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BDC6E-F4BF-D743-BBC1-E4BC4CF9C7BC}" type="datetimeFigureOut">
              <a:rPr lang="en-US" smtClean="0"/>
              <a:t>2/4/12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BFA09-44CE-6E4A-A58C-7324549CE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3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Grep is line-oriented; IR is document oriented.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5879619" indent="-35447153"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644AC94-94C4-F641-9ABE-5753001E5A8E}" type="slidenum">
              <a:rPr lang="en-US" sz="1100"/>
              <a:pPr eaLnBrk="1" hangingPunct="1"/>
              <a:t>2</a:t>
            </a:fld>
            <a:endParaRPr lang="en-US"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Wikimedia commons picture of Shake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A64ED6-6AC7-0648-9B49-C01E4E7584F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4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6FC4-14D0-6343-8AAF-B36C8C830C8C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4E6-E468-F642-BEC7-0C7181C2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0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6FC4-14D0-6343-8AAF-B36C8C830C8C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4E6-E468-F642-BEC7-0C7181C2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6FC4-14D0-6343-8AAF-B36C8C830C8C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4E6-E468-F642-BEC7-0C7181C2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66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6122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6122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6FC4-14D0-6343-8AAF-B36C8C830C8C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4E6-E468-F642-BEC7-0C7181C2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6FC4-14D0-6343-8AAF-B36C8C830C8C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4E6-E468-F642-BEC7-0C7181C2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6FC4-14D0-6343-8AAF-B36C8C830C8C}" type="datetimeFigureOut">
              <a:rPr lang="en-US" smtClean="0"/>
              <a:t>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4E6-E468-F642-BEC7-0C7181C2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68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6FC4-14D0-6343-8AAF-B36C8C830C8C}" type="datetimeFigureOut">
              <a:rPr lang="en-US" smtClean="0"/>
              <a:t>2/4/12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4E6-E468-F642-BEC7-0C7181C2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9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6FC4-14D0-6343-8AAF-B36C8C830C8C}" type="datetimeFigureOut">
              <a:rPr lang="en-US" smtClean="0"/>
              <a:t>2/4/12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4E6-E468-F642-BEC7-0C7181C2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6FC4-14D0-6343-8AAF-B36C8C830C8C}" type="datetimeFigureOut">
              <a:rPr lang="en-US" smtClean="0"/>
              <a:t>2/4/12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4E6-E468-F642-BEC7-0C7181C2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0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6FC4-14D0-6343-8AAF-B36C8C830C8C}" type="datetimeFigureOut">
              <a:rPr lang="en-US" smtClean="0"/>
              <a:t>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4E6-E468-F642-BEC7-0C7181C2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0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E6FC4-14D0-6343-8AAF-B36C8C830C8C}" type="datetimeFigureOut">
              <a:rPr lang="en-US" smtClean="0"/>
              <a:t>2/4/12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4D4E6-E468-F642-BEC7-0C7181C2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4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E6FC4-14D0-6343-8AAF-B36C8C830C8C}" type="datetimeFigureOut">
              <a:rPr lang="en-US" smtClean="0"/>
              <a:t>2/4/12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4D4E6-E468-F642-BEC7-0C7181C2F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5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.xls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2.xls"/><Relationship Id="rId4" Type="http://schemas.openxmlformats.org/officeDocument/2006/relationships/image" Target="../media/image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805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Unstructured data in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1620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475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Which plays of Shakespeare contain the words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 but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One could </a:t>
            </a:r>
            <a:r>
              <a:rPr lang="en-US" dirty="0" err="1">
                <a:latin typeface="Lucida Sans Typewriter" charset="0"/>
                <a:ea typeface="ＭＳ Ｐゴシック" charset="0"/>
                <a:cs typeface="Lucida Sans Typewriter" charset="0"/>
              </a:rPr>
              <a:t>grep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all of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Shakespeare’s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plays for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Caesar,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then strip out lines containing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?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Why is that not the answer?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Slow (for large corpora)</a:t>
            </a:r>
          </a:p>
          <a:p>
            <a:pPr lvl="1" eaLnBrk="1" hangingPunct="1"/>
            <a:r>
              <a:rPr lang="en-US" i="1" u="sng" dirty="0">
                <a:latin typeface="Calibri" charset="0"/>
                <a:ea typeface="ＭＳ Ｐゴシック" charset="0"/>
              </a:rPr>
              <a:t>NOT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</a:rPr>
              <a:t> is non-trivial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Other operations (e.g., find the word </a:t>
            </a:r>
            <a:r>
              <a:rPr lang="en-US" b="1" i="1" dirty="0">
                <a:latin typeface="Calibri" charset="0"/>
                <a:ea typeface="ＭＳ Ｐゴシック" charset="0"/>
              </a:rPr>
              <a:t>Romans </a:t>
            </a:r>
            <a:r>
              <a:rPr lang="en-US" dirty="0">
                <a:latin typeface="Calibri" charset="0"/>
                <a:ea typeface="ＭＳ Ｐゴシック" charset="0"/>
              </a:rPr>
              <a:t>near</a:t>
            </a:r>
            <a:r>
              <a:rPr lang="en-US" b="1" dirty="0">
                <a:latin typeface="Calibri" charset="0"/>
                <a:ea typeface="ＭＳ Ｐゴシック" charset="0"/>
              </a:rPr>
              <a:t> </a:t>
            </a:r>
            <a:r>
              <a:rPr lang="en-US" b="1" i="1" dirty="0">
                <a:latin typeface="Calibri" charset="0"/>
                <a:ea typeface="ＭＳ Ｐゴシック" charset="0"/>
              </a:rPr>
              <a:t>countrymen</a:t>
            </a:r>
            <a:r>
              <a:rPr lang="en-US" dirty="0">
                <a:latin typeface="Calibri" charset="0"/>
                <a:ea typeface="ＭＳ Ｐゴシック" charset="0"/>
              </a:rPr>
              <a:t>) not feasible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Ranked retrieval (best documents to return)</a:t>
            </a:r>
          </a:p>
          <a:p>
            <a:pPr lvl="2" eaLnBrk="1" hangingPunct="1"/>
            <a:r>
              <a:rPr lang="en-US" dirty="0">
                <a:latin typeface="Calibri" charset="0"/>
                <a:ea typeface="ＭＳ Ｐゴシック" charset="0"/>
              </a:rPr>
              <a:t>Later lectures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BE377015-F74D-7946-82CD-767C264577B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2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21905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Term-document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incidence matrices</a:t>
            </a: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578" name="Object 10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806975"/>
              </p:ext>
            </p:extLst>
          </p:nvPr>
        </p:nvGraphicFramePr>
        <p:xfrm>
          <a:off x="762000" y="2525713"/>
          <a:ext cx="7637463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10896600" imgH="3365500" progId="Excel.Sheet.8">
                  <p:embed/>
                </p:oleObj>
              </mc:Choice>
              <mc:Fallback>
                <p:oleObj name="Worksheet" r:id="rId3" imgW="10896600" imgH="3365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25713"/>
                        <a:ext cx="7637463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638800" y="5568950"/>
            <a:ext cx="2819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dirty="0">
                <a:latin typeface="Arial" charset="0"/>
              </a:rPr>
              <a:t>1 if </a:t>
            </a:r>
            <a:r>
              <a:rPr lang="en-US" dirty="0">
                <a:solidFill>
                  <a:schemeClr val="tx2"/>
                </a:solidFill>
                <a:latin typeface="Arial" charset="0"/>
              </a:rPr>
              <a:t>play</a:t>
            </a:r>
            <a:r>
              <a:rPr lang="en-US" dirty="0">
                <a:latin typeface="Arial" charset="0"/>
              </a:rPr>
              <a:t> contains </a:t>
            </a:r>
            <a:r>
              <a:rPr lang="en-US" dirty="0">
                <a:solidFill>
                  <a:srgbClr val="990033"/>
                </a:solidFill>
                <a:latin typeface="Arial" charset="0"/>
              </a:rPr>
              <a:t>word</a:t>
            </a:r>
            <a:r>
              <a:rPr lang="en-US" dirty="0">
                <a:latin typeface="Arial" charset="0"/>
              </a:rPr>
              <a:t>, 0 otherwise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 flipV="1">
            <a:off x="4267200" y="3733800"/>
            <a:ext cx="1371600" cy="1828800"/>
          </a:xfrm>
          <a:prstGeom prst="line">
            <a:avLst/>
          </a:prstGeom>
          <a:noFill/>
          <a:ln w="19050">
            <a:solidFill>
              <a:srgbClr val="00008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762000" y="5715000"/>
            <a:ext cx="3978275" cy="70167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2000" b="1" i="1"/>
              <a:t>Brutus</a:t>
            </a:r>
            <a:r>
              <a:rPr lang="en-US" sz="2000"/>
              <a:t> </a:t>
            </a:r>
            <a:r>
              <a:rPr lang="en-US" sz="2000" i="1"/>
              <a:t>AND</a:t>
            </a:r>
            <a:r>
              <a:rPr lang="en-US" sz="2000"/>
              <a:t> </a:t>
            </a:r>
            <a:r>
              <a:rPr lang="en-US" sz="2000" b="1" i="1"/>
              <a:t>Caesar</a:t>
            </a:r>
            <a:r>
              <a:rPr lang="en-US" sz="2000"/>
              <a:t> </a:t>
            </a:r>
            <a:r>
              <a:rPr lang="en-US" sz="2000" i="1"/>
              <a:t>BUT</a:t>
            </a:r>
            <a:r>
              <a:rPr lang="en-US" sz="2000"/>
              <a:t> </a:t>
            </a:r>
            <a:r>
              <a:rPr lang="en-US" sz="2000" i="1"/>
              <a:t>NOT</a:t>
            </a:r>
            <a:r>
              <a:rPr lang="en-US" sz="2000"/>
              <a:t> </a:t>
            </a:r>
            <a:r>
              <a:rPr lang="en-US" sz="2000" b="1" i="1"/>
              <a:t>Calpurnia</a:t>
            </a:r>
          </a:p>
        </p:txBody>
      </p:sp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363966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Incidence vectors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So we have a 0/1 vector for each term.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To answer query: take the vectors for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Brutus, Caesar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and </a:t>
            </a:r>
            <a:r>
              <a:rPr lang="en-US" b="1" i="1" dirty="0">
                <a:latin typeface="Calibri" charset="0"/>
                <a:ea typeface="ＭＳ Ｐゴシック" charset="0"/>
                <a:cs typeface="ＭＳ Ｐゴシック" charset="0"/>
              </a:rPr>
              <a:t>Calpurnia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(complemented)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  <a:sym typeface="Wingdings" charset="0"/>
              </a:rPr>
              <a:t>  b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itwise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110100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110111 </a:t>
            </a:r>
            <a:r>
              <a:rPr lang="en-US" i="1" dirty="0" smtClean="0">
                <a:latin typeface="Calibri" charset="0"/>
                <a:ea typeface="ＭＳ Ｐゴシック" charset="0"/>
                <a:cs typeface="ＭＳ Ｐゴシック" charset="0"/>
              </a:rPr>
              <a:t>AND</a:t>
            </a:r>
          </a:p>
          <a:p>
            <a:pPr lvl="1"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101111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</a:t>
            </a:r>
            <a:endParaRPr lang="en-US" dirty="0" smtClean="0">
              <a:latin typeface="Calibri" charset="0"/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b="1" dirty="0" smtClean="0">
                <a:latin typeface="Calibri" charset="0"/>
                <a:ea typeface="ＭＳ Ｐゴシック" charset="0"/>
                <a:cs typeface="ＭＳ Ｐゴシック" charset="0"/>
              </a:rPr>
              <a:t>100100</a:t>
            </a:r>
            <a:endParaRPr lang="en-US" b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1DBA53A3-74F7-BB40-ABC2-B380F03F439A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4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graphicFrame>
        <p:nvGraphicFramePr>
          <p:cNvPr id="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586188"/>
              </p:ext>
            </p:extLst>
          </p:nvPr>
        </p:nvGraphicFramePr>
        <p:xfrm>
          <a:off x="2971800" y="4430513"/>
          <a:ext cx="5638800" cy="174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3" imgW="10896600" imgH="3365500" progId="Excel.Sheet.8">
                  <p:embed/>
                </p:oleObj>
              </mc:Choice>
              <mc:Fallback>
                <p:oleObj name="Worksheet" r:id="rId3" imgW="10896600" imgH="33655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30513"/>
                        <a:ext cx="5638800" cy="1741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075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Answers to query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8077200" cy="4876800"/>
          </a:xfrm>
        </p:spPr>
        <p:txBody>
          <a:bodyPr/>
          <a:lstStyle/>
          <a:p>
            <a:pPr eaLnBrk="1" hangingPunct="1"/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Antony and Cleopatra,</a:t>
            </a:r>
            <a:r>
              <a:rPr lang="en-US" sz="3400" dirty="0">
                <a:latin typeface="Calibri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Act III, Scene ii</a:t>
            </a: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Agrippa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[Aside to DOMITIUS ENOBARBUS]: Why, </a:t>
            </a:r>
            <a:r>
              <a:rPr lang="en-US" sz="1800" dirty="0" err="1">
                <a:latin typeface="Arial" charset="0"/>
                <a:ea typeface="ＭＳ Ｐゴシック" charset="0"/>
                <a:cs typeface="ＭＳ Ｐゴシック" charset="0"/>
              </a:rPr>
              <a:t>Enobarbus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When Antony found Julius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dead,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He cried almost to roaring; and he wept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    When at Philippi he found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slain.</a:t>
            </a:r>
          </a:p>
          <a:p>
            <a:pPr eaLnBrk="1" hangingPunct="1"/>
            <a:endParaRPr lang="en-US" sz="18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400" dirty="0">
                <a:latin typeface="Arial" charset="0"/>
                <a:ea typeface="ＭＳ Ｐゴシック" charset="0"/>
                <a:cs typeface="ＭＳ Ｐゴシック" charset="0"/>
              </a:rPr>
              <a:t>Hamlet, Act III, Scene ii</a:t>
            </a:r>
            <a:endParaRPr lang="en-US" sz="17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Lord Polonius: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I did enact Julius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Caesar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I was killed </a:t>
            </a:r>
            <a:r>
              <a:rPr lang="en-US" sz="1800" dirty="0" err="1" smtClean="0">
                <a:latin typeface="Arial" charset="0"/>
                <a:ea typeface="ＭＳ Ｐゴシック" charset="0"/>
                <a:cs typeface="ＭＳ Ｐゴシック" charset="0"/>
              </a:rPr>
              <a:t>i</a:t>
            </a:r>
            <a:r>
              <a:rPr lang="en-US" sz="1800" dirty="0" smtClean="0">
                <a:latin typeface="Arial" charset="0"/>
                <a:ea typeface="ＭＳ Ｐゴシック" charset="0"/>
                <a:cs typeface="ＭＳ Ｐゴシック" charset="0"/>
              </a:rPr>
              <a:t>’ 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the</a:t>
            </a:r>
          </a:p>
          <a:p>
            <a:pPr eaLnBrk="1" hangingPunct="1">
              <a:buFont typeface="Wingdings" charset="0"/>
              <a:buNone/>
            </a:pP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                      Capitol; </a:t>
            </a:r>
            <a:r>
              <a:rPr lang="en-US" sz="1800" b="1" i="1" dirty="0">
                <a:latin typeface="Arial" charset="0"/>
                <a:ea typeface="ＭＳ Ｐゴシック" charset="0"/>
                <a:cs typeface="ＭＳ Ｐゴシック" charset="0"/>
              </a:rPr>
              <a:t>Brutus</a:t>
            </a:r>
            <a:r>
              <a:rPr lang="en-US" sz="1800" dirty="0">
                <a:latin typeface="Arial" charset="0"/>
                <a:ea typeface="ＭＳ Ｐゴシック" charset="0"/>
                <a:cs typeface="ＭＳ Ｐゴシック" charset="0"/>
              </a:rPr>
              <a:t> killed me.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E210B3F8-A2E0-3846-82F2-57B46C9C9D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5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  <p:pic>
        <p:nvPicPr>
          <p:cNvPr id="2663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3962400"/>
            <a:ext cx="197485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2487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Bigger collections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Consider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N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1 million documents, each with about 1000 words.</a:t>
            </a:r>
          </a:p>
          <a:p>
            <a:pPr eaLnBrk="1" hangingPunct="1"/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Avg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6 bytes/word including spaces/punctuation 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6GB of data in the documents.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Say there are </a:t>
            </a:r>
            <a:r>
              <a:rPr lang="en-US" i="1" dirty="0">
                <a:latin typeface="Calibri" charset="0"/>
                <a:ea typeface="ＭＳ Ｐゴシック" charset="0"/>
                <a:cs typeface="ＭＳ Ｐゴシック" charset="0"/>
              </a:rPr>
              <a:t>M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= 500K </a:t>
            </a:r>
            <a:r>
              <a:rPr lang="en-US" i="1" dirty="0">
                <a:solidFill>
                  <a:srgbClr val="139CB7"/>
                </a:solidFill>
                <a:latin typeface="Calibri" charset="0"/>
                <a:ea typeface="ＭＳ Ｐゴシック" charset="0"/>
                <a:cs typeface="ＭＳ Ｐゴシック" charset="0"/>
              </a:rPr>
              <a:t>distinct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terms among these.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79129C92-D88D-694F-B1D0-82B57BA6AEA6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6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208677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Can’t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build the matrix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500K x 1M matrix has half-a-trillion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0’s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and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1’s.</a:t>
            </a: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But it has no more than one billion </a:t>
            </a:r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1’s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.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matrix is extremely sparse</a:t>
            </a:r>
            <a:r>
              <a:rPr lang="en-US" dirty="0" smtClean="0">
                <a:latin typeface="Calibri" charset="0"/>
                <a:ea typeface="ＭＳ Ｐゴシック" charset="0"/>
              </a:rPr>
              <a:t>.</a:t>
            </a:r>
          </a:p>
          <a:p>
            <a:pPr lvl="1" eaLnBrk="1" hangingPunct="1"/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What’s 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 better representation?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We only record the 1 positions.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29969F51-1FB9-4246-B220-13862E15DB55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7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sp>
        <p:nvSpPr>
          <p:cNvPr id="32773" name="AutoShape 4"/>
          <p:cNvSpPr>
            <a:spLocks noChangeArrowheads="1"/>
          </p:cNvSpPr>
          <p:nvPr/>
        </p:nvSpPr>
        <p:spPr bwMode="auto">
          <a:xfrm>
            <a:off x="7391400" y="2667000"/>
            <a:ext cx="1447800" cy="609600"/>
          </a:xfrm>
          <a:prstGeom prst="leftArrowCallout">
            <a:avLst>
              <a:gd name="adj1" fmla="val 25000"/>
              <a:gd name="adj2" fmla="val 25000"/>
              <a:gd name="adj3" fmla="val 39583"/>
              <a:gd name="adj4" fmla="val 6666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Arial" charset="0"/>
              </a:rPr>
              <a:t>Why?</a:t>
            </a:r>
          </a:p>
        </p:txBody>
      </p:sp>
      <p:sp>
        <p:nvSpPr>
          <p:cNvPr id="32774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1.1</a:t>
            </a:r>
          </a:p>
        </p:txBody>
      </p:sp>
    </p:spTree>
    <p:extLst>
      <p:ext uri="{BB962C8B-B14F-4D97-AF65-F5344CB8AC3E}">
        <p14:creationId xmlns:p14="http://schemas.microsoft.com/office/powerpoint/2010/main" val="251959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886200"/>
            <a:ext cx="7010400" cy="2362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Calibri" charset="0"/>
                <a:ea typeface="ＭＳ Ｐゴシック" charset="0"/>
                <a:cs typeface="ＭＳ Ｐゴシック" charset="0"/>
              </a:rPr>
              <a:t>Term-document incidence matrices</a:t>
            </a:r>
            <a:endParaRPr lang="en-US" dirty="0">
              <a:latin typeface="Calibri" charset="0"/>
              <a:ea typeface="ＭＳ Ｐゴシック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8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Macintosh PowerPoint</Application>
  <PresentationFormat>On-screen Show (4:3)</PresentationFormat>
  <Paragraphs>60</Paragraphs>
  <Slides>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Office Theme</vt:lpstr>
      <vt:lpstr>Microsoft Excel 97 - 2004 Worksheet</vt:lpstr>
      <vt:lpstr>PowerPoint Presentation</vt:lpstr>
      <vt:lpstr>Unstructured data in 1620</vt:lpstr>
      <vt:lpstr>Term-document incidence matrices</vt:lpstr>
      <vt:lpstr>Incidence vectors</vt:lpstr>
      <vt:lpstr>Answers to query</vt:lpstr>
      <vt:lpstr>Bigger collections</vt:lpstr>
      <vt:lpstr>Can’t build the matrix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OpenClassroom</dc:creator>
  <cp:lastModifiedBy>OpenClassroom</cp:lastModifiedBy>
  <cp:revision>1</cp:revision>
  <dcterms:created xsi:type="dcterms:W3CDTF">2012-02-05T03:50:54Z</dcterms:created>
  <dcterms:modified xsi:type="dcterms:W3CDTF">2012-02-05T03:51:33Z</dcterms:modified>
</cp:coreProperties>
</file>