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embeddings/Microsoft_Equation1.bin" ContentType="application/vnd.openxmlformats-officedocument.oleObject"/>
  <Override PartName="/ppt/notesSlides/notesSlide1.xml" ContentType="application/vnd.openxmlformats-officedocument.presentationml.notesSlide+xml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AA694-4844-A946-A7D9-463BE980F298}" type="datetimeFigureOut">
              <a:rPr lang="en-US" smtClean="0"/>
              <a:t>2/5/12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591C7-D807-994B-B076-54091F0B7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1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See Law of Cosines (Cosine Rule) wikipedia page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5879619" indent="-35447153"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711E3A2A-4E64-BA4C-9424-F0CCC20B2367}" type="slidenum">
              <a:rPr lang="en-US" sz="1100"/>
              <a:pPr eaLnBrk="1" hangingPunct="1"/>
              <a:t>10</a:t>
            </a:fld>
            <a:endParaRPr 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0BC0-5BE4-A14E-A13B-D24448656BF4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5C2F-83CA-8E4B-AAFA-51058583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9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0BC0-5BE4-A14E-A13B-D24448656BF4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5C2F-83CA-8E4B-AAFA-51058583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1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0BC0-5BE4-A14E-A13B-D24448656BF4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5C2F-83CA-8E4B-AAFA-51058583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8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8893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8893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0BC0-5BE4-A14E-A13B-D24448656BF4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5C2F-83CA-8E4B-AAFA-51058583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56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0BC0-5BE4-A14E-A13B-D24448656BF4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5C2F-83CA-8E4B-AAFA-51058583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0BC0-5BE4-A14E-A13B-D24448656BF4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5C2F-83CA-8E4B-AAFA-51058583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7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0BC0-5BE4-A14E-A13B-D24448656BF4}" type="datetimeFigureOut">
              <a:rPr lang="en-US" smtClean="0"/>
              <a:t>2/5/12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5C2F-83CA-8E4B-AAFA-51058583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0BC0-5BE4-A14E-A13B-D24448656BF4}" type="datetimeFigureOut">
              <a:rPr lang="en-US" smtClean="0"/>
              <a:t>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5C2F-83CA-8E4B-AAFA-51058583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0BC0-5BE4-A14E-A13B-D24448656BF4}" type="datetimeFigureOut">
              <a:rPr lang="en-US" smtClean="0"/>
              <a:t>2/5/12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5C2F-83CA-8E4B-AAFA-51058583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45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0BC0-5BE4-A14E-A13B-D24448656BF4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5C2F-83CA-8E4B-AAFA-51058583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0BC0-5BE4-A14E-A13B-D24448656BF4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05C2F-83CA-8E4B-AAFA-51058583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2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60BC0-5BE4-A14E-A13B-D24448656BF4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05C2F-83CA-8E4B-AAFA-51058583F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0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Vector Space Model (VSM)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92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cosine(query,document)</a:t>
            </a:r>
          </a:p>
        </p:txBody>
      </p:sp>
      <p:graphicFrame>
        <p:nvGraphicFramePr>
          <p:cNvPr id="5427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012825" y="2317750"/>
          <a:ext cx="72167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4" imgW="2946240" imgH="609480" progId="Equation.3">
                  <p:embed/>
                </p:oleObj>
              </mc:Choice>
              <mc:Fallback>
                <p:oleObj name="Equation" r:id="rId4" imgW="29462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317750"/>
                        <a:ext cx="721677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1 4"/>
          <p:cNvSpPr>
            <a:spLocks/>
          </p:cNvSpPr>
          <p:nvPr/>
        </p:nvSpPr>
        <p:spPr bwMode="auto">
          <a:xfrm>
            <a:off x="1600200" y="1676400"/>
            <a:ext cx="1984375" cy="461963"/>
          </a:xfrm>
          <a:prstGeom prst="borderCallout1">
            <a:avLst>
              <a:gd name="adj1" fmla="val 104463"/>
              <a:gd name="adj2" fmla="val 51190"/>
              <a:gd name="adj3" fmla="val 204176"/>
              <a:gd name="adj4" fmla="val 749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Dot product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114800" y="1676400"/>
            <a:ext cx="1981200" cy="762000"/>
            <a:chOff x="4114800" y="1676400"/>
            <a:chExt cx="1981200" cy="762000"/>
          </a:xfrm>
        </p:grpSpPr>
        <p:sp>
          <p:nvSpPr>
            <p:cNvPr id="54286" name="Line Callout 2 5"/>
            <p:cNvSpPr>
              <a:spLocks/>
            </p:cNvSpPr>
            <p:nvPr/>
          </p:nvSpPr>
          <p:spPr bwMode="auto">
            <a:xfrm>
              <a:off x="4114800" y="1676400"/>
              <a:ext cx="1981200" cy="457200"/>
            </a:xfrm>
            <a:prstGeom prst="borderCallout2">
              <a:avLst>
                <a:gd name="adj1" fmla="val 97319"/>
                <a:gd name="adj2" fmla="val 8153"/>
                <a:gd name="adj3" fmla="val 159227"/>
                <a:gd name="adj4" fmla="val 7509"/>
                <a:gd name="adj5" fmla="val 172023"/>
                <a:gd name="adj6" fmla="val 388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Unit vectors</a:t>
              </a:r>
            </a:p>
          </p:txBody>
        </p:sp>
        <p:cxnSp>
          <p:nvCxnSpPr>
            <p:cNvPr id="54287" name="Straight Connector 7"/>
            <p:cNvCxnSpPr>
              <a:cxnSpLocks noChangeShapeType="1"/>
            </p:cNvCxnSpPr>
            <p:nvPr/>
          </p:nvCxnSpPr>
          <p:spPr bwMode="auto">
            <a:xfrm rot="5400000">
              <a:off x="4572794" y="2286000"/>
              <a:ext cx="304006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278" name="TextBox 10"/>
          <p:cNvSpPr txBox="1">
            <a:spLocks noChangeArrowheads="1"/>
          </p:cNvSpPr>
          <p:nvPr/>
        </p:nvSpPr>
        <p:spPr bwMode="auto">
          <a:xfrm>
            <a:off x="304800" y="4343400"/>
            <a:ext cx="8610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i="1">
                <a:solidFill>
                  <a:srgbClr val="0000FF"/>
                </a:solidFill>
              </a:rPr>
              <a:t>q</a:t>
            </a:r>
            <a:r>
              <a:rPr lang="en-US" i="1" baseline="-25000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is the tf-idf weight of term </a:t>
            </a:r>
            <a:r>
              <a:rPr lang="en-US" i="1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in the query</a:t>
            </a:r>
          </a:p>
          <a:p>
            <a:pPr eaLnBrk="1" hangingPunct="1"/>
            <a:r>
              <a:rPr lang="en-US" i="1">
                <a:solidFill>
                  <a:srgbClr val="0000FF"/>
                </a:solidFill>
              </a:rPr>
              <a:t>d</a:t>
            </a:r>
            <a:r>
              <a:rPr lang="en-US" i="1" baseline="-25000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is the tf-idf weight of term </a:t>
            </a:r>
            <a:r>
              <a:rPr lang="en-US" i="1">
                <a:solidFill>
                  <a:srgbClr val="0000FF"/>
                </a:solidFill>
              </a:rPr>
              <a:t>i</a:t>
            </a:r>
            <a:r>
              <a:rPr lang="en-US">
                <a:solidFill>
                  <a:srgbClr val="0000FF"/>
                </a:solidFill>
              </a:rPr>
              <a:t> in the document</a:t>
            </a:r>
          </a:p>
          <a:p>
            <a:pPr eaLnBrk="1" hangingPunct="1"/>
            <a:endParaRPr lang="en-US">
              <a:solidFill>
                <a:srgbClr val="0000FF"/>
              </a:solidFill>
            </a:endParaRPr>
          </a:p>
          <a:p>
            <a:pPr eaLnBrk="1" hangingPunct="1"/>
            <a:r>
              <a:rPr lang="en-US"/>
              <a:t>cos(</a:t>
            </a:r>
            <a:r>
              <a:rPr lang="en-US" i="1"/>
              <a:t>q,d</a:t>
            </a:r>
            <a:r>
              <a:rPr lang="en-US"/>
              <a:t>) is the cosine similarity of </a:t>
            </a:r>
            <a:r>
              <a:rPr lang="en-US" i="1"/>
              <a:t>q</a:t>
            </a:r>
            <a:r>
              <a:rPr lang="en-US"/>
              <a:t> and </a:t>
            </a:r>
            <a:r>
              <a:rPr lang="en-US" i="1"/>
              <a:t>d</a:t>
            </a:r>
            <a:r>
              <a:rPr lang="en-US"/>
              <a:t> … or,</a:t>
            </a:r>
          </a:p>
          <a:p>
            <a:pPr eaLnBrk="1" hangingPunct="1"/>
            <a:r>
              <a:rPr lang="en-US"/>
              <a:t>equivalently, the cosine of the angle between </a:t>
            </a:r>
            <a:r>
              <a:rPr lang="en-US" i="1"/>
              <a:t>q</a:t>
            </a:r>
            <a:r>
              <a:rPr lang="en-US"/>
              <a:t> and </a:t>
            </a:r>
            <a:r>
              <a:rPr lang="en-US" i="1"/>
              <a:t>d</a:t>
            </a:r>
            <a:r>
              <a:rPr lang="en-US"/>
              <a:t>.</a:t>
            </a:r>
          </a:p>
        </p:txBody>
      </p:sp>
      <p:cxnSp>
        <p:nvCxnSpPr>
          <p:cNvPr id="54279" name="Straight Arrow Connector 11"/>
          <p:cNvCxnSpPr>
            <a:cxnSpLocks noChangeShapeType="1"/>
          </p:cNvCxnSpPr>
          <p:nvPr/>
        </p:nvCxnSpPr>
        <p:spPr bwMode="auto">
          <a:xfrm>
            <a:off x="5486400" y="55610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0" name="Straight Arrow Connector 12"/>
          <p:cNvCxnSpPr>
            <a:cxnSpLocks noChangeShapeType="1"/>
          </p:cNvCxnSpPr>
          <p:nvPr/>
        </p:nvCxnSpPr>
        <p:spPr bwMode="auto">
          <a:xfrm>
            <a:off x="6400800" y="5486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1" name="Straight Arrow Connector 13"/>
          <p:cNvCxnSpPr>
            <a:cxnSpLocks noChangeShapeType="1"/>
          </p:cNvCxnSpPr>
          <p:nvPr/>
        </p:nvCxnSpPr>
        <p:spPr bwMode="auto">
          <a:xfrm>
            <a:off x="7239000" y="59420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2" name="Straight Arrow Connector 14"/>
          <p:cNvCxnSpPr>
            <a:cxnSpLocks noChangeShapeType="1"/>
          </p:cNvCxnSpPr>
          <p:nvPr/>
        </p:nvCxnSpPr>
        <p:spPr bwMode="auto">
          <a:xfrm>
            <a:off x="8077200" y="58658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3" name="Straight Arrow Connector 15"/>
          <p:cNvCxnSpPr>
            <a:cxnSpLocks noChangeShapeType="1"/>
          </p:cNvCxnSpPr>
          <p:nvPr/>
        </p:nvCxnSpPr>
        <p:spPr bwMode="auto">
          <a:xfrm>
            <a:off x="1295400" y="54864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Straight Arrow Connector 16"/>
          <p:cNvCxnSpPr>
            <a:cxnSpLocks noChangeShapeType="1"/>
          </p:cNvCxnSpPr>
          <p:nvPr/>
        </p:nvCxnSpPr>
        <p:spPr bwMode="auto">
          <a:xfrm>
            <a:off x="990600" y="5562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5" name="TextBox 1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256583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Cosine for length-normalized vectors</a:t>
            </a:r>
          </a:p>
        </p:txBody>
      </p:sp>
      <p:sp>
        <p:nvSpPr>
          <p:cNvPr id="563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length-normalized vectors, cosine similarity is simply the dot product (or scalar product):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                                for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q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length-normalized.</a:t>
            </a:r>
          </a:p>
          <a:p>
            <a:pPr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1A75144-B418-A04F-ACEF-BB5DF4DD4359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56322" name="Content Placeholder 3"/>
          <p:cNvGraphicFramePr>
            <a:graphicFrameLocks noChangeAspect="1"/>
          </p:cNvGraphicFramePr>
          <p:nvPr/>
        </p:nvGraphicFramePr>
        <p:xfrm>
          <a:off x="1504950" y="3124200"/>
          <a:ext cx="52006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1638300" imgH="304800" progId="Equation.3">
                  <p:embed/>
                </p:oleObj>
              </mc:Choice>
              <mc:Fallback>
                <p:oleObj name="Equation" r:id="rId3" imgW="16383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124200"/>
                        <a:ext cx="52006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0893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Cosine similarity illustrated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593FD82A-4A0E-874B-843C-B5BEFE993F1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5734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6713"/>
            <a:ext cx="6559550" cy="489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5883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3"/>
          <p:cNvSpPr>
            <a:spLocks noGrp="1"/>
          </p:cNvSpPr>
          <p:nvPr>
            <p:ph type="title"/>
          </p:nvPr>
        </p:nvSpPr>
        <p:spPr>
          <a:xfrm>
            <a:off x="533400" y="273050"/>
            <a:ext cx="8610600" cy="1162050"/>
          </a:xfrm>
        </p:spPr>
        <p:txBody>
          <a:bodyPr/>
          <a:lstStyle/>
          <a:p>
            <a:pPr eaLnBrk="1" hangingPunct="1"/>
            <a:r>
              <a:rPr lang="en-US" sz="3600" b="0" dirty="0">
                <a:latin typeface="Calibri" charset="0"/>
                <a:ea typeface="ＭＳ Ｐゴシック" charset="0"/>
                <a:cs typeface="ＭＳ Ｐゴシック" charset="0"/>
              </a:rPr>
              <a:t>Cosine similarity amongst 3 documents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505200" y="2209800"/>
          <a:ext cx="5410200" cy="2436815"/>
        </p:xfrm>
        <a:graphic>
          <a:graphicData uri="http://schemas.openxmlformats.org/drawingml/2006/table">
            <a:tbl>
              <a:tblPr/>
              <a:tblGrid>
                <a:gridCol w="1352550"/>
                <a:gridCol w="1352550"/>
                <a:gridCol w="1352550"/>
                <a:gridCol w="1352550"/>
              </a:tblGrid>
              <a:tr h="487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58403" name="Text Placeholder 5"/>
          <p:cNvSpPr>
            <a:spLocks noGrp="1"/>
          </p:cNvSpPr>
          <p:nvPr>
            <p:ph type="body" sz="half" idx="2"/>
          </p:nvPr>
        </p:nvSpPr>
        <p:spPr>
          <a:xfrm>
            <a:off x="457200" y="1633538"/>
            <a:ext cx="3008313" cy="4691062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How similar are</a:t>
            </a:r>
          </a:p>
          <a:p>
            <a:pPr eaLnBrk="1" hangingPunct="1"/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the novels</a:t>
            </a:r>
          </a:p>
          <a:p>
            <a:pPr eaLnBrk="1" hangingPunct="1"/>
            <a:r>
              <a:rPr lang="en-US" sz="2800" dirty="0" err="1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SaS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Sense and</a:t>
            </a:r>
          </a:p>
          <a:p>
            <a:pPr eaLnBrk="1" hangingPunct="1"/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Sensibility</a:t>
            </a:r>
          </a:p>
          <a:p>
            <a:pPr eaLnBrk="1" hangingPunct="1"/>
            <a:r>
              <a:rPr lang="en-US" sz="2800" dirty="0" err="1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PaP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Pride and</a:t>
            </a:r>
          </a:p>
          <a:p>
            <a:pPr eaLnBrk="1" hangingPunct="1"/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Prejudice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, and</a:t>
            </a:r>
          </a:p>
          <a:p>
            <a:pPr eaLnBrk="1" hangingPunct="1"/>
            <a:r>
              <a:rPr lang="en-US" sz="2800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WH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Wuthering</a:t>
            </a:r>
          </a:p>
          <a:p>
            <a:pPr eaLnBrk="1" hangingPunct="1"/>
            <a:r>
              <a:rPr lang="en-US" sz="2800" i="1" dirty="0">
                <a:latin typeface="Calibri" charset="0"/>
                <a:ea typeface="ＭＳ Ｐゴシック" charset="0"/>
                <a:cs typeface="ＭＳ Ｐゴシック" charset="0"/>
              </a:rPr>
              <a:t>Heights</a:t>
            </a:r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</p:txBody>
      </p:sp>
      <p:sp>
        <p:nvSpPr>
          <p:cNvPr id="58404" name="TextBox 7"/>
          <p:cNvSpPr txBox="1">
            <a:spLocks noChangeArrowheads="1"/>
          </p:cNvSpPr>
          <p:nvPr/>
        </p:nvSpPr>
        <p:spPr bwMode="auto">
          <a:xfrm>
            <a:off x="4099128" y="4800600"/>
            <a:ext cx="39780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800" dirty="0">
                <a:solidFill>
                  <a:srgbClr val="C00000"/>
                </a:solidFill>
                <a:latin typeface="+mn-lt"/>
              </a:rPr>
              <a:t>Term frequencies (counts)</a:t>
            </a:r>
          </a:p>
        </p:txBody>
      </p:sp>
      <p:sp>
        <p:nvSpPr>
          <p:cNvPr id="58405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  <p:sp>
        <p:nvSpPr>
          <p:cNvPr id="58406" name="TextBox 7"/>
          <p:cNvSpPr txBox="1">
            <a:spLocks noChangeArrowheads="1"/>
          </p:cNvSpPr>
          <p:nvPr/>
        </p:nvSpPr>
        <p:spPr bwMode="auto">
          <a:xfrm>
            <a:off x="260350" y="6172200"/>
            <a:ext cx="7343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357E69"/>
                </a:solidFill>
                <a:latin typeface="+mn-lt"/>
              </a:rPr>
              <a:t>Note: To simplify this example, we </a:t>
            </a:r>
            <a:r>
              <a:rPr lang="en-US" dirty="0" smtClean="0">
                <a:solidFill>
                  <a:srgbClr val="357E69"/>
                </a:solidFill>
                <a:latin typeface="+mn-lt"/>
              </a:rPr>
              <a:t>don’t </a:t>
            </a:r>
            <a:r>
              <a:rPr lang="en-US" dirty="0">
                <a:solidFill>
                  <a:srgbClr val="357E69"/>
                </a:solidFill>
                <a:latin typeface="+mn-lt"/>
              </a:rPr>
              <a:t>do </a:t>
            </a:r>
            <a:r>
              <a:rPr lang="en-US" dirty="0" err="1">
                <a:solidFill>
                  <a:srgbClr val="357E69"/>
                </a:solidFill>
                <a:latin typeface="+mn-lt"/>
              </a:rPr>
              <a:t>idf</a:t>
            </a:r>
            <a:r>
              <a:rPr lang="en-US" dirty="0">
                <a:solidFill>
                  <a:srgbClr val="357E69"/>
                </a:solidFill>
                <a:latin typeface="+mn-lt"/>
              </a:rPr>
              <a:t> weighting.</a:t>
            </a:r>
          </a:p>
        </p:txBody>
      </p:sp>
    </p:spTree>
    <p:extLst>
      <p:ext uri="{BB962C8B-B14F-4D97-AF65-F5344CB8AC3E}">
        <p14:creationId xmlns:p14="http://schemas.microsoft.com/office/powerpoint/2010/main" val="101402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3 documents example contd.</a:t>
            </a:r>
          </a:p>
        </p:txBody>
      </p:sp>
      <p:sp>
        <p:nvSpPr>
          <p:cNvPr id="59395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Log frequency weighting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half" idx="2"/>
          </p:nvPr>
        </p:nvGraphicFramePr>
        <p:xfrm>
          <a:off x="228600" y="2438400"/>
          <a:ext cx="4191000" cy="1857375"/>
        </p:xfrm>
        <a:graphic>
          <a:graphicData uri="http://schemas.openxmlformats.org/drawingml/2006/table">
            <a:tbl>
              <a:tblPr/>
              <a:tblGrid>
                <a:gridCol w="1185863"/>
                <a:gridCol w="909637"/>
                <a:gridCol w="1047750"/>
                <a:gridCol w="10477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3.06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1.30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After length normalization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quarter" idx="4"/>
          </p:nvPr>
        </p:nvGraphicFramePr>
        <p:xfrm>
          <a:off x="4645025" y="2438400"/>
          <a:ext cx="4268788" cy="1857375"/>
        </p:xfrm>
        <a:graphic>
          <a:graphicData uri="http://schemas.openxmlformats.org/drawingml/2006/table">
            <a:tbl>
              <a:tblPr/>
              <a:tblGrid>
                <a:gridCol w="1236663"/>
                <a:gridCol w="1011237"/>
                <a:gridCol w="1009650"/>
                <a:gridCol w="10112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SaS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PaP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WH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affection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0.789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jealous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gossip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0.335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0.405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wuthering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0.588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81000" y="4450140"/>
            <a:ext cx="7924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 err="1">
                <a:solidFill>
                  <a:srgbClr val="0000FF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+mn-lt"/>
              </a:rPr>
              <a:t>SaS,PaP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) </a:t>
            </a:r>
            <a:r>
              <a:rPr lang="en-US" dirty="0">
                <a:latin typeface="+mn-lt"/>
              </a:rPr>
              <a:t>≈</a:t>
            </a:r>
          </a:p>
          <a:p>
            <a:pPr eaLnBrk="1" hangingPunct="1"/>
            <a:r>
              <a:rPr lang="en-US" dirty="0">
                <a:latin typeface="+mn-lt"/>
              </a:rPr>
              <a:t>0.789 × 0.832 + 0.515 × 0.555 + 0.335 × 0.0 + 0.0 × </a:t>
            </a:r>
            <a:r>
              <a:rPr lang="en-US" dirty="0" smtClean="0">
                <a:latin typeface="+mn-lt"/>
              </a:rPr>
              <a:t>0.0 ≈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0.94</a:t>
            </a:r>
            <a:endParaRPr lang="en-US" dirty="0">
              <a:latin typeface="+mn-lt"/>
            </a:endParaRPr>
          </a:p>
          <a:p>
            <a:pPr eaLnBrk="1" hangingPunct="1"/>
            <a:r>
              <a:rPr lang="en-US" dirty="0" err="1">
                <a:solidFill>
                  <a:srgbClr val="0000FF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+mn-lt"/>
              </a:rPr>
              <a:t>SaS,WH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)</a:t>
            </a:r>
            <a:r>
              <a:rPr lang="en-US" dirty="0">
                <a:latin typeface="+mn-lt"/>
              </a:rPr>
              <a:t> ≈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0.79</a:t>
            </a:r>
          </a:p>
          <a:p>
            <a:pPr eaLnBrk="1" hangingPunct="1"/>
            <a:r>
              <a:rPr lang="en-US" dirty="0" err="1">
                <a:solidFill>
                  <a:srgbClr val="0000FF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+mn-lt"/>
              </a:rPr>
              <a:t>PaP,WH</a:t>
            </a:r>
            <a:r>
              <a:rPr lang="en-US" dirty="0">
                <a:solidFill>
                  <a:srgbClr val="0000FF"/>
                </a:solidFill>
                <a:latin typeface="+mn-lt"/>
              </a:rPr>
              <a:t>) </a:t>
            </a:r>
            <a:r>
              <a:rPr lang="en-US" dirty="0">
                <a:latin typeface="+mn-lt"/>
              </a:rPr>
              <a:t>≈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0.69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447800" y="6324600"/>
            <a:ext cx="58929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7254"/>
                </a:solidFill>
                <a:latin typeface="+mn-lt"/>
              </a:rPr>
              <a:t>Why do we have </a:t>
            </a:r>
            <a:r>
              <a:rPr lang="en-US" dirty="0" err="1">
                <a:solidFill>
                  <a:srgbClr val="007254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7254"/>
                </a:solidFill>
                <a:latin typeface="+mn-lt"/>
              </a:rPr>
              <a:t>(</a:t>
            </a:r>
            <a:r>
              <a:rPr lang="en-US" dirty="0" err="1">
                <a:solidFill>
                  <a:srgbClr val="007254"/>
                </a:solidFill>
                <a:latin typeface="+mn-lt"/>
              </a:rPr>
              <a:t>SaS,PaP</a:t>
            </a:r>
            <a:r>
              <a:rPr lang="en-US" dirty="0">
                <a:solidFill>
                  <a:srgbClr val="007254"/>
                </a:solidFill>
                <a:latin typeface="+mn-lt"/>
              </a:rPr>
              <a:t>) &gt; </a:t>
            </a:r>
            <a:r>
              <a:rPr lang="en-US" dirty="0" err="1">
                <a:solidFill>
                  <a:srgbClr val="007254"/>
                </a:solidFill>
                <a:latin typeface="+mn-lt"/>
              </a:rPr>
              <a:t>cos</a:t>
            </a:r>
            <a:r>
              <a:rPr lang="en-US" dirty="0">
                <a:solidFill>
                  <a:srgbClr val="007254"/>
                </a:solidFill>
                <a:latin typeface="+mn-lt"/>
              </a:rPr>
              <a:t>(SAS,WH)?</a:t>
            </a:r>
          </a:p>
        </p:txBody>
      </p:sp>
      <p:sp>
        <p:nvSpPr>
          <p:cNvPr id="59463" name="TextBox 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1667475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Vector Space Model (VSM)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76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Documents as vectors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Now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have a |V|-dimensional vector space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Terms are axes of the space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Documents are points or vectors in this space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Very high-dimensional: tens of millions of dimensions when you apply this to a web search engine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These are very sparse vectors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–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most entries are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zero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1291795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Queries as vectors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u="sng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Key idea 1:</a:t>
            </a:r>
            <a:r>
              <a:rPr lang="en-US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Do the same for queries: represent them as vectors in the space</a:t>
            </a:r>
          </a:p>
          <a:p>
            <a:pPr eaLnBrk="1" hangingPunct="1"/>
            <a:r>
              <a:rPr lang="en-US" u="sng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Key idea 2:</a:t>
            </a:r>
            <a:r>
              <a:rPr lang="en-US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Rank documents according to their proximity to the query in this space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proximity = similarity of vectors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proximity ≈ inverse of distance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Recall: We do this because we want to get away from the </a:t>
            </a:r>
            <a:r>
              <a:rPr lang="en-US" dirty="0" smtClean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you’re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-either-in-or-out Boolean </a:t>
            </a:r>
            <a:r>
              <a:rPr lang="en-US" dirty="0" smtClean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model</a:t>
            </a:r>
            <a:endParaRPr lang="en-US" dirty="0">
              <a:solidFill>
                <a:srgbClr val="C00000"/>
              </a:solidFill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Instead: rank more relevant documents higher than less relevant documents</a:t>
            </a:r>
          </a:p>
        </p:txBody>
      </p:sp>
      <p:sp>
        <p:nvSpPr>
          <p:cNvPr id="4710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4225956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Formalizing vector space proximity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First cut: distance between two points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( = distance between the end points of the two vectors)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Euclidean distance?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Euclidean distance is a bad idea . . 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 . . because Euclidean distance is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large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vectors of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different lengths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2793225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315200" cy="1054100"/>
          </a:xfrm>
        </p:spPr>
        <p:txBody>
          <a:bodyPr/>
          <a:lstStyle/>
          <a:p>
            <a:pPr eaLnBrk="1" hangingPunct="1"/>
            <a:r>
              <a:rPr lang="en-US" sz="4000" b="0">
                <a:latin typeface="Calibri" charset="0"/>
                <a:ea typeface="ＭＳ Ｐゴシック" charset="0"/>
                <a:cs typeface="ＭＳ Ｐゴシック" charset="0"/>
              </a:rPr>
              <a:t>Why distance is a bad idea</a:t>
            </a:r>
          </a:p>
        </p:txBody>
      </p:sp>
      <p:pic>
        <p:nvPicPr>
          <p:cNvPr id="49155" name="Content Placeholder 3" descr="vs1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1600200"/>
            <a:ext cx="5257800" cy="4114800"/>
          </a:xfrm>
        </p:spPr>
      </p:pic>
      <p:sp>
        <p:nvSpPr>
          <p:cNvPr id="49156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1633538"/>
            <a:ext cx="3008313" cy="4691062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Euclidean distance between </a:t>
            </a:r>
            <a:r>
              <a:rPr lang="en-US" sz="2400" i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q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sz="2400" i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400" i="1" baseline="-25000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is large even though the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distribution of terms in the query </a:t>
            </a:r>
            <a:r>
              <a:rPr lang="en-US" sz="2400" i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q</a:t>
            </a:r>
            <a:r>
              <a:rPr lang="en-US" sz="2400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and the distribution of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terms in the document </a:t>
            </a:r>
            <a:r>
              <a:rPr lang="en-US" sz="2400" i="1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sz="2400" i="1" baseline="-25000" dirty="0">
                <a:solidFill>
                  <a:srgbClr val="0000FF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 are</a:t>
            </a:r>
          </a:p>
          <a:p>
            <a:pPr eaLnBrk="1" hangingPunct="1"/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very similar.</a:t>
            </a:r>
          </a:p>
        </p:txBody>
      </p:sp>
      <p:cxnSp>
        <p:nvCxnSpPr>
          <p:cNvPr id="49157" name="Straight Arrow Connector 6"/>
          <p:cNvCxnSpPr>
            <a:cxnSpLocks noChangeShapeType="1"/>
          </p:cNvCxnSpPr>
          <p:nvPr/>
        </p:nvCxnSpPr>
        <p:spPr bwMode="auto">
          <a:xfrm>
            <a:off x="1676400" y="2133600"/>
            <a:ext cx="2286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8" name="Straight Arrow Connector 7"/>
          <p:cNvCxnSpPr>
            <a:cxnSpLocks noChangeShapeType="1"/>
          </p:cNvCxnSpPr>
          <p:nvPr/>
        </p:nvCxnSpPr>
        <p:spPr bwMode="auto">
          <a:xfrm>
            <a:off x="1143000" y="25130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59" name="Straight Arrow Connector 8"/>
          <p:cNvCxnSpPr>
            <a:cxnSpLocks noChangeShapeType="1"/>
          </p:cNvCxnSpPr>
          <p:nvPr/>
        </p:nvCxnSpPr>
        <p:spPr bwMode="auto">
          <a:xfrm>
            <a:off x="2133600" y="37322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0" name="Straight Arrow Connector 9"/>
          <p:cNvCxnSpPr>
            <a:cxnSpLocks noChangeShapeType="1"/>
          </p:cNvCxnSpPr>
          <p:nvPr/>
        </p:nvCxnSpPr>
        <p:spPr bwMode="auto">
          <a:xfrm>
            <a:off x="1905000" y="4875213"/>
            <a:ext cx="2286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1" name="TextBox 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2369824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Use angle instead of distance</a:t>
            </a:r>
          </a:p>
        </p:txBody>
      </p:sp>
      <p:sp>
        <p:nvSpPr>
          <p:cNvPr id="50179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Thought experiment: take a document 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and append it to itself. Call this document 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′.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“Semantically”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d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′ have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same content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The Euclidean distance between the two documents can be quite large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angle between the two documents is 0, corresponding to maximal similarity.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Key idea: Rank documents according to angle with query.</a:t>
            </a:r>
          </a:p>
        </p:txBody>
      </p:sp>
      <p:sp>
        <p:nvSpPr>
          <p:cNvPr id="5018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34123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From angles to cosines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following two notions are equivalent.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Rank documents in </a:t>
            </a:r>
            <a:r>
              <a:rPr lang="en-US" u="sng" dirty="0">
                <a:latin typeface="Calibri" charset="0"/>
                <a:ea typeface="ＭＳ Ｐゴシック" charset="0"/>
              </a:rPr>
              <a:t>decreasing</a:t>
            </a:r>
            <a:r>
              <a:rPr lang="en-US" dirty="0">
                <a:latin typeface="Calibri" charset="0"/>
                <a:ea typeface="ＭＳ Ｐゴシック" charset="0"/>
              </a:rPr>
              <a:t> order of the angle between query and document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Rank documents in </a:t>
            </a:r>
            <a:r>
              <a:rPr lang="en-US" u="sng" dirty="0">
                <a:latin typeface="Calibri" charset="0"/>
                <a:ea typeface="ＭＳ Ｐゴシック" charset="0"/>
              </a:rPr>
              <a:t>increasing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smtClean="0">
                <a:latin typeface="Calibri" charset="0"/>
                <a:ea typeface="ＭＳ Ｐゴシック" charset="0"/>
              </a:rPr>
              <a:t>order </a:t>
            </a:r>
            <a:r>
              <a:rPr lang="en-US" dirty="0">
                <a:latin typeface="Calibri" charset="0"/>
                <a:ea typeface="ＭＳ Ｐゴシック" charset="0"/>
              </a:rPr>
              <a:t>of </a:t>
            </a:r>
            <a:endParaRPr lang="en-US" dirty="0" smtClean="0">
              <a:latin typeface="Calibri" charset="0"/>
              <a:ea typeface="ＭＳ Ｐゴシック" charset="0"/>
            </a:endParaRPr>
          </a:p>
          <a:p>
            <a:pPr marL="914400" lvl="2" indent="0" eaLnBrk="1" hangingPunct="1">
              <a:buNone/>
            </a:pPr>
            <a:r>
              <a:rPr lang="en-US" sz="2400" dirty="0" smtClean="0">
                <a:latin typeface="Calibri" charset="0"/>
                <a:ea typeface="ＭＳ Ｐゴシック" charset="0"/>
              </a:rPr>
              <a:t>cosine</a:t>
            </a:r>
            <a:r>
              <a:rPr lang="en-US" sz="2400" dirty="0">
                <a:latin typeface="Calibri" charset="0"/>
                <a:ea typeface="ＭＳ Ｐゴシック" charset="0"/>
              </a:rPr>
              <a:t>(</a:t>
            </a:r>
            <a:r>
              <a:rPr lang="en-US" sz="2400" dirty="0" err="1">
                <a:latin typeface="Calibri" charset="0"/>
                <a:ea typeface="ＭＳ Ｐゴシック" charset="0"/>
              </a:rPr>
              <a:t>query,document</a:t>
            </a:r>
            <a:r>
              <a:rPr lang="en-US" sz="2400" dirty="0" smtClean="0">
                <a:latin typeface="Calibri" charset="0"/>
                <a:ea typeface="ＭＳ Ｐゴシック" charset="0"/>
              </a:rPr>
              <a:t>)</a:t>
            </a:r>
          </a:p>
          <a:p>
            <a:pPr marL="914400" lvl="2" indent="0" eaLnBrk="1" hangingPunct="1">
              <a:buNone/>
            </a:pPr>
            <a:endParaRPr lang="en-US" sz="2400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Cosine is a monotonically decreasing function for the interval [0</a:t>
            </a:r>
            <a:r>
              <a:rPr lang="en-US" baseline="30000" dirty="0">
                <a:latin typeface="Calibri" charset="0"/>
                <a:ea typeface="ＭＳ Ｐゴシック" charset="0"/>
                <a:cs typeface="ＭＳ Ｐゴシック" charset="0"/>
              </a:rPr>
              <a:t>o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180</a:t>
            </a:r>
            <a:r>
              <a:rPr lang="en-US" baseline="30000" dirty="0">
                <a:latin typeface="Calibri" charset="0"/>
                <a:ea typeface="ＭＳ Ｐゴシック" charset="0"/>
                <a:cs typeface="ＭＳ Ｐゴシック" charset="0"/>
              </a:rPr>
              <a:t>o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]</a:t>
            </a:r>
          </a:p>
        </p:txBody>
      </p:sp>
      <p:sp>
        <p:nvSpPr>
          <p:cNvPr id="51204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4100970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From angles to cosines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457200" y="5867400"/>
            <a:ext cx="8229600" cy="685800"/>
          </a:xfrm>
        </p:spPr>
        <p:txBody>
          <a:bodyPr/>
          <a:lstStyle/>
          <a:p>
            <a:pPr eaLnBrk="1" hangingPunct="1"/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But how – </a:t>
            </a:r>
            <a:r>
              <a:rPr lang="en-US" sz="2600" i="1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and why</a:t>
            </a:r>
            <a:r>
              <a:rPr lang="en-US" sz="2600">
                <a:latin typeface="Calibri" charset="0"/>
                <a:ea typeface="ＭＳ Ｐゴシック" charset="0"/>
                <a:cs typeface="ＭＳ Ｐゴシック" charset="0"/>
              </a:rPr>
              <a:t> – should we be computing cosines?</a:t>
            </a:r>
          </a:p>
        </p:txBody>
      </p:sp>
      <p:sp>
        <p:nvSpPr>
          <p:cNvPr id="52228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  <p:pic>
        <p:nvPicPr>
          <p:cNvPr id="5222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6" b="16666"/>
          <a:stretch>
            <a:fillRect/>
          </a:stretch>
        </p:blipFill>
        <p:spPr bwMode="auto">
          <a:xfrm>
            <a:off x="1219200" y="1676400"/>
            <a:ext cx="63246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151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Length normalization</a:t>
            </a:r>
          </a:p>
        </p:txBody>
      </p:sp>
      <p:sp>
        <p:nvSpPr>
          <p:cNvPr id="5325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vector can be (length-) normalized by dividing each of its components by its length – for this we use the L</a:t>
            </a:r>
            <a:r>
              <a:rPr lang="en-US" baseline="-25000"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norm:</a:t>
            </a:r>
          </a:p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Dividing a vector by its L</a:t>
            </a:r>
            <a:r>
              <a:rPr lang="en-US" baseline="-2500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2</a:t>
            </a:r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norm makes it a unit (length) vector (on surface of unit hypersphere)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Effect on the two documents d and d′ (d appended to itself) from earlier slide: they have identical vectors after length-normalization.</a:t>
            </a:r>
          </a:p>
          <a:p>
            <a:pPr lvl="1"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</a:rPr>
              <a:t>Long and short documents now have comparable weights</a:t>
            </a:r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3871913" y="2590800"/>
          <a:ext cx="20875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876240" imgH="317160" progId="Equation.3">
                  <p:embed/>
                </p:oleObj>
              </mc:Choice>
              <mc:Fallback>
                <p:oleObj name="Equation" r:id="rId3" imgW="8762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3" y="2590800"/>
                        <a:ext cx="208756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532268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784</Words>
  <Application>Microsoft Macintosh PowerPoint</Application>
  <PresentationFormat>On-screen Show (4:3)</PresentationFormat>
  <Paragraphs>159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Microsoft Equation</vt:lpstr>
      <vt:lpstr>PowerPoint Presentation</vt:lpstr>
      <vt:lpstr>Documents as vectors</vt:lpstr>
      <vt:lpstr>Queries as vectors</vt:lpstr>
      <vt:lpstr>Formalizing vector space proximity</vt:lpstr>
      <vt:lpstr>Why distance is a bad idea</vt:lpstr>
      <vt:lpstr>Use angle instead of distance</vt:lpstr>
      <vt:lpstr>From angles to cosines</vt:lpstr>
      <vt:lpstr>From angles to cosines</vt:lpstr>
      <vt:lpstr>Length normalization</vt:lpstr>
      <vt:lpstr>cosine(query,document)</vt:lpstr>
      <vt:lpstr>Cosine for length-normalized vectors</vt:lpstr>
      <vt:lpstr>Cosine similarity illustrated</vt:lpstr>
      <vt:lpstr>Cosine similarity amongst 3 documents</vt:lpstr>
      <vt:lpstr>3 documents example contd.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OpenClassroom</dc:creator>
  <cp:lastModifiedBy>OpenClassroom</cp:lastModifiedBy>
  <cp:revision>1</cp:revision>
  <dcterms:created xsi:type="dcterms:W3CDTF">2012-02-06T01:43:23Z</dcterms:created>
  <dcterms:modified xsi:type="dcterms:W3CDTF">2012-02-06T01:44:42Z</dcterms:modified>
</cp:coreProperties>
</file>