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8"/>
  </p:notesMasterIdLst>
  <p:handoutMasterIdLst>
    <p:handoutMasterId r:id="rId19"/>
  </p:handoutMasterIdLst>
  <p:sldIdLst>
    <p:sldId id="476" r:id="rId2"/>
    <p:sldId id="548" r:id="rId3"/>
    <p:sldId id="547" r:id="rId4"/>
    <p:sldId id="549" r:id="rId5"/>
    <p:sldId id="550" r:id="rId6"/>
    <p:sldId id="551" r:id="rId7"/>
    <p:sldId id="553" r:id="rId8"/>
    <p:sldId id="554" r:id="rId9"/>
    <p:sldId id="555" r:id="rId10"/>
    <p:sldId id="556" r:id="rId11"/>
    <p:sldId id="557" r:id="rId12"/>
    <p:sldId id="558" r:id="rId13"/>
    <p:sldId id="559" r:id="rId14"/>
    <p:sldId id="560" r:id="rId15"/>
    <p:sldId id="639" r:id="rId16"/>
    <p:sldId id="650" r:id="rId17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9" autoAdjust="0"/>
    <p:restoredTop sz="86867" autoAdjust="0"/>
  </p:normalViewPr>
  <p:slideViewPr>
    <p:cSldViewPr>
      <p:cViewPr>
        <p:scale>
          <a:sx n="94" d="100"/>
          <a:sy n="94" d="100"/>
        </p:scale>
        <p:origin x="-510" y="-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AF7090-B501-694D-8635-028277A3FDB6}" type="slidenum">
              <a:rPr lang="en-US"/>
              <a:pPr/>
              <a:t>12</a:t>
            </a:fld>
            <a:endParaRPr lang="en-US"/>
          </a:p>
        </p:txBody>
      </p:sp>
      <p:sp>
        <p:nvSpPr>
          <p:cNvPr id="49155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56A17-8CE6-F84F-A9EC-C05920D725B4}" type="slidenum">
              <a:rPr lang="en-US"/>
              <a:pPr/>
              <a:t>13</a:t>
            </a:fld>
            <a:endParaRPr lang="en-US"/>
          </a:p>
        </p:txBody>
      </p:sp>
      <p:sp>
        <p:nvSpPr>
          <p:cNvPr id="51203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DBD71C-4444-1B48-8B17-41973DF40CE4}" type="slidenum">
              <a:rPr lang="en-US"/>
              <a:pPr/>
              <a:t>14</a:t>
            </a:fld>
            <a:endParaRPr lang="en-US"/>
          </a:p>
        </p:txBody>
      </p:sp>
      <p:sp>
        <p:nvSpPr>
          <p:cNvPr id="53251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86A9FE-83D6-4343-A368-4D673939E6AA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974EC4-09B4-3142-8CA4-CABD5AEF83BF}" type="slidenum">
              <a:rPr lang="en-US"/>
              <a:pPr/>
              <a:t>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DE374-CD1C-C545-B342-372C41FFCFB5}" type="slidenum">
              <a:rPr lang="en-US"/>
              <a:pPr/>
              <a:t>5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A3D700-1B5D-5E45-B72A-E782122A85FF}" type="slidenum">
              <a:rPr lang="en-US"/>
              <a:pPr/>
              <a:t>6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938B8-BEE4-6C4C-B254-E81D400533BC}" type="slidenum">
              <a:rPr lang="en-US"/>
              <a:pPr/>
              <a:t>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31D9D-3987-4743-ACA8-3340374092C6}" type="slidenum">
              <a:rPr lang="en-US"/>
              <a:pPr/>
              <a:t>9</a:t>
            </a:fld>
            <a:endParaRPr lang="en-US"/>
          </a:p>
        </p:txBody>
      </p:sp>
      <p:sp>
        <p:nvSpPr>
          <p:cNvPr id="43011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4EB77-EF9A-D548-A1B8-FC40CBAEA682}" type="slidenum">
              <a:rPr lang="en-US"/>
              <a:pPr/>
              <a:t>10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1947F1-3C68-9D46-B01B-C61D8C2AD3F6}" type="slidenum">
              <a:rPr lang="en-US"/>
              <a:pPr/>
              <a:t>11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-1714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Word Meaning and Similarity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1962150"/>
            <a:ext cx="3886200" cy="12954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Word Senses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and Word Relations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4365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Synonyms</a:t>
            </a:r>
          </a:p>
        </p:txBody>
      </p:sp>
      <p:sp>
        <p:nvSpPr>
          <p:cNvPr id="1458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But there are few (or no) examples of perfect synonymy.</a:t>
            </a:r>
          </a:p>
          <a:p>
            <a:pPr lvl="1"/>
            <a:r>
              <a:rPr lang="en-US" dirty="0" smtClean="0"/>
              <a:t>Even </a:t>
            </a:r>
            <a:r>
              <a:rPr lang="en-US" dirty="0"/>
              <a:t>if many aspects of meaning are identical</a:t>
            </a:r>
          </a:p>
          <a:p>
            <a:pPr lvl="1"/>
            <a:r>
              <a:rPr lang="en-US" dirty="0"/>
              <a:t>Still may not preserve the acceptability based on notions of politeness, slang, register, genre, etc.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smtClean="0"/>
              <a:t>Water/H</a:t>
            </a:r>
            <a:r>
              <a:rPr lang="en-US" baseline="-25000" dirty="0" smtClean="0"/>
              <a:t>2</a:t>
            </a:r>
            <a:r>
              <a:rPr lang="en-US" dirty="0" smtClean="0"/>
              <a:t>0</a:t>
            </a:r>
            <a:endParaRPr lang="en-US" dirty="0"/>
          </a:p>
          <a:p>
            <a:pPr lvl="1"/>
            <a:r>
              <a:rPr lang="en-US" dirty="0"/>
              <a:t>Big/large</a:t>
            </a:r>
          </a:p>
          <a:p>
            <a:pPr lvl="1"/>
            <a:r>
              <a:rPr lang="en-US" dirty="0"/>
              <a:t>Brave/courageous</a:t>
            </a:r>
          </a:p>
        </p:txBody>
      </p:sp>
    </p:spTree>
    <p:extLst>
      <p:ext uri="{BB962C8B-B14F-4D97-AF65-F5344CB8AC3E}">
        <p14:creationId xmlns:p14="http://schemas.microsoft.com/office/powerpoint/2010/main" val="268613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81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Synonymy is a relation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between </a:t>
            </a:r>
            <a:r>
              <a:rPr lang="en-US" sz="3200" dirty="0"/>
              <a:t>senses rather than words</a:t>
            </a:r>
          </a:p>
        </p:txBody>
      </p:sp>
      <p:sp>
        <p:nvSpPr>
          <p:cNvPr id="1462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r>
              <a:rPr lang="en-US" sz="2000" dirty="0"/>
              <a:t>Consider the words </a:t>
            </a:r>
            <a:r>
              <a:rPr lang="en-US" sz="2000" i="1" dirty="0"/>
              <a:t>big</a:t>
            </a:r>
            <a:r>
              <a:rPr lang="en-US" sz="2000" dirty="0"/>
              <a:t> and </a:t>
            </a:r>
            <a:r>
              <a:rPr lang="en-US" sz="2000" i="1" dirty="0"/>
              <a:t>large</a:t>
            </a:r>
            <a:endParaRPr lang="en-US" sz="2000" dirty="0"/>
          </a:p>
          <a:p>
            <a:r>
              <a:rPr lang="en-US" sz="2000" dirty="0"/>
              <a:t>Are they synonyms?</a:t>
            </a:r>
            <a:endParaRPr lang="en-US" sz="2000" dirty="0">
              <a:solidFill>
                <a:srgbClr val="A50021"/>
              </a:solidFill>
            </a:endParaRPr>
          </a:p>
          <a:p>
            <a:pPr lvl="1"/>
            <a:r>
              <a:rPr lang="en-US" sz="1800" dirty="0"/>
              <a:t>How </a:t>
            </a:r>
            <a:r>
              <a:rPr lang="en-US" sz="1800" b="1" dirty="0"/>
              <a:t>big</a:t>
            </a:r>
            <a:r>
              <a:rPr lang="en-US" sz="1800" dirty="0"/>
              <a:t> is that plane?</a:t>
            </a:r>
          </a:p>
          <a:p>
            <a:pPr lvl="1"/>
            <a:r>
              <a:rPr lang="en-US" sz="1800" dirty="0"/>
              <a:t>Would I be flying on a </a:t>
            </a:r>
            <a:r>
              <a:rPr lang="en-US" sz="1800" b="1" dirty="0"/>
              <a:t>large</a:t>
            </a:r>
            <a:r>
              <a:rPr lang="en-US" sz="1800" dirty="0"/>
              <a:t> or small plane?</a:t>
            </a:r>
          </a:p>
          <a:p>
            <a:r>
              <a:rPr lang="en-US" sz="2000" dirty="0"/>
              <a:t>How about here:</a:t>
            </a:r>
          </a:p>
          <a:p>
            <a:pPr lvl="1"/>
            <a:r>
              <a:rPr lang="en-US" sz="1800" dirty="0"/>
              <a:t>Miss </a:t>
            </a:r>
            <a:r>
              <a:rPr lang="en-US" sz="1800" dirty="0" smtClean="0"/>
              <a:t>Nelson</a:t>
            </a:r>
            <a:r>
              <a:rPr lang="en-US" sz="1800" dirty="0"/>
              <a:t> </a:t>
            </a:r>
            <a:r>
              <a:rPr lang="en-US" sz="1800" dirty="0" smtClean="0"/>
              <a:t>became </a:t>
            </a:r>
            <a:r>
              <a:rPr lang="en-US" sz="1800" dirty="0"/>
              <a:t>a kind of </a:t>
            </a:r>
            <a:r>
              <a:rPr lang="en-US" sz="1800" b="1" dirty="0"/>
              <a:t>big </a:t>
            </a:r>
            <a:r>
              <a:rPr lang="en-US" sz="1800" dirty="0"/>
              <a:t>sister to Benjamin.</a:t>
            </a:r>
          </a:p>
          <a:p>
            <a:pPr lvl="1"/>
            <a:r>
              <a:rPr lang="en-US" sz="1800" dirty="0"/>
              <a:t>?Miss </a:t>
            </a:r>
            <a:r>
              <a:rPr lang="en-US" sz="1800" dirty="0" smtClean="0"/>
              <a:t>Nelson</a:t>
            </a:r>
            <a:r>
              <a:rPr lang="en-US" sz="1800" dirty="0"/>
              <a:t> </a:t>
            </a:r>
            <a:r>
              <a:rPr lang="en-US" sz="1800" dirty="0" smtClean="0"/>
              <a:t>became </a:t>
            </a:r>
            <a:r>
              <a:rPr lang="en-US" sz="1800" dirty="0"/>
              <a:t>a kind of </a:t>
            </a:r>
            <a:r>
              <a:rPr lang="en-US" sz="1800" b="1" dirty="0"/>
              <a:t>large</a:t>
            </a:r>
            <a:r>
              <a:rPr lang="en-US" sz="1800" dirty="0"/>
              <a:t> sister to Benjamin.</a:t>
            </a:r>
          </a:p>
          <a:p>
            <a:r>
              <a:rPr lang="en-US" sz="2000" dirty="0"/>
              <a:t>Why?</a:t>
            </a:r>
          </a:p>
          <a:p>
            <a:pPr lvl="1"/>
            <a:r>
              <a:rPr lang="en-US" sz="1800" i="1" dirty="0"/>
              <a:t>big</a:t>
            </a:r>
            <a:r>
              <a:rPr lang="en-US" sz="1800" dirty="0"/>
              <a:t> has a sense that means being older, or grown up</a:t>
            </a:r>
          </a:p>
          <a:p>
            <a:pPr lvl="1"/>
            <a:r>
              <a:rPr lang="en-US" sz="1800" i="1" dirty="0"/>
              <a:t>large</a:t>
            </a:r>
            <a:r>
              <a:rPr lang="en-US" sz="1800" dirty="0"/>
              <a:t> lacks this sense</a:t>
            </a:r>
          </a:p>
        </p:txBody>
      </p:sp>
    </p:spTree>
    <p:extLst>
      <p:ext uri="{BB962C8B-B14F-4D97-AF65-F5344CB8AC3E}">
        <p14:creationId xmlns:p14="http://schemas.microsoft.com/office/powerpoint/2010/main" val="136379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22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Antonyms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763000" cy="3657600"/>
          </a:xfrm>
        </p:spPr>
        <p:txBody>
          <a:bodyPr/>
          <a:lstStyle/>
          <a:p>
            <a:r>
              <a:rPr lang="en-US" sz="2300" dirty="0"/>
              <a:t>Senses that are opposites with respect to one feature of </a:t>
            </a:r>
            <a:r>
              <a:rPr lang="en-US" sz="2300" dirty="0" smtClean="0"/>
              <a:t>meaning</a:t>
            </a:r>
            <a:endParaRPr lang="en-US" sz="2300" dirty="0"/>
          </a:p>
          <a:p>
            <a:r>
              <a:rPr lang="en-US" sz="2300" dirty="0"/>
              <a:t>Otherwise, they are very similar!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dark/light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short/long	fast/slow	rise/fall</a:t>
            </a:r>
            <a:endParaRPr lang="en-US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hot/cold	    up/down	      in/out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/>
              <a:t>More </a:t>
            </a:r>
            <a:r>
              <a:rPr lang="en-US" dirty="0"/>
              <a:t>formally: antonyms can</a:t>
            </a:r>
          </a:p>
          <a:p>
            <a:pPr lvl="1">
              <a:lnSpc>
                <a:spcPct val="70000"/>
              </a:lnSpc>
            </a:pPr>
            <a:r>
              <a:rPr lang="en-US" sz="2300" dirty="0"/>
              <a:t>define a binary </a:t>
            </a:r>
            <a:r>
              <a:rPr lang="en-US" sz="2300" dirty="0" smtClean="0"/>
              <a:t>opposition</a:t>
            </a:r>
          </a:p>
          <a:p>
            <a:pPr marL="800100" lvl="2" indent="0">
              <a:lnSpc>
                <a:spcPct val="70000"/>
              </a:lnSpc>
              <a:buNone/>
            </a:pPr>
            <a:r>
              <a:rPr lang="en-US" sz="2300" dirty="0" smtClean="0"/>
              <a:t> </a:t>
            </a:r>
            <a:r>
              <a:rPr lang="en-US" sz="2300" dirty="0"/>
              <a:t>or </a:t>
            </a:r>
            <a:r>
              <a:rPr lang="en-US" sz="2300" dirty="0" smtClean="0"/>
              <a:t>be at </a:t>
            </a:r>
            <a:r>
              <a:rPr lang="en-US" sz="2300" dirty="0"/>
              <a:t>opposite ends of a </a:t>
            </a:r>
            <a:r>
              <a:rPr lang="en-US" sz="2300" dirty="0" smtClean="0"/>
              <a:t>scale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long</a:t>
            </a:r>
            <a:r>
              <a:rPr lang="en-US" dirty="0">
                <a:latin typeface="Courier"/>
                <a:cs typeface="Courier"/>
              </a:rPr>
              <a:t>/short, fast/</a:t>
            </a:r>
            <a:r>
              <a:rPr lang="en-US" dirty="0" smtClean="0">
                <a:latin typeface="Courier"/>
                <a:cs typeface="Courier"/>
              </a:rPr>
              <a:t>slow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sz="2300" dirty="0"/>
              <a:t>Be </a:t>
            </a:r>
            <a:r>
              <a:rPr lang="en-US" sz="2300" b="1" dirty="0" err="1"/>
              <a:t>reversives</a:t>
            </a:r>
            <a:r>
              <a:rPr lang="en-US" sz="2300" dirty="0" smtClean="0"/>
              <a:t>: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rise/fall, up/down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1890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Hyponymy and </a:t>
            </a:r>
            <a:r>
              <a:rPr lang="en-US" dirty="0" err="1" smtClean="0"/>
              <a:t>Hypernymy</a:t>
            </a:r>
            <a:endParaRPr lang="en-US" dirty="0"/>
          </a:p>
        </p:txBody>
      </p:sp>
      <p:sp>
        <p:nvSpPr>
          <p:cNvPr id="50179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sense is a </a:t>
            </a:r>
            <a:r>
              <a:rPr lang="en-US" b="1" dirty="0">
                <a:solidFill>
                  <a:srgbClr val="0000FF"/>
                </a:solidFill>
              </a:rPr>
              <a:t>hyponym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another if the first sense is more specific, denoting a subclass of the other</a:t>
            </a:r>
          </a:p>
          <a:p>
            <a:pPr lvl="1"/>
            <a:r>
              <a:rPr lang="en-US" i="1" dirty="0">
                <a:latin typeface="Calibri (Body)"/>
                <a:cs typeface="Calibri (Body)"/>
              </a:rPr>
              <a:t>car</a:t>
            </a:r>
            <a:r>
              <a:rPr lang="en-US" dirty="0"/>
              <a:t> is a hyponym of </a:t>
            </a:r>
            <a:r>
              <a:rPr lang="en-US" i="1" dirty="0"/>
              <a:t>vehicle</a:t>
            </a:r>
            <a:endParaRPr lang="en-US" dirty="0"/>
          </a:p>
          <a:p>
            <a:pPr lvl="1"/>
            <a:r>
              <a:rPr lang="en-US" i="1" dirty="0" smtClean="0"/>
              <a:t>mango</a:t>
            </a:r>
            <a:r>
              <a:rPr lang="en-US" dirty="0" smtClean="0"/>
              <a:t> </a:t>
            </a:r>
            <a:r>
              <a:rPr lang="en-US" dirty="0"/>
              <a:t>is a hyponym of </a:t>
            </a:r>
            <a:r>
              <a:rPr lang="en-US" i="1" dirty="0"/>
              <a:t>fruit</a:t>
            </a:r>
          </a:p>
          <a:p>
            <a:r>
              <a:rPr lang="en-US" dirty="0" smtClean="0"/>
              <a:t>Conversely </a:t>
            </a:r>
            <a:r>
              <a:rPr lang="en-US" b="1" dirty="0" err="1">
                <a:solidFill>
                  <a:srgbClr val="0000FF"/>
                </a:solidFill>
              </a:rPr>
              <a:t>hypernym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b="1" dirty="0">
                <a:solidFill>
                  <a:srgbClr val="0000FF"/>
                </a:solidFill>
              </a:rPr>
              <a:t>superordinate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(“hyper is super”)</a:t>
            </a:r>
            <a:endParaRPr lang="en-US" dirty="0"/>
          </a:p>
          <a:p>
            <a:pPr lvl="1"/>
            <a:r>
              <a:rPr lang="en-US" i="1" dirty="0"/>
              <a:t>vehicle</a:t>
            </a:r>
            <a:r>
              <a:rPr lang="en-US" dirty="0"/>
              <a:t> is a </a:t>
            </a:r>
            <a:r>
              <a:rPr lang="en-US" b="1" dirty="0" err="1" smtClean="0">
                <a:solidFill>
                  <a:srgbClr val="0000FF"/>
                </a:solidFill>
              </a:rPr>
              <a:t>hypernym</a:t>
            </a: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dirty="0"/>
              <a:t>of </a:t>
            </a:r>
            <a:r>
              <a:rPr lang="en-US" i="1" dirty="0"/>
              <a:t>car</a:t>
            </a:r>
            <a:endParaRPr lang="en-US" dirty="0"/>
          </a:p>
          <a:p>
            <a:pPr lvl="1"/>
            <a:r>
              <a:rPr lang="en-US" i="1" dirty="0" smtClean="0"/>
              <a:t>fruit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dirty="0" err="1"/>
              <a:t>hypernym</a:t>
            </a:r>
            <a:r>
              <a:rPr lang="en-US" dirty="0"/>
              <a:t> of </a:t>
            </a:r>
            <a:r>
              <a:rPr lang="en-US" i="1" dirty="0"/>
              <a:t>mango</a:t>
            </a:r>
            <a:endParaRPr lang="en-US" dirty="0"/>
          </a:p>
          <a:p>
            <a:endParaRPr lang="en-US" sz="2000" dirty="0">
              <a:solidFill>
                <a:srgbClr val="008000"/>
              </a:solidFill>
            </a:endParaRPr>
          </a:p>
        </p:txBody>
      </p:sp>
      <p:graphicFrame>
        <p:nvGraphicFramePr>
          <p:cNvPr id="1466372" name="Group 10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03539"/>
              </p:ext>
            </p:extLst>
          </p:nvPr>
        </p:nvGraphicFramePr>
        <p:xfrm>
          <a:off x="457200" y="4248150"/>
          <a:ext cx="5257800" cy="594360"/>
        </p:xfrm>
        <a:graphic>
          <a:graphicData uri="http://schemas.openxmlformats.org/drawingml/2006/table">
            <a:tbl>
              <a:tblPr/>
              <a:tblGrid>
                <a:gridCol w="2438400"/>
                <a:gridCol w="762000"/>
                <a:gridCol w="838200"/>
                <a:gridCol w="1219200"/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Superordinate/hyper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vehicle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fruit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furniture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Subordinate/hyponym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car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mango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</a:rPr>
                        <a:t>chair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12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Hyponymy more </a:t>
            </a:r>
            <a:r>
              <a:rPr lang="en-US" dirty="0"/>
              <a:t>formally</a:t>
            </a:r>
          </a:p>
        </p:txBody>
      </p:sp>
      <p:sp>
        <p:nvSpPr>
          <p:cNvPr id="5222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04800" y="1276350"/>
            <a:ext cx="8534400" cy="3581400"/>
          </a:xfrm>
        </p:spPr>
        <p:txBody>
          <a:bodyPr/>
          <a:lstStyle/>
          <a:p>
            <a:r>
              <a:rPr lang="en-US" dirty="0"/>
              <a:t>Extensional:</a:t>
            </a:r>
          </a:p>
          <a:p>
            <a:pPr lvl="1"/>
            <a:r>
              <a:rPr lang="en-US" dirty="0"/>
              <a:t>The class denoted by the </a:t>
            </a:r>
            <a:r>
              <a:rPr lang="en-US" dirty="0" smtClean="0"/>
              <a:t>superordinate extensionally </a:t>
            </a:r>
            <a:r>
              <a:rPr lang="en-US" dirty="0"/>
              <a:t>includes the class denoted by the hyponym</a:t>
            </a:r>
          </a:p>
          <a:p>
            <a:r>
              <a:rPr lang="en-US" dirty="0"/>
              <a:t>Entailment:</a:t>
            </a:r>
          </a:p>
          <a:p>
            <a:pPr lvl="1"/>
            <a:r>
              <a:rPr lang="en-US" dirty="0"/>
              <a:t>A sense A is a hyponym of sense B if </a:t>
            </a:r>
            <a:r>
              <a:rPr lang="en-US" i="1" dirty="0"/>
              <a:t>being an A </a:t>
            </a:r>
            <a:r>
              <a:rPr lang="en-US" dirty="0"/>
              <a:t>entails </a:t>
            </a:r>
            <a:r>
              <a:rPr lang="en-US" i="1" dirty="0"/>
              <a:t>being a B</a:t>
            </a:r>
          </a:p>
          <a:p>
            <a:r>
              <a:rPr lang="en-US" dirty="0"/>
              <a:t>Hyponymy is usually transitive </a:t>
            </a:r>
          </a:p>
          <a:p>
            <a:pPr lvl="1"/>
            <a:r>
              <a:rPr lang="en-US" dirty="0"/>
              <a:t>(A hypo B and B hypo C entails A hypo C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Another name: the </a:t>
            </a:r>
            <a:r>
              <a:rPr lang="en-US" b="1" dirty="0" smtClean="0">
                <a:solidFill>
                  <a:srgbClr val="0000FF"/>
                </a:solidFill>
              </a:rPr>
              <a:t>IS-A hierarchy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IS-A</a:t>
            </a:r>
            <a:r>
              <a:rPr lang="en-US" dirty="0" smtClean="0"/>
              <a:t> B      (or A </a:t>
            </a:r>
            <a:r>
              <a:rPr lang="en-US" dirty="0" smtClean="0">
                <a:solidFill>
                  <a:srgbClr val="0000FF"/>
                </a:solidFill>
              </a:rPr>
              <a:t>ISA</a:t>
            </a:r>
            <a:r>
              <a:rPr lang="en-US" dirty="0" smtClean="0"/>
              <a:t> B)</a:t>
            </a:r>
          </a:p>
          <a:p>
            <a:pPr lvl="1"/>
            <a:r>
              <a:rPr lang="en-US" dirty="0" smtClean="0"/>
              <a:t>B </a:t>
            </a:r>
            <a:r>
              <a:rPr lang="en-US" b="1" dirty="0" smtClean="0"/>
              <a:t>subsumes</a:t>
            </a:r>
            <a:r>
              <a:rPr lang="en-US" dirty="0" smtClean="0"/>
              <a:t>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Hyponyms and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610600" cy="3333750"/>
          </a:xfrm>
        </p:spPr>
        <p:txBody>
          <a:bodyPr/>
          <a:lstStyle/>
          <a:p>
            <a:r>
              <a:rPr lang="en-US" dirty="0" err="1">
                <a:cs typeface="Calibri"/>
              </a:rPr>
              <a:t>WordNet</a:t>
            </a:r>
            <a:r>
              <a:rPr lang="en-US" dirty="0">
                <a:cs typeface="Calibri"/>
              </a:rPr>
              <a:t> has both </a:t>
            </a:r>
            <a:r>
              <a:rPr lang="en-US" b="1" dirty="0">
                <a:cs typeface="Calibri"/>
              </a:rPr>
              <a:t>classes</a:t>
            </a:r>
            <a:r>
              <a:rPr lang="en-US" dirty="0">
                <a:cs typeface="Calibri"/>
              </a:rPr>
              <a:t> and </a:t>
            </a:r>
            <a:r>
              <a:rPr lang="en-US" b="1" dirty="0">
                <a:cs typeface="Calibri"/>
              </a:rPr>
              <a:t>instances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smtClean="0"/>
              <a:t>An </a:t>
            </a:r>
            <a:r>
              <a:rPr lang="en-US" b="1" dirty="0" smtClean="0">
                <a:solidFill>
                  <a:srgbClr val="FF0000"/>
                </a:solidFill>
              </a:rPr>
              <a:t>instance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</a:t>
            </a:r>
            <a:r>
              <a:rPr lang="en-US" sz="2400" dirty="0" smtClean="0"/>
              <a:t> an individual, a proper noun that is a unique entity</a:t>
            </a:r>
          </a:p>
          <a:p>
            <a:pPr lvl="2"/>
            <a:r>
              <a:rPr lang="en-US" sz="2400" dirty="0" smtClean="0">
                <a:latin typeface="Courier"/>
                <a:cs typeface="Courier"/>
              </a:rPr>
              <a:t>San Francisco </a:t>
            </a:r>
            <a:r>
              <a:rPr lang="en-US" sz="2400" dirty="0" smtClean="0"/>
              <a:t>is an </a:t>
            </a:r>
            <a:r>
              <a:rPr lang="en-US" sz="2400" b="1" dirty="0" smtClean="0"/>
              <a:t>instance</a:t>
            </a:r>
            <a:r>
              <a:rPr lang="en-US" sz="2400" dirty="0" smtClean="0"/>
              <a:t> of </a:t>
            </a:r>
            <a:r>
              <a:rPr lang="en-US" sz="2400" dirty="0" smtClean="0">
                <a:latin typeface="Courier"/>
                <a:cs typeface="Courier"/>
              </a:rPr>
              <a:t>city</a:t>
            </a:r>
          </a:p>
          <a:p>
            <a:pPr lvl="1"/>
            <a:r>
              <a:rPr lang="en-US" sz="2400" dirty="0" smtClean="0">
                <a:latin typeface="Calibri"/>
                <a:cs typeface="Calibri"/>
              </a:rPr>
              <a:t>But </a:t>
            </a:r>
            <a:r>
              <a:rPr lang="en-US" sz="2400" dirty="0" smtClean="0">
                <a:latin typeface="Courier"/>
                <a:cs typeface="Courier"/>
              </a:rPr>
              <a:t>city</a:t>
            </a:r>
            <a:r>
              <a:rPr lang="en-US" sz="2400" dirty="0" smtClean="0">
                <a:latin typeface="Calibri"/>
                <a:cs typeface="Calibri"/>
              </a:rPr>
              <a:t> is a class</a:t>
            </a:r>
          </a:p>
          <a:p>
            <a:pPr lvl="2"/>
            <a:r>
              <a:rPr lang="en-US" sz="2400" dirty="0" smtClean="0">
                <a:latin typeface="Courier"/>
                <a:cs typeface="Courier"/>
              </a:rPr>
              <a:t>city</a:t>
            </a:r>
            <a:r>
              <a:rPr lang="en-US" sz="2400" dirty="0" smtClean="0"/>
              <a:t> is a </a:t>
            </a:r>
            <a:r>
              <a:rPr lang="en-US" sz="2400" b="1" dirty="0" smtClean="0"/>
              <a:t>hyponym</a:t>
            </a:r>
            <a:r>
              <a:rPr lang="en-US" sz="2400" dirty="0" smtClean="0"/>
              <a:t> of    </a:t>
            </a:r>
            <a:r>
              <a:rPr lang="en-US" dirty="0" smtClean="0">
                <a:latin typeface="Courier"/>
                <a:cs typeface="Courier"/>
              </a:rPr>
              <a:t>municipality...location...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-1714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Word Meaning and Similarity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1962150"/>
            <a:ext cx="3886200" cy="12954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Word Senses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and Word Relations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411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lemma and </a:t>
            </a:r>
            <a:r>
              <a:rPr lang="en-US" dirty="0" err="1" smtClean="0"/>
              <a:t>wordform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581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b="1" dirty="0"/>
              <a:t>lemma</a:t>
            </a:r>
            <a:r>
              <a:rPr lang="en-US" sz="2800" dirty="0"/>
              <a:t> or </a:t>
            </a:r>
            <a:r>
              <a:rPr lang="en-US" sz="2800" b="1" dirty="0"/>
              <a:t>citation </a:t>
            </a:r>
            <a:r>
              <a:rPr lang="en-US" sz="2800" b="1" dirty="0" smtClean="0"/>
              <a:t>form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Same </a:t>
            </a:r>
            <a:r>
              <a:rPr lang="en-US" dirty="0"/>
              <a:t>stem, part of speech, rough </a:t>
            </a:r>
            <a:r>
              <a:rPr lang="en-US" dirty="0" smtClean="0"/>
              <a:t>semantics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b="1" dirty="0" err="1" smtClean="0"/>
              <a:t>wordfor</a:t>
            </a:r>
            <a:r>
              <a:rPr lang="en-US" sz="2800" b="1" dirty="0" err="1"/>
              <a:t>m</a:t>
            </a:r>
            <a:endParaRPr lang="en-US" sz="2800" b="1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“inflected” word as it appears in text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37010"/>
              </p:ext>
            </p:extLst>
          </p:nvPr>
        </p:nvGraphicFramePr>
        <p:xfrm>
          <a:off x="2438400" y="3333750"/>
          <a:ext cx="3314364" cy="1682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182"/>
                <a:gridCol w="1657182"/>
              </a:tblGrid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dirty="0" err="1" smtClean="0"/>
                        <a:t>Wordform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dirty="0" smtClean="0"/>
                        <a:t>Lemma</a:t>
                      </a:r>
                      <a:endParaRPr lang="en-US" sz="2400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dirty="0" smtClean="0"/>
                        <a:t>banks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dirty="0" smtClean="0"/>
                        <a:t>bank</a:t>
                      </a:r>
                      <a:endParaRPr lang="en-US" sz="2400" dirty="0"/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dirty="0" smtClean="0"/>
                        <a:t>sung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dirty="0" smtClean="0"/>
                        <a:t>sing</a:t>
                      </a:r>
                      <a:endParaRPr lang="en-US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dirty="0" err="1" smtClean="0"/>
                        <a:t>duermes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400" dirty="0" err="1" smtClean="0"/>
                        <a:t>dormir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8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sz="3200" dirty="0" smtClean="0"/>
              <a:t>Lemmas have senses</a:t>
            </a:r>
            <a:endParaRPr lang="en-US" sz="32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00150"/>
            <a:ext cx="8534400" cy="3333750"/>
          </a:xfrm>
        </p:spPr>
        <p:txBody>
          <a:bodyPr/>
          <a:lstStyle/>
          <a:p>
            <a:r>
              <a:rPr lang="en-US" sz="2800" dirty="0"/>
              <a:t>One </a:t>
            </a:r>
            <a:r>
              <a:rPr lang="en-US" sz="2800" dirty="0" smtClean="0"/>
              <a:t>lemma “</a:t>
            </a:r>
            <a:r>
              <a:rPr lang="en-US" sz="2800" dirty="0"/>
              <a:t>bank” can have </a:t>
            </a:r>
            <a:r>
              <a:rPr lang="en-US" sz="2800" dirty="0" smtClean="0"/>
              <a:t>many meanings</a:t>
            </a:r>
            <a:r>
              <a:rPr lang="en-US" sz="2800" dirty="0"/>
              <a:t>: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…a 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bank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can hold the investments in a custodial </a:t>
            </a:r>
            <a:r>
              <a:rPr lang="en-US" dirty="0" smtClean="0">
                <a:latin typeface="Courier"/>
                <a:cs typeface="Courier"/>
              </a:rPr>
              <a:t>account…</a:t>
            </a:r>
            <a:endParaRPr lang="en-US" dirty="0">
              <a:latin typeface="Courier"/>
              <a:cs typeface="Courier"/>
            </a:endParaRPr>
          </a:p>
          <a:p>
            <a:pPr lvl="2"/>
            <a:r>
              <a:rPr lang="en-US" dirty="0" smtClean="0">
                <a:latin typeface="Courier"/>
                <a:cs typeface="Courier"/>
              </a:rPr>
              <a:t>“…as agriculture </a:t>
            </a:r>
            <a:r>
              <a:rPr lang="en-US" dirty="0">
                <a:latin typeface="Courier"/>
                <a:cs typeface="Courier"/>
              </a:rPr>
              <a:t>burgeons on the east 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bank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the river will shrink even more</a:t>
            </a:r>
            <a:r>
              <a:rPr lang="en-US" sz="2400" dirty="0" smtClean="0"/>
              <a:t>”</a:t>
            </a:r>
            <a:endParaRPr lang="en-US" sz="2800" dirty="0"/>
          </a:p>
          <a:p>
            <a:r>
              <a:rPr lang="en-US" sz="2800" b="1" dirty="0" smtClean="0"/>
              <a:t>Sense </a:t>
            </a:r>
            <a:r>
              <a:rPr lang="en-US" sz="2800" dirty="0" smtClean="0"/>
              <a:t>(or </a:t>
            </a:r>
            <a:r>
              <a:rPr lang="en-US" sz="2800" b="1" dirty="0" smtClean="0"/>
              <a:t>word sense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smtClean="0"/>
              <a:t>A discrete representation </a:t>
            </a:r>
          </a:p>
          <a:p>
            <a:pPr marL="457200" lvl="1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of an aspect of a word’s meaning.</a:t>
            </a:r>
            <a:endParaRPr lang="en-US" sz="2400" dirty="0"/>
          </a:p>
          <a:p>
            <a:r>
              <a:rPr lang="en-US" sz="2800" dirty="0" smtClean="0"/>
              <a:t>The lemma </a:t>
            </a:r>
            <a:r>
              <a:rPr lang="en-US" sz="2800" b="1" dirty="0" smtClean="0"/>
              <a:t>bank</a:t>
            </a:r>
            <a:r>
              <a:rPr lang="en-US" sz="2800" dirty="0" smtClean="0"/>
              <a:t> </a:t>
            </a:r>
            <a:r>
              <a:rPr lang="en-US" sz="2800" dirty="0"/>
              <a:t>here has two </a:t>
            </a:r>
            <a:r>
              <a:rPr lang="en-US" sz="2800" dirty="0" smtClean="0"/>
              <a:t>senses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84482" y="1917594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1</a:t>
            </a:r>
            <a:endParaRPr lang="en-US" sz="1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18482" y="2594028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2</a:t>
            </a:r>
            <a:endParaRPr lang="en-US" sz="16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1798611"/>
            <a:ext cx="96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+mn-lt"/>
              </a:rPr>
              <a:t>Sense 1:</a:t>
            </a:r>
            <a:endParaRPr lang="en-US" sz="18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2495550"/>
            <a:ext cx="96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+mn-lt"/>
              </a:rPr>
              <a:t>Sense 2:</a:t>
            </a:r>
            <a:endParaRPr lang="en-US" sz="1800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461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Homonymy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52550"/>
            <a:ext cx="8382000" cy="333375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 smtClean="0"/>
              <a:t>Homonyms</a:t>
            </a:r>
            <a:r>
              <a:rPr lang="en-US" sz="2800" dirty="0" smtClean="0"/>
              <a:t>: </a:t>
            </a:r>
            <a:r>
              <a:rPr lang="en-US" sz="2800" dirty="0"/>
              <a:t>w</a:t>
            </a:r>
            <a:r>
              <a:rPr lang="en-US" sz="2800" dirty="0" smtClean="0"/>
              <a:t>ords that </a:t>
            </a:r>
            <a:r>
              <a:rPr lang="en-US" sz="2800" dirty="0"/>
              <a:t>share a </a:t>
            </a:r>
            <a:r>
              <a:rPr lang="en-US" sz="2800" dirty="0" smtClean="0"/>
              <a:t>form but </a:t>
            </a:r>
            <a:r>
              <a:rPr lang="en-US" sz="2800" dirty="0"/>
              <a:t>have unrelated, distinct </a:t>
            </a:r>
            <a:r>
              <a:rPr lang="en-US" sz="2800" dirty="0" smtClean="0"/>
              <a:t>meanings:</a:t>
            </a:r>
            <a:endParaRPr lang="en-US" sz="3200" dirty="0"/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bank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/>
              <a:t>: financial institution,    </a:t>
            </a:r>
            <a:r>
              <a:rPr lang="en-US" sz="2400" dirty="0" smtClean="0">
                <a:solidFill>
                  <a:srgbClr val="0000FF"/>
                </a:solidFill>
              </a:rPr>
              <a:t>bank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/>
              <a:t>:  sloping land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</a:rPr>
              <a:t>b</a:t>
            </a:r>
            <a:r>
              <a:rPr lang="en-US" sz="2400" dirty="0" smtClean="0">
                <a:solidFill>
                  <a:srgbClr val="0000FF"/>
                </a:solidFill>
              </a:rPr>
              <a:t>at</a:t>
            </a:r>
            <a:r>
              <a:rPr lang="en-US" sz="2400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/>
              <a:t>: club for hitting a ball,    </a:t>
            </a:r>
            <a:r>
              <a:rPr lang="en-US" sz="2400" dirty="0" smtClean="0">
                <a:solidFill>
                  <a:srgbClr val="0000FF"/>
                </a:solidFill>
              </a:rPr>
              <a:t>bat</a:t>
            </a:r>
            <a:r>
              <a:rPr lang="en-US" sz="2400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:  </a:t>
            </a:r>
            <a:r>
              <a:rPr lang="en-US" sz="2400" dirty="0" smtClean="0"/>
              <a:t>nocturnal flying mammal</a:t>
            </a:r>
            <a:endParaRPr lang="en-US" sz="24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Homographs</a:t>
            </a:r>
            <a:r>
              <a:rPr lang="en-US" sz="2800" dirty="0"/>
              <a:t> </a:t>
            </a:r>
            <a:r>
              <a:rPr lang="en-US" sz="2800" dirty="0" smtClean="0"/>
              <a:t>(bank/bank, bat/bat)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Homophones</a:t>
            </a:r>
            <a:r>
              <a:rPr lang="en-US" sz="2800" dirty="0"/>
              <a:t>: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Write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right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Piece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peace</a:t>
            </a:r>
          </a:p>
        </p:txBody>
      </p:sp>
    </p:spTree>
    <p:extLst>
      <p:ext uri="{BB962C8B-B14F-4D97-AF65-F5344CB8AC3E}">
        <p14:creationId xmlns:p14="http://schemas.microsoft.com/office/powerpoint/2010/main" val="1998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Homonymy causes problems for NLP applications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Information </a:t>
            </a:r>
            <a:r>
              <a:rPr lang="en-US" sz="2400" dirty="0"/>
              <a:t>retrieval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“</a:t>
            </a:r>
            <a:r>
              <a:rPr lang="en-US" sz="2400" dirty="0" smtClean="0">
                <a:latin typeface="Courier"/>
                <a:cs typeface="Courier"/>
              </a:rPr>
              <a:t>bat care”</a:t>
            </a:r>
            <a:endParaRPr lang="en-US" sz="2400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Machine </a:t>
            </a:r>
            <a:r>
              <a:rPr lang="en-US" sz="2400" dirty="0" smtClean="0"/>
              <a:t>Translation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ourier"/>
                <a:cs typeface="Courier"/>
              </a:rPr>
              <a:t>bat</a:t>
            </a:r>
            <a:r>
              <a:rPr lang="en-US" sz="2400" dirty="0" smtClean="0"/>
              <a:t>:  </a:t>
            </a:r>
            <a:r>
              <a:rPr lang="fr-FR" sz="2400" dirty="0" err="1" smtClean="0">
                <a:solidFill>
                  <a:srgbClr val="0000FF"/>
                </a:solidFill>
              </a:rPr>
              <a:t>murciélago</a:t>
            </a:r>
            <a:r>
              <a:rPr lang="fr-FR" sz="2400" dirty="0"/>
              <a:t> </a:t>
            </a:r>
            <a:r>
              <a:rPr lang="fr-FR" sz="2400" dirty="0" smtClean="0"/>
              <a:t> (animal) or  </a:t>
            </a:r>
            <a:r>
              <a:rPr lang="fr-FR" sz="2400" dirty="0" err="1" smtClean="0">
                <a:solidFill>
                  <a:srgbClr val="0000FF"/>
                </a:solidFill>
              </a:rPr>
              <a:t>bate</a:t>
            </a:r>
            <a:r>
              <a:rPr lang="fr-FR" sz="2400" dirty="0" smtClean="0">
                <a:solidFill>
                  <a:srgbClr val="0000FF"/>
                </a:solidFill>
              </a:rPr>
              <a:t> </a:t>
            </a:r>
            <a:r>
              <a:rPr lang="fr-FR" sz="2400" dirty="0" smtClean="0"/>
              <a:t>(for baseball)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Text</a:t>
            </a:r>
            <a:r>
              <a:rPr lang="en-US" dirty="0"/>
              <a:t>-to-Speech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ourier"/>
                <a:cs typeface="Courier"/>
              </a:rPr>
              <a:t>bass</a:t>
            </a:r>
            <a:r>
              <a:rPr lang="en-US" sz="2400" dirty="0" smtClean="0"/>
              <a:t> (stringed instrument) vs. </a:t>
            </a:r>
            <a:r>
              <a:rPr lang="en-US" sz="2400" dirty="0" smtClean="0">
                <a:latin typeface="Courier"/>
                <a:cs typeface="Courier"/>
              </a:rPr>
              <a:t>bass</a:t>
            </a:r>
            <a:r>
              <a:rPr lang="en-US" sz="2400" dirty="0" smtClean="0"/>
              <a:t> (fish)</a:t>
            </a:r>
            <a:endParaRPr lang="en-US" sz="2400" dirty="0"/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316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/>
              <a:t>Polysemy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276350"/>
            <a:ext cx="8534400" cy="3333750"/>
          </a:xfrm>
        </p:spPr>
        <p:txBody>
          <a:bodyPr/>
          <a:lstStyle/>
          <a:p>
            <a:r>
              <a:rPr lang="en-US" sz="2600" dirty="0"/>
              <a:t>1. The </a:t>
            </a:r>
            <a:r>
              <a:rPr lang="en-US" sz="2600" b="1" dirty="0">
                <a:solidFill>
                  <a:srgbClr val="0000FF"/>
                </a:solidFill>
              </a:rPr>
              <a:t>bank </a:t>
            </a:r>
            <a:r>
              <a:rPr lang="en-US" sz="2600" dirty="0"/>
              <a:t>was constructed in 1875 out of local red brick.</a:t>
            </a:r>
          </a:p>
          <a:p>
            <a:r>
              <a:rPr lang="en-US" sz="2600" dirty="0"/>
              <a:t>2. I withdrew the money from the </a:t>
            </a:r>
            <a:r>
              <a:rPr lang="en-US" sz="2600" b="1" dirty="0">
                <a:solidFill>
                  <a:srgbClr val="0000FF"/>
                </a:solidFill>
              </a:rPr>
              <a:t>bank</a:t>
            </a:r>
            <a:r>
              <a:rPr lang="en-US" sz="2600" dirty="0">
                <a:solidFill>
                  <a:srgbClr val="0000FF"/>
                </a:solidFill>
              </a:rPr>
              <a:t> </a:t>
            </a:r>
          </a:p>
          <a:p>
            <a:r>
              <a:rPr lang="en-US" sz="2600" dirty="0"/>
              <a:t>Are those the same sense?</a:t>
            </a:r>
          </a:p>
          <a:p>
            <a:pPr lvl="1"/>
            <a:r>
              <a:rPr lang="en-US" dirty="0" smtClean="0"/>
              <a:t>Sense 2: “</a:t>
            </a:r>
            <a:r>
              <a:rPr lang="en-US" dirty="0"/>
              <a:t>A financial institution”</a:t>
            </a:r>
          </a:p>
          <a:p>
            <a:pPr lvl="1"/>
            <a:r>
              <a:rPr lang="en-US" dirty="0" smtClean="0"/>
              <a:t>Sense 1: “</a:t>
            </a:r>
            <a:r>
              <a:rPr lang="en-US" dirty="0"/>
              <a:t>The building belonging to a financial institution</a:t>
            </a:r>
            <a:r>
              <a:rPr lang="en-US" dirty="0" smtClean="0"/>
              <a:t>”</a:t>
            </a:r>
          </a:p>
          <a:p>
            <a:r>
              <a:rPr lang="en-US" sz="2600" dirty="0" smtClean="0"/>
              <a:t>A </a:t>
            </a:r>
            <a:r>
              <a:rPr lang="en-US" sz="2600" b="1" dirty="0" err="1"/>
              <a:t>p</a:t>
            </a:r>
            <a:r>
              <a:rPr lang="en-US" sz="2600" b="1" dirty="0" err="1" smtClean="0"/>
              <a:t>olysemous</a:t>
            </a:r>
            <a:r>
              <a:rPr lang="en-US" sz="2600" dirty="0" smtClean="0"/>
              <a:t> word has </a:t>
            </a:r>
            <a:r>
              <a:rPr lang="en-US" sz="2600" b="1" dirty="0" smtClean="0">
                <a:solidFill>
                  <a:srgbClr val="FF0000"/>
                </a:solidFill>
              </a:rPr>
              <a:t>related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/>
              <a:t>meanings</a:t>
            </a:r>
          </a:p>
          <a:p>
            <a:pPr lvl="1"/>
            <a:r>
              <a:rPr lang="en-US" sz="2400" dirty="0" smtClean="0"/>
              <a:t>Most </a:t>
            </a:r>
            <a:r>
              <a:rPr lang="en-US" sz="2400" dirty="0"/>
              <a:t>non-rare words have multiple meanings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809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276350"/>
            <a:ext cx="8763000" cy="3638550"/>
          </a:xfrm>
        </p:spPr>
        <p:txBody>
          <a:bodyPr/>
          <a:lstStyle/>
          <a:p>
            <a:r>
              <a:rPr lang="en-US" dirty="0"/>
              <a:t>Lots of types of polysemy are systematic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School, university, hospital</a:t>
            </a:r>
          </a:p>
          <a:p>
            <a:pPr lvl="1"/>
            <a:r>
              <a:rPr lang="en-US" dirty="0" smtClean="0"/>
              <a:t>All can mean </a:t>
            </a:r>
            <a:r>
              <a:rPr lang="en-US" dirty="0"/>
              <a:t>the institution or the building.</a:t>
            </a:r>
          </a:p>
          <a:p>
            <a:r>
              <a:rPr lang="en-US" dirty="0" smtClean="0"/>
              <a:t>A systematic relationship</a:t>
            </a:r>
            <a:r>
              <a:rPr lang="en-US" dirty="0"/>
              <a:t>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Building</a:t>
            </a:r>
            <a:r>
              <a:rPr lang="en-US" dirty="0" smtClean="0"/>
              <a:t>            </a:t>
            </a:r>
            <a:r>
              <a:rPr lang="en-US" dirty="0" smtClean="0">
                <a:solidFill>
                  <a:srgbClr val="0000FF"/>
                </a:solidFill>
              </a:rPr>
              <a:t>Organization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Other such kinds of systematic polysemy: </a:t>
            </a:r>
            <a:endParaRPr lang="en-US" dirty="0" smtClean="0"/>
          </a:p>
          <a:p>
            <a:pPr marL="114300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Author</a:t>
            </a:r>
            <a:r>
              <a:rPr lang="en-US" sz="1800" dirty="0" smtClean="0"/>
              <a:t>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ourier"/>
                <a:cs typeface="Courier"/>
              </a:rPr>
              <a:t>Jane Austen wrote Emma</a:t>
            </a:r>
            <a:r>
              <a:rPr lang="en-US" sz="1600" dirty="0" smtClean="0"/>
              <a:t>)                 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	</a:t>
            </a:r>
            <a:r>
              <a:rPr lang="en-US" sz="1800" dirty="0" smtClean="0">
                <a:solidFill>
                  <a:srgbClr val="0000FF"/>
                </a:solidFill>
              </a:rPr>
              <a:t>Works of Author </a:t>
            </a:r>
            <a:r>
              <a:rPr lang="en-US" sz="1600" dirty="0" smtClean="0"/>
              <a:t>(</a:t>
            </a:r>
            <a:r>
              <a:rPr lang="en-US" sz="1600" dirty="0" smtClean="0">
                <a:latin typeface="Courier"/>
                <a:cs typeface="Courier"/>
              </a:rPr>
              <a:t>I love Jane Austen</a:t>
            </a:r>
            <a:r>
              <a:rPr lang="en-US" sz="1600" dirty="0" smtClean="0"/>
              <a:t>)</a:t>
            </a:r>
          </a:p>
          <a:p>
            <a:pPr marL="114300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Tree</a:t>
            </a:r>
            <a:r>
              <a:rPr lang="en-US" sz="1800" dirty="0" smtClean="0"/>
              <a:t> </a:t>
            </a:r>
            <a:r>
              <a:rPr lang="en-US" sz="1600" dirty="0" smtClean="0">
                <a:latin typeface="Courier"/>
                <a:cs typeface="Courier"/>
              </a:rPr>
              <a:t>(Plums have beautiful blossoms)    </a:t>
            </a:r>
          </a:p>
          <a:p>
            <a:pPr marL="11430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	</a:t>
            </a:r>
            <a:r>
              <a:rPr lang="en-US" sz="1800" dirty="0" smtClean="0">
                <a:solidFill>
                  <a:srgbClr val="0000FF"/>
                </a:solidFill>
              </a:rPr>
              <a:t>Fruit</a:t>
            </a:r>
            <a:r>
              <a:rPr lang="en-US" sz="1800" dirty="0" smtClean="0"/>
              <a:t> </a:t>
            </a:r>
            <a:r>
              <a:rPr lang="en-US" sz="1600" dirty="0" smtClean="0">
                <a:latin typeface="Courier"/>
                <a:cs typeface="Courier"/>
              </a:rPr>
              <a:t>(I ate a preserved plum)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772400" cy="990600"/>
          </a:xfrm>
        </p:spPr>
        <p:txBody>
          <a:bodyPr/>
          <a:lstStyle/>
          <a:p>
            <a:r>
              <a:rPr lang="en-US" dirty="0" smtClean="0"/>
              <a:t>Metonymy or Systematic Polysemy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systematic relationship between senses</a:t>
            </a:r>
          </a:p>
        </p:txBody>
      </p:sp>
      <p:sp>
        <p:nvSpPr>
          <p:cNvPr id="2" name="Left-Right Arrow 1"/>
          <p:cNvSpPr/>
          <p:nvPr/>
        </p:nvSpPr>
        <p:spPr bwMode="auto">
          <a:xfrm>
            <a:off x="2145252" y="2976050"/>
            <a:ext cx="400751" cy="228600"/>
          </a:xfrm>
          <a:prstGeom prst="leftRightArrow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Lucida Sans" pitchFamily="-65" charset="0"/>
            </a:endParaRPr>
          </a:p>
        </p:txBody>
      </p:sp>
      <p:sp>
        <p:nvSpPr>
          <p:cNvPr id="6" name="Left-Right Arrow 5"/>
          <p:cNvSpPr/>
          <p:nvPr/>
        </p:nvSpPr>
        <p:spPr bwMode="auto">
          <a:xfrm>
            <a:off x="914400" y="4019550"/>
            <a:ext cx="400751" cy="228600"/>
          </a:xfrm>
          <a:prstGeom prst="leftRightArrow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Lucida Sans" pitchFamily="-65" charset="0"/>
            </a:endParaRPr>
          </a:p>
        </p:txBody>
      </p:sp>
      <p:sp>
        <p:nvSpPr>
          <p:cNvPr id="8" name="Left-Right Arrow 7"/>
          <p:cNvSpPr/>
          <p:nvPr/>
        </p:nvSpPr>
        <p:spPr bwMode="auto">
          <a:xfrm>
            <a:off x="990600" y="4705350"/>
            <a:ext cx="364319" cy="228600"/>
          </a:xfrm>
          <a:prstGeom prst="leftRightArrow">
            <a:avLst/>
          </a:prstGeom>
          <a:solidFill>
            <a:srgbClr val="0000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48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How do we know when a word has more than one sense?</a:t>
            </a:r>
          </a:p>
        </p:txBody>
      </p:sp>
      <p:sp>
        <p:nvSpPr>
          <p:cNvPr id="12103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“zeugma” </a:t>
            </a:r>
            <a:r>
              <a:rPr lang="en-US" dirty="0" smtClean="0"/>
              <a:t>test: Two senses of </a:t>
            </a:r>
            <a:r>
              <a:rPr lang="en-US" dirty="0" smtClean="0">
                <a:latin typeface="Courier"/>
                <a:cs typeface="Courier"/>
              </a:rPr>
              <a:t>serve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Which </a:t>
            </a:r>
            <a:r>
              <a:rPr lang="en-US" dirty="0">
                <a:latin typeface="Courier"/>
                <a:cs typeface="Courier"/>
              </a:rPr>
              <a:t>flights </a:t>
            </a:r>
            <a:r>
              <a:rPr lang="en-US" b="1" dirty="0">
                <a:latin typeface="Courier"/>
                <a:cs typeface="Courier"/>
              </a:rPr>
              <a:t>serve</a:t>
            </a:r>
            <a:r>
              <a:rPr lang="en-US" dirty="0">
                <a:latin typeface="Courier"/>
                <a:cs typeface="Courier"/>
              </a:rPr>
              <a:t> breakfast?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Does </a:t>
            </a:r>
            <a:r>
              <a:rPr lang="en-US" dirty="0" smtClean="0">
                <a:latin typeface="Courier"/>
                <a:cs typeface="Courier"/>
              </a:rPr>
              <a:t>Lufthansa </a:t>
            </a:r>
            <a:r>
              <a:rPr lang="en-US" b="1" dirty="0" smtClean="0">
                <a:latin typeface="Courier"/>
                <a:cs typeface="Courier"/>
              </a:rPr>
              <a:t>serve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Philadelphia</a:t>
            </a:r>
            <a:r>
              <a:rPr lang="en-US" dirty="0" smtClean="0">
                <a:latin typeface="Courier"/>
                <a:cs typeface="Courier"/>
              </a:rPr>
              <a:t>?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>
                <a:solidFill>
                  <a:srgbClr val="A50021"/>
                </a:solidFill>
                <a:latin typeface="Calibri"/>
                <a:cs typeface="Calibri"/>
              </a:rPr>
              <a:t>?Does </a:t>
            </a:r>
            <a:r>
              <a:rPr lang="en-US" dirty="0" smtClean="0">
                <a:solidFill>
                  <a:srgbClr val="A50021"/>
                </a:solidFill>
                <a:latin typeface="Calibri"/>
                <a:cs typeface="Calibri"/>
              </a:rPr>
              <a:t>Lufthansa serve </a:t>
            </a:r>
            <a:r>
              <a:rPr lang="en-US" dirty="0">
                <a:solidFill>
                  <a:srgbClr val="A50021"/>
                </a:solidFill>
                <a:latin typeface="Calibri"/>
                <a:cs typeface="Calibri"/>
              </a:rPr>
              <a:t>breakfast and San Jose?</a:t>
            </a:r>
          </a:p>
          <a:p>
            <a:r>
              <a:rPr lang="en-US" dirty="0">
                <a:solidFill>
                  <a:srgbClr val="0000FF"/>
                </a:solidFill>
              </a:rPr>
              <a:t>Since this </a:t>
            </a:r>
            <a:r>
              <a:rPr lang="en-US" dirty="0" smtClean="0">
                <a:solidFill>
                  <a:srgbClr val="0000FF"/>
                </a:solidFill>
              </a:rPr>
              <a:t>conjunction sounds </a:t>
            </a:r>
            <a:r>
              <a:rPr lang="en-US" dirty="0">
                <a:solidFill>
                  <a:srgbClr val="0000FF"/>
                </a:solidFill>
              </a:rPr>
              <a:t>weird, 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we </a:t>
            </a:r>
            <a:r>
              <a:rPr lang="en-US" dirty="0">
                <a:solidFill>
                  <a:srgbClr val="0000FF"/>
                </a:solidFill>
              </a:rPr>
              <a:t>say that these are </a:t>
            </a:r>
            <a:r>
              <a:rPr lang="en-US" b="1" dirty="0">
                <a:solidFill>
                  <a:srgbClr val="0000FF"/>
                </a:solidFill>
              </a:rPr>
              <a:t>two different senses of “serve”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21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Synonyms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00150"/>
            <a:ext cx="8534400" cy="3333750"/>
          </a:xfrm>
        </p:spPr>
        <p:txBody>
          <a:bodyPr/>
          <a:lstStyle/>
          <a:p>
            <a:r>
              <a:rPr lang="en-US" dirty="0"/>
              <a:t>Word that have the same meaning in some or all contexts.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filbert / hazelnut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couch / sofa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big / large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automobile / car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vomit / throw up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Water / H</a:t>
            </a:r>
            <a:r>
              <a:rPr lang="en-US" baseline="-25000" dirty="0"/>
              <a:t>2</a:t>
            </a:r>
            <a:r>
              <a:rPr lang="en-US" dirty="0"/>
              <a:t>0</a:t>
            </a:r>
          </a:p>
          <a:p>
            <a:r>
              <a:rPr lang="en-US" dirty="0"/>
              <a:t>Two lexemes are </a:t>
            </a:r>
            <a:r>
              <a:rPr lang="en-US" dirty="0" smtClean="0"/>
              <a:t>synonyms </a:t>
            </a:r>
          </a:p>
          <a:p>
            <a:pPr lvl="1"/>
            <a:r>
              <a:rPr lang="en-US" dirty="0" smtClean="0"/>
              <a:t>if they can be substituted </a:t>
            </a:r>
            <a:r>
              <a:rPr lang="en-US" dirty="0"/>
              <a:t>for each other in all situations</a:t>
            </a:r>
          </a:p>
          <a:p>
            <a:pPr lvl="1"/>
            <a:r>
              <a:rPr lang="en-US" dirty="0"/>
              <a:t>If so they have the same </a:t>
            </a:r>
            <a:r>
              <a:rPr lang="en-US" b="1" dirty="0"/>
              <a:t>propositional </a:t>
            </a:r>
            <a:r>
              <a:rPr lang="en-US" b="1" dirty="0" smtClean="0"/>
              <a:t>meaning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21082</TotalTime>
  <Words>782</Words>
  <Application>Microsoft Office PowerPoint</Application>
  <PresentationFormat>On-screen Show (16:9)</PresentationFormat>
  <Paragraphs>156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NLP-jurafsky</vt:lpstr>
      <vt:lpstr>Word Meaning and Similarity</vt:lpstr>
      <vt:lpstr>Reminder: lemma and wordform</vt:lpstr>
      <vt:lpstr>Lemmas have senses</vt:lpstr>
      <vt:lpstr>Homonymy</vt:lpstr>
      <vt:lpstr>Homonymy causes problems for NLP applications</vt:lpstr>
      <vt:lpstr>Polysemy</vt:lpstr>
      <vt:lpstr>Metonymy or Systematic Polysemy:  A systematic relationship between senses</vt:lpstr>
      <vt:lpstr>How do we know when a word has more than one sense?</vt:lpstr>
      <vt:lpstr>Synonyms</vt:lpstr>
      <vt:lpstr>Synonyms</vt:lpstr>
      <vt:lpstr>Synonymy is a relation  between senses rather than words</vt:lpstr>
      <vt:lpstr>Antonyms</vt:lpstr>
      <vt:lpstr>Hyponymy and Hypernymy</vt:lpstr>
      <vt:lpstr>Hyponymy more formally</vt:lpstr>
      <vt:lpstr>Hyponyms and Instances</vt:lpstr>
      <vt:lpstr>Word Meaning and Similarity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aotimme</cp:lastModifiedBy>
  <cp:revision>459</cp:revision>
  <cp:lastPrinted>2009-04-20T16:46:08Z</cp:lastPrinted>
  <dcterms:created xsi:type="dcterms:W3CDTF">2010-04-19T15:31:24Z</dcterms:created>
  <dcterms:modified xsi:type="dcterms:W3CDTF">2012-04-25T16:11:44Z</dcterms:modified>
</cp:coreProperties>
</file>