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2.xml" ContentType="application/vnd.openxmlformats-officedocument.presentationml.notesSlide+xml"/>
  <Override PartName="/ppt/embeddings/oleObject8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4"/>
  </p:notesMasterIdLst>
  <p:handoutMasterIdLst>
    <p:handoutMasterId r:id="rId25"/>
  </p:handoutMasterIdLst>
  <p:sldIdLst>
    <p:sldId id="652" r:id="rId2"/>
    <p:sldId id="576" r:id="rId3"/>
    <p:sldId id="577" r:id="rId4"/>
    <p:sldId id="643" r:id="rId5"/>
    <p:sldId id="578" r:id="rId6"/>
    <p:sldId id="580" r:id="rId7"/>
    <p:sldId id="581" r:id="rId8"/>
    <p:sldId id="641" r:id="rId9"/>
    <p:sldId id="582" r:id="rId10"/>
    <p:sldId id="583" r:id="rId11"/>
    <p:sldId id="584" r:id="rId12"/>
    <p:sldId id="585" r:id="rId13"/>
    <p:sldId id="586" r:id="rId14"/>
    <p:sldId id="587" r:id="rId15"/>
    <p:sldId id="588" r:id="rId16"/>
    <p:sldId id="589" r:id="rId17"/>
    <p:sldId id="590" r:id="rId18"/>
    <p:sldId id="591" r:id="rId19"/>
    <p:sldId id="592" r:id="rId20"/>
    <p:sldId id="642" r:id="rId21"/>
    <p:sldId id="640" r:id="rId22"/>
    <p:sldId id="653" r:id="rId2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59" d="100"/>
          <a:sy n="159" d="100"/>
        </p:scale>
        <p:origin x="-34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59723E-0802-E542-98CA-6580138354FB}" type="slidenum">
              <a:rPr lang="en-US"/>
              <a:pPr/>
              <a:t>18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85AD2-0232-AA4F-9B6D-46957FD49A43}" type="slidenum">
              <a:rPr lang="en-US"/>
              <a:pPr/>
              <a:t>21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2.emf"/><Relationship Id="rId9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n-similarity.sourceforge.net/" TargetMode="External"/><Relationship Id="rId4" Type="http://schemas.openxmlformats.org/officeDocument/2006/relationships/hyperlink" Target="http://marimba.d.umn.edu/cgi-bin/similarity/similarity.cgi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nltk.github.com/api/nltk.corpus.reader.html?highlight=similarity%23nltk.corpus.reader.WordNetCorpusReader.res_similarit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1809750"/>
            <a:ext cx="3886200" cy="1295400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Word Similarity: Thesaurus Methods</a:t>
            </a:r>
          </a:p>
        </p:txBody>
      </p:sp>
    </p:spTree>
    <p:extLst>
      <p:ext uri="{BB962C8B-B14F-4D97-AF65-F5344CB8AC3E}">
        <p14:creationId xmlns:p14="http://schemas.microsoft.com/office/powerpoint/2010/main" val="29954796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Information content similarity metrics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867150"/>
          </a:xfrm>
        </p:spPr>
        <p:txBody>
          <a:bodyPr/>
          <a:lstStyle/>
          <a:p>
            <a:r>
              <a:rPr lang="en-US" dirty="0"/>
              <a:t>Let’s define </a:t>
            </a:r>
            <a:r>
              <a:rPr lang="en-US" dirty="0">
                <a:latin typeface="Times New Roman"/>
                <a:cs typeface="Times New Roman"/>
              </a:rPr>
              <a:t>P</a:t>
            </a:r>
            <a:r>
              <a:rPr lang="en-US" dirty="0" smtClean="0">
                <a:latin typeface="Times New Roman"/>
                <a:cs typeface="Times New Roman"/>
              </a:rPr>
              <a:t>(c) </a:t>
            </a:r>
            <a:r>
              <a:rPr lang="en-US" dirty="0" smtClean="0"/>
              <a:t>as:</a:t>
            </a:r>
            <a:endParaRPr lang="en-US" dirty="0"/>
          </a:p>
          <a:p>
            <a:pPr lvl="1"/>
            <a:r>
              <a:rPr lang="en-US" dirty="0"/>
              <a:t>The probability that a randomly selected word in a corpus is an instance of concept </a:t>
            </a:r>
            <a:r>
              <a:rPr lang="en-US" i="1" dirty="0">
                <a:latin typeface="Times New Roman"/>
                <a:cs typeface="Times New Roman"/>
              </a:rPr>
              <a:t>c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/>
              <a:t>Formally: there is a distinct random variable, ranging over words, associated with each concept in the </a:t>
            </a:r>
            <a:r>
              <a:rPr lang="en-US" dirty="0" smtClean="0"/>
              <a:t>hierarchy</a:t>
            </a:r>
          </a:p>
          <a:p>
            <a:pPr lvl="2"/>
            <a:r>
              <a:rPr lang="en-US" dirty="0" smtClean="0"/>
              <a:t>for a given concept, each observed noun is either</a:t>
            </a:r>
          </a:p>
          <a:p>
            <a:pPr lvl="3"/>
            <a:r>
              <a:rPr lang="en-US" dirty="0" smtClean="0"/>
              <a:t> a member of that concept  with probability </a:t>
            </a:r>
            <a:r>
              <a:rPr lang="en-US" dirty="0" smtClean="0">
                <a:latin typeface="Times New Roman"/>
                <a:cs typeface="Times New Roman"/>
              </a:rPr>
              <a:t>P(c)</a:t>
            </a:r>
          </a:p>
          <a:p>
            <a:pPr lvl="3"/>
            <a:r>
              <a:rPr lang="en-US" dirty="0" smtClean="0"/>
              <a:t>not a member of that concept with probability </a:t>
            </a:r>
            <a:r>
              <a:rPr lang="en-US" dirty="0" smtClean="0">
                <a:latin typeface="Times New Roman"/>
                <a:cs typeface="Times New Roman"/>
              </a:rPr>
              <a:t>1-P(c)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 smtClean="0"/>
              <a:t>All words are members of the root node (Entity)</a:t>
            </a:r>
            <a:endParaRPr lang="en-US" dirty="0"/>
          </a:p>
          <a:p>
            <a:pPr lvl="2"/>
            <a:r>
              <a:rPr lang="en-US" dirty="0">
                <a:latin typeface="Times New Roman"/>
                <a:cs typeface="Times New Roman"/>
              </a:rPr>
              <a:t>P(root)=1</a:t>
            </a:r>
          </a:p>
          <a:p>
            <a:pPr lvl="1"/>
            <a:r>
              <a:rPr lang="en-US" dirty="0"/>
              <a:t>The lower a node in </a:t>
            </a:r>
            <a:r>
              <a:rPr lang="en-US" dirty="0" smtClean="0"/>
              <a:t>hierarchy</a:t>
            </a:r>
            <a:r>
              <a:rPr lang="en-US" dirty="0"/>
              <a:t>, the lower its probability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1" y="1002522"/>
            <a:ext cx="518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+mn-lt"/>
              </a:rPr>
              <a:t>Resnik</a:t>
            </a:r>
            <a:r>
              <a:rPr lang="en-US" sz="1400" dirty="0">
                <a:latin typeface="+mn-lt"/>
              </a:rPr>
              <a:t> 1995. Using information content to evaluate semantic similarity in a </a:t>
            </a:r>
            <a:r>
              <a:rPr lang="en-US" sz="1400" dirty="0" smtClean="0">
                <a:latin typeface="+mn-lt"/>
              </a:rPr>
              <a:t>taxonomy. IJCAI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7619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9550"/>
            <a:ext cx="7467600" cy="742950"/>
          </a:xfrm>
        </p:spPr>
        <p:txBody>
          <a:bodyPr/>
          <a:lstStyle/>
          <a:p>
            <a:r>
              <a:rPr lang="en-US" dirty="0"/>
              <a:t>Information content similarity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-76200" y="1504950"/>
            <a:ext cx="8534400" cy="3333750"/>
          </a:xfrm>
        </p:spPr>
        <p:txBody>
          <a:bodyPr/>
          <a:lstStyle/>
          <a:p>
            <a:r>
              <a:rPr lang="en-US" dirty="0"/>
              <a:t>Train by counting in a corpus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instance of </a:t>
            </a:r>
            <a:r>
              <a:rPr lang="en-US" dirty="0" smtClean="0">
                <a:latin typeface="Courier"/>
                <a:cs typeface="Courier"/>
              </a:rPr>
              <a:t>hill</a:t>
            </a:r>
            <a:r>
              <a:rPr lang="en-US" dirty="0" smtClean="0"/>
              <a:t> counts </a:t>
            </a:r>
            <a:r>
              <a:rPr lang="en-US" dirty="0"/>
              <a:t>toward frequency </a:t>
            </a:r>
          </a:p>
          <a:p>
            <a:pPr marL="457200" lvl="1" indent="0">
              <a:buNone/>
            </a:pPr>
            <a:r>
              <a:rPr lang="en-US" dirty="0" smtClean="0"/>
              <a:t>of </a:t>
            </a:r>
            <a:r>
              <a:rPr lang="en-US" i="1" dirty="0" smtClean="0"/>
              <a:t>natural elevation</a:t>
            </a:r>
            <a:r>
              <a:rPr lang="en-US" dirty="0" smtClean="0"/>
              <a:t>, </a:t>
            </a:r>
            <a:r>
              <a:rPr lang="en-US" i="1" dirty="0" smtClean="0"/>
              <a:t>geological formation</a:t>
            </a:r>
            <a:r>
              <a:rPr lang="en-US" dirty="0" smtClean="0"/>
              <a:t>, </a:t>
            </a:r>
            <a:r>
              <a:rPr lang="en-US" i="1" dirty="0" smtClean="0"/>
              <a:t>entity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lvl="1"/>
            <a:r>
              <a:rPr lang="en-US" dirty="0" smtClean="0"/>
              <a:t>Let </a:t>
            </a:r>
            <a:r>
              <a:rPr lang="en-US" dirty="0" smtClean="0">
                <a:latin typeface="Times New Roman"/>
                <a:cs typeface="Times New Roman"/>
              </a:rPr>
              <a:t>words(c) </a:t>
            </a:r>
            <a:r>
              <a:rPr lang="en-US" dirty="0" smtClean="0"/>
              <a:t>be the set of all words that are children of node c</a:t>
            </a:r>
          </a:p>
          <a:p>
            <a:pPr lvl="2"/>
            <a:r>
              <a:rPr lang="en-US" sz="1800" dirty="0"/>
              <a:t>words(“geo-formation”) =</a:t>
            </a:r>
            <a:r>
              <a:rPr lang="en-US" sz="1800" dirty="0">
                <a:solidFill>
                  <a:srgbClr val="0000FF"/>
                </a:solidFill>
              </a:rPr>
              <a:t> {</a:t>
            </a:r>
            <a:r>
              <a:rPr lang="en-US" sz="1800" dirty="0" err="1">
                <a:solidFill>
                  <a:srgbClr val="0000FF"/>
                </a:solidFill>
              </a:rPr>
              <a:t>hill,ridge,grotto,coast,cave,shore,natural</a:t>
            </a:r>
            <a:r>
              <a:rPr lang="en-US" sz="1800" dirty="0">
                <a:solidFill>
                  <a:srgbClr val="0000FF"/>
                </a:solidFill>
              </a:rPr>
              <a:t> elevation}</a:t>
            </a:r>
          </a:p>
          <a:p>
            <a:pPr lvl="2"/>
            <a:r>
              <a:rPr lang="en-US" sz="1800" dirty="0" smtClean="0"/>
              <a:t>words(“natural elevation”) = </a:t>
            </a:r>
            <a:r>
              <a:rPr lang="en-US" sz="1800" dirty="0" smtClean="0">
                <a:solidFill>
                  <a:srgbClr val="0000FF"/>
                </a:solidFill>
              </a:rPr>
              <a:t>{hill, ridge}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80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09721"/>
              </p:ext>
            </p:extLst>
          </p:nvPr>
        </p:nvGraphicFramePr>
        <p:xfrm>
          <a:off x="1143000" y="3943350"/>
          <a:ext cx="30219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Equation" r:id="rId3" imgW="1587500" imgH="571500" progId="Equation.3">
                  <p:embed/>
                </p:oleObj>
              </mc:Choice>
              <mc:Fallback>
                <p:oleObj name="Equation" r:id="rId3" imgW="15875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943350"/>
                        <a:ext cx="30219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88072"/>
          <p:cNvGrpSpPr/>
          <p:nvPr/>
        </p:nvGrpSpPr>
        <p:grpSpPr>
          <a:xfrm>
            <a:off x="5916119" y="57150"/>
            <a:ext cx="3227881" cy="2567464"/>
            <a:chOff x="5486400" y="297418"/>
            <a:chExt cx="3227881" cy="2567464"/>
          </a:xfrm>
        </p:grpSpPr>
        <p:sp>
          <p:nvSpPr>
            <p:cNvPr id="2" name="TextBox 1"/>
            <p:cNvSpPr txBox="1"/>
            <p:nvPr/>
          </p:nvSpPr>
          <p:spPr>
            <a:xfrm>
              <a:off x="6172200" y="1276350"/>
              <a:ext cx="2137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8000"/>
                  </a:solidFill>
                  <a:latin typeface="+mn-lt"/>
                </a:rPr>
                <a:t>g</a:t>
              </a:r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eological-formation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01000" y="1885950"/>
              <a:ext cx="713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shore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715000" y="2495550"/>
              <a:ext cx="46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hill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1885950"/>
              <a:ext cx="1780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natural elevation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13095" y="2495550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coast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9000" y="1885950"/>
              <a:ext cx="611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cave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2800" y="2495550"/>
              <a:ext cx="763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grotto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00800" y="2495550"/>
              <a:ext cx="662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ridge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cxnSp>
          <p:nvCxnSpPr>
            <p:cNvPr id="7" name="Straight Connector 6"/>
            <p:cNvCxnSpPr>
              <a:stCxn id="2" idx="2"/>
              <a:endCxn id="9" idx="0"/>
            </p:cNvCxnSpPr>
            <p:nvPr/>
          </p:nvCxnSpPr>
          <p:spPr bwMode="auto">
            <a:xfrm flipH="1">
              <a:off x="6376615" y="1645682"/>
              <a:ext cx="864222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2" idx="2"/>
              <a:endCxn id="3" idx="0"/>
            </p:cNvCxnSpPr>
            <p:nvPr/>
          </p:nvCxnSpPr>
          <p:spPr bwMode="auto">
            <a:xfrm>
              <a:off x="7240837" y="1645682"/>
              <a:ext cx="111680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9" idx="2"/>
              <a:endCxn id="4" idx="0"/>
            </p:cNvCxnSpPr>
            <p:nvPr/>
          </p:nvCxnSpPr>
          <p:spPr bwMode="auto">
            <a:xfrm flipH="1">
              <a:off x="5947433" y="2255282"/>
              <a:ext cx="429182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2" idx="2"/>
              <a:endCxn id="11" idx="0"/>
            </p:cNvCxnSpPr>
            <p:nvPr/>
          </p:nvCxnSpPr>
          <p:spPr bwMode="auto">
            <a:xfrm>
              <a:off x="7240837" y="1645682"/>
              <a:ext cx="304140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9" idx="2"/>
              <a:endCxn id="13" idx="0"/>
            </p:cNvCxnSpPr>
            <p:nvPr/>
          </p:nvCxnSpPr>
          <p:spPr bwMode="auto">
            <a:xfrm>
              <a:off x="6376615" y="2255282"/>
              <a:ext cx="35563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1" idx="2"/>
              <a:endCxn id="12" idx="0"/>
            </p:cNvCxnSpPr>
            <p:nvPr/>
          </p:nvCxnSpPr>
          <p:spPr bwMode="auto">
            <a:xfrm flipH="1">
              <a:off x="7544632" y="2255282"/>
              <a:ext cx="345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>
              <a:stCxn id="3" idx="2"/>
              <a:endCxn id="10" idx="0"/>
            </p:cNvCxnSpPr>
            <p:nvPr/>
          </p:nvCxnSpPr>
          <p:spPr bwMode="auto">
            <a:xfrm flipH="1">
              <a:off x="8355497" y="2255282"/>
              <a:ext cx="2144" cy="2402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086600" y="742950"/>
              <a:ext cx="34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…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cxnSp>
          <p:nvCxnSpPr>
            <p:cNvPr id="36" name="Straight Connector 35"/>
            <p:cNvCxnSpPr>
              <a:stCxn id="34" idx="2"/>
              <a:endCxn id="2" idx="0"/>
            </p:cNvCxnSpPr>
            <p:nvPr/>
          </p:nvCxnSpPr>
          <p:spPr bwMode="auto">
            <a:xfrm flipH="1">
              <a:off x="7240837" y="1112282"/>
              <a:ext cx="17783" cy="164068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6890939" y="297418"/>
              <a:ext cx="731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008000"/>
                  </a:solidFill>
                  <a:latin typeface="+mn-lt"/>
                </a:rPr>
                <a:t>entity</a:t>
              </a:r>
              <a:endParaRPr lang="en-US" sz="1800" dirty="0">
                <a:solidFill>
                  <a:srgbClr val="008000"/>
                </a:solidFill>
                <a:latin typeface="+mn-lt"/>
              </a:endParaRPr>
            </a:p>
          </p:txBody>
        </p:sp>
        <p:cxnSp>
          <p:nvCxnSpPr>
            <p:cNvPr id="42" name="Straight Connector 41"/>
            <p:cNvCxnSpPr>
              <a:stCxn id="41" idx="2"/>
              <a:endCxn id="34" idx="0"/>
            </p:cNvCxnSpPr>
            <p:nvPr/>
          </p:nvCxnSpPr>
          <p:spPr bwMode="auto">
            <a:xfrm>
              <a:off x="7256540" y="666750"/>
              <a:ext cx="2080" cy="7620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28033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/>
              <a:t>Information content similarity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43000" y="742950"/>
            <a:ext cx="8153400" cy="3429000"/>
          </a:xfrm>
        </p:spPr>
        <p:txBody>
          <a:bodyPr/>
          <a:lstStyle/>
          <a:p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smtClean="0"/>
              <a:t>hierarchy </a:t>
            </a:r>
            <a:r>
              <a:rPr lang="en-US" dirty="0"/>
              <a:t>augmented with probabilities P</a:t>
            </a:r>
            <a:r>
              <a:rPr lang="en-US" dirty="0" smtClean="0"/>
              <a:t>(c)</a:t>
            </a:r>
            <a:endParaRPr lang="en-US" dirty="0"/>
          </a:p>
        </p:txBody>
      </p:sp>
      <p:pic>
        <p:nvPicPr>
          <p:cNvPr id="89092" name="Picture 4" descr="dekan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809750"/>
            <a:ext cx="4794227" cy="3072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24200" y="1200150"/>
            <a:ext cx="5519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n-lt"/>
              </a:rPr>
              <a:t>D. Lin. 1998. An Information-Theoretic Definition of Similarity. ICML 1998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8933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kang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0037" y="895350"/>
            <a:ext cx="3723963" cy="238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content: definitions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52578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Information content: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IC(c)</a:t>
            </a:r>
            <a:r>
              <a:rPr lang="en-US" sz="2400" dirty="0" smtClean="0">
                <a:latin typeface="Times New Roman"/>
                <a:cs typeface="Times New Roman"/>
              </a:rPr>
              <a:t>= -log P</a:t>
            </a:r>
            <a:r>
              <a:rPr lang="en-US" sz="2400" dirty="0">
                <a:latin typeface="Times New Roman"/>
                <a:cs typeface="Times New Roman"/>
              </a:rPr>
              <a:t>(c)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Lowest common </a:t>
            </a:r>
            <a:r>
              <a:rPr lang="en-US" sz="2800" dirty="0" err="1"/>
              <a:t>subsumer</a:t>
            </a:r>
            <a:endParaRPr lang="en-US" sz="28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LCS(c</a:t>
            </a:r>
            <a:r>
              <a:rPr lang="en-US" sz="24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sz="24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)=</a:t>
            </a:r>
            <a:r>
              <a:rPr lang="en-US" sz="2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endParaRPr lang="en-US" sz="2400" dirty="0" smtClean="0">
              <a:solidFill>
                <a:srgbClr val="0000FF"/>
              </a:solidFill>
              <a:latin typeface="Times New Roman"/>
              <a:cs typeface="Times New Roman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lang="en-US" dirty="0" smtClean="0"/>
              <a:t>The lowest node in the hierarchy that 	subsumes both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 and </a:t>
            </a:r>
            <a:r>
              <a:rPr lang="en-US" dirty="0" smtClean="0"/>
              <a:t>c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3943350"/>
            <a:ext cx="7010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 smtClean="0"/>
              <a:t>How to use information </a:t>
            </a:r>
            <a:r>
              <a:rPr lang="en-US" sz="2800" dirty="0"/>
              <a:t>content IC as a similarity </a:t>
            </a:r>
            <a:r>
              <a:rPr lang="en-US" sz="2800" dirty="0" smtClean="0"/>
              <a:t>metric?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491389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Resnik method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similarity between two words is related to their common information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more two words have in common, the more similar they are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Resnik</a:t>
            </a:r>
            <a:r>
              <a:rPr lang="en-US" sz="2800" dirty="0"/>
              <a:t>: measure </a:t>
            </a:r>
            <a:r>
              <a:rPr lang="en-US" sz="2800" dirty="0" smtClean="0"/>
              <a:t>common </a:t>
            </a:r>
            <a:r>
              <a:rPr lang="en-US" sz="2800" dirty="0"/>
              <a:t>information as: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information </a:t>
            </a:r>
            <a:r>
              <a:rPr lang="en-US" sz="2400" dirty="0"/>
              <a:t>content of the </a:t>
            </a:r>
            <a:r>
              <a:rPr lang="en-US" sz="2400" dirty="0" smtClean="0"/>
              <a:t>lowest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common </a:t>
            </a:r>
            <a:r>
              <a:rPr lang="en-US" sz="2400" dirty="0" err="1"/>
              <a:t>subsumer</a:t>
            </a:r>
            <a:r>
              <a:rPr lang="en-US" sz="2400" dirty="0"/>
              <a:t> of the two nodes</a:t>
            </a:r>
          </a:p>
          <a:p>
            <a:pPr lvl="1"/>
            <a:r>
              <a:rPr lang="en-US" sz="2800" dirty="0" err="1">
                <a:solidFill>
                  <a:srgbClr val="0000FF"/>
                </a:solidFill>
                <a:latin typeface="Times New Roman"/>
                <a:cs typeface="Times New Roman"/>
              </a:rPr>
              <a:t>sim</a:t>
            </a:r>
            <a:r>
              <a:rPr lang="en-US" sz="2800" baseline="-25000" dirty="0" err="1">
                <a:solidFill>
                  <a:srgbClr val="0000FF"/>
                </a:solidFill>
                <a:latin typeface="Times New Roman"/>
                <a:cs typeface="Times New Roman"/>
              </a:rPr>
              <a:t>resnik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lang="en-US" sz="28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sz="28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) = -log P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 LCS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(c</a:t>
            </a:r>
            <a:r>
              <a:rPr lang="en-US" sz="28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sz="2800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) )</a:t>
            </a:r>
            <a:endParaRPr lang="en-US" sz="2800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484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9050"/>
            <a:ext cx="7467600" cy="742950"/>
          </a:xfrm>
        </p:spPr>
        <p:txBody>
          <a:bodyPr/>
          <a:lstStyle/>
          <a:p>
            <a:r>
              <a:rPr lang="en-US" dirty="0" err="1"/>
              <a:t>Dekang</a:t>
            </a:r>
            <a:r>
              <a:rPr lang="en-US" dirty="0"/>
              <a:t> Lin method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28750"/>
            <a:ext cx="8534400" cy="3333750"/>
          </a:xfrm>
        </p:spPr>
        <p:txBody>
          <a:bodyPr/>
          <a:lstStyle/>
          <a:p>
            <a:r>
              <a:rPr lang="en-US" dirty="0" smtClean="0"/>
              <a:t>Intuition: Similarity </a:t>
            </a:r>
            <a:r>
              <a:rPr lang="en-US" dirty="0"/>
              <a:t>between A and B </a:t>
            </a:r>
            <a:r>
              <a:rPr lang="en-US" dirty="0" smtClean="0"/>
              <a:t>is not just what they have in common</a:t>
            </a:r>
            <a:endParaRPr lang="en-US" dirty="0"/>
          </a:p>
          <a:p>
            <a:r>
              <a:rPr lang="en-US" dirty="0"/>
              <a:t>The more </a:t>
            </a:r>
            <a:r>
              <a:rPr lang="en-US" b="1" dirty="0"/>
              <a:t>differences</a:t>
            </a:r>
            <a:r>
              <a:rPr lang="en-US" dirty="0"/>
              <a:t> between A and B, the less similar they are:</a:t>
            </a:r>
          </a:p>
          <a:p>
            <a:pPr lvl="1"/>
            <a:r>
              <a:rPr lang="en-US" sz="1800" dirty="0"/>
              <a:t>Commonality: the more </a:t>
            </a:r>
            <a:r>
              <a:rPr lang="en-US" sz="1800" dirty="0" smtClean="0"/>
              <a:t>A </a:t>
            </a:r>
            <a:r>
              <a:rPr lang="en-US" sz="1800" dirty="0"/>
              <a:t>and B have in common, the more similar they are</a:t>
            </a:r>
          </a:p>
          <a:p>
            <a:pPr lvl="1"/>
            <a:r>
              <a:rPr lang="en-US" sz="1800" dirty="0"/>
              <a:t>Difference: the more differences between </a:t>
            </a:r>
            <a:r>
              <a:rPr lang="en-US" sz="1800" dirty="0" smtClean="0"/>
              <a:t>A </a:t>
            </a:r>
            <a:r>
              <a:rPr lang="en-US" sz="1800" dirty="0"/>
              <a:t>and B, the less similar</a:t>
            </a:r>
          </a:p>
          <a:p>
            <a:r>
              <a:rPr lang="en-US" dirty="0"/>
              <a:t>Commonality</a:t>
            </a:r>
            <a:r>
              <a:rPr lang="en-US" dirty="0">
                <a:solidFill>
                  <a:srgbClr val="0000FF"/>
                </a:solidFill>
              </a:rPr>
              <a:t>: IC</a:t>
            </a:r>
            <a:r>
              <a:rPr lang="en-US" dirty="0" smtClean="0">
                <a:solidFill>
                  <a:srgbClr val="0000FF"/>
                </a:solidFill>
              </a:rPr>
              <a:t>(common</a:t>
            </a:r>
            <a:r>
              <a:rPr lang="en-US" dirty="0">
                <a:solidFill>
                  <a:srgbClr val="0000FF"/>
                </a:solidFill>
              </a:rPr>
              <a:t>(A,B))</a:t>
            </a:r>
          </a:p>
          <a:p>
            <a:r>
              <a:rPr lang="en-US" dirty="0"/>
              <a:t>Difference: </a:t>
            </a:r>
            <a:r>
              <a:rPr lang="en-US" dirty="0">
                <a:solidFill>
                  <a:srgbClr val="0000FF"/>
                </a:solidFill>
              </a:rPr>
              <a:t>IC(description(A,B)-IC(common(A,B)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895350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Dekang</a:t>
            </a:r>
            <a:r>
              <a:rPr lang="en-US" sz="1800" dirty="0" smtClean="0">
                <a:latin typeface="+mn-lt"/>
              </a:rPr>
              <a:t> Lin. 1998. </a:t>
            </a:r>
            <a:r>
              <a:rPr lang="en-US" sz="1800" dirty="0">
                <a:latin typeface="+mn-lt"/>
              </a:rPr>
              <a:t>An Information-Theoretic Definition of </a:t>
            </a:r>
            <a:r>
              <a:rPr lang="en-US" sz="1800" dirty="0" smtClean="0">
                <a:latin typeface="+mn-lt"/>
              </a:rPr>
              <a:t>Similarity. ICML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230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Dekang</a:t>
            </a:r>
            <a:r>
              <a:rPr lang="en-US" dirty="0"/>
              <a:t> Lin </a:t>
            </a:r>
            <a:r>
              <a:rPr lang="en-US" dirty="0" smtClean="0"/>
              <a:t>similarity theorem</a:t>
            </a:r>
            <a:endParaRPr 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similarity between A and B is measured by the ratio between the amount of information needed to state the commonality of A and B and the information needed to fully describe what A and B are</a:t>
            </a:r>
          </a:p>
          <a:p>
            <a:pPr>
              <a:buFontTx/>
              <a:buBlip>
                <a:blip r:embed="rId3"/>
              </a:buBlip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69119"/>
              </p:ext>
            </p:extLst>
          </p:nvPr>
        </p:nvGraphicFramePr>
        <p:xfrm>
          <a:off x="1989138" y="2724150"/>
          <a:ext cx="4760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Equation" r:id="rId4" imgW="2247900" imgH="431800" progId="Equation.3">
                  <p:embed/>
                </p:oleObj>
              </mc:Choice>
              <mc:Fallback>
                <p:oleObj name="Equation" r:id="rId4" imgW="22479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9138" y="2724150"/>
                        <a:ext cx="4760912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3733800"/>
            <a:ext cx="85344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 smtClean="0"/>
              <a:t>Lin (altering </a:t>
            </a:r>
            <a:r>
              <a:rPr lang="en-US" sz="2000" dirty="0" err="1" smtClean="0"/>
              <a:t>Resnik</a:t>
            </a:r>
            <a:r>
              <a:rPr lang="en-US" sz="2000" dirty="0" smtClean="0"/>
              <a:t>) defines IC(common(A,B)) as 2 x information of the LCS</a:t>
            </a:r>
            <a:endParaRPr lang="en-US" sz="20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9962"/>
              </p:ext>
            </p:extLst>
          </p:nvPr>
        </p:nvGraphicFramePr>
        <p:xfrm>
          <a:off x="2112963" y="4248150"/>
          <a:ext cx="3876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Equation" r:id="rId6" imgW="2197100" imgH="431800" progId="Equation.3">
                  <p:embed/>
                </p:oleObj>
              </mc:Choice>
              <mc:Fallback>
                <p:oleObj name="Equation" r:id="rId6" imgW="2197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2963" y="4248150"/>
                        <a:ext cx="387667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205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Lin similarity function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917432"/>
              </p:ext>
            </p:extLst>
          </p:nvPr>
        </p:nvGraphicFramePr>
        <p:xfrm>
          <a:off x="1981200" y="1657350"/>
          <a:ext cx="3786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Equation" r:id="rId3" imgW="2146300" imgH="431800" progId="Equation.3">
                  <p:embed/>
                </p:oleObj>
              </mc:Choice>
              <mc:Fallback>
                <p:oleObj name="Equation" r:id="rId3" imgW="21463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657350"/>
                        <a:ext cx="37861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18903"/>
              </p:ext>
            </p:extLst>
          </p:nvPr>
        </p:nvGraphicFramePr>
        <p:xfrm>
          <a:off x="1447800" y="2800350"/>
          <a:ext cx="53768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5" imgW="3048000" imgH="431800" progId="Equation.3">
                  <p:embed/>
                </p:oleObj>
              </mc:Choice>
              <mc:Fallback>
                <p:oleObj name="Equation" r:id="rId5" imgW="30480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800350"/>
                        <a:ext cx="5376862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769616"/>
              </p:ext>
            </p:extLst>
          </p:nvPr>
        </p:nvGraphicFramePr>
        <p:xfrm>
          <a:off x="3367087" y="3790950"/>
          <a:ext cx="33385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Equation" r:id="rId7" imgW="1892300" imgH="584200" progId="Equation.3">
                  <p:embed/>
                </p:oleObj>
              </mc:Choice>
              <mc:Fallback>
                <p:oleObj name="Equation" r:id="rId7" imgW="1892300" imgH="58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67087" y="3790950"/>
                        <a:ext cx="3338513" cy="103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4" descr="dekang1"/>
          <p:cNvPicPr>
            <a:picLocks noChangeAspect="1" noChangeArrowheads="1"/>
          </p:cNvPicPr>
          <p:nvPr/>
        </p:nvPicPr>
        <p:blipFill rotWithShape="1">
          <a:blip r:embed="rId9"/>
          <a:srcRect t="50594" b="-4"/>
          <a:stretch/>
        </p:blipFill>
        <p:spPr bwMode="auto">
          <a:xfrm>
            <a:off x="5562600" y="133350"/>
            <a:ext cx="3422627" cy="1083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981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The (extended) </a:t>
            </a:r>
            <a:r>
              <a:rPr lang="en-US" dirty="0" err="1"/>
              <a:t>Lesk</a:t>
            </a:r>
            <a:r>
              <a:rPr lang="en-US" dirty="0"/>
              <a:t> Algorithm 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76350"/>
            <a:ext cx="8534400" cy="1981200"/>
          </a:xfrm>
        </p:spPr>
        <p:txBody>
          <a:bodyPr/>
          <a:lstStyle/>
          <a:p>
            <a:r>
              <a:rPr lang="en-US" dirty="0" smtClean="0"/>
              <a:t>A thesaurus-based measure that looks at </a:t>
            </a:r>
            <a:r>
              <a:rPr lang="en-US" b="1" dirty="0" smtClean="0"/>
              <a:t>glosses</a:t>
            </a:r>
          </a:p>
          <a:p>
            <a:r>
              <a:rPr lang="en-US" dirty="0" smtClean="0"/>
              <a:t>Two </a:t>
            </a:r>
            <a:r>
              <a:rPr lang="en-US" dirty="0"/>
              <a:t>concepts are similar if their glosses contain similar words</a:t>
            </a:r>
          </a:p>
          <a:p>
            <a:pPr lvl="1"/>
            <a:r>
              <a:rPr lang="en-US" b="1" i="1" dirty="0"/>
              <a:t>Drawing paper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paper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that is </a:t>
            </a:r>
            <a:r>
              <a:rPr lang="en-US" dirty="0">
                <a:solidFill>
                  <a:srgbClr val="0000FF"/>
                </a:solidFill>
              </a:rPr>
              <a:t>specially prepared </a:t>
            </a:r>
            <a:r>
              <a:rPr lang="en-US" dirty="0"/>
              <a:t>for use in drafting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</a:rPr>
              <a:t>Decal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/>
              <a:t>the art of transferring designs from </a:t>
            </a:r>
            <a:r>
              <a:rPr lang="en-US" dirty="0">
                <a:solidFill>
                  <a:srgbClr val="0000FF"/>
                </a:solidFill>
              </a:rPr>
              <a:t>specially prepared </a:t>
            </a:r>
            <a:r>
              <a:rPr lang="en-US" dirty="0">
                <a:solidFill>
                  <a:srgbClr val="008000"/>
                </a:solidFill>
              </a:rPr>
              <a:t>paper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to a wood or glass or metal </a:t>
            </a:r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257550"/>
            <a:ext cx="8534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For each </a:t>
            </a:r>
            <a:r>
              <a:rPr lang="en-US" i="1" dirty="0" smtClean="0"/>
              <a:t>n</a:t>
            </a:r>
            <a:r>
              <a:rPr lang="en-US" dirty="0" smtClean="0"/>
              <a:t>-word phrase that’s in both glosses</a:t>
            </a:r>
          </a:p>
          <a:p>
            <a:pPr lvl="1"/>
            <a:r>
              <a:rPr lang="en-US" dirty="0" smtClean="0"/>
              <a:t>Add a score of n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Paper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specially prepared </a:t>
            </a:r>
            <a:r>
              <a:rPr lang="en-US" dirty="0" smtClean="0"/>
              <a:t>for 1 + 2</a:t>
            </a:r>
            <a:r>
              <a:rPr lang="en-US" baseline="30000" dirty="0" smtClean="0"/>
              <a:t>2</a:t>
            </a:r>
            <a:r>
              <a:rPr lang="en-US" dirty="0" smtClean="0"/>
              <a:t> = 5</a:t>
            </a:r>
          </a:p>
          <a:p>
            <a:pPr lvl="1"/>
            <a:r>
              <a:rPr lang="en-US" dirty="0" smtClean="0"/>
              <a:t>Compute overlap also for other relations</a:t>
            </a:r>
          </a:p>
          <a:p>
            <a:pPr lvl="2"/>
            <a:r>
              <a:rPr lang="en-US" dirty="0" smtClean="0"/>
              <a:t>glosses of </a:t>
            </a:r>
            <a:r>
              <a:rPr lang="en-US" dirty="0" err="1" smtClean="0"/>
              <a:t>hypernyms</a:t>
            </a:r>
            <a:r>
              <a:rPr lang="en-US" dirty="0" smtClean="0"/>
              <a:t> and hyponyms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8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/>
              <a:t>Summary: thesaurus-based similarity</a:t>
            </a:r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85749761"/>
              </p:ext>
            </p:extLst>
          </p:nvPr>
        </p:nvGraphicFramePr>
        <p:xfrm>
          <a:off x="152400" y="1133475"/>
          <a:ext cx="8199489" cy="319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3" imgW="4699000" imgH="1828800" progId="Equation.3">
                  <p:embed/>
                </p:oleObj>
              </mc:Choice>
              <mc:Fallback>
                <p:oleObj name="Equation" r:id="rId3" imgW="4699000" imgH="182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133475"/>
                        <a:ext cx="8199489" cy="319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616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Word Similarity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b="1" dirty="0" smtClean="0"/>
              <a:t>Synonymy</a:t>
            </a:r>
            <a:r>
              <a:rPr lang="en-US" sz="2000" dirty="0" smtClean="0"/>
              <a:t>: a binary relation</a:t>
            </a:r>
            <a:endParaRPr lang="en-US" sz="2000" dirty="0"/>
          </a:p>
          <a:p>
            <a:pPr lvl="1"/>
            <a:r>
              <a:rPr lang="en-US" sz="1800" dirty="0"/>
              <a:t>Two words are either synonymous or not</a:t>
            </a:r>
          </a:p>
          <a:p>
            <a:r>
              <a:rPr lang="en-US" sz="2000" b="1" dirty="0" smtClean="0"/>
              <a:t>Similarity </a:t>
            </a:r>
            <a:r>
              <a:rPr lang="en-US" sz="2000" dirty="0" smtClean="0"/>
              <a:t>(or</a:t>
            </a:r>
            <a:r>
              <a:rPr lang="en-US" sz="2000" b="1" dirty="0" smtClean="0"/>
              <a:t> distance</a:t>
            </a:r>
            <a:r>
              <a:rPr lang="en-US" sz="2000" dirty="0" smtClean="0"/>
              <a:t>): a looser metric</a:t>
            </a:r>
            <a:endParaRPr lang="en-US" sz="2000" dirty="0"/>
          </a:p>
          <a:p>
            <a:pPr lvl="1"/>
            <a:r>
              <a:rPr lang="en-US" sz="1800" dirty="0" smtClean="0"/>
              <a:t>Two </a:t>
            </a:r>
            <a:r>
              <a:rPr lang="en-US" sz="1800" dirty="0"/>
              <a:t>words are more </a:t>
            </a:r>
            <a:r>
              <a:rPr lang="en-US" sz="1800" dirty="0" smtClean="0"/>
              <a:t>similar if </a:t>
            </a:r>
            <a:r>
              <a:rPr lang="en-US" sz="1800" dirty="0"/>
              <a:t>they share more features of meaning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imilarity is properly a relation </a:t>
            </a:r>
            <a:r>
              <a:rPr lang="en-US" sz="2000" dirty="0"/>
              <a:t>between </a:t>
            </a:r>
            <a:r>
              <a:rPr lang="en-US" sz="2000" b="1" dirty="0" smtClean="0"/>
              <a:t>senses</a:t>
            </a:r>
            <a:endParaRPr lang="en-US" sz="2000" dirty="0"/>
          </a:p>
          <a:p>
            <a:pPr lvl="1"/>
            <a:r>
              <a:rPr lang="en-US" sz="1800" dirty="0" smtClean="0"/>
              <a:t>The word “</a:t>
            </a:r>
            <a:r>
              <a:rPr lang="en-US" sz="1800" dirty="0" smtClean="0">
                <a:latin typeface="Courier"/>
                <a:cs typeface="Courier"/>
              </a:rPr>
              <a:t>bank</a:t>
            </a:r>
            <a:r>
              <a:rPr lang="en-US" sz="1800" dirty="0" smtClean="0"/>
              <a:t>” is not similar to the word “</a:t>
            </a:r>
            <a:r>
              <a:rPr lang="en-US" sz="1800" dirty="0" smtClean="0">
                <a:latin typeface="Courier"/>
                <a:cs typeface="Courier"/>
              </a:rPr>
              <a:t>slope</a:t>
            </a:r>
            <a:r>
              <a:rPr lang="en-US" sz="1800" dirty="0" smtClean="0"/>
              <a:t>”</a:t>
            </a:r>
            <a:endParaRPr lang="en-US" sz="1800" dirty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Bank</a:t>
            </a:r>
            <a:r>
              <a:rPr lang="en-US" sz="1800" baseline="30000" dirty="0" smtClean="0">
                <a:solidFill>
                  <a:srgbClr val="0000FF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dirty="0"/>
              <a:t>is similar to </a:t>
            </a:r>
            <a:r>
              <a:rPr lang="en-US" sz="1800" dirty="0">
                <a:solidFill>
                  <a:srgbClr val="0000FF"/>
                </a:solidFill>
              </a:rPr>
              <a:t>fund</a:t>
            </a:r>
            <a:r>
              <a:rPr lang="en-US" sz="1800" baseline="30000" dirty="0">
                <a:solidFill>
                  <a:srgbClr val="0000FF"/>
                </a:solidFill>
              </a:rPr>
              <a:t>3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Bank</a:t>
            </a:r>
            <a:r>
              <a:rPr lang="en-US" sz="1800" baseline="30000" dirty="0">
                <a:solidFill>
                  <a:srgbClr val="0000FF"/>
                </a:solidFill>
              </a:rPr>
              <a:t>2</a:t>
            </a:r>
            <a:r>
              <a:rPr lang="en-US" sz="1800" dirty="0"/>
              <a:t> is similar to </a:t>
            </a:r>
            <a:r>
              <a:rPr lang="en-US" sz="1800" dirty="0">
                <a:solidFill>
                  <a:srgbClr val="0000FF"/>
                </a:solidFill>
              </a:rPr>
              <a:t>slope</a:t>
            </a:r>
            <a:r>
              <a:rPr lang="en-US" sz="1800" baseline="30000" dirty="0">
                <a:solidFill>
                  <a:srgbClr val="0000FF"/>
                </a:solidFill>
              </a:rPr>
              <a:t>5</a:t>
            </a:r>
          </a:p>
          <a:p>
            <a:r>
              <a:rPr lang="en-US" sz="2000" dirty="0" smtClean="0"/>
              <a:t>But we’ll compute similarity over </a:t>
            </a:r>
            <a:r>
              <a:rPr lang="en-US" sz="2000" dirty="0"/>
              <a:t>both words and senses</a:t>
            </a:r>
          </a:p>
        </p:txBody>
      </p:sp>
    </p:spTree>
    <p:extLst>
      <p:ext uri="{BB962C8B-B14F-4D97-AF65-F5344CB8AC3E}">
        <p14:creationId xmlns:p14="http://schemas.microsoft.com/office/powerpoint/2010/main" val="4279603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computing thesaurus-based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NLTK</a:t>
            </a:r>
          </a:p>
          <a:p>
            <a:pPr lvl="1"/>
            <a:r>
              <a:rPr lang="en-US" dirty="0">
                <a:hlinkClick r:id="rId2"/>
              </a:rPr>
              <a:t>http://nltk.github.com/api/nltk.corpus.reader.html?highlight=similarity - nltk.corpus.reader.WordNetCorpusReader.res_similarity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WordNet</a:t>
            </a:r>
            <a:r>
              <a:rPr lang="en-US" dirty="0" smtClean="0"/>
              <a:t>::Similarity</a:t>
            </a:r>
          </a:p>
          <a:p>
            <a:pPr lvl="1"/>
            <a:r>
              <a:rPr lang="en-US" dirty="0" smtClean="0">
                <a:hlinkClick r:id="rId3"/>
              </a:rPr>
              <a:t>http://wn-similarity.sourceforge.net/</a:t>
            </a:r>
            <a:endParaRPr lang="en-US" dirty="0" smtClean="0"/>
          </a:p>
          <a:p>
            <a:pPr lvl="1"/>
            <a:r>
              <a:rPr lang="en-US" dirty="0" smtClean="0"/>
              <a:t>Web-based interface:</a:t>
            </a:r>
          </a:p>
          <a:p>
            <a:pPr lvl="2"/>
            <a:r>
              <a:rPr lang="en-US" sz="1600" dirty="0" smtClean="0">
                <a:hlinkClick r:id="rId4"/>
              </a:rPr>
              <a:t>http://marimba.d.umn.edu/cgi-bin/similarity/similarity.cgi</a:t>
            </a:r>
            <a:endParaRPr lang="en-US" sz="16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28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similarity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610600" cy="3581400"/>
          </a:xfrm>
        </p:spPr>
        <p:txBody>
          <a:bodyPr/>
          <a:lstStyle/>
          <a:p>
            <a:r>
              <a:rPr lang="en-US" dirty="0"/>
              <a:t>Intrinsic Evaluation:</a:t>
            </a:r>
          </a:p>
          <a:p>
            <a:pPr lvl="1"/>
            <a:r>
              <a:rPr lang="en-US" dirty="0" smtClean="0"/>
              <a:t>Correlation between algorithm</a:t>
            </a:r>
            <a:r>
              <a:rPr lang="en-US" dirty="0"/>
              <a:t> </a:t>
            </a:r>
            <a:r>
              <a:rPr lang="en-US" dirty="0" smtClean="0"/>
              <a:t>and human word </a:t>
            </a:r>
            <a:r>
              <a:rPr lang="en-US" dirty="0"/>
              <a:t>similarity </a:t>
            </a:r>
            <a:r>
              <a:rPr lang="en-US" dirty="0" smtClean="0"/>
              <a:t>ratings</a:t>
            </a:r>
          </a:p>
          <a:p>
            <a:r>
              <a:rPr lang="en-US" dirty="0" smtClean="0"/>
              <a:t>Extrinsic </a:t>
            </a:r>
            <a:r>
              <a:rPr lang="en-US" dirty="0"/>
              <a:t>(task-based, end-to-end) Evaluation:</a:t>
            </a:r>
          </a:p>
          <a:p>
            <a:pPr lvl="1"/>
            <a:r>
              <a:rPr lang="en-US" dirty="0"/>
              <a:t>Malapropism (spelling error) detection</a:t>
            </a:r>
          </a:p>
          <a:p>
            <a:pPr lvl="1"/>
            <a:r>
              <a:rPr lang="en-US" dirty="0"/>
              <a:t>WSD</a:t>
            </a:r>
          </a:p>
          <a:p>
            <a:pPr lvl="1"/>
            <a:r>
              <a:rPr lang="en-US" dirty="0"/>
              <a:t>Essay grading</a:t>
            </a:r>
          </a:p>
          <a:p>
            <a:pPr lvl="1"/>
            <a:r>
              <a:rPr lang="en-US" dirty="0"/>
              <a:t>Taking TOEFL multiple-choice vocabulary </a:t>
            </a:r>
            <a:r>
              <a:rPr lang="en-US" dirty="0" smtClean="0"/>
              <a:t>tests</a:t>
            </a:r>
          </a:p>
          <a:p>
            <a:pPr marL="11430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u="sng" dirty="0" smtClean="0">
                <a:solidFill>
                  <a:srgbClr val="0000FF"/>
                </a:solidFill>
                <a:latin typeface="Courier"/>
                <a:cs typeface="Courier"/>
              </a:rPr>
              <a:t>Levied</a:t>
            </a:r>
            <a:r>
              <a:rPr lang="en-US" sz="2000" dirty="0" smtClean="0">
                <a:solidFill>
                  <a:srgbClr val="0000FF"/>
                </a:solidFill>
                <a:latin typeface="Courier"/>
                <a:cs typeface="Courier"/>
              </a:rPr>
              <a:t> is closest in meaning to: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imposed</a:t>
            </a:r>
            <a:r>
              <a:rPr lang="en-US" sz="1800" dirty="0">
                <a:solidFill>
                  <a:srgbClr val="0000FF"/>
                </a:solidFill>
                <a:latin typeface="Courier"/>
                <a:cs typeface="Courier"/>
              </a:rPr>
              <a:t>, believed, requested, correlated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0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1809750"/>
            <a:ext cx="3886200" cy="1295400"/>
          </a:xfrm>
        </p:spPr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Word Similarity: Thesaurus Methods</a:t>
            </a:r>
          </a:p>
        </p:txBody>
      </p:sp>
    </p:spTree>
    <p:extLst>
      <p:ext uri="{BB962C8B-B14F-4D97-AF65-F5344CB8AC3E}">
        <p14:creationId xmlns:p14="http://schemas.microsoft.com/office/powerpoint/2010/main" val="6811297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word similarity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Information retrieval</a:t>
            </a:r>
          </a:p>
          <a:p>
            <a:r>
              <a:rPr lang="en-US"/>
              <a:t>Question answering</a:t>
            </a:r>
          </a:p>
          <a:p>
            <a:r>
              <a:rPr lang="en-US"/>
              <a:t>Machine translation</a:t>
            </a:r>
          </a:p>
          <a:p>
            <a:r>
              <a:rPr lang="en-US"/>
              <a:t>Natural language generation</a:t>
            </a:r>
          </a:p>
          <a:p>
            <a:r>
              <a:rPr lang="en-US"/>
              <a:t>Language modeling</a:t>
            </a:r>
          </a:p>
          <a:p>
            <a:r>
              <a:rPr lang="en-US"/>
              <a:t>Automatic essay grading</a:t>
            </a:r>
          </a:p>
          <a:p>
            <a:r>
              <a:rPr lang="en-US"/>
              <a:t>Plagiarism detection</a:t>
            </a:r>
          </a:p>
          <a:p>
            <a:r>
              <a:rPr lang="en-US"/>
              <a:t>Document clustering</a:t>
            </a:r>
          </a:p>
        </p:txBody>
      </p:sp>
    </p:spTree>
    <p:extLst>
      <p:ext uri="{BB962C8B-B14F-4D97-AF65-F5344CB8AC3E}">
        <p14:creationId xmlns:p14="http://schemas.microsoft.com/office/powerpoint/2010/main" val="3955336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similarity and word relatedness</a:t>
            </a:r>
            <a:endParaRPr lang="en-US" dirty="0"/>
          </a:p>
        </p:txBody>
      </p:sp>
      <p:sp>
        <p:nvSpPr>
          <p:cNvPr id="8294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We often distinguish </a:t>
            </a:r>
            <a:r>
              <a:rPr lang="en-US" sz="2800" b="1" dirty="0" smtClean="0"/>
              <a:t>word </a:t>
            </a:r>
            <a:r>
              <a:rPr lang="en-US" sz="2800" b="1" dirty="0"/>
              <a:t>similarity </a:t>
            </a:r>
            <a:r>
              <a:rPr lang="en-US" sz="2800" b="1" dirty="0" smtClean="0"/>
              <a:t> </a:t>
            </a:r>
            <a:r>
              <a:rPr lang="en-US" sz="2800" dirty="0" smtClean="0"/>
              <a:t>from </a:t>
            </a:r>
            <a:r>
              <a:rPr lang="en-US" sz="2800" b="1" dirty="0" smtClean="0"/>
              <a:t>word </a:t>
            </a:r>
            <a:r>
              <a:rPr lang="en-US" sz="2800" b="1" dirty="0"/>
              <a:t>relatedness</a:t>
            </a:r>
          </a:p>
          <a:p>
            <a:pPr lvl="1">
              <a:lnSpc>
                <a:spcPct val="90000"/>
              </a:lnSpc>
            </a:pPr>
            <a:r>
              <a:rPr lang="en-US" sz="2400" b="1" dirty="0"/>
              <a:t>Similar</a:t>
            </a:r>
            <a:r>
              <a:rPr lang="en-US" sz="2400" dirty="0"/>
              <a:t> </a:t>
            </a:r>
            <a:r>
              <a:rPr lang="en-US" sz="2400" b="1" dirty="0" smtClean="0"/>
              <a:t>words</a:t>
            </a:r>
            <a:r>
              <a:rPr lang="en-US" sz="2400" dirty="0" smtClean="0"/>
              <a:t>: near</a:t>
            </a:r>
            <a:r>
              <a:rPr lang="en-US" sz="2400" dirty="0"/>
              <a:t>-synonyms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/>
              <a:t>Related words</a:t>
            </a:r>
            <a:r>
              <a:rPr lang="en-US" sz="2400" dirty="0" smtClean="0"/>
              <a:t>: can be </a:t>
            </a:r>
            <a:r>
              <a:rPr lang="en-US" sz="2400" dirty="0"/>
              <a:t>related any way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ar, </a:t>
            </a:r>
            <a:r>
              <a:rPr lang="en-US" sz="2400" dirty="0">
                <a:latin typeface="Courier"/>
                <a:cs typeface="Courier"/>
              </a:rPr>
              <a:t>bicycle</a:t>
            </a:r>
            <a:r>
              <a:rPr lang="en-US" sz="2400" dirty="0"/>
              <a:t>: </a:t>
            </a:r>
            <a:r>
              <a:rPr lang="en-US" sz="2400" dirty="0" smtClean="0"/>
              <a:t>   </a:t>
            </a:r>
            <a:r>
              <a:rPr lang="en-US" sz="2400" b="1" dirty="0" smtClean="0"/>
              <a:t>similar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ourier"/>
                <a:cs typeface="Courier"/>
              </a:rPr>
              <a:t>c</a:t>
            </a:r>
            <a:r>
              <a:rPr lang="en-US" sz="2400" dirty="0" smtClean="0">
                <a:latin typeface="Courier"/>
                <a:cs typeface="Courier"/>
              </a:rPr>
              <a:t>ar</a:t>
            </a:r>
            <a:r>
              <a:rPr lang="en-US" sz="2400" dirty="0">
                <a:latin typeface="Courier"/>
                <a:cs typeface="Courier"/>
              </a:rPr>
              <a:t>, gasoline</a:t>
            </a:r>
            <a:r>
              <a:rPr lang="en-US" sz="2400" dirty="0"/>
              <a:t>: </a:t>
            </a:r>
            <a:r>
              <a:rPr lang="en-US" sz="2400" dirty="0" smtClean="0"/>
              <a:t>  </a:t>
            </a:r>
            <a:r>
              <a:rPr lang="en-US" sz="2400" b="1" dirty="0" smtClean="0"/>
              <a:t>related</a:t>
            </a:r>
            <a:r>
              <a:rPr lang="en-US" sz="2400" dirty="0"/>
              <a:t>, not </a:t>
            </a:r>
            <a:r>
              <a:rPr lang="en-US" sz="2400" dirty="0" smtClean="0"/>
              <a:t>similar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54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classes </a:t>
            </a:r>
            <a:r>
              <a:rPr lang="en-US" dirty="0"/>
              <a:t>of </a:t>
            </a:r>
            <a:r>
              <a:rPr lang="en-US" dirty="0" smtClean="0"/>
              <a:t>similarity algorithms</a:t>
            </a:r>
            <a:endParaRPr 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Thesaurus-based algorithms</a:t>
            </a:r>
          </a:p>
          <a:p>
            <a:pPr lvl="1"/>
            <a:r>
              <a:rPr lang="en-US" sz="2400" dirty="0" smtClean="0"/>
              <a:t>Are words “</a:t>
            </a:r>
            <a:r>
              <a:rPr lang="en-US" sz="2400" dirty="0"/>
              <a:t>nearby” in </a:t>
            </a:r>
            <a:r>
              <a:rPr lang="en-US" sz="2400" dirty="0" err="1" smtClean="0"/>
              <a:t>hypernym</a:t>
            </a:r>
            <a:r>
              <a:rPr lang="en-US" sz="2400" dirty="0" smtClean="0"/>
              <a:t> hierarchy?</a:t>
            </a:r>
          </a:p>
          <a:p>
            <a:pPr lvl="1"/>
            <a:r>
              <a:rPr lang="en-US" sz="2400" dirty="0" smtClean="0"/>
              <a:t>Do words have similar glosses (definitions)?</a:t>
            </a:r>
          </a:p>
          <a:p>
            <a:r>
              <a:rPr lang="en-US" sz="2800" dirty="0" smtClean="0"/>
              <a:t>Distributional </a:t>
            </a:r>
            <a:r>
              <a:rPr lang="en-US" sz="2800" dirty="0"/>
              <a:t>algorithms</a:t>
            </a:r>
          </a:p>
          <a:p>
            <a:pPr lvl="1"/>
            <a:r>
              <a:rPr lang="en-US" sz="2400" dirty="0" smtClean="0"/>
              <a:t>Do words have similar distributional contexts?</a:t>
            </a:r>
          </a:p>
        </p:txBody>
      </p:sp>
    </p:spTree>
    <p:extLst>
      <p:ext uri="{BB962C8B-B14F-4D97-AF65-F5344CB8AC3E}">
        <p14:creationId xmlns:p14="http://schemas.microsoft.com/office/powerpoint/2010/main" val="4293523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dnetd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33350"/>
            <a:ext cx="4642375" cy="2829322"/>
          </a:xfrm>
          <a:prstGeom prst="rect">
            <a:avLst/>
          </a:prstGeom>
        </p:spPr>
      </p:pic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based similarity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" y="2952750"/>
            <a:ext cx="6172200" cy="2209800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concepts (senses/</a:t>
            </a:r>
            <a:r>
              <a:rPr lang="en-US" dirty="0" err="1" smtClean="0"/>
              <a:t>synsets</a:t>
            </a:r>
            <a:r>
              <a:rPr lang="en-US" dirty="0" smtClean="0"/>
              <a:t>) are </a:t>
            </a:r>
            <a:r>
              <a:rPr lang="en-US" dirty="0"/>
              <a:t>similar if </a:t>
            </a:r>
            <a:r>
              <a:rPr lang="en-US" dirty="0" smtClean="0"/>
              <a:t>they are near each other in the thesaurus </a:t>
            </a:r>
            <a:r>
              <a:rPr lang="en-US" dirty="0"/>
              <a:t>hierarchy </a:t>
            </a:r>
            <a:endParaRPr lang="en-US" dirty="0" smtClean="0"/>
          </a:p>
          <a:p>
            <a:pPr lvl="1"/>
            <a:r>
              <a:rPr lang="en-US" dirty="0" smtClean="0"/>
              <a:t>=have a short </a:t>
            </a:r>
            <a:r>
              <a:rPr lang="en-US" dirty="0"/>
              <a:t>path between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concepts have path 1 to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6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Refinements to path-based similarity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pathlen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i="1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i="1" dirty="0" smtClean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i="1" baseline="-250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dirty="0" smtClean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lang="en-US" dirty="0" smtClean="0"/>
              <a:t>= 1 + number of edges in the shortest path in the </a:t>
            </a:r>
            <a:r>
              <a:rPr lang="en-US" dirty="0" err="1" smtClean="0"/>
              <a:t>hypernym</a:t>
            </a:r>
            <a:r>
              <a:rPr lang="en-US" dirty="0" smtClean="0"/>
              <a:t> graph between sense nodes </a:t>
            </a:r>
            <a:r>
              <a:rPr lang="en-US" i="1" dirty="0" smtClean="0"/>
              <a:t>c</a:t>
            </a:r>
            <a:r>
              <a:rPr lang="en-US" i="1" baseline="-25000" dirty="0" smtClean="0"/>
              <a:t>1</a:t>
            </a:r>
            <a:r>
              <a:rPr lang="en-US" dirty="0" smtClean="0"/>
              <a:t> and </a:t>
            </a:r>
            <a:r>
              <a:rPr lang="en-US" i="1" dirty="0" smtClean="0"/>
              <a:t>c</a:t>
            </a:r>
            <a:r>
              <a:rPr lang="en-US" i="1" baseline="-25000" dirty="0" smtClean="0"/>
              <a:t>2</a:t>
            </a:r>
          </a:p>
          <a:p>
            <a:r>
              <a:rPr lang="en-US" dirty="0" smtClean="0"/>
              <a:t>ranges from 0 to 1 (identity)</a:t>
            </a:r>
          </a:p>
          <a:p>
            <a:endParaRPr lang="en-US" sz="2800" i="1" baseline="-25000" dirty="0"/>
          </a:p>
          <a:p>
            <a:r>
              <a:rPr lang="en-US" sz="2800" dirty="0" err="1">
                <a:solidFill>
                  <a:srgbClr val="0000FF"/>
                </a:solidFill>
                <a:latin typeface="Times New Roman"/>
                <a:cs typeface="Times New Roman"/>
              </a:rPr>
              <a:t>simpath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lang="en-US" sz="2800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,c</a:t>
            </a:r>
            <a:r>
              <a:rPr lang="en-US" sz="2800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Times New Roman"/>
                <a:cs typeface="Times New Roman"/>
              </a:rPr>
              <a:t>) </a:t>
            </a:r>
            <a:r>
              <a:rPr lang="en-US" sz="2800" dirty="0" smtClean="0">
                <a:latin typeface="Times New Roman"/>
                <a:cs typeface="Times New Roman"/>
              </a:rPr>
              <a:t>= </a:t>
            </a:r>
          </a:p>
          <a:p>
            <a:endParaRPr lang="en-US" sz="2800" dirty="0" smtClean="0">
              <a:latin typeface="Times New Roman"/>
              <a:cs typeface="Times New Roman"/>
            </a:endParaRPr>
          </a:p>
          <a:p>
            <a:r>
              <a:rPr lang="en-US" sz="2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wordsim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(w</a:t>
            </a:r>
            <a:r>
              <a:rPr lang="en-US" sz="2800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lang="en-US"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,w</a:t>
            </a:r>
            <a:r>
              <a:rPr lang="en-US" sz="2800" i="1" baseline="-250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) </a:t>
            </a:r>
            <a:r>
              <a:rPr lang="en-US" sz="2800" dirty="0" smtClean="0">
                <a:latin typeface="Times New Roman"/>
                <a:cs typeface="Times New Roman"/>
              </a:rPr>
              <a:t>=   max</a:t>
            </a:r>
            <a:r>
              <a:rPr lang="en-US" sz="1800" dirty="0" smtClean="0">
                <a:latin typeface="Times New Roman"/>
                <a:cs typeface="Times New Roman"/>
              </a:rPr>
              <a:t>         </a:t>
            </a:r>
            <a:r>
              <a:rPr lang="en-US" sz="2800" dirty="0" err="1" smtClean="0">
                <a:latin typeface="Times New Roman"/>
                <a:cs typeface="Times New Roman"/>
              </a:rPr>
              <a:t>sim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>
                <a:latin typeface="Times New Roman"/>
                <a:cs typeface="Times New Roman"/>
              </a:rPr>
              <a:t>c</a:t>
            </a:r>
            <a:r>
              <a:rPr lang="en-US" sz="2800" i="1" baseline="-25000" dirty="0">
                <a:latin typeface="Times New Roman"/>
                <a:cs typeface="Times New Roman"/>
              </a:rPr>
              <a:t>1</a:t>
            </a:r>
            <a:r>
              <a:rPr lang="en-US" sz="2800" i="1" dirty="0">
                <a:latin typeface="Times New Roman"/>
                <a:cs typeface="Times New Roman"/>
              </a:rPr>
              <a:t>,c</a:t>
            </a:r>
            <a:r>
              <a:rPr lang="en-US" sz="2800" i="1" baseline="-25000" dirty="0">
                <a:latin typeface="Times New Roman"/>
                <a:cs typeface="Times New Roman"/>
              </a:rPr>
              <a:t>2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4476750"/>
            <a:ext cx="290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/>
                <a:cs typeface="Times New Roman"/>
              </a:rPr>
              <a:t>c</a:t>
            </a:r>
            <a:r>
              <a:rPr lang="en-US" sz="1800" baseline="-25000" dirty="0" smtClean="0"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  <a:sym typeface="Symbol" charset="2"/>
              </a:rPr>
              <a:t></a:t>
            </a:r>
            <a:r>
              <a:rPr lang="en-US" sz="1800" dirty="0">
                <a:latin typeface="Times New Roman"/>
                <a:cs typeface="Times New Roman"/>
              </a:rPr>
              <a:t>senses(w</a:t>
            </a:r>
            <a:r>
              <a:rPr lang="en-US" sz="1800" baseline="-25000" dirty="0">
                <a:latin typeface="Times New Roman"/>
                <a:cs typeface="Times New Roman"/>
              </a:rPr>
              <a:t>1</a:t>
            </a:r>
            <a:r>
              <a:rPr lang="en-US" sz="1800" dirty="0">
                <a:latin typeface="Times New Roman"/>
                <a:cs typeface="Times New Roman"/>
              </a:rPr>
              <a:t>),c</a:t>
            </a:r>
            <a:r>
              <a:rPr lang="en-US" sz="1800" baseline="-25000" dirty="0">
                <a:latin typeface="Times New Roman"/>
                <a:cs typeface="Times New Roman"/>
              </a:rPr>
              <a:t>2</a:t>
            </a:r>
            <a:r>
              <a:rPr lang="en-US" sz="1800" dirty="0">
                <a:latin typeface="Times New Roman"/>
                <a:cs typeface="Times New Roman"/>
                <a:sym typeface="Symbol" charset="2"/>
              </a:rPr>
              <a:t></a:t>
            </a:r>
            <a:r>
              <a:rPr lang="en-US" sz="1800" dirty="0">
                <a:latin typeface="Times New Roman"/>
                <a:cs typeface="Times New Roman"/>
              </a:rPr>
              <a:t>senses(</a:t>
            </a:r>
            <a:r>
              <a:rPr lang="en-US" sz="1800" dirty="0" smtClean="0">
                <a:latin typeface="Times New Roman"/>
                <a:cs typeface="Times New Roman"/>
              </a:rPr>
              <a:t>w</a:t>
            </a:r>
            <a:r>
              <a:rPr lang="en-US" sz="1800" baseline="-25000" dirty="0" smtClean="0">
                <a:latin typeface="Times New Roman"/>
                <a:cs typeface="Times New Roman"/>
              </a:rPr>
              <a:t>2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247282"/>
              </p:ext>
            </p:extLst>
          </p:nvPr>
        </p:nvGraphicFramePr>
        <p:xfrm>
          <a:off x="3276599" y="2813050"/>
          <a:ext cx="207084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Equation" r:id="rId3" imgW="914400" imgH="431800" progId="Equation.3">
                  <p:embed/>
                </p:oleObj>
              </mc:Choice>
              <mc:Fallback>
                <p:oleObj name="Equation" r:id="rId3" imgW="914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599" y="2813050"/>
                        <a:ext cx="2070847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5793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ordnetdi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425" y="1123950"/>
            <a:ext cx="4642375" cy="2829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path-based similarity</a:t>
            </a:r>
            <a:br>
              <a:rPr lang="en-US" dirty="0" smtClean="0"/>
            </a:br>
            <a:r>
              <a:rPr lang="en-US" sz="2800" b="0" dirty="0" err="1" smtClean="0">
                <a:latin typeface="Times New Roman"/>
                <a:cs typeface="Times New Roman"/>
              </a:rPr>
              <a:t>simpath</a:t>
            </a:r>
            <a:r>
              <a:rPr lang="en-US" sz="2800" b="0" dirty="0" smtClean="0">
                <a:latin typeface="Times New Roman"/>
                <a:cs typeface="Times New Roman"/>
              </a:rPr>
              <a:t>(</a:t>
            </a:r>
            <a:r>
              <a:rPr lang="en-US" sz="2800" b="0" i="1" dirty="0" smtClean="0">
                <a:latin typeface="Times New Roman"/>
                <a:cs typeface="Times New Roman"/>
              </a:rPr>
              <a:t>c</a:t>
            </a:r>
            <a:r>
              <a:rPr lang="en-US" sz="2800" b="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b="0" i="1" dirty="0" smtClean="0">
                <a:latin typeface="Times New Roman"/>
                <a:cs typeface="Times New Roman"/>
              </a:rPr>
              <a:t>,c</a:t>
            </a:r>
            <a:r>
              <a:rPr lang="en-US" sz="2800" b="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800" b="0" dirty="0" smtClean="0">
                <a:latin typeface="Times New Roman"/>
                <a:cs typeface="Times New Roman"/>
              </a:rPr>
              <a:t>) = 1/</a:t>
            </a:r>
            <a:r>
              <a:rPr lang="en-US" sz="2800" b="0" dirty="0" err="1" smtClean="0">
                <a:latin typeface="Times New Roman"/>
                <a:cs typeface="Times New Roman"/>
              </a:rPr>
              <a:t>pathlen</a:t>
            </a:r>
            <a:r>
              <a:rPr lang="en-US" sz="2800" b="0" dirty="0" smtClean="0">
                <a:latin typeface="Times New Roman"/>
                <a:cs typeface="Times New Roman"/>
              </a:rPr>
              <a:t>(</a:t>
            </a:r>
            <a:r>
              <a:rPr lang="en-US" sz="2800" b="0" i="1" dirty="0" smtClean="0">
                <a:latin typeface="Times New Roman"/>
                <a:cs typeface="Times New Roman"/>
              </a:rPr>
              <a:t>c</a:t>
            </a:r>
            <a:r>
              <a:rPr lang="en-US" sz="2800" b="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800" b="0" i="1" dirty="0" smtClean="0">
                <a:latin typeface="Times New Roman"/>
                <a:cs typeface="Times New Roman"/>
              </a:rPr>
              <a:t>,c</a:t>
            </a:r>
            <a:r>
              <a:rPr lang="en-US" sz="2800" b="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800" b="0" dirty="0" smtClean="0">
                <a:latin typeface="Times New Roman"/>
                <a:cs typeface="Times New Roman"/>
              </a:rPr>
              <a:t>)</a:t>
            </a:r>
            <a:endParaRPr lang="en-US" sz="2800" b="0" baseline="30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52750"/>
            <a:ext cx="8534400" cy="1981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</a:rPr>
              <a:t>simpath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err="1" smtClean="0">
                <a:solidFill>
                  <a:srgbClr val="0000FF"/>
                </a:solidFill>
              </a:rPr>
              <a:t>nickel,coin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 smtClean="0"/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1/2 = .5</a:t>
            </a:r>
            <a:endParaRPr lang="en-US" sz="2200" baseline="300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</a:rPr>
              <a:t>simpath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err="1" smtClean="0">
                <a:solidFill>
                  <a:srgbClr val="0000FF"/>
                </a:solidFill>
              </a:rPr>
              <a:t>fund,budget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1/2 </a:t>
            </a:r>
            <a:r>
              <a:rPr lang="en-US" sz="2200" dirty="0"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.5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</a:rPr>
              <a:t>simpath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err="1" smtClean="0">
                <a:solidFill>
                  <a:srgbClr val="0000FF"/>
                </a:solidFill>
              </a:rPr>
              <a:t>nickel,currency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>
                <a:latin typeface="Times New Roman"/>
                <a:cs typeface="Times New Roman"/>
              </a:rPr>
              <a:t>1</a:t>
            </a:r>
            <a:r>
              <a:rPr lang="en-US" sz="2200" dirty="0" smtClean="0">
                <a:latin typeface="Times New Roman"/>
                <a:cs typeface="Times New Roman"/>
              </a:rPr>
              <a:t>/4 </a:t>
            </a:r>
            <a:r>
              <a:rPr lang="en-US" sz="2200" dirty="0">
                <a:latin typeface="Times New Roman"/>
                <a:cs typeface="Times New Roman"/>
              </a:rPr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.25</a:t>
            </a:r>
            <a:endParaRPr lang="en-US" sz="2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FF"/>
                </a:solidFill>
              </a:rPr>
              <a:t>simpath</a:t>
            </a:r>
            <a:r>
              <a:rPr lang="en-US" sz="2200" dirty="0">
                <a:solidFill>
                  <a:srgbClr val="0000FF"/>
                </a:solidFill>
              </a:rPr>
              <a:t>(</a:t>
            </a:r>
            <a:r>
              <a:rPr lang="en-US" sz="2200" i="1" dirty="0" err="1">
                <a:solidFill>
                  <a:srgbClr val="0000FF"/>
                </a:solidFill>
              </a:rPr>
              <a:t>nickel</a:t>
            </a:r>
            <a:r>
              <a:rPr lang="en-US" sz="2200" i="1" dirty="0" err="1" smtClean="0">
                <a:solidFill>
                  <a:srgbClr val="0000FF"/>
                </a:solidFill>
              </a:rPr>
              <a:t>,money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1/6 = .17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</a:rPr>
              <a:t>simpath</a:t>
            </a:r>
            <a:r>
              <a:rPr lang="en-US" sz="2200" dirty="0" smtClean="0">
                <a:solidFill>
                  <a:srgbClr val="0000FF"/>
                </a:solidFill>
              </a:rPr>
              <a:t>(</a:t>
            </a:r>
            <a:r>
              <a:rPr lang="en-US" sz="2200" i="1" dirty="0" err="1" smtClean="0">
                <a:solidFill>
                  <a:srgbClr val="0000FF"/>
                </a:solidFill>
              </a:rPr>
              <a:t>coinage,Richter</a:t>
            </a:r>
            <a:r>
              <a:rPr lang="en-US" sz="2200" i="1" dirty="0" smtClean="0">
                <a:solidFill>
                  <a:srgbClr val="0000FF"/>
                </a:solidFill>
              </a:rPr>
              <a:t> scale</a:t>
            </a:r>
            <a:r>
              <a:rPr lang="en-US" sz="2200" dirty="0" smtClean="0">
                <a:solidFill>
                  <a:srgbClr val="0000FF"/>
                </a:solidFill>
              </a:rPr>
              <a:t>) </a:t>
            </a:r>
            <a:r>
              <a:rPr lang="en-US" sz="2200" dirty="0"/>
              <a:t>= </a:t>
            </a:r>
            <a:r>
              <a:rPr lang="en-US" sz="2200" dirty="0" smtClean="0">
                <a:latin typeface="Times New Roman"/>
                <a:cs typeface="Times New Roman"/>
              </a:rPr>
              <a:t>1/6 = .17 </a:t>
            </a:r>
            <a:endParaRPr lang="en-US" sz="2200" dirty="0">
              <a:latin typeface="Times New Roman"/>
              <a:cs typeface="Times New Roman"/>
            </a:endParaRP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362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with basic path-based similarity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8305800" cy="3333750"/>
          </a:xfrm>
        </p:spPr>
        <p:txBody>
          <a:bodyPr/>
          <a:lstStyle/>
          <a:p>
            <a:r>
              <a:rPr lang="en-US" sz="2800" dirty="0"/>
              <a:t>Assumes each link represents a uniform distance</a:t>
            </a:r>
          </a:p>
          <a:p>
            <a:pPr lvl="1"/>
            <a:r>
              <a:rPr lang="en-US" sz="2400" dirty="0" smtClean="0"/>
              <a:t>But </a:t>
            </a:r>
            <a:r>
              <a:rPr lang="en-US" sz="2400" i="1" dirty="0"/>
              <a:t>n</a:t>
            </a:r>
            <a:r>
              <a:rPr lang="en-US" sz="2400" i="1" dirty="0" smtClean="0"/>
              <a:t>ickel</a:t>
            </a:r>
            <a:r>
              <a:rPr lang="en-US" sz="2400" dirty="0" smtClean="0"/>
              <a:t> </a:t>
            </a:r>
            <a:r>
              <a:rPr lang="en-US" sz="2400" dirty="0"/>
              <a:t>to </a:t>
            </a:r>
            <a:r>
              <a:rPr lang="en-US" sz="2400" i="1" dirty="0"/>
              <a:t>money</a:t>
            </a:r>
            <a:r>
              <a:rPr lang="en-US" sz="2400" dirty="0"/>
              <a:t> </a:t>
            </a:r>
            <a:r>
              <a:rPr lang="en-US" sz="2400" dirty="0" smtClean="0"/>
              <a:t>seems to us to be closer </a:t>
            </a:r>
            <a:r>
              <a:rPr lang="en-US" sz="2400" dirty="0"/>
              <a:t>than </a:t>
            </a:r>
            <a:r>
              <a:rPr lang="en-US" sz="2400" i="1" dirty="0"/>
              <a:t>nickel</a:t>
            </a:r>
            <a:r>
              <a:rPr lang="en-US" sz="2400" dirty="0"/>
              <a:t> to </a:t>
            </a:r>
            <a:r>
              <a:rPr lang="en-US" sz="2400" i="1" dirty="0" smtClean="0"/>
              <a:t>standard</a:t>
            </a:r>
          </a:p>
          <a:p>
            <a:pPr lvl="1"/>
            <a:r>
              <a:rPr lang="en-US" sz="2400" dirty="0" smtClean="0"/>
              <a:t>Nodes high in the hierarchy are very abstract</a:t>
            </a:r>
            <a:endParaRPr lang="en-US" sz="2400" dirty="0"/>
          </a:p>
          <a:p>
            <a:r>
              <a:rPr lang="en-US" sz="2800" dirty="0" smtClean="0"/>
              <a:t>We instead want </a:t>
            </a:r>
            <a:r>
              <a:rPr lang="en-US" sz="2800" dirty="0"/>
              <a:t>a </a:t>
            </a:r>
            <a:r>
              <a:rPr lang="en-US" sz="2800" dirty="0" smtClean="0"/>
              <a:t>metric that</a:t>
            </a:r>
          </a:p>
          <a:p>
            <a:pPr lvl="1"/>
            <a:r>
              <a:rPr lang="en-US" dirty="0" smtClean="0"/>
              <a:t>Represents </a:t>
            </a:r>
            <a:r>
              <a:rPr lang="en-US" dirty="0"/>
              <a:t>the cost of each edge </a:t>
            </a:r>
            <a:r>
              <a:rPr lang="en-US" dirty="0" smtClean="0"/>
              <a:t>independently</a:t>
            </a:r>
          </a:p>
          <a:p>
            <a:pPr lvl="1"/>
            <a:r>
              <a:rPr lang="en-US" dirty="0" smtClean="0"/>
              <a:t>Words connected only through abstract nodes </a:t>
            </a:r>
          </a:p>
          <a:p>
            <a:pPr lvl="2"/>
            <a:r>
              <a:rPr lang="en-US" dirty="0" smtClean="0"/>
              <a:t>are less similar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23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21084</TotalTime>
  <Words>1168</Words>
  <Application>Microsoft Macintosh PowerPoint</Application>
  <PresentationFormat>On-screen Show (16:9)</PresentationFormat>
  <Paragraphs>154</Paragraphs>
  <Slides>22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NLP-jurafsky</vt:lpstr>
      <vt:lpstr>Equation</vt:lpstr>
      <vt:lpstr>Word Meaning and Similarity</vt:lpstr>
      <vt:lpstr>Word Similarity</vt:lpstr>
      <vt:lpstr>Why word similarity</vt:lpstr>
      <vt:lpstr>Word similarity and word relatedness</vt:lpstr>
      <vt:lpstr>Two classes of similarity algorithms</vt:lpstr>
      <vt:lpstr>Path based similarity</vt:lpstr>
      <vt:lpstr>Refinements to path-based similarity</vt:lpstr>
      <vt:lpstr>Example: path-based similarity simpath(c1,c2) = 1/pathlen(c1,c2)</vt:lpstr>
      <vt:lpstr>Problem with basic path-based similarity</vt:lpstr>
      <vt:lpstr>Information content similarity metrics</vt:lpstr>
      <vt:lpstr>Information content similarity</vt:lpstr>
      <vt:lpstr>Information content similarity</vt:lpstr>
      <vt:lpstr>Information content: definitions</vt:lpstr>
      <vt:lpstr>Resnik method</vt:lpstr>
      <vt:lpstr>Dekang Lin method</vt:lpstr>
      <vt:lpstr>Dekang Lin similarity theorem</vt:lpstr>
      <vt:lpstr>Lin similarity function</vt:lpstr>
      <vt:lpstr>The (extended) Lesk Algorithm </vt:lpstr>
      <vt:lpstr>Summary: thesaurus-based similarity</vt:lpstr>
      <vt:lpstr>Libraries for computing thesaurus-based similarity</vt:lpstr>
      <vt:lpstr>Evaluating similarity</vt:lpstr>
      <vt:lpstr>Word Meaning and Similarity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459</cp:revision>
  <cp:lastPrinted>2009-04-20T16:46:08Z</cp:lastPrinted>
  <dcterms:created xsi:type="dcterms:W3CDTF">2010-04-19T15:31:24Z</dcterms:created>
  <dcterms:modified xsi:type="dcterms:W3CDTF">2012-04-02T07:36:22Z</dcterms:modified>
</cp:coreProperties>
</file>