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589" r:id="rId2"/>
    <p:sldId id="477" r:id="rId3"/>
    <p:sldId id="581" r:id="rId4"/>
    <p:sldId id="582" r:id="rId5"/>
    <p:sldId id="588" r:id="rId6"/>
    <p:sldId id="535" r:id="rId7"/>
    <p:sldId id="563" r:id="rId8"/>
    <p:sldId id="534" r:id="rId9"/>
    <p:sldId id="561" r:id="rId10"/>
    <p:sldId id="564" r:id="rId11"/>
    <p:sldId id="558" r:id="rId12"/>
    <p:sldId id="559" r:id="rId13"/>
    <p:sldId id="539" r:id="rId14"/>
    <p:sldId id="575" r:id="rId15"/>
    <p:sldId id="548" r:id="rId1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 varScale="1">
        <p:scale>
          <a:sx n="159" d="100"/>
          <a:sy n="159" d="100"/>
        </p:scale>
        <p:origin x="-344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1809750"/>
            <a:ext cx="3886200" cy="1207008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Question Answering?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0384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IR-based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512"/>
            <a:ext cx="7848600" cy="35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908365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IR-based Factoid QA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76350"/>
            <a:ext cx="8935992" cy="2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366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IR-based Factoid QA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QUESTION PROCESSING</a:t>
            </a:r>
          </a:p>
          <a:p>
            <a:pPr lvl="1"/>
            <a:r>
              <a:rPr lang="en-US" dirty="0" smtClean="0"/>
              <a:t>Detect question type, answer type, focus, relations</a:t>
            </a:r>
            <a:endParaRPr lang="en-US" dirty="0"/>
          </a:p>
          <a:p>
            <a:pPr lvl="1"/>
            <a:r>
              <a:rPr lang="en-US" dirty="0"/>
              <a:t>Formulate queries </a:t>
            </a:r>
            <a:r>
              <a:rPr lang="en-US" dirty="0" smtClean="0"/>
              <a:t>to send to a search engine</a:t>
            </a:r>
            <a:endParaRPr lang="en-US" dirty="0"/>
          </a:p>
          <a:p>
            <a:r>
              <a:rPr lang="en-US" dirty="0"/>
              <a:t>PASSAGE RETRIEVAL</a:t>
            </a:r>
          </a:p>
          <a:p>
            <a:pPr lvl="1"/>
            <a:r>
              <a:rPr lang="en-US" dirty="0"/>
              <a:t>Retrieve ranked </a:t>
            </a:r>
            <a:r>
              <a:rPr lang="en-US" dirty="0" smtClean="0"/>
              <a:t>documents</a:t>
            </a:r>
            <a:endParaRPr lang="en-US" dirty="0"/>
          </a:p>
          <a:p>
            <a:pPr lvl="1"/>
            <a:r>
              <a:rPr lang="en-US" dirty="0"/>
              <a:t>Break into suitable </a:t>
            </a:r>
            <a:r>
              <a:rPr lang="en-US" dirty="0" smtClean="0"/>
              <a:t>passages and </a:t>
            </a:r>
            <a:r>
              <a:rPr lang="en-US" dirty="0" err="1" smtClean="0"/>
              <a:t>rerank</a:t>
            </a:r>
            <a:endParaRPr lang="en-US" dirty="0"/>
          </a:p>
          <a:p>
            <a:r>
              <a:rPr lang="en-US" dirty="0"/>
              <a:t>ANSWER PROCESSING</a:t>
            </a:r>
          </a:p>
          <a:p>
            <a:pPr lvl="1"/>
            <a:r>
              <a:rPr lang="en-US" dirty="0" smtClean="0"/>
              <a:t>Extract candidate answers</a:t>
            </a:r>
            <a:endParaRPr lang="en-US" dirty="0"/>
          </a:p>
          <a:p>
            <a:pPr lvl="1"/>
            <a:r>
              <a:rPr lang="en-US" dirty="0"/>
              <a:t>Rank </a:t>
            </a:r>
            <a:r>
              <a:rPr lang="en-US" dirty="0" smtClean="0"/>
              <a:t>candidates </a:t>
            </a:r>
          </a:p>
          <a:p>
            <a:pPr lvl="2"/>
            <a:r>
              <a:rPr lang="en-US" sz="1800" dirty="0" smtClean="0"/>
              <a:t>using evidence from the text and external sources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468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Knowledge-based approaches (</a:t>
            </a:r>
            <a:r>
              <a:rPr lang="en-US" dirty="0" err="1" smtClean="0"/>
              <a:t>Siri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Build a semantic representation of the query</a:t>
            </a:r>
          </a:p>
          <a:p>
            <a:pPr lvl="1"/>
            <a:r>
              <a:rPr lang="en-US" dirty="0" smtClean="0"/>
              <a:t>Times, dates, locations, entities, numeric quantities</a:t>
            </a:r>
          </a:p>
          <a:p>
            <a:r>
              <a:rPr lang="en-US" dirty="0" smtClean="0"/>
              <a:t>Map from this semantics to query structured data  or resources</a:t>
            </a:r>
          </a:p>
          <a:p>
            <a:pPr lvl="1"/>
            <a:r>
              <a:rPr lang="en-US" dirty="0" smtClean="0"/>
              <a:t>Geospatial databases</a:t>
            </a:r>
          </a:p>
          <a:p>
            <a:pPr lvl="1"/>
            <a:r>
              <a:rPr lang="en-US" dirty="0" smtClean="0"/>
              <a:t>Ontologies (Wikipedia </a:t>
            </a:r>
            <a:r>
              <a:rPr lang="en-US" dirty="0" err="1" smtClean="0"/>
              <a:t>infoboxes</a:t>
            </a:r>
            <a:r>
              <a:rPr lang="en-US" dirty="0" smtClean="0"/>
              <a:t>, </a:t>
            </a: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WordNet</a:t>
            </a:r>
            <a:r>
              <a:rPr lang="en-US" dirty="0" smtClean="0"/>
              <a:t>, </a:t>
            </a:r>
            <a:r>
              <a:rPr lang="en-US" dirty="0" err="1" smtClean="0"/>
              <a:t>Yago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Restaurant review sources and reservation services</a:t>
            </a:r>
          </a:p>
          <a:p>
            <a:pPr lvl="1"/>
            <a:r>
              <a:rPr lang="en-US" dirty="0" smtClean="0"/>
              <a:t>Scientific databases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8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approaches (IBM Watson)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a shallow semantic representation of the query</a:t>
            </a:r>
          </a:p>
          <a:p>
            <a:r>
              <a:rPr lang="en-US" dirty="0" smtClean="0"/>
              <a:t>Generate answer candidates using IR methods</a:t>
            </a:r>
          </a:p>
          <a:p>
            <a:pPr lvl="1"/>
            <a:r>
              <a:rPr lang="en-US" dirty="0" smtClean="0"/>
              <a:t>Augmented with ontologies and semi-structured data</a:t>
            </a:r>
          </a:p>
          <a:p>
            <a:r>
              <a:rPr lang="en-US" dirty="0" smtClean="0"/>
              <a:t>Score each candidate using richer knowledge sources</a:t>
            </a:r>
          </a:p>
          <a:p>
            <a:pPr lvl="1"/>
            <a:r>
              <a:rPr lang="en-US" dirty="0" smtClean="0"/>
              <a:t>Geospatial databases</a:t>
            </a:r>
          </a:p>
          <a:p>
            <a:pPr lvl="1"/>
            <a:r>
              <a:rPr lang="en-US" dirty="0" smtClean="0"/>
              <a:t>Temporal reasoning</a:t>
            </a:r>
          </a:p>
          <a:p>
            <a:pPr lvl="1"/>
            <a:r>
              <a:rPr lang="en-US" dirty="0" smtClean="0"/>
              <a:t>Taxonomical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0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1809750"/>
            <a:ext cx="3886200" cy="1207008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Question Answering?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96122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4857750"/>
            <a:ext cx="609600" cy="28575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95250"/>
            <a:ext cx="7772400" cy="857250"/>
          </a:xfrm>
        </p:spPr>
        <p:txBody>
          <a:bodyPr/>
          <a:lstStyle/>
          <a:p>
            <a:r>
              <a:rPr lang="en-US" dirty="0"/>
              <a:t>Question Answering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" y="1278378"/>
            <a:ext cx="7682910" cy="384678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16868" y="819150"/>
            <a:ext cx="723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One of the oldest NLP tasks (punched card systems in 1961)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0922" y="1123950"/>
            <a:ext cx="3429000" cy="76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Simmons, Klein,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McConlogue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. 1964. Indexing and Dependency Logic for Answering English Questions. American Documentation 15:30, 196-204</a:t>
            </a:r>
          </a:p>
        </p:txBody>
      </p:sp>
    </p:spTree>
    <p:extLst>
      <p:ext uri="{BB962C8B-B14F-4D97-AF65-F5344CB8AC3E}">
        <p14:creationId xmlns:p14="http://schemas.microsoft.com/office/powerpoint/2010/main" val="4217765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Answering: IBM’s </a:t>
            </a:r>
            <a:r>
              <a:rPr lang="en-US" dirty="0"/>
              <a:t>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6350"/>
            <a:ext cx="8534400" cy="3333750"/>
          </a:xfrm>
        </p:spPr>
        <p:txBody>
          <a:bodyPr/>
          <a:lstStyle/>
          <a:p>
            <a:r>
              <a:rPr lang="en-US" dirty="0" smtClean="0"/>
              <a:t>Won Jeopardy</a:t>
            </a:r>
            <a:r>
              <a:rPr lang="en-US" dirty="0"/>
              <a:t> </a:t>
            </a:r>
            <a:r>
              <a:rPr lang="en-US" dirty="0" smtClean="0"/>
              <a:t>on February 16</a:t>
            </a:r>
            <a:r>
              <a:rPr lang="en-US" dirty="0"/>
              <a:t>, 2011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038350"/>
            <a:ext cx="5257800" cy="2008598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</a:t>
            </a:r>
            <a:r>
              <a:rPr lang="en-US" sz="2000" dirty="0" smtClean="0">
                <a:solidFill>
                  <a:schemeClr val="bg1"/>
                </a:solidFill>
              </a:rPr>
              <a:t>WILKINSON’S 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</a:t>
            </a:r>
            <a:r>
              <a:rPr lang="en-US" sz="2000" dirty="0" smtClean="0">
                <a:solidFill>
                  <a:schemeClr val="bg1"/>
                </a:solidFill>
              </a:rPr>
              <a:t>AUTHOR’S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2795885"/>
            <a:ext cx="17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Bram Stoker</a:t>
            </a:r>
            <a:endParaRPr lang="en-US" dirty="0">
              <a:latin typeface="+mn-lt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2724150"/>
            <a:ext cx="1143000" cy="5334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4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Apple’s </a:t>
            </a:r>
            <a:r>
              <a:rPr lang="en-US" dirty="0" err="1" smtClean="0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siri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00150"/>
            <a:ext cx="2567092" cy="38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Wolfram Alpha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9676"/>
            <a:ext cx="7467600" cy="46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4781550"/>
            <a:ext cx="457200" cy="2286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8390" y="133350"/>
            <a:ext cx="7772400" cy="857250"/>
          </a:xfrm>
        </p:spPr>
        <p:txBody>
          <a:bodyPr/>
          <a:lstStyle/>
          <a:p>
            <a:r>
              <a:rPr lang="en-US" dirty="0" smtClean="0"/>
              <a:t>Types of Questions in Modern Systems</a:t>
            </a:r>
            <a:endParaRPr lang="en-US" dirty="0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52550"/>
            <a:ext cx="7620000" cy="3790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Factoid questions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Who wrote </a:t>
            </a:r>
            <a:r>
              <a:rPr lang="en-US" i="1" dirty="0" smtClean="0"/>
              <a:t>“The Universal Declaration of Human Rights”?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How </a:t>
            </a:r>
            <a:r>
              <a:rPr lang="en-US" i="1" dirty="0"/>
              <a:t>many calories are there in two slices of apple </a:t>
            </a:r>
            <a:r>
              <a:rPr lang="en-US" i="1" dirty="0" smtClean="0"/>
              <a:t>pie?</a:t>
            </a:r>
            <a:endParaRPr lang="en-US" i="1" dirty="0"/>
          </a:p>
          <a:p>
            <a:pPr lvl="1"/>
            <a:r>
              <a:rPr lang="en-US" i="1" dirty="0" smtClean="0"/>
              <a:t>What is the average age of the onset of autism?</a:t>
            </a:r>
          </a:p>
          <a:p>
            <a:pPr lvl="1"/>
            <a:r>
              <a:rPr lang="en-US" i="1" dirty="0" smtClean="0"/>
              <a:t>Where is Apple Computer based?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Complex </a:t>
            </a:r>
            <a:r>
              <a:rPr lang="en-US" dirty="0"/>
              <a:t>(</a:t>
            </a:r>
            <a:r>
              <a:rPr lang="en-US" dirty="0" smtClean="0"/>
              <a:t>narrative) questions: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In children with an acute febrile illness, what is the </a:t>
            </a:r>
            <a:r>
              <a:rPr lang="en-US" i="1" dirty="0" smtClean="0"/>
              <a:t>              efficacy </a:t>
            </a:r>
            <a:r>
              <a:rPr lang="en-US" i="1" dirty="0"/>
              <a:t>of </a:t>
            </a:r>
            <a:r>
              <a:rPr lang="en-US" i="1" dirty="0" smtClean="0"/>
              <a:t>acetaminophen </a:t>
            </a:r>
            <a:r>
              <a:rPr lang="en-US" i="1" dirty="0"/>
              <a:t>in reducing fever?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What </a:t>
            </a:r>
            <a:r>
              <a:rPr lang="en-US" i="1" dirty="0"/>
              <a:t>do scholars think about Jefferson’s position on </a:t>
            </a:r>
            <a:r>
              <a:rPr lang="en-US" i="1" dirty="0" smtClean="0"/>
              <a:t>          dealing </a:t>
            </a:r>
            <a:r>
              <a:rPr lang="en-US" i="1" dirty="0"/>
              <a:t>with pirates</a:t>
            </a:r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981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467600" cy="1123950"/>
          </a:xfrm>
        </p:spPr>
        <p:txBody>
          <a:bodyPr/>
          <a:lstStyle/>
          <a:p>
            <a:pPr eaLnBrk="1" hangingPunct="1"/>
            <a:r>
              <a:rPr lang="en-US" dirty="0" smtClean="0"/>
              <a:t>Commercial systems: </a:t>
            </a:r>
            <a:br>
              <a:rPr lang="en-US" dirty="0" smtClean="0"/>
            </a:br>
            <a:r>
              <a:rPr lang="en-US" dirty="0" smtClean="0"/>
              <a:t>mainly </a:t>
            </a:r>
            <a:r>
              <a:rPr lang="en-US" dirty="0"/>
              <a:t>f</a:t>
            </a:r>
            <a:r>
              <a:rPr lang="en-US" dirty="0" smtClean="0"/>
              <a:t>actoid </a:t>
            </a:r>
            <a:r>
              <a:rPr lang="en-US" dirty="0"/>
              <a:t>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7233781"/>
              </p:ext>
            </p:extLst>
          </p:nvPr>
        </p:nvGraphicFramePr>
        <p:xfrm>
          <a:off x="304800" y="1352550"/>
          <a:ext cx="85344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Where is the Louvre Museum located?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Paris, France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What’s the abbreviation</a:t>
                      </a:r>
                      <a:r>
                        <a:rPr lang="en-US" baseline="0" dirty="0" smtClean="0"/>
                        <a:t> for limited partnership?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L.P.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are the names of Odin’s ravens?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Huginn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Muninn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currency is used in China?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</a:t>
                      </a:r>
                      <a:r>
                        <a:rPr lang="en-US" dirty="0" err="1" smtClean="0"/>
                        <a:t>yuan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kind of nuts are used in marzipan?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almonds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instrument does Max Roach play?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the telephone number for Stanford University?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650-723-2300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7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 for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IR-based approaches</a:t>
            </a:r>
          </a:p>
          <a:p>
            <a:pPr lvl="1"/>
            <a:r>
              <a:rPr lang="en-US" sz="2800" dirty="0" smtClean="0"/>
              <a:t>TREC;  IBM Watson; Google</a:t>
            </a:r>
          </a:p>
          <a:p>
            <a:r>
              <a:rPr lang="en-US" sz="3200" dirty="0" smtClean="0"/>
              <a:t>Knowledge-based and Hybrid approaches</a:t>
            </a:r>
          </a:p>
          <a:p>
            <a:pPr lvl="1"/>
            <a:r>
              <a:rPr lang="en-US" sz="2800" dirty="0" smtClean="0"/>
              <a:t>IBM Watson; Apple </a:t>
            </a:r>
            <a:r>
              <a:rPr lang="en-US" sz="2800" dirty="0" err="1" smtClean="0"/>
              <a:t>Siri</a:t>
            </a:r>
            <a:r>
              <a:rPr lang="en-US" sz="2800" dirty="0"/>
              <a:t>;</a:t>
            </a:r>
            <a:r>
              <a:rPr lang="en-US" sz="2800" dirty="0" smtClean="0"/>
              <a:t> </a:t>
            </a:r>
            <a:r>
              <a:rPr lang="en-US" sz="2800" dirty="0"/>
              <a:t>Wolfram </a:t>
            </a:r>
            <a:r>
              <a:rPr lang="en-US" sz="2800" dirty="0" smtClean="0"/>
              <a:t>Alpha; True Knowledge </a:t>
            </a:r>
            <a:r>
              <a:rPr lang="en-US" sz="2800" dirty="0" err="1" smtClean="0"/>
              <a:t>Evi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questions can already be answered by web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o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76350"/>
            <a:ext cx="801388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3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22122</TotalTime>
  <Words>457</Words>
  <Application>Microsoft Macintosh PowerPoint</Application>
  <PresentationFormat>On-screen Show (16:9)</PresentationFormat>
  <Paragraphs>93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NLP-jurafsky</vt:lpstr>
      <vt:lpstr>Question Answering</vt:lpstr>
      <vt:lpstr>Question Answering</vt:lpstr>
      <vt:lpstr>Question Answering: IBM’s Watson</vt:lpstr>
      <vt:lpstr>Apple’s Siri</vt:lpstr>
      <vt:lpstr>Wolfram Alpha</vt:lpstr>
      <vt:lpstr>Types of Questions in Modern Systems</vt:lpstr>
      <vt:lpstr>Commercial systems:  mainly factoid questions</vt:lpstr>
      <vt:lpstr>Paradigms for QA</vt:lpstr>
      <vt:lpstr>Many questions can already be answered by web search</vt:lpstr>
      <vt:lpstr>IR-based Question Answering</vt:lpstr>
      <vt:lpstr>IR-based Factoid QA</vt:lpstr>
      <vt:lpstr>IR-based Factoid QA</vt:lpstr>
      <vt:lpstr>Knowledge-based approaches (Siri)</vt:lpstr>
      <vt:lpstr>Hybrid approaches (IBM Watson)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Leon Lin</cp:lastModifiedBy>
  <cp:revision>483</cp:revision>
  <cp:lastPrinted>2009-04-20T16:46:08Z</cp:lastPrinted>
  <dcterms:created xsi:type="dcterms:W3CDTF">2010-04-19T15:31:24Z</dcterms:created>
  <dcterms:modified xsi:type="dcterms:W3CDTF">2012-02-19T10:27:59Z</dcterms:modified>
</cp:coreProperties>
</file>