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594" r:id="rId2"/>
    <p:sldId id="576" r:id="rId3"/>
    <p:sldId id="483" r:id="rId4"/>
    <p:sldId id="566" r:id="rId5"/>
    <p:sldId id="485" r:id="rId6"/>
    <p:sldId id="487" r:id="rId7"/>
    <p:sldId id="488" r:id="rId8"/>
    <p:sldId id="489" r:id="rId9"/>
    <p:sldId id="490" r:id="rId10"/>
    <p:sldId id="567" r:id="rId11"/>
    <p:sldId id="491" r:id="rId12"/>
    <p:sldId id="493" r:id="rId13"/>
    <p:sldId id="494" r:id="rId14"/>
    <p:sldId id="568" r:id="rId15"/>
    <p:sldId id="591" r:id="rId16"/>
    <p:sldId id="497" r:id="rId17"/>
    <p:sldId id="498" r:id="rId18"/>
    <p:sldId id="593" r:id="rId1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86867" autoAdjust="0"/>
  </p:normalViewPr>
  <p:slideViewPr>
    <p:cSldViewPr>
      <p:cViewPr>
        <p:scale>
          <a:sx n="94" d="100"/>
          <a:sy n="94" d="100"/>
        </p:scale>
        <p:origin x="-510" y="-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D5E96-B54A-6041-B07E-6C3027C838D6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D5E96-B54A-6041-B07E-6C3027C838D6}" type="slidenum">
              <a:rPr lang="en-US"/>
              <a:pPr/>
              <a:t>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B976-2952-894B-84FF-39A0BAF6E1B0}" type="slidenum">
              <a:rPr lang="en-US"/>
              <a:pPr/>
              <a:t>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B976-2952-894B-84FF-39A0BAF6E1B0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15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809750"/>
            <a:ext cx="4419600" cy="1207008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Answer Types and Query Formulation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762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467600" cy="590550"/>
          </a:xfrm>
        </p:spPr>
        <p:txBody>
          <a:bodyPr/>
          <a:lstStyle/>
          <a:p>
            <a:r>
              <a:rPr lang="en-US" dirty="0" smtClean="0"/>
              <a:t>Answer types in Jeopardy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7696200" cy="3333750"/>
          </a:xfrm>
        </p:spPr>
        <p:txBody>
          <a:bodyPr/>
          <a:lstStyle/>
          <a:p>
            <a:r>
              <a:rPr lang="en-US" dirty="0"/>
              <a:t>2500 answer types in 20,000 Jeopardy question sample</a:t>
            </a:r>
          </a:p>
          <a:p>
            <a:r>
              <a:rPr lang="en-US" dirty="0"/>
              <a:t>The most frequent 200 answer types cover &lt; 50% of data</a:t>
            </a:r>
          </a:p>
          <a:p>
            <a:r>
              <a:rPr lang="en-US" dirty="0" smtClean="0"/>
              <a:t>The 40 </a:t>
            </a:r>
            <a:r>
              <a:rPr lang="en-US" dirty="0"/>
              <a:t>most frequent Jeopardy answer </a:t>
            </a:r>
            <a:r>
              <a:rPr lang="en-US" dirty="0" smtClean="0"/>
              <a:t>types</a:t>
            </a:r>
          </a:p>
          <a:p>
            <a:pPr marL="114300" indent="0">
              <a:buNone/>
            </a:pPr>
            <a:r>
              <a:rPr lang="en-US" sz="2000" dirty="0" smtClean="0"/>
              <a:t>he, country, city, man, film, state, she, author, group, here, company, president, capital, star, novel, character, woman, river, island, king, song, part, series, sport, singer, actor, play, team,  show,               actress, animal, presidential, composer, musical, nation,                   book, title, leader,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971550"/>
            <a:ext cx="7391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+mn-lt"/>
              </a:rPr>
              <a:t>Ferrucci</a:t>
            </a:r>
            <a:r>
              <a:rPr lang="en-US" sz="1300" dirty="0">
                <a:latin typeface="+mn-lt"/>
              </a:rPr>
              <a:t> et al. 2010. Building Watson: An Overview of the </a:t>
            </a:r>
            <a:r>
              <a:rPr lang="en-US" sz="1300" dirty="0" err="1">
                <a:latin typeface="+mn-lt"/>
              </a:rPr>
              <a:t>DeepQA</a:t>
            </a:r>
            <a:r>
              <a:rPr lang="en-US" sz="1300" dirty="0">
                <a:latin typeface="+mn-lt"/>
              </a:rPr>
              <a:t> Project. AI Magazine. Fall 2010. 59-79</a:t>
            </a:r>
            <a:r>
              <a:rPr lang="en-US" sz="1300" dirty="0" smtClean="0">
                <a:latin typeface="+mn-lt"/>
              </a:rPr>
              <a:t>.</a:t>
            </a:r>
            <a:endParaRPr lang="en-US" sz="1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0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Answer Type Detection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04950"/>
            <a:ext cx="8534400" cy="2971800"/>
          </a:xfrm>
        </p:spPr>
        <p:txBody>
          <a:bodyPr/>
          <a:lstStyle/>
          <a:p>
            <a:r>
              <a:rPr lang="en-US" sz="3200" dirty="0" smtClean="0"/>
              <a:t>Hand</a:t>
            </a:r>
            <a:r>
              <a:rPr lang="en-US" sz="3200" dirty="0"/>
              <a:t>-written rules</a:t>
            </a:r>
          </a:p>
          <a:p>
            <a:r>
              <a:rPr lang="en-US" sz="3200" dirty="0"/>
              <a:t>Machine Learning</a:t>
            </a:r>
          </a:p>
          <a:p>
            <a:r>
              <a:rPr lang="en-US" sz="3200" dirty="0" smtClean="0"/>
              <a:t>Hybrids</a:t>
            </a:r>
            <a:endParaRPr lang="en-US" sz="3200" dirty="0">
              <a:solidFill>
                <a:srgbClr val="008000"/>
              </a:solidFill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Answer </a:t>
            </a:r>
            <a:r>
              <a:rPr lang="en-US" dirty="0" smtClean="0"/>
              <a:t>Type Detection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7162800" cy="3657600"/>
          </a:xfrm>
        </p:spPr>
        <p:txBody>
          <a:bodyPr/>
          <a:lstStyle/>
          <a:p>
            <a:r>
              <a:rPr lang="en-US" dirty="0" smtClean="0"/>
              <a:t>Regular </a:t>
            </a:r>
            <a:r>
              <a:rPr lang="en-US" dirty="0"/>
              <a:t>expression-based rules  can get some cases: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Who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 err="1">
                <a:solidFill>
                  <a:srgbClr val="0000FF"/>
                </a:solidFill>
              </a:rPr>
              <a:t>is|was|are|were</a:t>
            </a:r>
            <a:r>
              <a:rPr lang="en-US" dirty="0">
                <a:solidFill>
                  <a:srgbClr val="0000FF"/>
                </a:solidFill>
              </a:rPr>
              <a:t>} PERSON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PERSON (YEAR – YEAR)</a:t>
            </a:r>
          </a:p>
          <a:p>
            <a:r>
              <a:rPr lang="en-US" dirty="0"/>
              <a:t>Other rules use the </a:t>
            </a:r>
            <a:r>
              <a:rPr lang="en-US" b="1" dirty="0">
                <a:solidFill>
                  <a:srgbClr val="0000FF"/>
                </a:solidFill>
              </a:rPr>
              <a:t>question headword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 (the headword </a:t>
            </a:r>
            <a:r>
              <a:rPr lang="en-US" dirty="0"/>
              <a:t>of </a:t>
            </a:r>
            <a:r>
              <a:rPr lang="en-US" dirty="0" smtClean="0"/>
              <a:t>the first </a:t>
            </a:r>
            <a:r>
              <a:rPr lang="en-US" dirty="0"/>
              <a:t>noun phrase after </a:t>
            </a:r>
            <a:r>
              <a:rPr lang="en-US" dirty="0" smtClean="0"/>
              <a:t>the </a:t>
            </a:r>
            <a:r>
              <a:rPr lang="en-US" dirty="0" err="1" smtClean="0"/>
              <a:t>wh</a:t>
            </a:r>
            <a:r>
              <a:rPr lang="en-US" dirty="0"/>
              <a:t>-</a:t>
            </a:r>
            <a:r>
              <a:rPr lang="en-US" dirty="0" smtClean="0"/>
              <a:t>word)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sz="2400" dirty="0" smtClean="0"/>
              <a:t>Which </a:t>
            </a:r>
            <a:r>
              <a:rPr lang="en-US" sz="2400" b="1" dirty="0" smtClean="0">
                <a:solidFill>
                  <a:srgbClr val="0000FF"/>
                </a:solidFill>
              </a:rPr>
              <a:t>city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in China has the largest number of foreign financial companies?</a:t>
            </a:r>
          </a:p>
          <a:p>
            <a:pPr lvl="1"/>
            <a:r>
              <a:rPr lang="en-US" sz="2400" dirty="0" smtClean="0"/>
              <a:t>What is the state </a:t>
            </a:r>
            <a:r>
              <a:rPr lang="en-US" sz="2400" b="1" dirty="0" smtClean="0">
                <a:solidFill>
                  <a:srgbClr val="0000FF"/>
                </a:solidFill>
              </a:rPr>
              <a:t>flower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of California?</a:t>
            </a:r>
            <a:endParaRPr lang="en-US" sz="2400" dirty="0"/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 Type Detection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382000" cy="3333750"/>
          </a:xfrm>
        </p:spPr>
        <p:txBody>
          <a:bodyPr/>
          <a:lstStyle/>
          <a:p>
            <a:r>
              <a:rPr lang="en-US" sz="2800" dirty="0"/>
              <a:t>Most often, we treat the problem as machine learning classification </a:t>
            </a:r>
          </a:p>
          <a:p>
            <a:pPr lvl="1"/>
            <a:r>
              <a:rPr lang="en-US" sz="2800" b="1" dirty="0"/>
              <a:t>Define </a:t>
            </a:r>
            <a:r>
              <a:rPr lang="en-US" sz="2800" dirty="0"/>
              <a:t>a taxonomy of question types</a:t>
            </a:r>
          </a:p>
          <a:p>
            <a:pPr lvl="1"/>
            <a:r>
              <a:rPr lang="en-US" sz="2800" b="1" dirty="0"/>
              <a:t>Annotate </a:t>
            </a:r>
            <a:r>
              <a:rPr lang="en-US" sz="2800" dirty="0"/>
              <a:t>training data for each question type</a:t>
            </a:r>
          </a:p>
          <a:p>
            <a:pPr lvl="1"/>
            <a:r>
              <a:rPr lang="en-US" sz="2800" b="1" dirty="0"/>
              <a:t>Train </a:t>
            </a:r>
            <a:r>
              <a:rPr lang="en-US" sz="2800" dirty="0"/>
              <a:t>classifiers for each question class </a:t>
            </a:r>
            <a:r>
              <a:rPr lang="en-US" sz="2800" dirty="0" smtClean="0"/>
              <a:t>              using </a:t>
            </a:r>
            <a:r>
              <a:rPr lang="en-US" sz="2800" dirty="0"/>
              <a:t>a rich set of features.</a:t>
            </a:r>
          </a:p>
          <a:p>
            <a:pPr lvl="2"/>
            <a:r>
              <a:rPr lang="en-US" sz="2400" dirty="0" smtClean="0"/>
              <a:t>features include those hand</a:t>
            </a:r>
            <a:r>
              <a:rPr lang="en-US" sz="2400" dirty="0"/>
              <a:t>-written rules!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96D4CDF-956F-E242-9304-D6A65E22F39A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Answer Type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Question words and phrases</a:t>
            </a:r>
          </a:p>
          <a:p>
            <a:r>
              <a:rPr lang="en-US" sz="2800" dirty="0" smtClean="0"/>
              <a:t>Part-of-speech tags</a:t>
            </a:r>
          </a:p>
          <a:p>
            <a:r>
              <a:rPr lang="en-US" sz="2800" dirty="0" smtClean="0"/>
              <a:t>Parse features (headwords)</a:t>
            </a:r>
          </a:p>
          <a:p>
            <a:r>
              <a:rPr lang="en-US" sz="2800" dirty="0" smtClean="0"/>
              <a:t>Named Entities</a:t>
            </a:r>
          </a:p>
          <a:p>
            <a:r>
              <a:rPr lang="en-US" sz="2800" dirty="0" smtClean="0"/>
              <a:t>Semantically related words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001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8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1071"/>
            <a:ext cx="7467600" cy="742950"/>
          </a:xfrm>
        </p:spPr>
        <p:txBody>
          <a:bodyPr/>
          <a:lstStyle/>
          <a:p>
            <a:r>
              <a:rPr lang="en-US" dirty="0"/>
              <a:t>Keyword Selection Algorithm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sz="2000" dirty="0" smtClean="0"/>
              <a:t>1. Select </a:t>
            </a:r>
            <a:r>
              <a:rPr lang="en-US" sz="2000" dirty="0"/>
              <a:t>all non-stop words in </a:t>
            </a:r>
            <a:r>
              <a:rPr lang="en-US" sz="2000" dirty="0" smtClean="0"/>
              <a:t>quotations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2. Select </a:t>
            </a:r>
            <a:r>
              <a:rPr lang="en-US" sz="2000" dirty="0"/>
              <a:t>all NNP words in recognized named </a:t>
            </a:r>
            <a:r>
              <a:rPr lang="en-US" sz="2000" dirty="0" smtClean="0"/>
              <a:t>entities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3. Select </a:t>
            </a:r>
            <a:r>
              <a:rPr lang="en-US" sz="2000" dirty="0"/>
              <a:t>all complex </a:t>
            </a:r>
            <a:r>
              <a:rPr lang="en-US" sz="2000" dirty="0" err="1"/>
              <a:t>nominals</a:t>
            </a:r>
            <a:r>
              <a:rPr lang="en-US" sz="2000" dirty="0"/>
              <a:t> with their adjectival </a:t>
            </a:r>
            <a:r>
              <a:rPr lang="en-US" sz="2000" dirty="0" smtClean="0"/>
              <a:t>modifiers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4. Select </a:t>
            </a:r>
            <a:r>
              <a:rPr lang="en-US" sz="2000" dirty="0"/>
              <a:t>all other complex </a:t>
            </a:r>
            <a:r>
              <a:rPr lang="en-US" sz="2000" dirty="0" err="1" smtClean="0"/>
              <a:t>nominals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5. Select all nouns with their adjectival modifiers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6. Select </a:t>
            </a:r>
            <a:r>
              <a:rPr lang="en-US" sz="2000" dirty="0"/>
              <a:t>all other </a:t>
            </a:r>
            <a:r>
              <a:rPr lang="en-US" sz="2000" dirty="0" smtClean="0"/>
              <a:t>nouns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7. Select </a:t>
            </a:r>
            <a:r>
              <a:rPr lang="en-US" sz="2000" dirty="0"/>
              <a:t>all verbs </a:t>
            </a:r>
            <a:endParaRPr lang="en-US" sz="2000" dirty="0">
              <a:sym typeface="Wingdings" charset="2"/>
            </a:endParaRPr>
          </a:p>
          <a:p>
            <a:pPr marL="609600" indent="-609600">
              <a:buNone/>
            </a:pPr>
            <a:r>
              <a:rPr lang="en-US" sz="2000" dirty="0" smtClean="0">
                <a:sym typeface="Wingdings" charset="2"/>
              </a:rPr>
              <a:t>8. Select </a:t>
            </a:r>
            <a:r>
              <a:rPr lang="en-US" sz="2000" dirty="0">
                <a:sym typeface="Wingdings" charset="2"/>
              </a:rPr>
              <a:t>all adverbs 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 smtClean="0"/>
              <a:t>9. Select </a:t>
            </a:r>
            <a:r>
              <a:rPr lang="en-US" sz="2000" dirty="0"/>
              <a:t>the QFW word </a:t>
            </a:r>
            <a:r>
              <a:rPr lang="en-US" sz="2000" dirty="0" smtClean="0"/>
              <a:t>(skipped </a:t>
            </a:r>
            <a:r>
              <a:rPr lang="en-US" sz="2000" dirty="0"/>
              <a:t>in all previous steps) </a:t>
            </a:r>
            <a:endParaRPr lang="en-US" sz="2000" dirty="0">
              <a:sym typeface="Wingdings" charset="2"/>
            </a:endParaRPr>
          </a:p>
          <a:p>
            <a:pPr marL="609600" indent="-609600">
              <a:buNone/>
            </a:pPr>
            <a:r>
              <a:rPr lang="en-US" sz="2000" dirty="0" smtClean="0">
                <a:sym typeface="Wingdings" charset="2"/>
              </a:rPr>
              <a:t>10. Select </a:t>
            </a:r>
            <a:r>
              <a:rPr lang="en-US" sz="2000" dirty="0">
                <a:sym typeface="Wingdings" charset="2"/>
              </a:rPr>
              <a:t>all other words </a:t>
            </a:r>
            <a:endParaRPr lang="en-US" sz="2000" dirty="0"/>
          </a:p>
          <a:p>
            <a:pPr marL="609600" indent="-609600">
              <a:buFont typeface="Wingdings" charset="2"/>
              <a:buAutoNum type="arabicPeriod"/>
            </a:pPr>
            <a:endParaRPr lang="en-US" sz="1800" dirty="0"/>
          </a:p>
          <a:p>
            <a:pPr marL="609600" indent="-609600">
              <a:buFont typeface="Wingdings" charset="2"/>
              <a:buAutoNum type="arabicPeriod"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514600" y="819150"/>
            <a:ext cx="6316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Dan Moldovan, </a:t>
            </a:r>
            <a:r>
              <a:rPr lang="en-US" sz="1400" dirty="0" err="1">
                <a:latin typeface="+mn-lt"/>
              </a:rPr>
              <a:t>Sanda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Harabagiu</a:t>
            </a:r>
            <a:r>
              <a:rPr lang="en-US" sz="1400" dirty="0" smtClean="0">
                <a:latin typeface="+mn-lt"/>
              </a:rPr>
              <a:t>, Marius </a:t>
            </a:r>
            <a:r>
              <a:rPr lang="en-US" sz="1400" dirty="0" err="1">
                <a:latin typeface="+mn-lt"/>
              </a:rPr>
              <a:t>Paca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err="1">
                <a:latin typeface="+mn-lt"/>
              </a:rPr>
              <a:t>Rada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Mihalcea</a:t>
            </a:r>
            <a:r>
              <a:rPr lang="en-US" sz="1400" dirty="0">
                <a:latin typeface="+mn-lt"/>
              </a:rPr>
              <a:t>, Richard </a:t>
            </a:r>
            <a:r>
              <a:rPr lang="en-US" sz="1400" dirty="0" err="1">
                <a:latin typeface="+mn-lt"/>
              </a:rPr>
              <a:t>Goodrum</a:t>
            </a:r>
            <a:r>
              <a:rPr lang="en-US" sz="1400" dirty="0">
                <a:latin typeface="+mn-lt"/>
              </a:rPr>
              <a:t>, Roxana </a:t>
            </a:r>
            <a:r>
              <a:rPr lang="en-US" sz="1400" dirty="0" err="1">
                <a:latin typeface="+mn-lt"/>
              </a:rPr>
              <a:t>Girju</a:t>
            </a:r>
            <a:r>
              <a:rPr lang="en-US" sz="1400" dirty="0">
                <a:latin typeface="+mn-lt"/>
              </a:rPr>
              <a:t> and </a:t>
            </a:r>
            <a:r>
              <a:rPr lang="en-US" sz="1400" dirty="0" err="1">
                <a:latin typeface="+mn-lt"/>
              </a:rPr>
              <a:t>Vasile</a:t>
            </a:r>
            <a:r>
              <a:rPr lang="en-US" sz="1400" dirty="0">
                <a:latin typeface="+mn-lt"/>
              </a:rPr>
              <a:t> Rus. 1999</a:t>
            </a:r>
            <a:r>
              <a:rPr lang="en-US" sz="1400" dirty="0" smtClean="0">
                <a:latin typeface="+mn-lt"/>
              </a:rPr>
              <a:t>. Proceedings </a:t>
            </a:r>
            <a:r>
              <a:rPr lang="en-US" sz="1400" dirty="0">
                <a:latin typeface="+mn-lt"/>
              </a:rPr>
              <a:t>of TREC</a:t>
            </a:r>
            <a:r>
              <a:rPr lang="en-US" sz="1400" dirty="0" smtClean="0">
                <a:latin typeface="+mn-lt"/>
              </a:rPr>
              <a:t>-8.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51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>
                <a:latin typeface="Calibri (Body)"/>
                <a:cs typeface="Calibri (Body)"/>
              </a:rPr>
              <a:t>Choosing keywords from the query</a:t>
            </a:r>
            <a:endParaRPr lang="en-US" dirty="0">
              <a:latin typeface="Calibri (Body)"/>
              <a:cs typeface="Calibri (Body)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E3353B5-863F-FA45-80F5-6DD9A40F5BBD}" type="slidenum">
              <a:rPr lang="en-US">
                <a:solidFill>
                  <a:srgbClr val="000000"/>
                </a:solidFill>
                <a:latin typeface="Calibri (Body)"/>
                <a:cs typeface="Calibri (Body)"/>
              </a:rPr>
              <a:pPr/>
              <a:t>17</a:t>
            </a:fld>
            <a:endParaRPr lang="en-US">
              <a:solidFill>
                <a:srgbClr val="000000"/>
              </a:solidFill>
              <a:latin typeface="Calibri (Body)"/>
              <a:cs typeface="Calibri (Body)"/>
            </a:endParaRP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685800" y="1371601"/>
            <a:ext cx="74005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Who coined the term “cyberspace” in his novel “</a:t>
            </a:r>
            <a:r>
              <a:rPr lang="en-US" sz="2000" dirty="0" err="1">
                <a:solidFill>
                  <a:srgbClr val="000000"/>
                </a:solidFill>
                <a:latin typeface="Calibri (Body)"/>
                <a:cs typeface="Calibri (Body)"/>
              </a:rPr>
              <a:t>Neuromancer</a:t>
            </a:r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”?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428750"/>
            <a:ext cx="4648200" cy="228600"/>
            <a:chOff x="480" y="1200"/>
            <a:chExt cx="2928" cy="192"/>
          </a:xfrm>
        </p:grpSpPr>
        <p:sp>
          <p:nvSpPr>
            <p:cNvPr id="531461" name="Line 5"/>
            <p:cNvSpPr>
              <a:spLocks noChangeShapeType="1"/>
            </p:cNvSpPr>
            <p:nvPr/>
          </p:nvSpPr>
          <p:spPr bwMode="auto">
            <a:xfrm flipV="1">
              <a:off x="480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1344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 flipV="1">
              <a:off x="2880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4" name="Line 8"/>
            <p:cNvSpPr>
              <a:spLocks noChangeShapeType="1"/>
            </p:cNvSpPr>
            <p:nvPr/>
          </p:nvSpPr>
          <p:spPr bwMode="auto">
            <a:xfrm flipV="1">
              <a:off x="3120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81400" y="1657350"/>
            <a:ext cx="3476625" cy="1147763"/>
            <a:chOff x="2256" y="1392"/>
            <a:chExt cx="2190" cy="964"/>
          </a:xfrm>
        </p:grpSpPr>
        <p:sp>
          <p:nvSpPr>
            <p:cNvPr id="531466" name="Line 10"/>
            <p:cNvSpPr>
              <a:spLocks noChangeShapeType="1"/>
            </p:cNvSpPr>
            <p:nvPr/>
          </p:nvSpPr>
          <p:spPr bwMode="auto">
            <a:xfrm>
              <a:off x="2400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7" name="Line 11"/>
            <p:cNvSpPr>
              <a:spLocks noChangeShapeType="1"/>
            </p:cNvSpPr>
            <p:nvPr/>
          </p:nvSpPr>
          <p:spPr bwMode="auto">
            <a:xfrm>
              <a:off x="4368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8" name="Text Box 12"/>
            <p:cNvSpPr txBox="1">
              <a:spLocks noChangeArrowheads="1"/>
            </p:cNvSpPr>
            <p:nvPr/>
          </p:nvSpPr>
          <p:spPr bwMode="auto">
            <a:xfrm>
              <a:off x="2256" y="1968"/>
              <a:ext cx="222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Calibri (Body)"/>
                  <a:cs typeface="Calibri (Body)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9" name="Text Box 13"/>
            <p:cNvSpPr txBox="1">
              <a:spLocks noChangeArrowheads="1"/>
            </p:cNvSpPr>
            <p:nvPr/>
          </p:nvSpPr>
          <p:spPr bwMode="auto">
            <a:xfrm>
              <a:off x="4224" y="1968"/>
              <a:ext cx="222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  <a:latin typeface="Calibri (Body)"/>
                  <a:cs typeface="Calibri (Body)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667001" y="1657350"/>
            <a:ext cx="3248025" cy="1890713"/>
            <a:chOff x="1680" y="1392"/>
            <a:chExt cx="2046" cy="1588"/>
          </a:xfrm>
        </p:grpSpPr>
        <p:sp>
          <p:nvSpPr>
            <p:cNvPr id="531471" name="Line 15"/>
            <p:cNvSpPr>
              <a:spLocks noChangeShapeType="1"/>
            </p:cNvSpPr>
            <p:nvPr/>
          </p:nvSpPr>
          <p:spPr bwMode="auto">
            <a:xfrm>
              <a:off x="1776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2" name="Text Box 16"/>
            <p:cNvSpPr txBox="1">
              <a:spLocks noChangeArrowheads="1"/>
            </p:cNvSpPr>
            <p:nvPr/>
          </p:nvSpPr>
          <p:spPr bwMode="auto">
            <a:xfrm>
              <a:off x="1680" y="2592"/>
              <a:ext cx="222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 (Body)"/>
                  <a:cs typeface="Calibri (Body)"/>
                </a:rPr>
                <a:t>4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3" name="Line 17"/>
            <p:cNvSpPr>
              <a:spLocks noChangeShapeType="1"/>
            </p:cNvSpPr>
            <p:nvPr/>
          </p:nvSpPr>
          <p:spPr bwMode="auto">
            <a:xfrm>
              <a:off x="360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4" name="Text Box 18"/>
            <p:cNvSpPr txBox="1">
              <a:spLocks noChangeArrowheads="1"/>
            </p:cNvSpPr>
            <p:nvPr/>
          </p:nvSpPr>
          <p:spPr bwMode="auto">
            <a:xfrm>
              <a:off x="3504" y="2592"/>
              <a:ext cx="222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 (Body)"/>
                  <a:cs typeface="Calibri (Body)"/>
                </a:rPr>
                <a:t>4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523999" y="1657350"/>
            <a:ext cx="352425" cy="2633663"/>
            <a:chOff x="960" y="1392"/>
            <a:chExt cx="222" cy="2212"/>
          </a:xfrm>
        </p:grpSpPr>
        <p:sp>
          <p:nvSpPr>
            <p:cNvPr id="531476" name="Line 20"/>
            <p:cNvSpPr>
              <a:spLocks noChangeShapeType="1"/>
            </p:cNvSpPr>
            <p:nvPr/>
          </p:nvSpPr>
          <p:spPr bwMode="auto">
            <a:xfrm>
              <a:off x="1056" y="139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 smtClean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7" name="Text Box 21"/>
            <p:cNvSpPr txBox="1">
              <a:spLocks noChangeArrowheads="1"/>
            </p:cNvSpPr>
            <p:nvPr/>
          </p:nvSpPr>
          <p:spPr bwMode="auto">
            <a:xfrm>
              <a:off x="960" y="3216"/>
              <a:ext cx="222" cy="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 (Body)"/>
                  <a:cs typeface="Calibri (Body)"/>
                </a:rPr>
                <a:t>7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</p:grpSp>
      <p:sp>
        <p:nvSpPr>
          <p:cNvPr id="531478" name="Text Box 22"/>
          <p:cNvSpPr txBox="1">
            <a:spLocks noChangeArrowheads="1"/>
          </p:cNvSpPr>
          <p:nvPr/>
        </p:nvSpPr>
        <p:spPr bwMode="auto">
          <a:xfrm>
            <a:off x="381000" y="4400550"/>
            <a:ext cx="62864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cyberspace/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1 </a:t>
            </a:r>
            <a:r>
              <a:rPr lang="en-US" sz="2000" dirty="0" err="1">
                <a:solidFill>
                  <a:srgbClr val="000000"/>
                </a:solidFill>
                <a:latin typeface="Calibri (Body)"/>
                <a:cs typeface="Calibri (Body)"/>
              </a:rPr>
              <a:t>Neuromancer</a:t>
            </a:r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/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term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/4 </a:t>
            </a:r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novel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/4 </a:t>
            </a:r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coined</a:t>
            </a:r>
            <a:r>
              <a:rPr lang="en-US" sz="2000" dirty="0" smtClean="0">
                <a:solidFill>
                  <a:srgbClr val="000000"/>
                </a:solidFill>
                <a:latin typeface="Calibri (Body)"/>
                <a:cs typeface="Calibri (Body)"/>
              </a:rPr>
              <a:t>/7</a:t>
            </a:r>
            <a:endParaRPr lang="en-US" sz="2000" dirty="0">
              <a:solidFill>
                <a:srgbClr val="000000"/>
              </a:solidFill>
              <a:latin typeface="Calibri (Body)"/>
              <a:cs typeface="Calibri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895350"/>
            <a:ext cx="267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Slide from Mihai Surdeanu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1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7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809750"/>
            <a:ext cx="4419600" cy="1207008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Answer Types and Query Formulation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10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001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01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Processing</a:t>
            </a:r>
            <a:br>
              <a:rPr lang="en-US" dirty="0" smtClean="0"/>
            </a:br>
            <a:r>
              <a:rPr lang="en-US" dirty="0" smtClean="0"/>
              <a:t>Things to extract from the question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8392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Answer Type Detection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Decide the </a:t>
            </a:r>
            <a:r>
              <a:rPr lang="en-US" b="1" dirty="0"/>
              <a:t>named entity type </a:t>
            </a:r>
            <a:r>
              <a:rPr lang="en-US" dirty="0"/>
              <a:t>(person, place) of the answer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Query Formulation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Choose </a:t>
            </a:r>
            <a:r>
              <a:rPr lang="en-US" b="1" dirty="0"/>
              <a:t>query keywords </a:t>
            </a:r>
            <a:r>
              <a:rPr lang="en-US" dirty="0"/>
              <a:t>for the IR system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Question Type classification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Is this a definition question, a math question, a list question?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Focus Detection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Find the question words that are replaced by the answer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Relation Extraction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Find relations between entities in the question</a:t>
            </a:r>
            <a:endParaRPr lang="en-US" sz="1800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8A8E31-5390-F747-B1DA-CC182341B44D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03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66750"/>
            <a:ext cx="7467600" cy="742950"/>
          </a:xfrm>
        </p:spPr>
        <p:txBody>
          <a:bodyPr/>
          <a:lstStyle/>
          <a:p>
            <a:pPr lvl="1"/>
            <a:r>
              <a:rPr lang="en-US" sz="2800" dirty="0"/>
              <a:t>Question </a:t>
            </a:r>
            <a:r>
              <a:rPr lang="en-US" sz="2800" dirty="0" smtClean="0"/>
              <a:t>Processing</a:t>
            </a:r>
            <a:br>
              <a:rPr lang="en-US" sz="2800" dirty="0" smtClean="0"/>
            </a:br>
            <a:r>
              <a:rPr lang="en-US" sz="1600" dirty="0" smtClean="0"/>
              <a:t>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rgbClr val="0000FF"/>
                </a:solidFill>
              </a:rPr>
              <a:t>They’re </a:t>
            </a:r>
            <a:r>
              <a:rPr lang="en-US" sz="1800" dirty="0">
                <a:solidFill>
                  <a:srgbClr val="0000FF"/>
                </a:solidFill>
              </a:rPr>
              <a:t>the two states you could be reentering if you’re crossing Florida’s northern border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81150"/>
            <a:ext cx="8839200" cy="3200400"/>
          </a:xfrm>
        </p:spPr>
        <p:txBody>
          <a:bodyPr/>
          <a:lstStyle/>
          <a:p>
            <a:r>
              <a:rPr lang="en-US" sz="2800" dirty="0" smtClean="0"/>
              <a:t>Answer Type:  </a:t>
            </a:r>
            <a:r>
              <a:rPr lang="en-US" sz="2800" dirty="0" smtClean="0">
                <a:solidFill>
                  <a:srgbClr val="0000FF"/>
                </a:solidFill>
              </a:rPr>
              <a:t>US state</a:t>
            </a:r>
          </a:p>
          <a:p>
            <a:r>
              <a:rPr lang="en-US" sz="2800" dirty="0" smtClean="0"/>
              <a:t>Query:  </a:t>
            </a:r>
            <a:r>
              <a:rPr lang="en-US" sz="2800" dirty="0" smtClean="0">
                <a:solidFill>
                  <a:srgbClr val="0000FF"/>
                </a:solidFill>
              </a:rPr>
              <a:t>two states, border, Florida, north</a:t>
            </a:r>
          </a:p>
          <a:p>
            <a:r>
              <a:rPr lang="en-US" sz="2800" dirty="0" smtClean="0"/>
              <a:t>Focus: </a:t>
            </a:r>
            <a:r>
              <a:rPr lang="en-US" sz="2800" dirty="0" smtClean="0">
                <a:solidFill>
                  <a:srgbClr val="0000FF"/>
                </a:solidFill>
              </a:rPr>
              <a:t>the two states</a:t>
            </a:r>
          </a:p>
          <a:p>
            <a:r>
              <a:rPr lang="en-US" sz="2800" dirty="0" smtClean="0"/>
              <a:t>Relations:  </a:t>
            </a:r>
            <a:r>
              <a:rPr lang="en-US" sz="2800" dirty="0" smtClean="0">
                <a:solidFill>
                  <a:srgbClr val="0000FF"/>
                </a:solidFill>
              </a:rPr>
              <a:t>borders(Florida, ?x, north)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8A8E31-5390-F747-B1DA-CC182341B44D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43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Type </a:t>
            </a:r>
            <a:r>
              <a:rPr lang="en-US" dirty="0" smtClean="0"/>
              <a:t>Detection: Named Entities</a:t>
            </a:r>
            <a:endParaRPr lang="en-US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 smtClean="0"/>
              <a:t>Who founded Virgin Airlines?</a:t>
            </a:r>
          </a:p>
          <a:p>
            <a:pPr lvl="1"/>
            <a:r>
              <a:rPr lang="en-US" sz="3000" dirty="0" smtClean="0"/>
              <a:t> PERSON </a:t>
            </a:r>
          </a:p>
          <a:p>
            <a:r>
              <a:rPr lang="en-US" sz="3200" i="1" dirty="0" smtClean="0"/>
              <a:t>What Canadian city has the largest population?</a:t>
            </a:r>
          </a:p>
          <a:p>
            <a:pPr lvl="1"/>
            <a:r>
              <a:rPr lang="en-US" sz="3000" i="1" dirty="0" smtClean="0"/>
              <a:t> CITY.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945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514350"/>
          </a:xfrm>
        </p:spPr>
        <p:txBody>
          <a:bodyPr/>
          <a:lstStyle/>
          <a:p>
            <a:r>
              <a:rPr lang="en-US" dirty="0" smtClean="0"/>
              <a:t>Answer </a:t>
            </a:r>
            <a:r>
              <a:rPr lang="en-US" dirty="0"/>
              <a:t>Type </a:t>
            </a:r>
            <a:r>
              <a:rPr lang="en-US" dirty="0" smtClean="0"/>
              <a:t>Taxonomy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6 </a:t>
            </a:r>
            <a:r>
              <a:rPr lang="en-US" sz="2800" dirty="0"/>
              <a:t>coarse classes</a:t>
            </a:r>
          </a:p>
          <a:p>
            <a:pPr lvl="1"/>
            <a:r>
              <a:rPr lang="en-US" sz="2400" dirty="0"/>
              <a:t>ABBEVIATION, ENTITY, DESCRIPTION, HUMAN, LOCATION, </a:t>
            </a:r>
            <a:r>
              <a:rPr lang="en-US" sz="2400" dirty="0" smtClean="0"/>
              <a:t>NUMERIC</a:t>
            </a:r>
            <a:endParaRPr lang="en-US" sz="2400" dirty="0"/>
          </a:p>
          <a:p>
            <a:r>
              <a:rPr lang="en-US" sz="2800" dirty="0"/>
              <a:t>50 </a:t>
            </a:r>
            <a:r>
              <a:rPr lang="en-US" sz="2800" dirty="0" smtClean="0"/>
              <a:t>finer </a:t>
            </a:r>
            <a:r>
              <a:rPr lang="en-US" sz="2800" dirty="0"/>
              <a:t>classes</a:t>
            </a:r>
          </a:p>
          <a:p>
            <a:pPr lvl="1"/>
            <a:r>
              <a:rPr lang="en-US" sz="2400" dirty="0"/>
              <a:t>LOCATION: city, country, mountain…</a:t>
            </a:r>
          </a:p>
          <a:p>
            <a:pPr lvl="1"/>
            <a:r>
              <a:rPr lang="en-US" sz="2400" dirty="0" smtClean="0"/>
              <a:t>HUMAN</a:t>
            </a:r>
            <a:r>
              <a:rPr lang="en-US" sz="2400" dirty="0"/>
              <a:t>: group, individual, title, description</a:t>
            </a:r>
          </a:p>
          <a:p>
            <a:pPr lvl="1"/>
            <a:r>
              <a:rPr lang="en-US" sz="2400" dirty="0"/>
              <a:t>ENTITY: animal, body, color, currency</a:t>
            </a: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07340F9-CC27-B34B-A00C-B3580F274D94}" type="slidenum">
              <a:rPr lang="en-US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1" y="97155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+mn-lt"/>
              </a:rPr>
              <a:t>Xin</a:t>
            </a:r>
            <a:r>
              <a:rPr lang="it-IT" sz="1600" dirty="0">
                <a:latin typeface="+mn-lt"/>
              </a:rPr>
              <a:t> Li, Dan </a:t>
            </a:r>
            <a:r>
              <a:rPr lang="it-IT" sz="1600" dirty="0" smtClean="0">
                <a:latin typeface="+mn-lt"/>
              </a:rPr>
              <a:t>Roth. 2002. </a:t>
            </a:r>
            <a:r>
              <a:rPr lang="it-IT" sz="1600" dirty="0">
                <a:latin typeface="+mn-lt"/>
              </a:rPr>
              <a:t>Learning </a:t>
            </a:r>
            <a:r>
              <a:rPr lang="it-IT" sz="1600" dirty="0" err="1">
                <a:latin typeface="+mn-lt"/>
              </a:rPr>
              <a:t>Question</a:t>
            </a:r>
            <a:r>
              <a:rPr lang="it-IT" sz="1600" dirty="0">
                <a:latin typeface="+mn-lt"/>
              </a:rPr>
              <a:t> </a:t>
            </a:r>
            <a:r>
              <a:rPr lang="it-IT" sz="1600" dirty="0" err="1">
                <a:latin typeface="+mn-lt"/>
              </a:rPr>
              <a:t>Classifiers</a:t>
            </a:r>
            <a:r>
              <a:rPr lang="it-IT" sz="1600" dirty="0">
                <a:latin typeface="+mn-lt"/>
              </a:rPr>
              <a:t>. COLING'</a:t>
            </a:r>
            <a:r>
              <a:rPr lang="it-IT" sz="1600" dirty="0" smtClean="0">
                <a:latin typeface="+mn-lt"/>
              </a:rPr>
              <a:t>02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21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81800" y="4743450"/>
            <a:ext cx="1905000" cy="342900"/>
          </a:xfrm>
          <a:prstGeom prst="rect">
            <a:avLst/>
          </a:prstGeom>
        </p:spPr>
        <p:txBody>
          <a:bodyPr/>
          <a:lstStyle/>
          <a:p>
            <a:fld id="{932AE0EE-BE7F-164C-97AD-D4058D034480}" type="slidenum">
              <a:rPr lang="en-US"/>
              <a:pPr/>
              <a:t>7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of Li &amp; Roth’s Answer </a:t>
            </a:r>
            <a:r>
              <a:rPr lang="en-US" dirty="0"/>
              <a:t>Type </a:t>
            </a:r>
            <a:r>
              <a:rPr lang="en-US" dirty="0" smtClean="0"/>
              <a:t>Taxonomy</a:t>
            </a:r>
            <a:endParaRPr lang="es-ES" dirty="0"/>
          </a:p>
        </p:txBody>
      </p:sp>
      <p:pic>
        <p:nvPicPr>
          <p:cNvPr id="10" name="Picture 9" descr="answer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35070"/>
            <a:ext cx="7239000" cy="38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8302" y="491490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BA2EE2C7-AF21-6C48-B594-8DA2B4529ABA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09550"/>
            <a:ext cx="5867400" cy="651272"/>
          </a:xfrm>
        </p:spPr>
        <p:txBody>
          <a:bodyPr/>
          <a:lstStyle/>
          <a:p>
            <a:r>
              <a:rPr lang="en-US" dirty="0"/>
              <a:t>Answer Types</a:t>
            </a:r>
          </a:p>
        </p:txBody>
      </p:sp>
      <p:pic>
        <p:nvPicPr>
          <p:cNvPr id="2411524" name="Picture 4" descr="answer-typ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123950"/>
            <a:ext cx="5935980" cy="3821938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3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" y="491490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BA2EE2C7-AF21-6C48-B594-8DA2B4529ABA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6324600" cy="651272"/>
          </a:xfrm>
        </p:spPr>
        <p:txBody>
          <a:bodyPr/>
          <a:lstStyle/>
          <a:p>
            <a:r>
              <a:rPr lang="en-US" dirty="0"/>
              <a:t>More Answer Types</a:t>
            </a:r>
          </a:p>
        </p:txBody>
      </p:sp>
      <p:pic>
        <p:nvPicPr>
          <p:cNvPr id="2411524" name="Picture 4" descr="answer-type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047750"/>
            <a:ext cx="6052566" cy="3883152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2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22133</TotalTime>
  <Words>621</Words>
  <Application>Microsoft Office PowerPoint</Application>
  <PresentationFormat>On-screen Show (16:9)</PresentationFormat>
  <Paragraphs>109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NLP-jurafsky</vt:lpstr>
      <vt:lpstr>Question Answering</vt:lpstr>
      <vt:lpstr>Factoid Q/A</vt:lpstr>
      <vt:lpstr>Question Processing Things to extract from the question</vt:lpstr>
      <vt:lpstr>Question Processing     They’re the two states you could be reentering if you’re crossing Florida’s northern border</vt:lpstr>
      <vt:lpstr>Answer Type Detection: Named Entities</vt:lpstr>
      <vt:lpstr>Answer Type Taxonomy</vt:lpstr>
      <vt:lpstr>Part of Li &amp; Roth’s Answer Type Taxonomy</vt:lpstr>
      <vt:lpstr>Answer Types</vt:lpstr>
      <vt:lpstr>More Answer Types</vt:lpstr>
      <vt:lpstr>Answer types in Jeopardy</vt:lpstr>
      <vt:lpstr>Answer Type Detection</vt:lpstr>
      <vt:lpstr>Answer Type Detection</vt:lpstr>
      <vt:lpstr>Answer Type Detection</vt:lpstr>
      <vt:lpstr>Features for Answer Type Detection</vt:lpstr>
      <vt:lpstr>Factoid Q/A</vt:lpstr>
      <vt:lpstr>Keyword Selection Algorithm</vt:lpstr>
      <vt:lpstr>Choosing keywords from the query</vt:lpstr>
      <vt:lpstr>Question Answering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484</cp:revision>
  <cp:lastPrinted>2009-04-20T16:46:08Z</cp:lastPrinted>
  <dcterms:created xsi:type="dcterms:W3CDTF">2010-04-19T15:31:24Z</dcterms:created>
  <dcterms:modified xsi:type="dcterms:W3CDTF">2012-04-28T19:20:38Z</dcterms:modified>
</cp:coreProperties>
</file>