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Microsoft_Equation1.bin" ContentType="application/vnd.openxmlformats-officedocument.oleObject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5"/>
  </p:notesMasterIdLst>
  <p:handoutMasterIdLst>
    <p:handoutMasterId r:id="rId16"/>
  </p:handoutMasterIdLst>
  <p:sldIdLst>
    <p:sldId id="595" r:id="rId2"/>
    <p:sldId id="596" r:id="rId3"/>
    <p:sldId id="502" r:id="rId4"/>
    <p:sldId id="504" r:id="rId5"/>
    <p:sldId id="597" r:id="rId6"/>
    <p:sldId id="507" r:id="rId7"/>
    <p:sldId id="510" r:id="rId8"/>
    <p:sldId id="598" r:id="rId9"/>
    <p:sldId id="513" r:id="rId10"/>
    <p:sldId id="573" r:id="rId11"/>
    <p:sldId id="514" r:id="rId12"/>
    <p:sldId id="600" r:id="rId13"/>
    <p:sldId id="599" r:id="rId14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9" autoAdjust="0"/>
    <p:restoredTop sz="86867" autoAdjust="0"/>
  </p:normalViewPr>
  <p:slideViewPr>
    <p:cSldViewPr>
      <p:cViewPr varScale="1">
        <p:scale>
          <a:sx n="118" d="100"/>
          <a:sy n="118" d="100"/>
        </p:scale>
        <p:origin x="-112" y="-4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25583-8D82-384E-B1CF-89B6A5C46972}" type="slidenum">
              <a:rPr lang="en-US"/>
              <a:pPr/>
              <a:t>2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1427E3-2CE7-DF4C-909C-74A3A9482931}" type="slidenum">
              <a:rPr lang="en-US"/>
              <a:pPr/>
              <a:t>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70F98A-9BE9-9949-BB63-D58A4B7217F4}" type="slidenum">
              <a:rPr lang="en-US"/>
              <a:pPr/>
              <a:t>4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25583-8D82-384E-B1CF-89B6A5C46972}" type="slidenum">
              <a:rPr lang="en-US"/>
              <a:pPr/>
              <a:t>5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3716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Question Answering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1809750"/>
            <a:ext cx="4419600" cy="1207008"/>
          </a:xfrm>
        </p:spPr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ea typeface="ＭＳ Ｐゴシック" charset="0"/>
                <a:cs typeface="Calibri"/>
              </a:rPr>
              <a:t>Passage Retrieval and Answer Extraction</a:t>
            </a:r>
          </a:p>
        </p:txBody>
      </p:sp>
    </p:spTree>
    <p:extLst>
      <p:ext uri="{BB962C8B-B14F-4D97-AF65-F5344CB8AC3E}">
        <p14:creationId xmlns:p14="http://schemas.microsoft.com/office/powerpoint/2010/main" val="9988944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Answer scoring in IBM Watson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candidate answer gets scores from &gt;50 components</a:t>
            </a:r>
          </a:p>
          <a:p>
            <a:pPr lvl="1"/>
            <a:r>
              <a:rPr lang="en-US" dirty="0" smtClean="0"/>
              <a:t>(from unstructured text, semi-structured text, triple stores)</a:t>
            </a:r>
          </a:p>
          <a:p>
            <a:pPr lvl="1"/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/>
              <a:t>l</a:t>
            </a:r>
            <a:r>
              <a:rPr lang="en-US" sz="2400" dirty="0" smtClean="0"/>
              <a:t>ogical form (parse) match between question and candidate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passage </a:t>
            </a:r>
            <a:r>
              <a:rPr lang="en-US" sz="2400" dirty="0"/>
              <a:t>source </a:t>
            </a:r>
            <a:r>
              <a:rPr lang="en-US" sz="2400" dirty="0" smtClean="0"/>
              <a:t>reliability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geospatial location</a:t>
            </a:r>
          </a:p>
          <a:p>
            <a:pPr lvl="2">
              <a:lnSpc>
                <a:spcPct val="80000"/>
              </a:lnSpc>
            </a:pPr>
            <a:r>
              <a:rPr lang="fi-FI" sz="2400" dirty="0" err="1">
                <a:solidFill>
                  <a:srgbClr val="0000FF"/>
                </a:solidFill>
                <a:cs typeface="Calibri"/>
              </a:rPr>
              <a:t>California</a:t>
            </a:r>
            <a:r>
              <a:rPr lang="fi-FI" sz="2400" dirty="0">
                <a:cs typeface="Calibri"/>
              </a:rPr>
              <a:t>  is  </a:t>
            </a:r>
            <a:r>
              <a:rPr lang="fi-FI" sz="2400" dirty="0">
                <a:solidFill>
                  <a:srgbClr val="0000FF"/>
                </a:solidFill>
                <a:cs typeface="Calibri"/>
              </a:rPr>
              <a:t>”</a:t>
            </a:r>
            <a:r>
              <a:rPr lang="fi-FI" sz="2400" dirty="0" err="1">
                <a:solidFill>
                  <a:srgbClr val="0000FF"/>
                </a:solidFill>
                <a:cs typeface="Calibri"/>
              </a:rPr>
              <a:t>southwest</a:t>
            </a:r>
            <a:r>
              <a:rPr lang="fi-FI" sz="2400" dirty="0">
                <a:solidFill>
                  <a:srgbClr val="0000FF"/>
                </a:solidFill>
                <a:cs typeface="Calibri"/>
              </a:rPr>
              <a:t> of Montana</a:t>
            </a:r>
            <a:r>
              <a:rPr lang="fi-FI" sz="2400" dirty="0" smtClean="0">
                <a:solidFill>
                  <a:srgbClr val="0000FF"/>
                </a:solidFill>
                <a:cs typeface="Calibri"/>
              </a:rPr>
              <a:t>”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temporal relationships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taxonomic classification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84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200" y="4885687"/>
            <a:ext cx="457200" cy="228600"/>
          </a:xfrm>
          <a:prstGeom prst="rect">
            <a:avLst/>
          </a:prstGeom>
          <a:noFill/>
        </p:spPr>
        <p:txBody>
          <a:bodyPr/>
          <a:lstStyle/>
          <a:p>
            <a:fld id="{6293A94B-95F2-2E48-89F7-969BF792FCB3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40673" y="133350"/>
            <a:ext cx="7772400" cy="857250"/>
          </a:xfrm>
        </p:spPr>
        <p:txBody>
          <a:bodyPr/>
          <a:lstStyle/>
          <a:p>
            <a:r>
              <a:rPr lang="en-US" dirty="0" smtClean="0"/>
              <a:t>Common Evaluation Metrics</a:t>
            </a:r>
            <a:endParaRPr lang="en-US" dirty="0"/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52550"/>
            <a:ext cx="8382000" cy="19812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i="1" dirty="0" smtClean="0">
                <a:solidFill>
                  <a:srgbClr val="0000FF"/>
                </a:solidFill>
              </a:rPr>
              <a:t>Accuracy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(does answer match gold-labeled answer?)</a:t>
            </a:r>
            <a:endParaRPr lang="en-US" sz="28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i="1" dirty="0" smtClean="0">
                <a:solidFill>
                  <a:srgbClr val="0000FF"/>
                </a:solidFill>
              </a:rPr>
              <a:t>Mean </a:t>
            </a:r>
            <a:r>
              <a:rPr lang="en-US" sz="2800" i="1" dirty="0">
                <a:solidFill>
                  <a:srgbClr val="0000FF"/>
                </a:solidFill>
              </a:rPr>
              <a:t>Reciprocal </a:t>
            </a:r>
            <a:r>
              <a:rPr lang="en-US" sz="2800" i="1" dirty="0" smtClean="0">
                <a:solidFill>
                  <a:srgbClr val="0000FF"/>
                </a:solidFill>
              </a:rPr>
              <a:t>Rank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For each query return a </a:t>
            </a:r>
            <a:r>
              <a:rPr lang="en-US" sz="2400" dirty="0"/>
              <a:t>ranked list of </a:t>
            </a:r>
            <a:r>
              <a:rPr lang="en-US" sz="2400" dirty="0" smtClean="0"/>
              <a:t>M candidate answers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Its score </a:t>
            </a:r>
            <a:r>
              <a:rPr lang="en-US" sz="2400" dirty="0"/>
              <a:t>is </a:t>
            </a:r>
            <a:r>
              <a:rPr lang="en-US" sz="2400" dirty="0" smtClean="0"/>
              <a:t>1</a:t>
            </a:r>
            <a:r>
              <a:rPr lang="en-US" sz="2400" dirty="0"/>
              <a:t>/Rank of the first right answer</a:t>
            </a:r>
            <a:r>
              <a:rPr lang="en-US" sz="24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Take the mean over all N queries</a:t>
            </a:r>
            <a:endParaRPr lang="en-US" sz="2400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892591"/>
              </p:ext>
            </p:extLst>
          </p:nvPr>
        </p:nvGraphicFramePr>
        <p:xfrm>
          <a:off x="3201988" y="3592512"/>
          <a:ext cx="2244725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3" imgW="1104900" imgH="660400" progId="Equation.3">
                  <p:embed/>
                </p:oleObj>
              </mc:Choice>
              <mc:Fallback>
                <p:oleObj name="Equation" r:id="rId3" imgW="11049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1988" y="3592512"/>
                        <a:ext cx="2244725" cy="1341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410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200" y="4885687"/>
            <a:ext cx="457200" cy="228600"/>
          </a:xfrm>
          <a:prstGeom prst="rect">
            <a:avLst/>
          </a:prstGeom>
          <a:noFill/>
        </p:spPr>
        <p:txBody>
          <a:bodyPr/>
          <a:lstStyle/>
          <a:p>
            <a:fld id="{6293A94B-95F2-2E48-89F7-969BF792FCB3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40673" y="133350"/>
            <a:ext cx="7772400" cy="857250"/>
          </a:xfrm>
        </p:spPr>
        <p:txBody>
          <a:bodyPr/>
          <a:lstStyle/>
          <a:p>
            <a:r>
              <a:rPr lang="en-US" dirty="0" smtClean="0"/>
              <a:t>Common Evaluation Metrics</a:t>
            </a:r>
            <a:endParaRPr lang="en-US" dirty="0"/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52550"/>
            <a:ext cx="8382000" cy="32004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i="1" dirty="0" smtClean="0">
                <a:solidFill>
                  <a:srgbClr val="0000FF"/>
                </a:solidFill>
              </a:rPr>
              <a:t>Accuracy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(does answer match gold-labeled answer?)</a:t>
            </a:r>
            <a:endParaRPr lang="en-US" sz="28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i="1" dirty="0" smtClean="0">
                <a:solidFill>
                  <a:srgbClr val="0000FF"/>
                </a:solidFill>
              </a:rPr>
              <a:t>Mean </a:t>
            </a:r>
            <a:r>
              <a:rPr lang="en-US" sz="2800" i="1" dirty="0">
                <a:solidFill>
                  <a:srgbClr val="0000FF"/>
                </a:solidFill>
              </a:rPr>
              <a:t>Reciprocal </a:t>
            </a:r>
            <a:r>
              <a:rPr lang="en-US" sz="2800" i="1" dirty="0" smtClean="0">
                <a:solidFill>
                  <a:srgbClr val="0000FF"/>
                </a:solidFill>
              </a:rPr>
              <a:t>Rank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For each query return a </a:t>
            </a:r>
            <a:r>
              <a:rPr lang="en-US" sz="2400" dirty="0"/>
              <a:t>ranked list of </a:t>
            </a:r>
            <a:r>
              <a:rPr lang="en-US" sz="2400" dirty="0" smtClean="0"/>
              <a:t>M candidate answers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Query score </a:t>
            </a:r>
            <a:r>
              <a:rPr lang="en-US" sz="2400" dirty="0"/>
              <a:t>is </a:t>
            </a:r>
            <a:r>
              <a:rPr lang="en-US" sz="2400" dirty="0" smtClean="0"/>
              <a:t>1</a:t>
            </a:r>
            <a:r>
              <a:rPr lang="en-US" sz="2400" dirty="0"/>
              <a:t>/Rank of the first </a:t>
            </a:r>
            <a:r>
              <a:rPr lang="en-US" sz="2400" dirty="0" smtClean="0"/>
              <a:t>correct answer</a:t>
            </a:r>
            <a:r>
              <a:rPr lang="en-US" sz="2400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i="1" dirty="0" smtClean="0"/>
              <a:t>If first answer is correct: 1 </a:t>
            </a:r>
          </a:p>
          <a:p>
            <a:pPr lvl="2">
              <a:lnSpc>
                <a:spcPct val="90000"/>
              </a:lnSpc>
            </a:pPr>
            <a:r>
              <a:rPr lang="en-US" i="1" dirty="0" smtClean="0"/>
              <a:t>else if second answer is correct: ½</a:t>
            </a:r>
          </a:p>
          <a:p>
            <a:pPr lvl="2">
              <a:lnSpc>
                <a:spcPct val="90000"/>
              </a:lnSpc>
            </a:pPr>
            <a:r>
              <a:rPr lang="en-US" i="1" dirty="0" smtClean="0"/>
              <a:t>else if third answer is correct:  ⅓,  etc.</a:t>
            </a:r>
            <a:endParaRPr lang="en-US" i="1" dirty="0" smtClean="0"/>
          </a:p>
          <a:p>
            <a:pPr lvl="2">
              <a:lnSpc>
                <a:spcPct val="90000"/>
              </a:lnSpc>
            </a:pPr>
            <a:r>
              <a:rPr lang="en-US" i="1" dirty="0" smtClean="0"/>
              <a:t>Score is 0 if none of the M answers are correct</a:t>
            </a:r>
            <a:endParaRPr lang="en-US" i="1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Take the mean over all N queries</a:t>
            </a:r>
            <a:endParaRPr lang="en-US" sz="2400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155585"/>
              </p:ext>
            </p:extLst>
          </p:nvPr>
        </p:nvGraphicFramePr>
        <p:xfrm>
          <a:off x="6553200" y="3028950"/>
          <a:ext cx="2244725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104900" imgH="660400" progId="Equation.3">
                  <p:embed/>
                </p:oleObj>
              </mc:Choice>
              <mc:Fallback>
                <p:oleObj name="Equation" r:id="rId3" imgW="11049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53200" y="3028950"/>
                        <a:ext cx="2244725" cy="1341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3399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3716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Question Answering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1809750"/>
            <a:ext cx="4419600" cy="1207008"/>
          </a:xfrm>
        </p:spPr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ea typeface="ＭＳ Ｐゴシック" charset="0"/>
                <a:cs typeface="Calibri"/>
              </a:rPr>
              <a:t>Passage Retrieval and Answer Extraction</a:t>
            </a:r>
          </a:p>
        </p:txBody>
      </p:sp>
    </p:spTree>
    <p:extLst>
      <p:ext uri="{BB962C8B-B14F-4D97-AF65-F5344CB8AC3E}">
        <p14:creationId xmlns:p14="http://schemas.microsoft.com/office/powerpoint/2010/main" val="24413044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/>
              <a:t>Factoid Q/A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F20C92-F6E7-2E42-B820-9D71ACB65FEF}" type="slidenum">
              <a:rPr lang="en-US" smtClean="0"/>
              <a:pPr/>
              <a:t>2</a:t>
            </a:fld>
            <a:endParaRPr lang="en-US" smtClean="0"/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200150"/>
            <a:ext cx="8935992" cy="276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327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52400" y="4857750"/>
            <a:ext cx="457200" cy="228600"/>
          </a:xfrm>
          <a:prstGeom prst="rect">
            <a:avLst/>
          </a:prstGeom>
          <a:noFill/>
        </p:spPr>
        <p:txBody>
          <a:bodyPr/>
          <a:lstStyle/>
          <a:p>
            <a:fld id="{59B5C6E1-3F52-9347-ABD6-289198E78C3C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Passage </a:t>
            </a:r>
            <a:r>
              <a:rPr lang="en-US" dirty="0" smtClean="0"/>
              <a:t>Retrieval</a:t>
            </a:r>
            <a:endParaRPr lang="en-US" dirty="0"/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839200" cy="3333750"/>
          </a:xfrm>
        </p:spPr>
        <p:txBody>
          <a:bodyPr/>
          <a:lstStyle/>
          <a:p>
            <a:r>
              <a:rPr lang="en-US" sz="2800" dirty="0" smtClean="0"/>
              <a:t>Step 1: IR engine retrieves documents using query terms</a:t>
            </a:r>
          </a:p>
          <a:p>
            <a:r>
              <a:rPr lang="en-US" sz="2800" dirty="0" smtClean="0"/>
              <a:t>Step 2: Segment the documents into shorter units</a:t>
            </a:r>
            <a:endParaRPr lang="en-US" sz="2800" dirty="0"/>
          </a:p>
          <a:p>
            <a:pPr lvl="1"/>
            <a:r>
              <a:rPr lang="en-US" sz="2400" dirty="0"/>
              <a:t>something like paragraphs</a:t>
            </a:r>
          </a:p>
          <a:p>
            <a:r>
              <a:rPr lang="en-US" sz="2800" dirty="0"/>
              <a:t>Step </a:t>
            </a:r>
            <a:r>
              <a:rPr lang="en-US" sz="2800" dirty="0" smtClean="0"/>
              <a:t>3: </a:t>
            </a:r>
            <a:r>
              <a:rPr lang="en-US" sz="2800" dirty="0"/>
              <a:t>Passage ranking</a:t>
            </a:r>
          </a:p>
          <a:p>
            <a:pPr lvl="1"/>
            <a:r>
              <a:rPr lang="en-US" sz="2400" dirty="0"/>
              <a:t>Use answer type to help </a:t>
            </a:r>
            <a:r>
              <a:rPr lang="en-US" sz="2400" dirty="0" err="1"/>
              <a:t>rerank</a:t>
            </a:r>
            <a:r>
              <a:rPr lang="en-US" sz="2400" dirty="0"/>
              <a:t> passages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25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857250"/>
          </a:xfrm>
        </p:spPr>
        <p:txBody>
          <a:bodyPr/>
          <a:lstStyle/>
          <a:p>
            <a:r>
              <a:rPr lang="en-US" dirty="0" smtClean="0"/>
              <a:t>Features for Passage </a:t>
            </a:r>
            <a:r>
              <a:rPr lang="en-US" dirty="0"/>
              <a:t>Ranking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81150"/>
            <a:ext cx="8077200" cy="3164004"/>
          </a:xfrm>
        </p:spPr>
        <p:txBody>
          <a:bodyPr/>
          <a:lstStyle/>
          <a:p>
            <a:r>
              <a:rPr lang="en-US" dirty="0"/>
              <a:t>Number of Named Entities of the right </a:t>
            </a:r>
            <a:r>
              <a:rPr lang="en-US" dirty="0" smtClean="0"/>
              <a:t>type in passage</a:t>
            </a:r>
            <a:endParaRPr lang="en-US" dirty="0"/>
          </a:p>
          <a:p>
            <a:r>
              <a:rPr lang="en-US" dirty="0"/>
              <a:t>Number of query </a:t>
            </a:r>
            <a:r>
              <a:rPr lang="en-US" dirty="0" smtClean="0"/>
              <a:t>words in passage</a:t>
            </a:r>
          </a:p>
          <a:p>
            <a:r>
              <a:rPr lang="en-US" dirty="0"/>
              <a:t>Number of question N-grams also in </a:t>
            </a:r>
            <a:r>
              <a:rPr lang="en-US" dirty="0" smtClean="0"/>
              <a:t>passage</a:t>
            </a:r>
            <a:endParaRPr lang="en-US" dirty="0"/>
          </a:p>
          <a:p>
            <a:r>
              <a:rPr lang="en-US" dirty="0" smtClean="0"/>
              <a:t>Proximity </a:t>
            </a:r>
            <a:r>
              <a:rPr lang="en-US" dirty="0"/>
              <a:t>of query keywords to each other in </a:t>
            </a:r>
            <a:r>
              <a:rPr lang="en-US" dirty="0" smtClean="0"/>
              <a:t>passage</a:t>
            </a:r>
          </a:p>
          <a:p>
            <a:r>
              <a:rPr lang="en-US" dirty="0"/>
              <a:t>Longest sequence of question </a:t>
            </a:r>
            <a:r>
              <a:rPr lang="en-US" dirty="0" smtClean="0"/>
              <a:t>words</a:t>
            </a:r>
          </a:p>
          <a:p>
            <a:r>
              <a:rPr lang="en-US" dirty="0" smtClean="0"/>
              <a:t>Rank </a:t>
            </a:r>
            <a:r>
              <a:rPr lang="en-US" dirty="0"/>
              <a:t>of the document </a:t>
            </a:r>
            <a:r>
              <a:rPr lang="en-US" dirty="0" smtClean="0"/>
              <a:t>containing passage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38080" y="983218"/>
            <a:ext cx="643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Either in rule-based classifiers or with supervised machine learning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97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/>
              <a:t>Factoid Q/A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F20C92-F6E7-2E42-B820-9D71ACB65FEF}" type="slidenum">
              <a:rPr lang="en-US" smtClean="0"/>
              <a:pPr/>
              <a:t>5</a:t>
            </a:fld>
            <a:endParaRPr lang="en-US" smtClean="0"/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200150"/>
            <a:ext cx="8935992" cy="276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715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 an answer-type named-entity  tagger on the passages</a:t>
            </a:r>
          </a:p>
          <a:p>
            <a:pPr lvl="1"/>
            <a:r>
              <a:rPr lang="en-US" dirty="0" smtClean="0"/>
              <a:t>Each answer type requires a </a:t>
            </a:r>
            <a:r>
              <a:rPr lang="en-US" dirty="0"/>
              <a:t>named-entity tagger </a:t>
            </a:r>
            <a:r>
              <a:rPr lang="en-US" dirty="0" smtClean="0"/>
              <a:t>that detects it</a:t>
            </a:r>
            <a:endParaRPr lang="en-US" dirty="0"/>
          </a:p>
          <a:p>
            <a:pPr lvl="1"/>
            <a:r>
              <a:rPr lang="en-US" dirty="0"/>
              <a:t>If answer type is </a:t>
            </a:r>
            <a:r>
              <a:rPr lang="en-US" dirty="0" smtClean="0"/>
              <a:t>CITY, tagger has to tag CITY</a:t>
            </a:r>
          </a:p>
          <a:p>
            <a:pPr lvl="2"/>
            <a:r>
              <a:rPr lang="en-US" dirty="0" smtClean="0"/>
              <a:t>Can be full NER, simple regular expressions, or hybrid</a:t>
            </a:r>
          </a:p>
          <a:p>
            <a:r>
              <a:rPr lang="en-US" dirty="0" smtClean="0"/>
              <a:t>Return </a:t>
            </a:r>
            <a:r>
              <a:rPr lang="en-US" dirty="0"/>
              <a:t>the string </a:t>
            </a:r>
            <a:r>
              <a:rPr lang="en-US" dirty="0" smtClean="0"/>
              <a:t>with the right type</a:t>
            </a:r>
            <a:r>
              <a:rPr lang="en-US" dirty="0"/>
              <a:t>: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Who is the prime minister of India </a:t>
            </a:r>
            <a:r>
              <a:rPr lang="en-US" dirty="0" smtClean="0">
                <a:solidFill>
                  <a:srgbClr val="008000"/>
                </a:solidFill>
              </a:rPr>
              <a:t>(PERSON)</a:t>
            </a:r>
          </a:p>
          <a:p>
            <a:pPr marL="457200" lvl="1" indent="0">
              <a:buNone/>
            </a:pPr>
            <a:r>
              <a:rPr lang="en-US" sz="1600" b="1" dirty="0" err="1" smtClean="0">
                <a:solidFill>
                  <a:srgbClr val="008000"/>
                </a:solidFill>
                <a:latin typeface="Courier"/>
                <a:cs typeface="Courier"/>
              </a:rPr>
              <a:t>Manmohan</a:t>
            </a:r>
            <a:r>
              <a:rPr lang="en-US" sz="1600" b="1" dirty="0" smtClean="0">
                <a:solidFill>
                  <a:srgbClr val="008000"/>
                </a:solidFill>
                <a:latin typeface="Courier"/>
                <a:cs typeface="Courier"/>
              </a:rPr>
              <a:t> Singh</a:t>
            </a:r>
            <a:r>
              <a:rPr lang="en-US" sz="1600" dirty="0" smtClean="0">
                <a:latin typeface="Courier"/>
                <a:cs typeface="Courier"/>
              </a:rPr>
              <a:t>, Prime Minister of India, had told            left leaders that the deal would not be renegotiated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How tall is Mt. Everest?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LENGTH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"/>
                <a:cs typeface="Courier"/>
              </a:rPr>
              <a:t>The official height of Mount Everest is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29035 feet</a:t>
            </a:r>
            <a:endParaRPr lang="en-US" sz="16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9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533400"/>
          </a:xfrm>
        </p:spPr>
        <p:txBody>
          <a:bodyPr/>
          <a:lstStyle/>
          <a:p>
            <a:pPr eaLnBrk="1" hangingPunct="1"/>
            <a:r>
              <a:rPr lang="en-US" dirty="0"/>
              <a:t>Ranking Candidate Answers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76350"/>
            <a:ext cx="8763000" cy="1905000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But what if there are multiple candidate answers!</a:t>
            </a:r>
          </a:p>
          <a:p>
            <a:pPr marL="0" indent="0">
              <a:buNone/>
            </a:pPr>
            <a:r>
              <a:rPr lang="en-US" sz="900" dirty="0" smtClean="0">
                <a:latin typeface="Calibri"/>
                <a:cs typeface="Calibri"/>
              </a:rPr>
              <a:t> </a:t>
            </a:r>
            <a:endParaRPr lang="en-US" sz="9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kumimoji="1"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Q: Who </a:t>
            </a:r>
            <a:r>
              <a:rPr kumimoji="1" lang="en-US" sz="2800" dirty="0">
                <a:solidFill>
                  <a:srgbClr val="0000FF"/>
                </a:solidFill>
                <a:latin typeface="Courier"/>
                <a:cs typeface="Courier"/>
              </a:rPr>
              <a:t>was Queen Victoria’s second </a:t>
            </a:r>
            <a:r>
              <a:rPr kumimoji="1"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son?</a:t>
            </a:r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Answer Type:  </a:t>
            </a:r>
            <a:r>
              <a:rPr lang="en-US" sz="2800" b="1" dirty="0" smtClean="0">
                <a:solidFill>
                  <a:srgbClr val="0000FF"/>
                </a:solidFill>
                <a:latin typeface="Calibri"/>
                <a:cs typeface="Calibri"/>
              </a:rPr>
              <a:t>Person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22205" y="3105150"/>
            <a:ext cx="676439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800" dirty="0" smtClean="0">
                <a:latin typeface="Calibri"/>
                <a:cs typeface="Calibri"/>
              </a:rPr>
              <a:t>Passage:</a:t>
            </a:r>
          </a:p>
          <a:p>
            <a:pPr marL="114300" indent="0">
              <a:buNone/>
            </a:pPr>
            <a:r>
              <a:rPr lang="en-US" sz="2200" dirty="0" smtClean="0">
                <a:latin typeface="Calibri"/>
                <a:cs typeface="Calibri"/>
              </a:rPr>
              <a:t>The Marie biscuit is named after Marie </a:t>
            </a:r>
            <a:r>
              <a:rPr lang="en-US" sz="2200" dirty="0" err="1" smtClean="0">
                <a:latin typeface="Calibri"/>
                <a:cs typeface="Calibri"/>
              </a:rPr>
              <a:t>Alexandrovna</a:t>
            </a:r>
            <a:r>
              <a:rPr lang="en-US" sz="2200" dirty="0" smtClean="0">
                <a:latin typeface="Calibri"/>
                <a:cs typeface="Calibri"/>
              </a:rPr>
              <a:t>, the daughter of Czar Alexander II of Russia and wife of Alfred, the second son of Queen Victoria and Prince Albert</a:t>
            </a:r>
            <a:endParaRPr lang="en-US" sz="2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149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533400"/>
          </a:xfrm>
        </p:spPr>
        <p:txBody>
          <a:bodyPr/>
          <a:lstStyle/>
          <a:p>
            <a:pPr eaLnBrk="1" hangingPunct="1"/>
            <a:r>
              <a:rPr lang="en-US" dirty="0"/>
              <a:t>Ranking Candidate Answers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76350"/>
            <a:ext cx="8763000" cy="1905000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But what if there are multiple candidate answers!</a:t>
            </a:r>
          </a:p>
          <a:p>
            <a:pPr marL="0" indent="0">
              <a:buNone/>
            </a:pPr>
            <a:r>
              <a:rPr lang="en-US" sz="900" dirty="0" smtClean="0">
                <a:latin typeface="Calibri"/>
                <a:cs typeface="Calibri"/>
              </a:rPr>
              <a:t> </a:t>
            </a:r>
            <a:endParaRPr lang="en-US" sz="9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kumimoji="1"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Q: Who </a:t>
            </a:r>
            <a:r>
              <a:rPr kumimoji="1" lang="en-US" sz="2800" dirty="0">
                <a:solidFill>
                  <a:srgbClr val="0000FF"/>
                </a:solidFill>
                <a:latin typeface="Courier"/>
                <a:cs typeface="Courier"/>
              </a:rPr>
              <a:t>was Queen Victoria’s second </a:t>
            </a:r>
            <a:r>
              <a:rPr kumimoji="1"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son?</a:t>
            </a:r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Answer Type:  </a:t>
            </a:r>
            <a:r>
              <a:rPr lang="en-US" sz="2800" b="1" dirty="0" smtClean="0">
                <a:solidFill>
                  <a:srgbClr val="0000FF"/>
                </a:solidFill>
                <a:latin typeface="Calibri"/>
                <a:cs typeface="Calibri"/>
              </a:rPr>
              <a:t>Person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22205" y="3105150"/>
            <a:ext cx="676439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800" dirty="0" smtClean="0">
                <a:latin typeface="Calibri"/>
                <a:cs typeface="Calibri"/>
              </a:rPr>
              <a:t>Passage:</a:t>
            </a:r>
          </a:p>
          <a:p>
            <a:pPr marL="114300" indent="0">
              <a:buNone/>
            </a:pPr>
            <a:r>
              <a:rPr lang="en-US" sz="2200" dirty="0" smtClean="0">
                <a:latin typeface="Calibri"/>
                <a:cs typeface="Calibri"/>
              </a:rPr>
              <a:t>The Marie biscuit is named after </a:t>
            </a:r>
            <a:r>
              <a:rPr lang="en-US" sz="2200" b="1" dirty="0" smtClean="0">
                <a:solidFill>
                  <a:srgbClr val="0000FF"/>
                </a:solidFill>
                <a:latin typeface="Calibri"/>
                <a:cs typeface="Calibri"/>
              </a:rPr>
              <a:t>Marie </a:t>
            </a:r>
            <a:r>
              <a:rPr lang="en-US" sz="2200" b="1" dirty="0" err="1" smtClean="0">
                <a:solidFill>
                  <a:srgbClr val="0000FF"/>
                </a:solidFill>
                <a:latin typeface="Calibri"/>
                <a:cs typeface="Calibri"/>
              </a:rPr>
              <a:t>Alexandrovna</a:t>
            </a:r>
            <a:r>
              <a:rPr lang="en-US" sz="2200" dirty="0" smtClean="0">
                <a:latin typeface="Calibri"/>
                <a:cs typeface="Calibri"/>
              </a:rPr>
              <a:t>, the daughter of </a:t>
            </a:r>
            <a:r>
              <a:rPr lang="en-US" sz="2200" b="1" dirty="0" smtClean="0">
                <a:solidFill>
                  <a:srgbClr val="0000FF"/>
                </a:solidFill>
                <a:latin typeface="Calibri"/>
                <a:cs typeface="Calibri"/>
              </a:rPr>
              <a:t>Czar Alexander II of Russia </a:t>
            </a:r>
            <a:r>
              <a:rPr lang="en-US" sz="2200" dirty="0" smtClean="0">
                <a:latin typeface="Calibri"/>
                <a:cs typeface="Calibri"/>
              </a:rPr>
              <a:t>and wife of </a:t>
            </a:r>
            <a:r>
              <a:rPr lang="en-US" sz="2200" b="1" dirty="0" smtClean="0">
                <a:solidFill>
                  <a:srgbClr val="0000FF"/>
                </a:solidFill>
                <a:latin typeface="Calibri"/>
                <a:cs typeface="Calibri"/>
              </a:rPr>
              <a:t>Alfred</a:t>
            </a:r>
            <a:r>
              <a:rPr lang="en-US" sz="2200" dirty="0" smtClean="0">
                <a:latin typeface="Calibri"/>
                <a:cs typeface="Calibri"/>
              </a:rPr>
              <a:t>, the second son of </a:t>
            </a:r>
            <a:r>
              <a:rPr lang="en-US" sz="2200" b="1" dirty="0" smtClean="0">
                <a:solidFill>
                  <a:srgbClr val="0000FF"/>
                </a:solidFill>
                <a:latin typeface="Calibri"/>
                <a:cs typeface="Calibri"/>
              </a:rPr>
              <a:t>Queen Victoria </a:t>
            </a:r>
            <a:r>
              <a:rPr lang="en-US" sz="2200" dirty="0" smtClean="0">
                <a:latin typeface="Calibri"/>
                <a:cs typeface="Calibri"/>
              </a:rPr>
              <a:t>and </a:t>
            </a:r>
            <a:r>
              <a:rPr lang="en-US" sz="2200" b="1" dirty="0" smtClean="0">
                <a:solidFill>
                  <a:srgbClr val="0000FF"/>
                </a:solidFill>
                <a:latin typeface="Calibri"/>
                <a:cs typeface="Calibri"/>
              </a:rPr>
              <a:t>Prince</a:t>
            </a:r>
            <a:r>
              <a:rPr lang="en-US" sz="2200" b="1" dirty="0" smtClean="0">
                <a:latin typeface="Calibri"/>
                <a:cs typeface="Calibri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Calibri"/>
                <a:cs typeface="Calibri"/>
              </a:rPr>
              <a:t>Albert</a:t>
            </a:r>
            <a:endParaRPr lang="en-US" sz="2200" b="1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3892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7467600" cy="742950"/>
          </a:xfrm>
        </p:spPr>
        <p:txBody>
          <a:bodyPr/>
          <a:lstStyle/>
          <a:p>
            <a:r>
              <a:rPr lang="en-US" dirty="0" smtClean="0"/>
              <a:t>Use machine learning:</a:t>
            </a:r>
            <a:br>
              <a:rPr lang="en-US" dirty="0" smtClean="0"/>
            </a:br>
            <a:r>
              <a:rPr lang="en-US" dirty="0" smtClean="0"/>
              <a:t>Features </a:t>
            </a:r>
            <a:r>
              <a:rPr lang="en-US" dirty="0"/>
              <a:t>for </a:t>
            </a:r>
            <a:r>
              <a:rPr lang="en-US" dirty="0" smtClean="0"/>
              <a:t>ranking candidate </a:t>
            </a:r>
            <a:r>
              <a:rPr lang="en-US" dirty="0"/>
              <a:t>a</a:t>
            </a:r>
            <a:r>
              <a:rPr lang="en-US" dirty="0" smtClean="0"/>
              <a:t>nswers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76350"/>
            <a:ext cx="87630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Answer </a:t>
            </a:r>
            <a:r>
              <a:rPr lang="en-US" sz="2000" b="1" dirty="0"/>
              <a:t>type match</a:t>
            </a:r>
            <a:r>
              <a:rPr lang="en-US" sz="2000" b="1" dirty="0" smtClean="0"/>
              <a:t>:  </a:t>
            </a:r>
            <a:r>
              <a:rPr lang="en-US" sz="2000" dirty="0" smtClean="0"/>
              <a:t>Candidate contains </a:t>
            </a:r>
            <a:r>
              <a:rPr lang="en-US" sz="2000" dirty="0"/>
              <a:t>a phrase with the correct answer type.</a:t>
            </a:r>
          </a:p>
          <a:p>
            <a:pPr marL="0" indent="0">
              <a:buNone/>
            </a:pPr>
            <a:r>
              <a:rPr lang="en-US" sz="2000" b="1" dirty="0" smtClean="0"/>
              <a:t>Pattern </a:t>
            </a:r>
            <a:r>
              <a:rPr lang="en-US" sz="2000" b="1" dirty="0"/>
              <a:t>match</a:t>
            </a:r>
            <a:r>
              <a:rPr lang="en-US" sz="2000" dirty="0" smtClean="0"/>
              <a:t>: Regular expression pattern matches the candidate.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Question keywords</a:t>
            </a:r>
            <a:r>
              <a:rPr lang="en-US" sz="2000" dirty="0" smtClean="0"/>
              <a:t>: # of question </a:t>
            </a:r>
            <a:r>
              <a:rPr lang="en-US" sz="2000" dirty="0"/>
              <a:t>keywords </a:t>
            </a:r>
            <a:r>
              <a:rPr lang="en-US" sz="2000" dirty="0" smtClean="0"/>
              <a:t>in </a:t>
            </a:r>
            <a:r>
              <a:rPr lang="en-US" sz="2000" dirty="0"/>
              <a:t>the </a:t>
            </a:r>
            <a:r>
              <a:rPr lang="en-US" sz="2000" dirty="0" smtClean="0"/>
              <a:t>candidate.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Keyword </a:t>
            </a:r>
            <a:r>
              <a:rPr lang="en-US" sz="2000" b="1" dirty="0"/>
              <a:t>distance</a:t>
            </a:r>
            <a:r>
              <a:rPr lang="en-US" sz="2000" dirty="0" smtClean="0"/>
              <a:t>: Distance in words between </a:t>
            </a:r>
            <a:r>
              <a:rPr lang="en-US" sz="2000" dirty="0"/>
              <a:t>the candidate </a:t>
            </a:r>
            <a:r>
              <a:rPr lang="en-US" sz="2000" dirty="0" smtClean="0"/>
              <a:t>and query </a:t>
            </a:r>
            <a:r>
              <a:rPr lang="en-US" sz="2000" dirty="0"/>
              <a:t>keywords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Novelty </a:t>
            </a:r>
            <a:r>
              <a:rPr lang="en-US" sz="2000" b="1" dirty="0"/>
              <a:t>factor</a:t>
            </a:r>
            <a:r>
              <a:rPr lang="en-US" sz="2000" dirty="0" smtClean="0"/>
              <a:t>: A word in </a:t>
            </a:r>
            <a:r>
              <a:rPr lang="en-US" sz="2000" dirty="0"/>
              <a:t>the candidate </a:t>
            </a:r>
            <a:r>
              <a:rPr lang="en-US" sz="2000" dirty="0" smtClean="0"/>
              <a:t>is not </a:t>
            </a:r>
            <a:r>
              <a:rPr lang="en-US" sz="2000" dirty="0"/>
              <a:t>in the query.</a:t>
            </a:r>
          </a:p>
          <a:p>
            <a:pPr marL="0" indent="0">
              <a:buNone/>
            </a:pPr>
            <a:r>
              <a:rPr lang="en-US" sz="2000" b="1" dirty="0" smtClean="0"/>
              <a:t>Apposition </a:t>
            </a:r>
            <a:r>
              <a:rPr lang="en-US" sz="2000" b="1" dirty="0"/>
              <a:t>features</a:t>
            </a:r>
            <a:r>
              <a:rPr lang="en-US" sz="2000" dirty="0" smtClean="0"/>
              <a:t>: The candidate is </a:t>
            </a:r>
            <a:r>
              <a:rPr lang="en-US" sz="2000" dirty="0"/>
              <a:t>an </a:t>
            </a:r>
            <a:r>
              <a:rPr lang="en-US" sz="2000" dirty="0" smtClean="0"/>
              <a:t>appositive to question terms</a:t>
            </a:r>
          </a:p>
          <a:p>
            <a:pPr marL="0" indent="0">
              <a:buNone/>
            </a:pPr>
            <a:r>
              <a:rPr lang="en-US" sz="2000" b="1" dirty="0" smtClean="0"/>
              <a:t>Punctuation </a:t>
            </a:r>
            <a:r>
              <a:rPr lang="en-US" sz="2000" b="1" dirty="0"/>
              <a:t>location</a:t>
            </a:r>
            <a:r>
              <a:rPr lang="en-US" sz="2000" dirty="0" smtClean="0"/>
              <a:t>: The candidate is </a:t>
            </a:r>
            <a:r>
              <a:rPr lang="en-US" sz="2000" dirty="0"/>
              <a:t>immediately followed </a:t>
            </a:r>
            <a:r>
              <a:rPr lang="en-US" sz="2000" dirty="0" smtClean="0"/>
              <a:t>by a                  comma</a:t>
            </a:r>
            <a:r>
              <a:rPr lang="en-US" sz="2000" dirty="0"/>
              <a:t>, period, </a:t>
            </a:r>
            <a:r>
              <a:rPr lang="en-US" sz="2000" dirty="0" smtClean="0"/>
              <a:t>quotation marks</a:t>
            </a:r>
            <a:r>
              <a:rPr lang="en-US" sz="2000" dirty="0"/>
              <a:t>, semicolon, or exclamation mark.</a:t>
            </a:r>
          </a:p>
          <a:p>
            <a:pPr marL="0" indent="0">
              <a:buNone/>
            </a:pPr>
            <a:r>
              <a:rPr lang="en-US" sz="2000" b="1" dirty="0" smtClean="0"/>
              <a:t>Sequences </a:t>
            </a:r>
            <a:r>
              <a:rPr lang="en-US" sz="2000" b="1" dirty="0"/>
              <a:t>of question terms</a:t>
            </a:r>
            <a:r>
              <a:rPr lang="en-US" sz="2000" dirty="0" smtClean="0"/>
              <a:t>: </a:t>
            </a:r>
            <a:r>
              <a:rPr lang="en-US" sz="2000" dirty="0"/>
              <a:t>The length of the longest sequence </a:t>
            </a:r>
            <a:r>
              <a:rPr lang="en-US" sz="2000" dirty="0" smtClean="0"/>
              <a:t>                                 of </a:t>
            </a:r>
            <a:r>
              <a:rPr lang="en-US" sz="2000" dirty="0"/>
              <a:t>question </a:t>
            </a:r>
            <a:r>
              <a:rPr lang="en-US" sz="2000" dirty="0" smtClean="0"/>
              <a:t>terms that </a:t>
            </a:r>
            <a:r>
              <a:rPr lang="en-US" sz="2000" dirty="0"/>
              <a:t>occurs in the candidate answer.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627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22149</TotalTime>
  <Words>661</Words>
  <Application>Microsoft Macintosh PowerPoint</Application>
  <PresentationFormat>On-screen Show (16:9)</PresentationFormat>
  <Paragraphs>91</Paragraphs>
  <Slides>13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NLP-jurafsky</vt:lpstr>
      <vt:lpstr>Equation</vt:lpstr>
      <vt:lpstr>Microsoft Equation</vt:lpstr>
      <vt:lpstr>Question Answering</vt:lpstr>
      <vt:lpstr>Factoid Q/A</vt:lpstr>
      <vt:lpstr>Passage Retrieval</vt:lpstr>
      <vt:lpstr>Features for Passage Ranking</vt:lpstr>
      <vt:lpstr>Factoid Q/A</vt:lpstr>
      <vt:lpstr>Answer Extraction</vt:lpstr>
      <vt:lpstr>Ranking Candidate Answers</vt:lpstr>
      <vt:lpstr>Ranking Candidate Answers</vt:lpstr>
      <vt:lpstr>Use machine learning: Features for ranking candidate answers</vt:lpstr>
      <vt:lpstr>Candidate Answer scoring in IBM Watson</vt:lpstr>
      <vt:lpstr>Common Evaluation Metrics</vt:lpstr>
      <vt:lpstr>Common Evaluation Metrics</vt:lpstr>
      <vt:lpstr>Question Answering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Dan Jurafsky</cp:lastModifiedBy>
  <cp:revision>486</cp:revision>
  <cp:lastPrinted>2012-05-09T17:45:32Z</cp:lastPrinted>
  <dcterms:created xsi:type="dcterms:W3CDTF">2010-04-19T15:31:24Z</dcterms:created>
  <dcterms:modified xsi:type="dcterms:W3CDTF">2012-05-09T17:45:50Z</dcterms:modified>
</cp:coreProperties>
</file>