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00" r:id="rId2"/>
    <p:sldId id="584" r:id="rId3"/>
    <p:sldId id="585" r:id="rId4"/>
    <p:sldId id="586" r:id="rId5"/>
    <p:sldId id="587" r:id="rId6"/>
    <p:sldId id="601" r:id="rId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 varScale="1">
        <p:scale>
          <a:sx n="159" d="100"/>
          <a:sy n="159" d="100"/>
        </p:scale>
        <p:origin x="-344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572000" cy="1207008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Using Knowledge in QA</a:t>
            </a:r>
          </a:p>
        </p:txBody>
      </p:sp>
    </p:spTree>
    <p:extLst>
      <p:ext uri="{BB962C8B-B14F-4D97-AF65-F5344CB8AC3E}">
        <p14:creationId xmlns:p14="http://schemas.microsoft.com/office/powerpoint/2010/main" val="74196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839200" cy="3867150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Answers: Databases of Relations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born-in(“Emma Goldman”, “June 27 1869”)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author-of(“Cao </a:t>
            </a:r>
            <a:r>
              <a:rPr lang="en-US" sz="2400" dirty="0" err="1" smtClean="0">
                <a:solidFill>
                  <a:srgbClr val="000000"/>
                </a:solidFill>
              </a:rPr>
              <a:t>Xue</a:t>
            </a:r>
            <a:r>
              <a:rPr lang="en-US" sz="2400" dirty="0" smtClean="0">
                <a:solidFill>
                  <a:srgbClr val="000000"/>
                </a:solidFill>
              </a:rPr>
              <a:t> Qin”, “Dream of the Red Chamber”)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Draw from Wikipedia </a:t>
            </a:r>
            <a:r>
              <a:rPr lang="en-US" sz="2400" dirty="0" err="1" smtClean="0">
                <a:solidFill>
                  <a:srgbClr val="000000"/>
                </a:solidFill>
              </a:rPr>
              <a:t>infoboxes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DBpedia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FreeBase</a:t>
            </a:r>
            <a:r>
              <a:rPr lang="en-US" sz="2400" dirty="0" smtClean="0">
                <a:solidFill>
                  <a:srgbClr val="000000"/>
                </a:solidFill>
              </a:rPr>
              <a:t>, etc.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Questions: Extracting Relations in Questions</a:t>
            </a:r>
            <a:endParaRPr lang="en-US" sz="2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Whose granddaughter </a:t>
            </a:r>
            <a:r>
              <a:rPr lang="en-US" sz="2800" dirty="0">
                <a:solidFill>
                  <a:srgbClr val="0000FF"/>
                </a:solidFill>
              </a:rPr>
              <a:t>starred in </a:t>
            </a:r>
            <a:r>
              <a:rPr lang="en-US" sz="2800" dirty="0" smtClean="0">
                <a:solidFill>
                  <a:srgbClr val="0000FF"/>
                </a:solidFill>
              </a:rPr>
              <a:t>E.T.?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(acted</a:t>
            </a:r>
            <a:r>
              <a:rPr lang="en-US" dirty="0">
                <a:latin typeface="Courier"/>
                <a:cs typeface="Courier"/>
              </a:rPr>
              <a:t>-in ?x “E.T.”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(granddaughter</a:t>
            </a:r>
            <a:r>
              <a:rPr lang="en-US" sz="2400" dirty="0">
                <a:latin typeface="Courier"/>
                <a:cs typeface="Courier"/>
              </a:rPr>
              <a:t>-of ?x ?y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457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7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cs typeface="Calibri"/>
              </a:rPr>
              <a:t>Temporal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Reasoning</a:t>
            </a:r>
            <a:endParaRPr lang="fi-FI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867150"/>
          </a:xfrm>
        </p:spPr>
        <p:txBody>
          <a:bodyPr/>
          <a:lstStyle/>
          <a:p>
            <a:r>
              <a:rPr lang="fi-FI" sz="2800" dirty="0" err="1" smtClean="0">
                <a:latin typeface="Calibri"/>
                <a:cs typeface="Calibri"/>
              </a:rPr>
              <a:t>Relation</a:t>
            </a:r>
            <a:r>
              <a:rPr lang="fi-FI" sz="2800" dirty="0" smtClean="0">
                <a:latin typeface="Calibri"/>
                <a:cs typeface="Calibri"/>
              </a:rPr>
              <a:t> </a:t>
            </a:r>
            <a:r>
              <a:rPr lang="fi-FI" sz="2800" dirty="0" err="1" smtClean="0">
                <a:latin typeface="Calibri"/>
                <a:cs typeface="Calibri"/>
              </a:rPr>
              <a:t>databases</a:t>
            </a:r>
            <a:endParaRPr lang="fi-FI" sz="2800" dirty="0" smtClean="0">
              <a:latin typeface="Calibri"/>
              <a:cs typeface="Calibri"/>
            </a:endParaRPr>
          </a:p>
          <a:p>
            <a:pPr lvl="1"/>
            <a:r>
              <a:rPr lang="fi-FI" dirty="0" smtClean="0">
                <a:latin typeface="Calibri"/>
                <a:cs typeface="Calibri"/>
              </a:rPr>
              <a:t>(and </a:t>
            </a:r>
            <a:r>
              <a:rPr lang="fi-FI" dirty="0" err="1">
                <a:latin typeface="Calibri"/>
                <a:cs typeface="Calibri"/>
              </a:rPr>
              <a:t>o</a:t>
            </a:r>
            <a:r>
              <a:rPr lang="fi-FI" dirty="0" err="1" smtClean="0">
                <a:latin typeface="Calibri"/>
                <a:cs typeface="Calibri"/>
              </a:rPr>
              <a:t>bituaries</a:t>
            </a:r>
            <a:r>
              <a:rPr lang="fi-FI" dirty="0" smtClean="0">
                <a:latin typeface="Calibri"/>
                <a:cs typeface="Calibri"/>
              </a:rPr>
              <a:t>, </a:t>
            </a:r>
            <a:r>
              <a:rPr lang="fi-FI" dirty="0" err="1">
                <a:latin typeface="Calibri"/>
                <a:cs typeface="Calibri"/>
              </a:rPr>
              <a:t>b</a:t>
            </a:r>
            <a:r>
              <a:rPr lang="fi-FI" dirty="0" err="1" smtClean="0">
                <a:latin typeface="Calibri"/>
                <a:cs typeface="Calibri"/>
              </a:rPr>
              <a:t>iographical</a:t>
            </a:r>
            <a:r>
              <a:rPr lang="fi-FI" dirty="0" smtClean="0">
                <a:latin typeface="Calibri"/>
                <a:cs typeface="Calibri"/>
              </a:rPr>
              <a:t> </a:t>
            </a:r>
            <a:r>
              <a:rPr lang="fi-FI" dirty="0" err="1" smtClean="0">
                <a:latin typeface="Calibri"/>
                <a:cs typeface="Calibri"/>
              </a:rPr>
              <a:t>dictionaries</a:t>
            </a:r>
            <a:r>
              <a:rPr lang="fi-FI" dirty="0" smtClean="0">
                <a:latin typeface="Calibri"/>
                <a:cs typeface="Calibri"/>
              </a:rPr>
              <a:t>, etc.)</a:t>
            </a:r>
          </a:p>
          <a:p>
            <a:r>
              <a:rPr lang="fi-FI" sz="2800" dirty="0" smtClean="0">
                <a:latin typeface="Calibri"/>
                <a:cs typeface="Calibri"/>
              </a:rPr>
              <a:t>IBM Watson</a:t>
            </a:r>
          </a:p>
          <a:p>
            <a:pPr marL="457200" lvl="1" indent="0">
              <a:buNone/>
            </a:pP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”In 1594 he </a:t>
            </a:r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took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a </a:t>
            </a:r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job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as a </a:t>
            </a:r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tax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collector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in Andalusia”</a:t>
            </a:r>
          </a:p>
          <a:p>
            <a:pPr marL="457200" lvl="1" indent="0">
              <a:buNone/>
            </a:pPr>
            <a:r>
              <a:rPr lang="fi-FI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Candidates</a:t>
            </a:r>
            <a:r>
              <a:rPr lang="fi-FI" sz="2400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2"/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Thoreau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fi-FI" sz="2400" dirty="0" smtClean="0">
                <a:latin typeface="Calibri"/>
                <a:cs typeface="Calibri"/>
              </a:rPr>
              <a:t>is a </a:t>
            </a:r>
            <a:r>
              <a:rPr lang="fi-FI" sz="2400" dirty="0" err="1" smtClean="0">
                <a:latin typeface="Calibri"/>
                <a:cs typeface="Calibri"/>
              </a:rPr>
              <a:t>bad</a:t>
            </a:r>
            <a:r>
              <a:rPr lang="fi-FI" sz="2400" dirty="0" smtClean="0">
                <a:latin typeface="Calibri"/>
                <a:cs typeface="Calibri"/>
              </a:rPr>
              <a:t> </a:t>
            </a:r>
            <a:r>
              <a:rPr lang="fi-FI" sz="2400" dirty="0" err="1" smtClean="0">
                <a:latin typeface="Calibri"/>
                <a:cs typeface="Calibri"/>
              </a:rPr>
              <a:t>answer</a:t>
            </a:r>
            <a:r>
              <a:rPr lang="fi-FI" sz="2400" dirty="0" smtClean="0">
                <a:latin typeface="Calibri"/>
                <a:cs typeface="Calibri"/>
              </a:rPr>
              <a:t> (</a:t>
            </a:r>
            <a:r>
              <a:rPr lang="fi-FI" sz="2400" dirty="0" err="1" smtClean="0">
                <a:latin typeface="Calibri"/>
                <a:cs typeface="Calibri"/>
              </a:rPr>
              <a:t>born</a:t>
            </a:r>
            <a:r>
              <a:rPr lang="fi-FI" sz="2400" dirty="0" smtClean="0">
                <a:latin typeface="Calibri"/>
                <a:cs typeface="Calibri"/>
              </a:rPr>
              <a:t> in 1817)</a:t>
            </a:r>
          </a:p>
          <a:p>
            <a:pPr lvl="2"/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Cervantes</a:t>
            </a:r>
            <a:r>
              <a:rPr lang="fi-FI" sz="2400" dirty="0" smtClean="0">
                <a:latin typeface="Calibri"/>
                <a:cs typeface="Calibri"/>
              </a:rPr>
              <a:t> is </a:t>
            </a:r>
            <a:r>
              <a:rPr lang="fi-FI" sz="2400" dirty="0" err="1" smtClean="0">
                <a:latin typeface="Calibri"/>
                <a:cs typeface="Calibri"/>
              </a:rPr>
              <a:t>possible</a:t>
            </a:r>
            <a:r>
              <a:rPr lang="fi-FI" sz="2400" dirty="0" smtClean="0">
                <a:latin typeface="Calibri"/>
                <a:cs typeface="Calibri"/>
              </a:rPr>
              <a:t> (</a:t>
            </a:r>
            <a:r>
              <a:rPr lang="fi-FI" sz="2400" dirty="0" err="1" smtClean="0">
                <a:latin typeface="Calibri"/>
                <a:cs typeface="Calibri"/>
              </a:rPr>
              <a:t>was</a:t>
            </a:r>
            <a:r>
              <a:rPr lang="fi-FI" sz="2400" dirty="0" smtClean="0">
                <a:latin typeface="Calibri"/>
                <a:cs typeface="Calibri"/>
              </a:rPr>
              <a:t> </a:t>
            </a:r>
            <a:r>
              <a:rPr lang="fi-FI" sz="2400" dirty="0" err="1" smtClean="0">
                <a:latin typeface="Calibri"/>
                <a:cs typeface="Calibri"/>
              </a:rPr>
              <a:t>alive</a:t>
            </a:r>
            <a:r>
              <a:rPr lang="fi-FI" sz="2400" dirty="0" smtClean="0">
                <a:latin typeface="Calibri"/>
                <a:cs typeface="Calibri"/>
              </a:rPr>
              <a:t> in 1594)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457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67600" cy="1123950"/>
          </a:xfrm>
        </p:spPr>
        <p:txBody>
          <a:bodyPr/>
          <a:lstStyle/>
          <a:p>
            <a:r>
              <a:rPr lang="fi-FI" dirty="0" err="1">
                <a:cs typeface="Calibri"/>
              </a:rPr>
              <a:t>Geospatial</a:t>
            </a:r>
            <a:r>
              <a:rPr lang="fi-FI" dirty="0">
                <a:cs typeface="Calibri"/>
              </a:rPr>
              <a:t> </a:t>
            </a:r>
            <a:r>
              <a:rPr lang="fi-FI" dirty="0" err="1" smtClean="0">
                <a:cs typeface="Calibri"/>
              </a:rPr>
              <a:t>knowledge</a:t>
            </a:r>
            <a:r>
              <a:rPr lang="fi-FI" dirty="0" smtClean="0">
                <a:cs typeface="Calibri"/>
              </a:rPr>
              <a:t/>
            </a:r>
            <a:br>
              <a:rPr lang="fi-FI" dirty="0" smtClean="0">
                <a:cs typeface="Calibri"/>
              </a:rPr>
            </a:br>
            <a:r>
              <a:rPr lang="fi-FI" dirty="0" smtClean="0">
                <a:cs typeface="Calibri"/>
              </a:rPr>
              <a:t>(</a:t>
            </a:r>
            <a:r>
              <a:rPr lang="fi-FI" dirty="0" err="1" smtClean="0">
                <a:cs typeface="Calibri"/>
              </a:rPr>
              <a:t>containment</a:t>
            </a:r>
            <a:r>
              <a:rPr lang="fi-FI" dirty="0" smtClean="0">
                <a:cs typeface="Calibri"/>
              </a:rPr>
              <a:t>, </a:t>
            </a:r>
            <a:r>
              <a:rPr lang="fi-FI" dirty="0" err="1" smtClean="0">
                <a:cs typeface="Calibri"/>
              </a:rPr>
              <a:t>directionality</a:t>
            </a:r>
            <a:r>
              <a:rPr lang="fi-FI" dirty="0" smtClean="0">
                <a:cs typeface="Calibri"/>
              </a:rPr>
              <a:t>, </a:t>
            </a:r>
            <a:r>
              <a:rPr lang="fi-FI" dirty="0" err="1" smtClean="0">
                <a:cs typeface="Calibri"/>
              </a:rPr>
              <a:t>borders</a:t>
            </a:r>
            <a:r>
              <a:rPr lang="fi-FI" dirty="0" smtClean="0">
                <a:cs typeface="Calibri"/>
              </a:rPr>
              <a:t>) </a:t>
            </a:r>
            <a:endParaRPr lang="fi-FI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fi-FI" dirty="0">
                <a:solidFill>
                  <a:srgbClr val="0000FF"/>
                </a:solidFill>
                <a:cs typeface="Calibri"/>
              </a:rPr>
              <a:t>Beijing</a:t>
            </a:r>
            <a:r>
              <a:rPr lang="fi-FI" dirty="0">
                <a:cs typeface="Calibri"/>
              </a:rPr>
              <a:t>  is a </a:t>
            </a:r>
            <a:r>
              <a:rPr lang="fi-FI" dirty="0" err="1">
                <a:cs typeface="Calibri"/>
              </a:rPr>
              <a:t>good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answer</a:t>
            </a:r>
            <a:r>
              <a:rPr lang="fi-FI" dirty="0">
                <a:cs typeface="Calibri"/>
              </a:rPr>
              <a:t> for  </a:t>
            </a:r>
            <a:r>
              <a:rPr lang="fi-FI" dirty="0">
                <a:solidFill>
                  <a:srgbClr val="0000FF"/>
                </a:solidFill>
                <a:cs typeface="Calibri"/>
              </a:rPr>
              <a:t>”Asian city”</a:t>
            </a:r>
          </a:p>
          <a:p>
            <a:r>
              <a:rPr lang="fi-FI" dirty="0" err="1">
                <a:solidFill>
                  <a:srgbClr val="0000FF"/>
                </a:solidFill>
                <a:cs typeface="Calibri"/>
              </a:rPr>
              <a:t>California</a:t>
            </a:r>
            <a:r>
              <a:rPr lang="fi-FI" dirty="0">
                <a:cs typeface="Calibri"/>
              </a:rPr>
              <a:t>  is  </a:t>
            </a:r>
            <a:r>
              <a:rPr lang="fi-FI" dirty="0">
                <a:solidFill>
                  <a:srgbClr val="0000FF"/>
                </a:solidFill>
                <a:cs typeface="Calibri"/>
              </a:rPr>
              <a:t>”</a:t>
            </a:r>
            <a:r>
              <a:rPr lang="fi-FI" dirty="0" err="1">
                <a:solidFill>
                  <a:srgbClr val="0000FF"/>
                </a:solidFill>
                <a:cs typeface="Calibri"/>
              </a:rPr>
              <a:t>southwest</a:t>
            </a:r>
            <a:r>
              <a:rPr lang="fi-FI" dirty="0">
                <a:solidFill>
                  <a:srgbClr val="0000FF"/>
                </a:solidFill>
                <a:cs typeface="Calibri"/>
              </a:rPr>
              <a:t> of Montana”</a:t>
            </a:r>
          </a:p>
          <a:p>
            <a:r>
              <a:rPr lang="en-US" dirty="0" err="1" smtClean="0"/>
              <a:t>geonames.org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47950"/>
            <a:ext cx="6272989" cy="242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Conversation</a:t>
            </a:r>
            <a:br>
              <a:rPr lang="en-US" dirty="0" smtClean="0"/>
            </a:br>
            <a:r>
              <a:rPr lang="en-US" dirty="0" smtClean="0"/>
              <a:t> in Virtual Assistants like </a:t>
            </a:r>
            <a:r>
              <a:rPr lang="en-US" dirty="0" err="1" smtClean="0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Coreference helps resolve ambiguities</a:t>
            </a:r>
          </a:p>
          <a:p>
            <a:pPr marL="457200" lvl="1" indent="0">
              <a:buNone/>
            </a:pPr>
            <a:r>
              <a:rPr lang="en-US" sz="2400" dirty="0" smtClean="0"/>
              <a:t>U: “Book a table at Il </a:t>
            </a:r>
            <a:r>
              <a:rPr lang="en-US" sz="2400" dirty="0" err="1" smtClean="0"/>
              <a:t>Fornaio</a:t>
            </a:r>
            <a:r>
              <a:rPr lang="en-US" sz="2400" dirty="0" smtClean="0"/>
              <a:t> at 7:00 with </a:t>
            </a:r>
            <a:r>
              <a:rPr lang="en-US" sz="2400" b="1" dirty="0" smtClean="0"/>
              <a:t>my mom</a:t>
            </a:r>
            <a:r>
              <a:rPr lang="en-US" sz="2400" dirty="0" smtClean="0"/>
              <a:t>”</a:t>
            </a:r>
          </a:p>
          <a:p>
            <a:pPr marL="457200" lvl="1" indent="0">
              <a:buNone/>
            </a:pPr>
            <a:r>
              <a:rPr lang="en-US" sz="2400" dirty="0" smtClean="0"/>
              <a:t>U: “Also send </a:t>
            </a:r>
            <a:r>
              <a:rPr lang="en-US" sz="2400" b="1" dirty="0" smtClean="0"/>
              <a:t>her</a:t>
            </a:r>
            <a:r>
              <a:rPr lang="en-US" sz="2400" dirty="0" smtClean="0"/>
              <a:t> an email reminder”</a:t>
            </a:r>
            <a:endParaRPr lang="en-US" sz="2400" dirty="0"/>
          </a:p>
          <a:p>
            <a:r>
              <a:rPr lang="en-US" sz="2800" dirty="0"/>
              <a:t>Clarification </a:t>
            </a:r>
            <a:r>
              <a:rPr lang="en-US" sz="2800" dirty="0" smtClean="0"/>
              <a:t>questions:</a:t>
            </a:r>
          </a:p>
          <a:p>
            <a:pPr marL="457200" lvl="1" indent="0">
              <a:buNone/>
            </a:pPr>
            <a:r>
              <a:rPr lang="en-US" sz="2400" dirty="0" smtClean="0"/>
              <a:t>U: “Chicago pizza”</a:t>
            </a:r>
          </a:p>
          <a:p>
            <a:pPr marL="457200" lvl="1" indent="0">
              <a:buNone/>
            </a:pPr>
            <a:r>
              <a:rPr lang="en-US" sz="2400" dirty="0" smtClean="0"/>
              <a:t>S: “Did you mean pizza restaurants in Chicago                                                               or Chicago-style pizza?”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572000" cy="1207008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Using Knowledge in QA</a:t>
            </a:r>
          </a:p>
        </p:txBody>
      </p:sp>
    </p:spTree>
    <p:extLst>
      <p:ext uri="{BB962C8B-B14F-4D97-AF65-F5344CB8AC3E}">
        <p14:creationId xmlns:p14="http://schemas.microsoft.com/office/powerpoint/2010/main" val="1651049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22122</TotalTime>
  <Words>236</Words>
  <Application>Microsoft Macintosh PowerPoint</Application>
  <PresentationFormat>On-screen Show (16:9)</PresentationFormat>
  <Paragraphs>38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NLP-jurafsky</vt:lpstr>
      <vt:lpstr>Question Answering</vt:lpstr>
      <vt:lpstr>Relation Extraction</vt:lpstr>
      <vt:lpstr>Temporal Reasoning</vt:lpstr>
      <vt:lpstr>Geospatial knowledge (containment, directionality, borders) </vt:lpstr>
      <vt:lpstr>Context and Conversation  in Virtual Assistants like Siri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Leon Lin</cp:lastModifiedBy>
  <cp:revision>483</cp:revision>
  <cp:lastPrinted>2009-04-20T16:46:08Z</cp:lastPrinted>
  <dcterms:created xsi:type="dcterms:W3CDTF">2010-04-19T15:31:24Z</dcterms:created>
  <dcterms:modified xsi:type="dcterms:W3CDTF">2012-02-19T10:30:31Z</dcterms:modified>
</cp:coreProperties>
</file>