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1" r:id="rId5"/>
    <p:sldId id="260" r:id="rId6"/>
    <p:sldId id="262" r:id="rId7"/>
    <p:sldId id="284" r:id="rId8"/>
    <p:sldId id="285" r:id="rId9"/>
    <p:sldId id="286"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294262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1502334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082910-891A-4A01-A7A5-6B4E6D31699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4432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80BF51-456B-41F8-BB8C-8212941F55EA}"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669504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80BF51-456B-41F8-BB8C-8212941F55EA}"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082910-891A-4A01-A7A5-6B4E6D31699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150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380BF51-456B-41F8-BB8C-8212941F55EA}"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356863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4028654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268359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1104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0BF51-456B-41F8-BB8C-8212941F55EA}"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102714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0BF51-456B-41F8-BB8C-8212941F55EA}"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284937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0BF51-456B-41F8-BB8C-8212941F55EA}"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310501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80BF51-456B-41F8-BB8C-8212941F55EA}"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56915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0BF51-456B-41F8-BB8C-8212941F55EA}"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328620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BF51-456B-41F8-BB8C-8212941F55EA}"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134848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0BF51-456B-41F8-BB8C-8212941F55EA}"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082910-891A-4A01-A7A5-6B4E6D316997}" type="slidenum">
              <a:rPr lang="en-US" smtClean="0"/>
              <a:t>‹#›</a:t>
            </a:fld>
            <a:endParaRPr lang="en-US"/>
          </a:p>
        </p:txBody>
      </p:sp>
    </p:spTree>
    <p:extLst>
      <p:ext uri="{BB962C8B-B14F-4D97-AF65-F5344CB8AC3E}">
        <p14:creationId xmlns:p14="http://schemas.microsoft.com/office/powerpoint/2010/main" val="61124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80BF51-456B-41F8-BB8C-8212941F55EA}" type="datetimeFigureOut">
              <a:rPr lang="en-US" smtClean="0"/>
              <a:t>1/1/2022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082910-891A-4A01-A7A5-6B4E6D316997}" type="slidenum">
              <a:rPr lang="en-US" smtClean="0"/>
              <a:t>‹#›</a:t>
            </a:fld>
            <a:endParaRPr lang="en-US"/>
          </a:p>
        </p:txBody>
      </p:sp>
    </p:spTree>
    <p:extLst>
      <p:ext uri="{BB962C8B-B14F-4D97-AF65-F5344CB8AC3E}">
        <p14:creationId xmlns:p14="http://schemas.microsoft.com/office/powerpoint/2010/main" val="99094736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jpeg"/><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vi.wikipedia.org/wiki/B%E1%BB%99_%C4%91%E1%BB%8Bnh_tuy%E1%BA%BFn" TargetMode="External"/><Relationship Id="rId2" Type="http://schemas.openxmlformats.org/officeDocument/2006/relationships/hyperlink" Target="https://vi.wikipedia.org/wiki/IPv4"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quantrimang.com/top-10-public-dns-server-tot-nhat-ban-nen-biet-121278" TargetMode="External"/><Relationship Id="rId2" Type="http://schemas.openxmlformats.org/officeDocument/2006/relationships/hyperlink" Target="https://quantrimang.com/dia-chi-ip-la-gi-143625"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2130DDF-3B66-44AB-9A57-92344196DBC9}"/>
              </a:ext>
            </a:extLst>
          </p:cNvPr>
          <p:cNvSpPr txBox="1">
            <a:spLocks/>
          </p:cNvSpPr>
          <p:nvPr/>
        </p:nvSpPr>
        <p:spPr>
          <a:xfrm>
            <a:off x="1919991" y="1237477"/>
            <a:ext cx="9796324" cy="1034129"/>
          </a:xfrm>
          <a:prstGeom prst="rect">
            <a:avLst/>
          </a:prstGeom>
          <a:noFill/>
        </p:spPr>
        <p:txBody>
          <a:bodyPr vert="horz" wrap="square" lIns="91440" tIns="45720" rIns="91440" bIns="4572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dirty="0">
                <a:solidFill>
                  <a:srgbClr val="7030A0"/>
                </a:solidFill>
                <a:latin typeface="Cambria Math" panose="02040503050406030204" pitchFamily="18" charset="0"/>
                <a:ea typeface="Cambria Math" panose="02040503050406030204" pitchFamily="18" charset="0"/>
              </a:rPr>
              <a:t>XÂY DỰNG HỆ THỐNG MẠNG KHÔNG DÂY  VÀ THỰC HIỆN BẢO MẬT CHO CÔNG TY MOBIPHONE</a:t>
            </a:r>
            <a:endParaRPr lang="en-US" sz="3600" dirty="0">
              <a:solidFill>
                <a:srgbClr val="7030A0"/>
              </a:solidFill>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A5563231-C695-4D1B-97C1-84E747E90D92}"/>
              </a:ext>
            </a:extLst>
          </p:cNvPr>
          <p:cNvSpPr txBox="1"/>
          <p:nvPr/>
        </p:nvSpPr>
        <p:spPr>
          <a:xfrm>
            <a:off x="5875856" y="2650849"/>
            <a:ext cx="5588668" cy="2793778"/>
          </a:xfrm>
          <a:prstGeom prst="rect">
            <a:avLst/>
          </a:prstGeom>
          <a:noFill/>
        </p:spPr>
        <p:txBody>
          <a:bodyPr wrap="square" rtlCol="0">
            <a:spAutoFit/>
          </a:bodyPr>
          <a:lstStyle/>
          <a:p>
            <a:pPr>
              <a:lnSpc>
                <a:spcPct val="150000"/>
              </a:lnSpc>
            </a:pPr>
            <a:r>
              <a:rPr lang="en-US" sz="2400" i="1" dirty="0">
                <a:solidFill>
                  <a:srgbClr val="002060"/>
                </a:solidFill>
                <a:latin typeface="Cambria Math" panose="02040503050406030204" pitchFamily="18" charset="0"/>
                <a:ea typeface="Cambria Math" panose="02040503050406030204" pitchFamily="18" charset="0"/>
              </a:rPr>
              <a:t>Người h</a:t>
            </a:r>
            <a:r>
              <a:rPr lang="vi-VN" sz="2400" i="1" dirty="0">
                <a:solidFill>
                  <a:srgbClr val="002060"/>
                </a:solidFill>
                <a:latin typeface="Cambria Math" panose="02040503050406030204" pitchFamily="18" charset="0"/>
                <a:ea typeface="Cambria Math" panose="02040503050406030204" pitchFamily="18" charset="0"/>
              </a:rPr>
              <a:t>ướng dẫn</a:t>
            </a:r>
            <a:r>
              <a:rPr lang="vi-VN" sz="2400" dirty="0">
                <a:solidFill>
                  <a:srgbClr val="002060"/>
                </a:solidFill>
                <a:latin typeface="Cambria Math" panose="02040503050406030204" pitchFamily="18" charset="0"/>
                <a:ea typeface="Cambria Math" panose="02040503050406030204" pitchFamily="18" charset="0"/>
              </a:rPr>
              <a:t>: </a:t>
            </a:r>
            <a:r>
              <a:rPr lang="en-US" sz="2400" b="1" dirty="0">
                <a:solidFill>
                  <a:srgbClr val="002060"/>
                </a:solidFill>
                <a:latin typeface="Cambria Math" panose="02040503050406030204" pitchFamily="18" charset="0"/>
                <a:ea typeface="Cambria Math" panose="02040503050406030204" pitchFamily="18" charset="0"/>
              </a:rPr>
              <a:t>THẦY BÙI QUY ANH</a:t>
            </a:r>
            <a:endParaRPr lang="en-US" sz="2400" dirty="0">
              <a:solidFill>
                <a:srgbClr val="002060"/>
              </a:solidFill>
              <a:latin typeface="Cambria Math" panose="02040503050406030204" pitchFamily="18" charset="0"/>
              <a:ea typeface="Cambria Math" panose="02040503050406030204" pitchFamily="18" charset="0"/>
            </a:endParaRPr>
          </a:p>
          <a:p>
            <a:pPr>
              <a:lnSpc>
                <a:spcPct val="150000"/>
              </a:lnSpc>
            </a:pPr>
            <a:r>
              <a:rPr lang="vi-VN" sz="2400" i="1" dirty="0">
                <a:solidFill>
                  <a:srgbClr val="002060"/>
                </a:solidFill>
                <a:latin typeface="Cambria Math" panose="02040503050406030204" pitchFamily="18" charset="0"/>
                <a:ea typeface="Cambria Math" panose="02040503050406030204" pitchFamily="18" charset="0"/>
              </a:rPr>
              <a:t>Người thực hiện</a:t>
            </a:r>
            <a:r>
              <a:rPr lang="vi-VN" sz="2400" dirty="0">
                <a:solidFill>
                  <a:srgbClr val="002060"/>
                </a:solidFill>
                <a:latin typeface="Cambria Math" panose="02040503050406030204" pitchFamily="18" charset="0"/>
                <a:ea typeface="Cambria Math" panose="02040503050406030204" pitchFamily="18" charset="0"/>
              </a:rPr>
              <a:t>:</a:t>
            </a:r>
            <a:r>
              <a:rPr lang="vi-VN" sz="2400" b="1" dirty="0">
                <a:solidFill>
                  <a:srgbClr val="002060"/>
                </a:solidFill>
                <a:latin typeface="Cambria Math" panose="02040503050406030204" pitchFamily="18" charset="0"/>
                <a:ea typeface="Cambria Math" panose="02040503050406030204" pitchFamily="18" charset="0"/>
              </a:rPr>
              <a:t>   </a:t>
            </a:r>
            <a:endParaRPr lang="en-US" sz="2400" b="1" dirty="0">
              <a:solidFill>
                <a:srgbClr val="002060"/>
              </a:solidFill>
              <a:latin typeface="Cambria Math" panose="02040503050406030204" pitchFamily="18" charset="0"/>
              <a:ea typeface="Cambria Math" panose="02040503050406030204" pitchFamily="18" charset="0"/>
            </a:endParaRPr>
          </a:p>
          <a:p>
            <a:pPr>
              <a:lnSpc>
                <a:spcPct val="150000"/>
              </a:lnSpc>
            </a:pPr>
            <a:r>
              <a:rPr lang="en-US" sz="2400" b="1" dirty="0">
                <a:solidFill>
                  <a:srgbClr val="002060"/>
                </a:solidFill>
                <a:latin typeface="Cambria Math" panose="02040503050406030204" pitchFamily="18" charset="0"/>
                <a:ea typeface="Cambria Math" panose="02040503050406030204" pitchFamily="18" charset="0"/>
              </a:rPr>
              <a:t>NGUYỄN MINH TÂN- 51900830	</a:t>
            </a:r>
          </a:p>
          <a:p>
            <a:pPr>
              <a:lnSpc>
                <a:spcPct val="150000"/>
              </a:lnSpc>
            </a:pPr>
            <a:r>
              <a:rPr lang="en-US" sz="2400" b="1" dirty="0">
                <a:solidFill>
                  <a:srgbClr val="002060"/>
                </a:solidFill>
                <a:latin typeface="Cambria Math" panose="02040503050406030204" pitchFamily="18" charset="0"/>
                <a:ea typeface="Cambria Math" panose="02040503050406030204" pitchFamily="18" charset="0"/>
              </a:rPr>
              <a:t>NGUYỄN HOÀNG MINH KHÔI- 51900809</a:t>
            </a:r>
            <a:endParaRPr lang="en-US" sz="2400" dirty="0">
              <a:solidFill>
                <a:srgbClr val="002060"/>
              </a:solidFill>
              <a:latin typeface="Cambria Math" panose="02040503050406030204" pitchFamily="18" charset="0"/>
              <a:ea typeface="Cambria Math" panose="02040503050406030204" pitchFamily="18" charset="0"/>
            </a:endParaRPr>
          </a:p>
          <a:p>
            <a:pPr>
              <a:lnSpc>
                <a:spcPct val="150000"/>
              </a:lnSpc>
            </a:pPr>
            <a:r>
              <a:rPr lang="en-US" sz="2400" b="1" dirty="0">
                <a:solidFill>
                  <a:srgbClr val="002060"/>
                </a:solidFill>
                <a:latin typeface="Cambria Math" panose="02040503050406030204" pitchFamily="18" charset="0"/>
                <a:ea typeface="Cambria Math" panose="02040503050406030204" pitchFamily="18" charset="0"/>
              </a:rPr>
              <a:t>NGUYỄN  PHÚC DUY KHANG- 51900801</a:t>
            </a:r>
            <a:endParaRPr lang="en-US" sz="2400" dirty="0">
              <a:solidFill>
                <a:srgbClr val="002060"/>
              </a:solidFill>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id="{B26761CC-6553-42EB-A2BB-0BD718101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8" name="Picture 7">
            <a:extLst>
              <a:ext uri="{FF2B5EF4-FFF2-40B4-BE49-F238E27FC236}">
                <a16:creationId xmlns:a16="http://schemas.microsoft.com/office/drawing/2014/main" id="{5B535E84-E836-4D9E-8803-9FBD04543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564" y="2558084"/>
            <a:ext cx="3644348" cy="3644348"/>
          </a:xfrm>
          <a:prstGeom prst="rect">
            <a:avLst/>
          </a:prstGeom>
        </p:spPr>
      </p:pic>
    </p:spTree>
    <p:extLst>
      <p:ext uri="{BB962C8B-B14F-4D97-AF65-F5344CB8AC3E}">
        <p14:creationId xmlns:p14="http://schemas.microsoft.com/office/powerpoint/2010/main" val="301899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76F4FC9-A959-4E9B-8961-038A0E36D819}"/>
              </a:ext>
            </a:extLst>
          </p:cNvPr>
          <p:cNvSpPr txBox="1">
            <a:spLocks/>
          </p:cNvSpPr>
          <p:nvPr/>
        </p:nvSpPr>
        <p:spPr>
          <a:xfrm>
            <a:off x="2193399" y="286696"/>
            <a:ext cx="9732133" cy="923330"/>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rgbClr val="7030A0"/>
                </a:solidFill>
                <a:latin typeface="Cambria Math" panose="02040503050406030204" pitchFamily="18" charset="0"/>
                <a:ea typeface="Cambria Math" panose="02040503050406030204" pitchFamily="18" charset="0"/>
              </a:rPr>
              <a:t>2. TÌM HIỂU MẠNG KHÔNG DÂY</a:t>
            </a:r>
          </a:p>
        </p:txBody>
      </p:sp>
      <p:pic>
        <p:nvPicPr>
          <p:cNvPr id="3" name="Picture 2">
            <a:extLst>
              <a:ext uri="{FF2B5EF4-FFF2-40B4-BE49-F238E27FC236}">
                <a16:creationId xmlns:a16="http://schemas.microsoft.com/office/drawing/2014/main" id="{9E4ADAA0-C50E-45D3-9039-91F365F7A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5" name="Picture 4">
            <a:extLst>
              <a:ext uri="{FF2B5EF4-FFF2-40B4-BE49-F238E27FC236}">
                <a16:creationId xmlns:a16="http://schemas.microsoft.com/office/drawing/2014/main" id="{5257BADA-6D25-433B-9D22-1FA2C601A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182" y="1210026"/>
            <a:ext cx="8906565" cy="5085027"/>
          </a:xfrm>
          <a:prstGeom prst="rect">
            <a:avLst/>
          </a:prstGeom>
        </p:spPr>
      </p:pic>
    </p:spTree>
    <p:extLst>
      <p:ext uri="{BB962C8B-B14F-4D97-AF65-F5344CB8AC3E}">
        <p14:creationId xmlns:p14="http://schemas.microsoft.com/office/powerpoint/2010/main" val="33835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85B8-2022-4C41-8B91-F4A2CE561D85}"/>
              </a:ext>
            </a:extLst>
          </p:cNvPr>
          <p:cNvSpPr>
            <a:spLocks noGrp="1"/>
          </p:cNvSpPr>
          <p:nvPr>
            <p:ph type="title"/>
          </p:nvPr>
        </p:nvSpPr>
        <p:spPr>
          <a:xfrm>
            <a:off x="2294282" y="794732"/>
            <a:ext cx="8277239" cy="782277"/>
          </a:xfrm>
        </p:spPr>
        <p:txBody>
          <a:bodyPr>
            <a:normAutofit/>
          </a:bodyPr>
          <a:lstStyle/>
          <a:p>
            <a:r>
              <a:rPr lang="en-US" sz="3000" dirty="0">
                <a:solidFill>
                  <a:srgbClr val="7030A0"/>
                </a:solidFill>
                <a:latin typeface="Cambria Math" panose="02040503050406030204" pitchFamily="18" charset="0"/>
                <a:ea typeface="Cambria Math" panose="02040503050406030204" pitchFamily="18" charset="0"/>
              </a:rPr>
              <a:t>2.1. 	</a:t>
            </a:r>
            <a:r>
              <a:rPr lang="en-US" sz="3000" dirty="0" err="1">
                <a:solidFill>
                  <a:srgbClr val="7030A0"/>
                </a:solidFill>
                <a:latin typeface="Cambria Math" panose="02040503050406030204" pitchFamily="18" charset="0"/>
                <a:ea typeface="Cambria Math" panose="02040503050406030204" pitchFamily="18" charset="0"/>
              </a:rPr>
              <a:t>Khái</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niệm</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không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dây</a:t>
            </a:r>
            <a:endParaRPr lang="en-US" sz="3000" dirty="0">
              <a:solidFill>
                <a:srgbClr val="7030A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AD3B3B5B-94B3-4407-A081-F22387C62726}"/>
              </a:ext>
            </a:extLst>
          </p:cNvPr>
          <p:cNvSpPr txBox="1"/>
          <p:nvPr/>
        </p:nvSpPr>
        <p:spPr>
          <a:xfrm>
            <a:off x="2005019" y="2196184"/>
            <a:ext cx="9067800" cy="3867084"/>
          </a:xfrm>
          <a:prstGeom prst="rect">
            <a:avLst/>
          </a:prstGeom>
          <a:noFill/>
        </p:spPr>
        <p:txBody>
          <a:bodyPr wrap="square" rtlCol="0">
            <a:spAutoFit/>
          </a:bodyPr>
          <a:lstStyle/>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a:t>
            </a: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tòa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diễn</a:t>
            </a:r>
            <a:r>
              <a:rPr lang="en-US" sz="1800" dirty="0">
                <a:effectLst/>
                <a:latin typeface="Times New Roman" panose="02020603050405020304" pitchFamily="18" charset="0"/>
                <a:ea typeface="Times New Roman" panose="02020603050405020304" pitchFamily="18" charset="0"/>
              </a:rPr>
              <a:t> ra ở </a:t>
            </a:r>
            <a:r>
              <a:rPr lang="en-US" sz="1800" dirty="0" err="1">
                <a:effectLst/>
                <a:latin typeface="Times New Roman" panose="02020603050405020304" pitchFamily="18" charset="0"/>
                <a:ea typeface="Times New Roman" panose="02020603050405020304" pitchFamily="18" charset="0"/>
              </a:rPr>
              <a:t>mức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OSI. </a:t>
            </a:r>
          </a:p>
          <a:p>
            <a:pPr marL="342900" indent="-342900">
              <a:lnSpc>
                <a:spcPct val="150000"/>
              </a:lnSpc>
              <a:buFont typeface="Wingdings" panose="05000000000000000000" pitchFamily="2" charset="2"/>
              <a:buChar char="Ø"/>
            </a:pPr>
            <a:endParaRPr lang="en-US"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C3F4320A-D858-4CD4-A64A-3A7ACE708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425552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7FF9DFF-4656-4671-BEF3-0E3FB8EAC29F}"/>
              </a:ext>
            </a:extLst>
          </p:cNvPr>
          <p:cNvSpPr txBox="1">
            <a:spLocks/>
          </p:cNvSpPr>
          <p:nvPr/>
        </p:nvSpPr>
        <p:spPr>
          <a:xfrm>
            <a:off x="2387048" y="701520"/>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2.2. 	</a:t>
            </a:r>
            <a:r>
              <a:rPr lang="en-US" sz="3000" dirty="0" err="1">
                <a:solidFill>
                  <a:srgbClr val="7030A0"/>
                </a:solidFill>
                <a:latin typeface="Cambria Math" panose="02040503050406030204" pitchFamily="18" charset="0"/>
                <a:ea typeface="Cambria Math" panose="02040503050406030204" pitchFamily="18" charset="0"/>
              </a:rPr>
              <a:t>Phân</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loại</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không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dây</a:t>
            </a:r>
            <a:endParaRPr lang="en-US" sz="3000" dirty="0">
              <a:solidFill>
                <a:srgbClr val="7030A0"/>
              </a:solidFill>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ED38A031-F1CD-43A3-A1F1-090C53995E4F}"/>
              </a:ext>
            </a:extLst>
          </p:cNvPr>
          <p:cNvSpPr txBox="1"/>
          <p:nvPr/>
        </p:nvSpPr>
        <p:spPr>
          <a:xfrm>
            <a:off x="1868356" y="1744316"/>
            <a:ext cx="9314622" cy="3959417"/>
          </a:xfrm>
          <a:prstGeom prst="rect">
            <a:avLst/>
          </a:prstGeom>
          <a:noFill/>
        </p:spPr>
        <p:txBody>
          <a:bodyPr wrap="square" rtlCol="0">
            <a:spAutoFit/>
          </a:bodyPr>
          <a:lstStyle/>
          <a:p>
            <a:pPr indent="457200" algn="just">
              <a:lnSpc>
                <a:spcPct val="150000"/>
              </a:lnSpc>
              <a:spcBef>
                <a:spcPts val="1200"/>
              </a:spcBef>
              <a:spcAft>
                <a:spcPts val="1200"/>
              </a:spcAft>
            </a:pPr>
            <a:r>
              <a:rPr lang="vi-VN" sz="1800" dirty="0">
                <a:effectLst/>
                <a:latin typeface="Times New Roman" panose="02020603050405020304" pitchFamily="18" charset="0"/>
                <a:ea typeface="Times New Roman" panose="02020603050405020304" pitchFamily="18" charset="0"/>
              </a:rPr>
              <a:t>Dựa trên phạm vi phủ sóng, ta có thể phân loại mạng không dây thành các loại mạng sau đây:</a:t>
            </a:r>
            <a:endParaRPr lang="en-US" sz="1800" dirty="0">
              <a:effectLst/>
              <a:latin typeface="Times New Roman" panose="02020603050405020304" pitchFamily="18" charset="0"/>
              <a:ea typeface="Times New Roman" panose="02020603050405020304" pitchFamily="18" charset="0"/>
            </a:endParaRPr>
          </a:p>
          <a:p>
            <a:pPr marL="1257300" lvl="2" indent="-342900" algn="just">
              <a:lnSpc>
                <a:spcPct val="150000"/>
              </a:lnSpc>
              <a:spcBef>
                <a:spcPts val="1200"/>
              </a:spcBef>
              <a:spcAft>
                <a:spcPts val="1200"/>
              </a:spcAft>
              <a:buFont typeface="Symbol" panose="05050102010706020507" pitchFamily="18" charset="2"/>
              <a:buChar char=""/>
            </a:pPr>
            <a:r>
              <a:rPr lang="vi-VN" dirty="0">
                <a:effectLst/>
                <a:latin typeface="Times New Roman" panose="02020603050405020304" pitchFamily="18" charset="0"/>
                <a:ea typeface="Times New Roman" panose="02020603050405020304" pitchFamily="18" charset="0"/>
              </a:rPr>
              <a:t>Mạng WWAN (Wireless Wide Area Network) theo chuẩn 802.20</a:t>
            </a:r>
            <a:endParaRPr lang="en-US" dirty="0">
              <a:effectLst/>
              <a:latin typeface="Times New Roman" panose="02020603050405020304" pitchFamily="18" charset="0"/>
              <a:ea typeface="Times New Roman" panose="02020603050405020304" pitchFamily="18" charset="0"/>
            </a:endParaRPr>
          </a:p>
          <a:p>
            <a:pPr marL="1257300" lvl="2" indent="-342900" algn="just">
              <a:lnSpc>
                <a:spcPct val="150000"/>
              </a:lnSpc>
              <a:spcBef>
                <a:spcPts val="1200"/>
              </a:spcBef>
              <a:spcAft>
                <a:spcPts val="1200"/>
              </a:spcAft>
              <a:buFont typeface="Symbol" panose="05050102010706020507" pitchFamily="18" charset="2"/>
              <a:buChar char=""/>
            </a:pPr>
            <a:r>
              <a:rPr lang="vi-VN" dirty="0">
                <a:effectLst/>
                <a:latin typeface="Times New Roman" panose="02020603050405020304" pitchFamily="18" charset="0"/>
                <a:ea typeface="Times New Roman" panose="02020603050405020304" pitchFamily="18" charset="0"/>
              </a:rPr>
              <a:t>Mạng WMAN (Wireless </a:t>
            </a:r>
            <a:r>
              <a:rPr lang="en-US" dirty="0">
                <a:effectLst/>
                <a:latin typeface="Times New Roman" panose="02020603050405020304" pitchFamily="18" charset="0"/>
                <a:ea typeface="Times New Roman" panose="02020603050405020304" pitchFamily="18" charset="0"/>
              </a:rPr>
              <a:t>Metropolitan </a:t>
            </a:r>
            <a:r>
              <a:rPr lang="vi-VN" dirty="0">
                <a:effectLst/>
                <a:latin typeface="Times New Roman" panose="02020603050405020304" pitchFamily="18" charset="0"/>
                <a:ea typeface="Times New Roman" panose="02020603050405020304" pitchFamily="18" charset="0"/>
              </a:rPr>
              <a:t>Area Network) theo chuẩn 802.16</a:t>
            </a:r>
            <a:endParaRPr lang="en-US" dirty="0">
              <a:effectLst/>
              <a:latin typeface="Times New Roman" panose="02020603050405020304" pitchFamily="18" charset="0"/>
              <a:ea typeface="Times New Roman" panose="02020603050405020304" pitchFamily="18" charset="0"/>
            </a:endParaRPr>
          </a:p>
          <a:p>
            <a:pPr marL="1257300" lvl="2" indent="-342900" algn="just">
              <a:lnSpc>
                <a:spcPct val="150000"/>
              </a:lnSpc>
              <a:spcBef>
                <a:spcPts val="1200"/>
              </a:spcBef>
              <a:spcAft>
                <a:spcPts val="1200"/>
              </a:spcAft>
              <a:buFont typeface="Symbol" panose="05050102010706020507" pitchFamily="18" charset="2"/>
              <a:buChar char=""/>
            </a:pPr>
            <a:r>
              <a:rPr lang="vi-VN" dirty="0">
                <a:effectLst/>
                <a:latin typeface="Times New Roman" panose="02020603050405020304" pitchFamily="18" charset="0"/>
                <a:ea typeface="Times New Roman" panose="02020603050405020304" pitchFamily="18" charset="0"/>
              </a:rPr>
              <a:t>Mạng WLAN (Wireless Local Area Network) theo chuẩn 802.11</a:t>
            </a:r>
            <a:endParaRPr lang="en-US" dirty="0">
              <a:effectLst/>
              <a:latin typeface="Times New Roman" panose="02020603050405020304" pitchFamily="18" charset="0"/>
              <a:ea typeface="Times New Roman" panose="02020603050405020304" pitchFamily="18" charset="0"/>
            </a:endParaRPr>
          </a:p>
          <a:p>
            <a:pPr marL="1257300" lvl="2" indent="-342900" algn="just">
              <a:lnSpc>
                <a:spcPct val="150000"/>
              </a:lnSpc>
              <a:spcBef>
                <a:spcPts val="1200"/>
              </a:spcBef>
              <a:spcAft>
                <a:spcPts val="1200"/>
              </a:spcAft>
              <a:buFont typeface="Symbol" panose="05050102010706020507" pitchFamily="18" charset="2"/>
              <a:buChar char=""/>
            </a:pPr>
            <a:r>
              <a:rPr lang="vi-VN" dirty="0">
                <a:effectLst/>
                <a:latin typeface="Times New Roman" panose="02020603050405020304" pitchFamily="18" charset="0"/>
                <a:ea typeface="Times New Roman" panose="02020603050405020304" pitchFamily="18" charset="0"/>
              </a:rPr>
              <a:t>Mạng WPAN (Wireless Personal Area Network) theo chuẩn 802.15</a:t>
            </a:r>
            <a:endParaRPr lang="en-US" dirty="0">
              <a:effectLst/>
              <a:latin typeface="Times New Roman" panose="02020603050405020304" pitchFamily="18" charset="0"/>
              <a:ea typeface="Times New Roman" panose="02020603050405020304" pitchFamily="18" charset="0"/>
            </a:endParaRPr>
          </a:p>
          <a:p>
            <a:pPr marL="342900" indent="-342900">
              <a:lnSpc>
                <a:spcPct val="150000"/>
              </a:lnSpc>
              <a:buFont typeface="Wingdings" panose="05000000000000000000" pitchFamily="2" charset="2"/>
              <a:buChar char="Ø"/>
            </a:pPr>
            <a:endParaRPr lang="en-US" sz="2000" dirty="0">
              <a:latin typeface="Cambria Math" panose="02040503050406030204" pitchFamily="18" charset="0"/>
              <a:ea typeface="Cambria Math" panose="02040503050406030204" pitchFamily="18" charset="0"/>
            </a:endParaRPr>
          </a:p>
        </p:txBody>
      </p:sp>
      <p:pic>
        <p:nvPicPr>
          <p:cNvPr id="10" name="Picture 9">
            <a:extLst>
              <a:ext uri="{FF2B5EF4-FFF2-40B4-BE49-F238E27FC236}">
                <a16:creationId xmlns:a16="http://schemas.microsoft.com/office/drawing/2014/main" id="{1CC4ABF2-0EEF-41A9-85AE-44A5BF79D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426308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F97C825D-75AD-43FA-B420-91A52EE291BA}"/>
              </a:ext>
            </a:extLst>
          </p:cNvPr>
          <p:cNvSpPr txBox="1">
            <a:spLocks/>
          </p:cNvSpPr>
          <p:nvPr/>
        </p:nvSpPr>
        <p:spPr>
          <a:xfrm>
            <a:off x="2579136" y="143348"/>
            <a:ext cx="9732133" cy="923330"/>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rgbClr val="7030A0"/>
                </a:solidFill>
                <a:latin typeface="Cambria Math" panose="02040503050406030204" pitchFamily="18" charset="0"/>
                <a:ea typeface="Cambria Math" panose="02040503050406030204" pitchFamily="18" charset="0"/>
              </a:rPr>
              <a:t>3. TÌM HIỂU MẠNG WLAN</a:t>
            </a:r>
          </a:p>
        </p:txBody>
      </p:sp>
      <p:pic>
        <p:nvPicPr>
          <p:cNvPr id="3" name="Picture 2">
            <a:extLst>
              <a:ext uri="{FF2B5EF4-FFF2-40B4-BE49-F238E27FC236}">
                <a16:creationId xmlns:a16="http://schemas.microsoft.com/office/drawing/2014/main" id="{FBC885AB-1610-44F7-823B-E6603C016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5" name="Picture 4">
            <a:extLst>
              <a:ext uri="{FF2B5EF4-FFF2-40B4-BE49-F238E27FC236}">
                <a16:creationId xmlns:a16="http://schemas.microsoft.com/office/drawing/2014/main" id="{BC72E483-7559-4D0A-8984-DA7E4FAE9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643" y="1066678"/>
            <a:ext cx="7427844" cy="5529710"/>
          </a:xfrm>
          <a:prstGeom prst="rect">
            <a:avLst/>
          </a:prstGeom>
        </p:spPr>
      </p:pic>
    </p:spTree>
    <p:extLst>
      <p:ext uri="{BB962C8B-B14F-4D97-AF65-F5344CB8AC3E}">
        <p14:creationId xmlns:p14="http://schemas.microsoft.com/office/powerpoint/2010/main" val="313083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11FC-E2FE-4E59-B172-FB621F1EC68E}"/>
              </a:ext>
            </a:extLst>
          </p:cNvPr>
          <p:cNvSpPr txBox="1">
            <a:spLocks/>
          </p:cNvSpPr>
          <p:nvPr/>
        </p:nvSpPr>
        <p:spPr>
          <a:xfrm>
            <a:off x="2199232" y="605013"/>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3.1. 	</a:t>
            </a:r>
            <a:r>
              <a:rPr lang="en-US" sz="3000" dirty="0" err="1">
                <a:solidFill>
                  <a:srgbClr val="7030A0"/>
                </a:solidFill>
                <a:latin typeface="Cambria Math" panose="02040503050406030204" pitchFamily="18" charset="0"/>
                <a:ea typeface="Cambria Math" panose="02040503050406030204" pitchFamily="18" charset="0"/>
              </a:rPr>
              <a:t>Khái</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niệm</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Wlan</a:t>
            </a:r>
            <a:endParaRPr lang="en-US" sz="3000" dirty="0">
              <a:solidFill>
                <a:srgbClr val="7030A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8F624AAC-16BA-4E94-B045-E28E3312341E}"/>
              </a:ext>
            </a:extLst>
          </p:cNvPr>
          <p:cNvSpPr txBox="1"/>
          <p:nvPr/>
        </p:nvSpPr>
        <p:spPr>
          <a:xfrm>
            <a:off x="2095499" y="1210026"/>
            <a:ext cx="9067800" cy="5228291"/>
          </a:xfrm>
          <a:prstGeom prst="rect">
            <a:avLst/>
          </a:prstGeom>
          <a:noFill/>
        </p:spPr>
        <p:txBody>
          <a:bodyPr wrap="square" rtlCol="0">
            <a:spAutoFit/>
          </a:bodyPr>
          <a:lstStyle/>
          <a:p>
            <a:pPr marL="285750" indent="-285750" algn="just">
              <a:lnSpc>
                <a:spcPct val="150000"/>
              </a:lnSpc>
              <a:spcBef>
                <a:spcPts val="1200"/>
              </a:spcBef>
              <a:spcAft>
                <a:spcPts val="1200"/>
              </a:spcAft>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rPr>
              <a:t>Mạng WLAN là mạng máy tính không dây mà ở đó nó liên kết hai hoặc nhiều thiết bị bằng cách sử dụng phương thức giao tiếp không dây để tạo thành mạng cục bộ (LAN) trong khu vực giới hạn diện tích như nhà riêng, trường học, cơ quan, công ty, xí nghiệp,... và nó đang dần thay thế cho kết nối có dây. Nó cung cấp cho người dùng kết nối Internet khi di chuyển xung quanh khu vực có kết nối mạng. Thông qua cổng mặc định, người dùng có thể kết nối đến Internet khắp nơi trên thế giới.</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spcAft>
                <a:spcPts val="12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WLAN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tần</a:t>
            </a:r>
            <a:r>
              <a:rPr lang="en-US" sz="1800" dirty="0">
                <a:effectLst/>
                <a:latin typeface="Times New Roman" panose="02020603050405020304" pitchFamily="18" charset="0"/>
                <a:ea typeface="Times New Roman" panose="02020603050405020304" pitchFamily="18" charset="0"/>
              </a:rPr>
              <a:t> 2,4 GHz</a:t>
            </a:r>
            <a:r>
              <a:rPr lang="vi-VN" sz="1800" dirty="0">
                <a:effectLst/>
                <a:latin typeface="Times New Roman" panose="02020603050405020304" pitchFamily="18" charset="0"/>
                <a:ea typeface="Times New Roman" panose="02020603050405020304" pitchFamily="18" charset="0"/>
              </a:rPr>
              <a:t> hoặc </a:t>
            </a:r>
            <a:r>
              <a:rPr lang="en-US" sz="1800" dirty="0">
                <a:effectLst/>
                <a:latin typeface="Times New Roman" panose="02020603050405020304" pitchFamily="18" charset="0"/>
                <a:ea typeface="Times New Roman" panose="02020603050405020304" pitchFamily="18" charset="0"/>
              </a:rPr>
              <a:t>5 GHz.</a:t>
            </a:r>
          </a:p>
          <a:p>
            <a:pPr marL="285750" indent="-285750" algn="just">
              <a:lnSpc>
                <a:spcPct val="150000"/>
              </a:lnSpc>
              <a:spcBef>
                <a:spcPts val="1200"/>
              </a:spcBef>
              <a:spcAft>
                <a:spcPts val="1200"/>
              </a:spcAft>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rPr>
              <a:t>Tùy vào chuẩn kết nối IEEE 802.11a/b/g/n/ac mà mạng WLAN sẽ có các phạm vi phủ sóng trong nhà hoặc ngoài trời khác nhau và nó sẽ có tốc độ khác nhau. Ví dụ với chuẩn 802.11a sẽ có tốc độ khoảng 2Mbps nhưng chuẩn 802.11.ac sẽ cung cấp tốc độ khoảng 866 Mbps</a:t>
            </a:r>
            <a:endParaRPr lang="en-US"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3B5BD679-8935-4162-9EB0-1B79D12F2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80575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8E1F-39CA-4CE6-9D05-8878A80D9AF0}"/>
              </a:ext>
            </a:extLst>
          </p:cNvPr>
          <p:cNvSpPr txBox="1">
            <a:spLocks/>
          </p:cNvSpPr>
          <p:nvPr/>
        </p:nvSpPr>
        <p:spPr>
          <a:xfrm>
            <a:off x="2367170" y="564475"/>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3.2. 	</a:t>
            </a:r>
            <a:r>
              <a:rPr lang="en-US" sz="3000" dirty="0" err="1">
                <a:solidFill>
                  <a:srgbClr val="7030A0"/>
                </a:solidFill>
                <a:latin typeface="Cambria Math" panose="02040503050406030204" pitchFamily="18" charset="0"/>
                <a:ea typeface="Cambria Math" panose="02040503050406030204" pitchFamily="18" charset="0"/>
              </a:rPr>
              <a:t>Nguyên</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lý</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hoạt</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động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Wlan</a:t>
            </a:r>
            <a:endParaRPr lang="en-US" sz="3000" dirty="0">
              <a:solidFill>
                <a:srgbClr val="7030A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5BF26E8F-8B04-4FA2-8D69-5994B6C8DA19}"/>
              </a:ext>
            </a:extLst>
          </p:cNvPr>
          <p:cNvSpPr txBox="1"/>
          <p:nvPr/>
        </p:nvSpPr>
        <p:spPr>
          <a:xfrm>
            <a:off x="2193399" y="1346752"/>
            <a:ext cx="9067800" cy="4705391"/>
          </a:xfrm>
          <a:prstGeom prst="rect">
            <a:avLst/>
          </a:prstGeom>
          <a:noFill/>
        </p:spPr>
        <p:txBody>
          <a:bodyPr wrap="square" rtlCol="0">
            <a:spAutoFit/>
          </a:bodyPr>
          <a:lstStyle/>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WLAN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sang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xa</a:t>
            </a:r>
            <a:r>
              <a:rPr lang="en-US" sz="1800" dirty="0">
                <a:effectLst/>
                <a:latin typeface="Times New Roman" panose="02020603050405020304" pitchFamily="18" charset="0"/>
                <a:ea typeface="Times New Roman" panose="02020603050405020304" pitchFamily="18" charset="0"/>
              </a:rPr>
              <a:t>.</a:t>
            </a: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điểm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phạm</a:t>
            </a:r>
            <a:r>
              <a:rPr lang="en-US" sz="1800" dirty="0">
                <a:effectLst/>
                <a:latin typeface="Times New Roman" panose="02020603050405020304" pitchFamily="18" charset="0"/>
                <a:ea typeface="Times New Roman" panose="02020603050405020304" pitchFamily="18" charset="0"/>
              </a:rPr>
              <a:t> vi </a:t>
            </a:r>
            <a:r>
              <a:rPr lang="en-US" sz="1800" dirty="0" err="1">
                <a:effectLst/>
                <a:latin typeface="Times New Roman" panose="02020603050405020304" pitchFamily="18" charset="0"/>
                <a:ea typeface="Times New Roman" panose="02020603050405020304" pitchFamily="18" charset="0"/>
              </a:rPr>
              <a:t>vài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mét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mét</a:t>
            </a:r>
            <a:r>
              <a:rPr lang="en-US" sz="1800" dirty="0">
                <a:effectLst/>
                <a:latin typeface="Times New Roman" panose="02020603050405020304" pitchFamily="18" charset="0"/>
                <a:ea typeface="Times New Roman" panose="02020603050405020304" pitchFamily="18" charset="0"/>
              </a:rPr>
              <a:t>.</a:t>
            </a:r>
          </a:p>
        </p:txBody>
      </p:sp>
      <p:pic>
        <p:nvPicPr>
          <p:cNvPr id="4" name="Picture 3">
            <a:extLst>
              <a:ext uri="{FF2B5EF4-FFF2-40B4-BE49-F238E27FC236}">
                <a16:creationId xmlns:a16="http://schemas.microsoft.com/office/drawing/2014/main" id="{CD139B9C-B5F9-4CFD-9ABF-9779DA2DD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79607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BBA9-DFC9-494A-B322-6D50928CEBD1}"/>
              </a:ext>
            </a:extLst>
          </p:cNvPr>
          <p:cNvSpPr txBox="1">
            <a:spLocks/>
          </p:cNvSpPr>
          <p:nvPr/>
        </p:nvSpPr>
        <p:spPr>
          <a:xfrm>
            <a:off x="2470670" y="605013"/>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3.3. 	</a:t>
            </a:r>
            <a:r>
              <a:rPr lang="en-US" sz="3000" dirty="0" err="1">
                <a:solidFill>
                  <a:srgbClr val="7030A0"/>
                </a:solidFill>
                <a:latin typeface="Cambria Math" panose="02040503050406030204" pitchFamily="18" charset="0"/>
                <a:ea typeface="Cambria Math" panose="02040503050406030204" pitchFamily="18" charset="0"/>
              </a:rPr>
              <a:t>Các</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chuẩn</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hổ</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biến</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của</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Wlan</a:t>
            </a:r>
            <a:endParaRPr lang="en-US" sz="3000" dirty="0">
              <a:solidFill>
                <a:srgbClr val="7030A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3DA85E84-86FF-40B7-B0B8-B24EF254078D}"/>
              </a:ext>
            </a:extLst>
          </p:cNvPr>
          <p:cNvSpPr txBox="1"/>
          <p:nvPr/>
        </p:nvSpPr>
        <p:spPr>
          <a:xfrm>
            <a:off x="2470670" y="1210026"/>
            <a:ext cx="3373539" cy="4797724"/>
          </a:xfrm>
          <a:prstGeom prst="rect">
            <a:avLst/>
          </a:prstGeom>
          <a:noFill/>
        </p:spPr>
        <p:txBody>
          <a:bodyPr wrap="square" rtlCol="0">
            <a:spAutoFit/>
          </a:bodyPr>
          <a:lstStyle/>
          <a:p>
            <a:pPr algn="just">
              <a:lnSpc>
                <a:spcPct val="150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 chuẩn phổ biến như sau:</a:t>
            </a:r>
            <a:endParaRPr lang="en-US" sz="2000" dirty="0">
              <a:effectLst/>
              <a:latin typeface="Cambria Math" panose="02040503050406030204" pitchFamily="18" charset="0"/>
              <a:ea typeface="Cambria Math" panose="02040503050406030204" pitchFamily="18" charset="0"/>
            </a:endParaRPr>
          </a:p>
          <a:p>
            <a:pPr marL="742950" lvl="1" indent="-285750" algn="just">
              <a:lnSpc>
                <a:spcPct val="150000"/>
              </a:lnSpc>
              <a:spcBef>
                <a:spcPts val="1200"/>
              </a:spcBef>
              <a:spcAft>
                <a:spcPts val="1200"/>
              </a:spcAft>
              <a:buFont typeface="Wingdings" panose="05000000000000000000" pitchFamily="2" charset="2"/>
              <a:buChar char="§"/>
            </a:pPr>
            <a:r>
              <a:rPr lang="en-US" dirty="0">
                <a:latin typeface="Cambria Math" panose="02040503050406030204" pitchFamily="18" charset="0"/>
                <a:ea typeface="Cambria Math" panose="02040503050406030204" pitchFamily="18" charset="0"/>
              </a:rPr>
              <a:t>802.11</a:t>
            </a:r>
          </a:p>
          <a:p>
            <a:pPr marL="742950" lvl="1" indent="-285750" algn="just">
              <a:lnSpc>
                <a:spcPct val="150000"/>
              </a:lnSpc>
              <a:spcBef>
                <a:spcPts val="1200"/>
              </a:spcBef>
              <a:spcAft>
                <a:spcPts val="1200"/>
              </a:spcAft>
              <a:buFont typeface="Wingdings" panose="05000000000000000000" pitchFamily="2" charset="2"/>
              <a:buChar char="§"/>
            </a:pPr>
            <a:r>
              <a:rPr lang="en-US" dirty="0">
                <a:effectLst/>
                <a:latin typeface="Cambria Math" panose="02040503050406030204" pitchFamily="18" charset="0"/>
                <a:ea typeface="Cambria Math" panose="02040503050406030204" pitchFamily="18" charset="0"/>
              </a:rPr>
              <a:t>802.11a</a:t>
            </a:r>
          </a:p>
          <a:p>
            <a:pPr marL="742950" lvl="1" indent="-285750" algn="just">
              <a:lnSpc>
                <a:spcPct val="150000"/>
              </a:lnSpc>
              <a:spcBef>
                <a:spcPts val="1200"/>
              </a:spcBef>
              <a:spcAft>
                <a:spcPts val="1200"/>
              </a:spcAft>
              <a:buFont typeface="Wingdings" panose="05000000000000000000" pitchFamily="2" charset="2"/>
              <a:buChar char="§"/>
            </a:pPr>
            <a:r>
              <a:rPr lang="en-US" dirty="0">
                <a:latin typeface="Cambria Math" panose="02040503050406030204" pitchFamily="18" charset="0"/>
                <a:ea typeface="Cambria Math" panose="02040503050406030204" pitchFamily="18" charset="0"/>
              </a:rPr>
              <a:t>802.11b</a:t>
            </a:r>
          </a:p>
          <a:p>
            <a:pPr marL="742950" lvl="1" indent="-285750" algn="just">
              <a:lnSpc>
                <a:spcPct val="150000"/>
              </a:lnSpc>
              <a:spcBef>
                <a:spcPts val="1200"/>
              </a:spcBef>
              <a:spcAft>
                <a:spcPts val="1200"/>
              </a:spcAft>
              <a:buFont typeface="Wingdings" panose="05000000000000000000" pitchFamily="2" charset="2"/>
              <a:buChar char="§"/>
            </a:pPr>
            <a:r>
              <a:rPr lang="en-US" dirty="0">
                <a:effectLst/>
                <a:latin typeface="Cambria Math" panose="02040503050406030204" pitchFamily="18" charset="0"/>
                <a:ea typeface="Cambria Math" panose="02040503050406030204" pitchFamily="18" charset="0"/>
              </a:rPr>
              <a:t>802.11g</a:t>
            </a:r>
          </a:p>
          <a:p>
            <a:pPr marL="742950" lvl="1" indent="-285750" algn="just">
              <a:lnSpc>
                <a:spcPct val="150000"/>
              </a:lnSpc>
              <a:spcBef>
                <a:spcPts val="1200"/>
              </a:spcBef>
              <a:spcAft>
                <a:spcPts val="1200"/>
              </a:spcAft>
              <a:buFont typeface="Wingdings" panose="05000000000000000000" pitchFamily="2" charset="2"/>
              <a:buChar char="§"/>
            </a:pPr>
            <a:r>
              <a:rPr lang="en-US" dirty="0">
                <a:latin typeface="Cambria Math" panose="02040503050406030204" pitchFamily="18" charset="0"/>
                <a:ea typeface="Cambria Math" panose="02040503050406030204" pitchFamily="18" charset="0"/>
              </a:rPr>
              <a:t>802.11n</a:t>
            </a:r>
          </a:p>
          <a:p>
            <a:pPr marL="742950" lvl="1" indent="-285750" algn="just">
              <a:lnSpc>
                <a:spcPct val="150000"/>
              </a:lnSpc>
              <a:spcBef>
                <a:spcPts val="1200"/>
              </a:spcBef>
              <a:spcAft>
                <a:spcPts val="1200"/>
              </a:spcAft>
              <a:buFont typeface="Wingdings" panose="05000000000000000000" pitchFamily="2" charset="2"/>
              <a:buChar char="§"/>
            </a:pPr>
            <a:r>
              <a:rPr lang="en-US" dirty="0">
                <a:effectLst/>
                <a:latin typeface="Cambria Math" panose="02040503050406030204" pitchFamily="18" charset="0"/>
                <a:ea typeface="Cambria Math" panose="02040503050406030204" pitchFamily="18" charset="0"/>
              </a:rPr>
              <a:t>802.11ac</a:t>
            </a:r>
            <a:endParaRPr lang="en-US"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43FEC71-9708-4E22-BD32-E9F6EA017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6" name="Picture 5">
            <a:extLst>
              <a:ext uri="{FF2B5EF4-FFF2-40B4-BE49-F238E27FC236}">
                <a16:creationId xmlns:a16="http://schemas.microsoft.com/office/drawing/2014/main" id="{F6AE5DEA-41DB-481D-A516-567585C91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070" y="1992302"/>
            <a:ext cx="6083045" cy="2062863"/>
          </a:xfrm>
          <a:prstGeom prst="rect">
            <a:avLst/>
          </a:prstGeom>
        </p:spPr>
      </p:pic>
    </p:spTree>
    <p:extLst>
      <p:ext uri="{BB962C8B-B14F-4D97-AF65-F5344CB8AC3E}">
        <p14:creationId xmlns:p14="http://schemas.microsoft.com/office/powerpoint/2010/main" val="3073964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2606-EBAA-445B-8F25-509BE1E6B1DA}"/>
              </a:ext>
            </a:extLst>
          </p:cNvPr>
          <p:cNvSpPr txBox="1">
            <a:spLocks/>
          </p:cNvSpPr>
          <p:nvPr/>
        </p:nvSpPr>
        <p:spPr>
          <a:xfrm>
            <a:off x="2407955" y="605013"/>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3.4. </a:t>
            </a:r>
            <a:r>
              <a:rPr lang="en-US" sz="3000" dirty="0" err="1">
                <a:solidFill>
                  <a:srgbClr val="7030A0"/>
                </a:solidFill>
                <a:latin typeface="Cambria Math" panose="02040503050406030204" pitchFamily="18" charset="0"/>
                <a:ea typeface="Cambria Math" panose="02040503050406030204" pitchFamily="18" charset="0"/>
              </a:rPr>
              <a:t>Ưu</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điểm</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và</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nhược</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điểm</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của</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Wlan</a:t>
            </a:r>
            <a:r>
              <a:rPr lang="en-US" sz="3000" dirty="0">
                <a:solidFill>
                  <a:srgbClr val="7030A0"/>
                </a:solidFill>
                <a:latin typeface="Cambria Math" panose="02040503050406030204" pitchFamily="18" charset="0"/>
                <a:ea typeface="Cambria Math" panose="02040503050406030204" pitchFamily="18" charset="0"/>
              </a:rPr>
              <a:t>	</a:t>
            </a:r>
          </a:p>
        </p:txBody>
      </p:sp>
      <p:sp>
        <p:nvSpPr>
          <p:cNvPr id="3" name="TextBox 2">
            <a:extLst>
              <a:ext uri="{FF2B5EF4-FFF2-40B4-BE49-F238E27FC236}">
                <a16:creationId xmlns:a16="http://schemas.microsoft.com/office/drawing/2014/main" id="{CD079966-0EED-4E9A-8AC0-ECE911424A03}"/>
              </a:ext>
            </a:extLst>
          </p:cNvPr>
          <p:cNvSpPr txBox="1"/>
          <p:nvPr/>
        </p:nvSpPr>
        <p:spPr>
          <a:xfrm>
            <a:off x="1957380" y="1351612"/>
            <a:ext cx="10234620" cy="5211940"/>
          </a:xfrm>
          <a:prstGeom prst="rect">
            <a:avLst/>
          </a:prstGeom>
          <a:noFill/>
        </p:spPr>
        <p:txBody>
          <a:bodyPr wrap="square" rtlCol="0">
            <a:spAutoFit/>
          </a:bodyPr>
          <a:lstStyle/>
          <a:p>
            <a:pPr lvl="1" algn="just">
              <a:lnSpc>
                <a:spcPct val="150000"/>
              </a:lnSpc>
              <a:spcBef>
                <a:spcPts val="1200"/>
              </a:spcBef>
              <a:spcAft>
                <a:spcPts val="1200"/>
              </a:spcAft>
            </a:pPr>
            <a:r>
              <a:rPr lang="en-US" b="1" dirty="0" err="1">
                <a:latin typeface="Tahoma" panose="020B0604030504040204" pitchFamily="34" charset="0"/>
                <a:ea typeface="Tahoma" panose="020B0604030504040204" pitchFamily="34" charset="0"/>
                <a:cs typeface="Tahoma" panose="020B0604030504040204" pitchFamily="34" charset="0"/>
              </a:rPr>
              <a:t>Ưu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điểm</a:t>
            </a:r>
            <a:r>
              <a:rPr lang="en-US" b="1" dirty="0">
                <a:latin typeface="Tahoma" panose="020B0604030504040204" pitchFamily="34" charset="0"/>
                <a:ea typeface="Tahoma" panose="020B0604030504040204" pitchFamily="34" charset="0"/>
                <a:cs typeface="Tahoma" panose="020B0604030504040204" pitchFamily="34"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di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tiện</a:t>
            </a:r>
            <a:r>
              <a:rPr lang="vi-VN" sz="1800" dirty="0">
                <a:effectLst/>
                <a:latin typeface="Times New Roman" panose="02020603050405020304" pitchFamily="18" charset="0"/>
                <a:ea typeface="Times New Roman" panose="02020603050405020304" pitchFamily="18" charset="0"/>
              </a:rPr>
              <a:t> lợi khi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vi-VN" sz="1800" dirty="0">
                <a:effectLst/>
                <a:latin typeface="Times New Roman" panose="02020603050405020304" pitchFamily="18" charset="0"/>
                <a:ea typeface="Times New Roman" panose="02020603050405020304" pitchFamily="18" charset="0"/>
              </a:rPr>
              <a:t> dùng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vi-VN" sz="1800" dirty="0">
                <a:effectLst/>
                <a:latin typeface="Times New Roman" panose="02020603050405020304" pitchFamily="18" charset="0"/>
                <a:ea typeface="Times New Roman" panose="02020603050405020304" pitchFamily="18" charset="0"/>
              </a:rPr>
              <a:t> quan trọng là họ đang ở đâu, chỉ cần họ ở trong vùng phủ sóng</a:t>
            </a:r>
            <a:r>
              <a:rPr lang="en-US"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vi-VN" sz="1800" dirty="0">
                <a:effectLst/>
                <a:latin typeface="Times New Roman" panose="02020603050405020304" pitchFamily="18" charset="0"/>
                <a:ea typeface="Times New Roman" panose="02020603050405020304" pitchFamily="18" charset="0"/>
              </a:rPr>
              <a:t>, công sức, tiền bạc cho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cáp</a:t>
            </a:r>
            <a:r>
              <a:rPr lang="vi-VN" sz="1800" dirty="0">
                <a:effectLst/>
                <a:latin typeface="Times New Roman" panose="02020603050405020304" pitchFamily="18" charset="0"/>
                <a:ea typeface="Times New Roman" panose="02020603050405020304" pitchFamily="18" charset="0"/>
              </a:rPr>
              <a:t> mạng</a:t>
            </a:r>
            <a:r>
              <a:rPr lang="en-US"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ảnh</a:t>
            </a:r>
            <a:r>
              <a:rPr lang="vi-VN" sz="1800" dirty="0">
                <a:effectLst/>
                <a:latin typeface="Times New Roman" panose="02020603050405020304" pitchFamily="18" charset="0"/>
                <a:ea typeface="Times New Roman" panose="02020603050405020304" pitchFamily="18" charset="0"/>
              </a:rPr>
              <a:t> hưởng đến </a:t>
            </a:r>
            <a:r>
              <a:rPr lang="en-US" sz="1800" dirty="0" err="1">
                <a:effectLst/>
                <a:latin typeface="Times New Roman" panose="02020603050405020304" pitchFamily="18" charset="0"/>
                <a:ea typeface="Times New Roman" panose="02020603050405020304" pitchFamily="18" charset="0"/>
              </a:rPr>
              <a:t>thẩm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mỹ</a:t>
            </a:r>
            <a:r>
              <a:rPr lang="vi-VN" sz="1800" dirty="0">
                <a:effectLst/>
                <a:latin typeface="Times New Roman" panose="02020603050405020304" pitchFamily="18" charset="0"/>
                <a:ea typeface="Times New Roman" panose="02020603050405020304" pitchFamily="18" charset="0"/>
              </a:rPr>
              <a:t> 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tòa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Giảm</a:t>
            </a:r>
            <a:r>
              <a:rPr lang="en-US" sz="1800" dirty="0">
                <a:effectLst/>
                <a:latin typeface="Times New Roman" panose="02020603050405020304" pitchFamily="18" charset="0"/>
                <a:ea typeface="Times New Roman" panose="02020603050405020304" pitchFamily="18" charset="0"/>
              </a:rPr>
              <a:t> chi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dưỡng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vi-VN" sz="1800" dirty="0">
                <a:effectLst/>
                <a:latin typeface="Times New Roman" panose="02020603050405020304" pitchFamily="18" charset="0"/>
                <a:ea typeface="Times New Roman" panose="02020603050405020304" pitchFamily="18" charset="0"/>
              </a:rPr>
              <a:t> khi không cần phải thay dây cáp mạng nếu gặp sự cố vât lý</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A87A95DE-E061-4E61-BBAD-14D6196F7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334942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7C7A5-C30B-4118-9861-D42AE0914949}"/>
              </a:ext>
            </a:extLst>
          </p:cNvPr>
          <p:cNvSpPr txBox="1"/>
          <p:nvPr/>
        </p:nvSpPr>
        <p:spPr>
          <a:xfrm>
            <a:off x="2142910" y="1753413"/>
            <a:ext cx="10234620" cy="3351174"/>
          </a:xfrm>
          <a:prstGeom prst="rect">
            <a:avLst/>
          </a:prstGeom>
          <a:noFill/>
        </p:spPr>
        <p:txBody>
          <a:bodyPr wrap="square" rtlCol="0">
            <a:spAutoFit/>
          </a:bodyPr>
          <a:lstStyle/>
          <a:p>
            <a:pPr lvl="1" algn="just">
              <a:lnSpc>
                <a:spcPct val="150000"/>
              </a:lnSpc>
              <a:spcBef>
                <a:spcPts val="1200"/>
              </a:spcBef>
              <a:spcAft>
                <a:spcPts val="1200"/>
              </a:spcAft>
            </a:pPr>
            <a:r>
              <a:rPr lang="en-US" b="1" dirty="0" err="1">
                <a:latin typeface="Tahoma" panose="020B0604030504040204" pitchFamily="34" charset="0"/>
                <a:ea typeface="Tahoma" panose="020B0604030504040204" pitchFamily="34" charset="0"/>
                <a:cs typeface="Tahoma" panose="020B0604030504040204" pitchFamily="34" charset="0"/>
              </a:rPr>
              <a:t>Nhược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điểm</a:t>
            </a:r>
            <a:r>
              <a:rPr lang="en-US" b="1" dirty="0">
                <a:latin typeface="Tahoma" panose="020B0604030504040204" pitchFamily="34" charset="0"/>
                <a:ea typeface="Tahoma" panose="020B0604030504040204" pitchFamily="34" charset="0"/>
                <a:cs typeface="Tahoma" panose="020B0604030504040204" pitchFamily="34" charset="0"/>
              </a:rPr>
              <a:t>:</a:t>
            </a: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Dễ</a:t>
            </a:r>
            <a:r>
              <a:rPr lang="vi-VN" sz="1800" dirty="0">
                <a:effectLst/>
                <a:latin typeface="Times New Roman" panose="02020603050405020304" pitchFamily="18" charset="0"/>
                <a:ea typeface="Times New Roman" panose="02020603050405020304" pitchFamily="18" charset="0"/>
              </a:rPr>
              <a:t> bị nhiễu sóng, mất sóng nếu đặt cục phát sóng không đúng vị trí</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vi-VN" sz="1800" dirty="0">
                <a:effectLst/>
                <a:latin typeface="Times New Roman" panose="02020603050405020304" pitchFamily="18" charset="0"/>
                <a:ea typeface="Times New Roman" panose="02020603050405020304" pitchFamily="18" charset="0"/>
              </a:rPr>
              <a:t>Dễ gặp các vấn đề liên quan đến bảo mật</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Tốc</a:t>
            </a:r>
            <a:r>
              <a:rPr lang="vi-VN" sz="1800" dirty="0">
                <a:effectLst/>
                <a:latin typeface="Times New Roman" panose="02020603050405020304" pitchFamily="18" charset="0"/>
                <a:ea typeface="Times New Roman" panose="02020603050405020304" pitchFamily="18" charset="0"/>
              </a:rPr>
              <a:t> độ không nhanh nếu so sánh với mạng có dây (cáp quang)</a:t>
            </a:r>
            <a:endParaRPr lang="en-US" b="1" dirty="0">
              <a:latin typeface="Tahoma" panose="020B0604030504040204" pitchFamily="34" charset="0"/>
              <a:ea typeface="Tahoma" panose="020B0604030504040204" pitchFamily="34" charset="0"/>
              <a:cs typeface="Tahoma" panose="020B0604030504040204" pitchFamily="34" charset="0"/>
            </a:endParaRPr>
          </a:p>
          <a:p>
            <a:pPr lvl="1" algn="just">
              <a:lnSpc>
                <a:spcPct val="150000"/>
              </a:lnSpc>
              <a:spcBef>
                <a:spcPts val="1200"/>
              </a:spcBef>
              <a:spcAft>
                <a:spcPts val="1200"/>
              </a:spcAft>
            </a:pPr>
            <a:endParaRPr lang="en-US"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663B34D5-ED82-4179-B5A3-3A356A60B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299573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BF03-CA33-403D-872D-A49EC73B2CCC}"/>
              </a:ext>
            </a:extLst>
          </p:cNvPr>
          <p:cNvSpPr txBox="1">
            <a:spLocks/>
          </p:cNvSpPr>
          <p:nvPr/>
        </p:nvSpPr>
        <p:spPr>
          <a:xfrm>
            <a:off x="2193399" y="664273"/>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3.5. </a:t>
            </a:r>
            <a:r>
              <a:rPr lang="en-US" sz="3000" dirty="0" err="1">
                <a:solidFill>
                  <a:srgbClr val="7030A0"/>
                </a:solidFill>
                <a:latin typeface="Cambria Math" panose="02040503050406030204" pitchFamily="18" charset="0"/>
                <a:ea typeface="Cambria Math" panose="02040503050406030204" pitchFamily="18" charset="0"/>
              </a:rPr>
              <a:t>Ứng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dụng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của</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Wlan</a:t>
            </a:r>
            <a:r>
              <a:rPr lang="en-US" sz="3000" dirty="0">
                <a:solidFill>
                  <a:srgbClr val="7030A0"/>
                </a:solidFill>
                <a:latin typeface="Cambria Math" panose="02040503050406030204" pitchFamily="18" charset="0"/>
                <a:ea typeface="Cambria Math" panose="02040503050406030204" pitchFamily="18" charset="0"/>
              </a:rPr>
              <a:t>	</a:t>
            </a:r>
          </a:p>
        </p:txBody>
      </p:sp>
      <p:sp>
        <p:nvSpPr>
          <p:cNvPr id="4" name="TextBox 3">
            <a:extLst>
              <a:ext uri="{FF2B5EF4-FFF2-40B4-BE49-F238E27FC236}">
                <a16:creationId xmlns:a16="http://schemas.microsoft.com/office/drawing/2014/main" id="{9C3EDD00-59FA-47D2-A2AC-B40F9049E034}"/>
              </a:ext>
            </a:extLst>
          </p:cNvPr>
          <p:cNvSpPr txBox="1"/>
          <p:nvPr/>
        </p:nvSpPr>
        <p:spPr>
          <a:xfrm>
            <a:off x="1957380" y="1391775"/>
            <a:ext cx="10234620" cy="4074449"/>
          </a:xfrm>
          <a:prstGeom prst="rect">
            <a:avLst/>
          </a:prstGeom>
          <a:noFill/>
        </p:spPr>
        <p:txBody>
          <a:bodyPr wrap="square" rtlCol="0">
            <a:spAutoFit/>
          </a:bodyPr>
          <a:lstStyle/>
          <a:p>
            <a:pPr marL="742950" lvl="1" indent="-285750" algn="just">
              <a:lnSpc>
                <a:spcPct val="150000"/>
              </a:lnSpc>
              <a:spcBef>
                <a:spcPts val="1200"/>
              </a:spcBef>
              <a:spcAft>
                <a:spcPts val="1200"/>
              </a:spcAft>
              <a:buFont typeface="Wingdings" panose="05000000000000000000" pitchFamily="2" charset="2"/>
              <a:buChar char="v"/>
            </a:pPr>
            <a:r>
              <a:rPr lang="vi-VN" sz="1800" dirty="0">
                <a:effectLst/>
                <a:latin typeface="Times New Roman" panose="02020603050405020304" pitchFamily="18" charset="0"/>
                <a:ea typeface="Times New Roman" panose="02020603050405020304" pitchFamily="18" charset="0"/>
              </a:rPr>
              <a:t>Cung cấp khả năng truy cập mạng một cách dễ dàng, linh hoạt, thuận tiện.</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Kết</a:t>
            </a:r>
            <a:r>
              <a:rPr lang="vi-VN" sz="1800" dirty="0">
                <a:effectLst/>
                <a:latin typeface="Times New Roman" panose="02020603050405020304" pitchFamily="18" charset="0"/>
                <a:ea typeface="Times New Roman" panose="02020603050405020304" pitchFamily="18" charset="0"/>
              </a:rPr>
              <a:t> n</a:t>
            </a:r>
            <a:r>
              <a:rPr lang="en-US" sz="1800" dirty="0" err="1">
                <a:effectLst/>
                <a:latin typeface="Times New Roman" panose="02020603050405020304" pitchFamily="18" charset="0"/>
                <a:ea typeface="Times New Roman" panose="02020603050405020304" pitchFamily="18" charset="0"/>
              </a:rPr>
              <a: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tòa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nhau</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huống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ngắn</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rPr>
              <a:t>nơi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cộng</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82D4A54B-8693-4D5C-A047-AB46F6185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23081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7AFC9-7118-45B4-B02D-4CA004178DB2}"/>
              </a:ext>
            </a:extLst>
          </p:cNvPr>
          <p:cNvSpPr txBox="1"/>
          <p:nvPr/>
        </p:nvSpPr>
        <p:spPr>
          <a:xfrm>
            <a:off x="3263348" y="1232038"/>
            <a:ext cx="9105900" cy="5078313"/>
          </a:xfrm>
          <a:prstGeom prst="rect">
            <a:avLst/>
          </a:prstGeom>
          <a:noFill/>
        </p:spPr>
        <p:txBody>
          <a:bodyPr wrap="square" rtlCol="0">
            <a:spAutoFit/>
          </a:bodyPr>
          <a:lstStyle/>
          <a:p>
            <a:r>
              <a:rPr lang="en-US" sz="4000" b="1" dirty="0" err="1">
                <a:solidFill>
                  <a:srgbClr val="7030A0"/>
                </a:solidFill>
                <a:latin typeface="Cambria Math" panose="02040503050406030204" pitchFamily="18" charset="0"/>
                <a:ea typeface="Cambria Math" panose="02040503050406030204" pitchFamily="18" charset="0"/>
              </a:rPr>
              <a:t>Phần</a:t>
            </a:r>
            <a:r>
              <a:rPr lang="en-US" sz="4000" b="1" dirty="0">
                <a:solidFill>
                  <a:srgbClr val="7030A0"/>
                </a:solidFill>
                <a:latin typeface="Cambria Math" panose="02040503050406030204" pitchFamily="18" charset="0"/>
                <a:ea typeface="Cambria Math" panose="02040503050406030204" pitchFamily="18" charset="0"/>
              </a:rPr>
              <a:t> 1: </a:t>
            </a:r>
            <a:r>
              <a:rPr lang="en-US" sz="4000" b="1" dirty="0" err="1">
                <a:solidFill>
                  <a:srgbClr val="7030A0"/>
                </a:solidFill>
                <a:latin typeface="Cambria Math" panose="02040503050406030204" pitchFamily="18" charset="0"/>
                <a:ea typeface="Cambria Math" panose="02040503050406030204" pitchFamily="18" charset="0"/>
              </a:rPr>
              <a:t>Cơ</a:t>
            </a:r>
            <a:r>
              <a:rPr lang="en-US" sz="4000" b="1" dirty="0">
                <a:solidFill>
                  <a:srgbClr val="7030A0"/>
                </a:solidFill>
                <a:latin typeface="Cambria Math" panose="02040503050406030204" pitchFamily="18" charset="0"/>
                <a:ea typeface="Cambria Math" panose="02040503050406030204" pitchFamily="18" charset="0"/>
              </a:rPr>
              <a:t> </a:t>
            </a:r>
            <a:r>
              <a:rPr lang="en-US" sz="4000" b="1" dirty="0" err="1">
                <a:solidFill>
                  <a:srgbClr val="7030A0"/>
                </a:solidFill>
                <a:latin typeface="Cambria Math" panose="02040503050406030204" pitchFamily="18" charset="0"/>
                <a:ea typeface="Cambria Math" panose="02040503050406030204" pitchFamily="18" charset="0"/>
              </a:rPr>
              <a:t>sở</a:t>
            </a:r>
            <a:r>
              <a:rPr lang="en-US" sz="4000" b="1" dirty="0">
                <a:solidFill>
                  <a:srgbClr val="7030A0"/>
                </a:solidFill>
                <a:latin typeface="Cambria Math" panose="02040503050406030204" pitchFamily="18" charset="0"/>
                <a:ea typeface="Cambria Math" panose="02040503050406030204" pitchFamily="18" charset="0"/>
              </a:rPr>
              <a:t> </a:t>
            </a:r>
            <a:r>
              <a:rPr lang="en-US" sz="4000" b="1" dirty="0" err="1">
                <a:solidFill>
                  <a:srgbClr val="7030A0"/>
                </a:solidFill>
                <a:latin typeface="Cambria Math" panose="02040503050406030204" pitchFamily="18" charset="0"/>
                <a:ea typeface="Cambria Math" panose="02040503050406030204" pitchFamily="18" charset="0"/>
              </a:rPr>
              <a:t>lý</a:t>
            </a:r>
            <a:r>
              <a:rPr lang="en-US" sz="4000" b="1" dirty="0">
                <a:solidFill>
                  <a:srgbClr val="7030A0"/>
                </a:solidFill>
                <a:latin typeface="Cambria Math" panose="02040503050406030204" pitchFamily="18" charset="0"/>
                <a:ea typeface="Cambria Math" panose="02040503050406030204" pitchFamily="18" charset="0"/>
              </a:rPr>
              <a:t> </a:t>
            </a:r>
            <a:r>
              <a:rPr lang="en-US" sz="4000" b="1" dirty="0" err="1">
                <a:solidFill>
                  <a:srgbClr val="7030A0"/>
                </a:solidFill>
                <a:latin typeface="Cambria Math" panose="02040503050406030204" pitchFamily="18" charset="0"/>
                <a:ea typeface="Cambria Math" panose="02040503050406030204" pitchFamily="18" charset="0"/>
              </a:rPr>
              <a:t>thuyết</a:t>
            </a:r>
            <a:endParaRPr lang="en-US" sz="4000" b="1" dirty="0">
              <a:solidFill>
                <a:srgbClr val="7030A0"/>
              </a:solidFill>
              <a:latin typeface="Cambria Math" panose="02040503050406030204" pitchFamily="18" charset="0"/>
              <a:ea typeface="Cambria Math" panose="02040503050406030204" pitchFamily="18" charset="0"/>
            </a:endParaRPr>
          </a:p>
          <a:p>
            <a:pPr marL="342900" indent="-342900">
              <a:lnSpc>
                <a:spcPct val="150000"/>
              </a:lnSpc>
              <a:buAutoNum type="arabicPeriod"/>
            </a:pPr>
            <a:r>
              <a:rPr lang="en-US" sz="3200" dirty="0" err="1">
                <a:solidFill>
                  <a:srgbClr val="7030A0"/>
                </a:solidFill>
                <a:latin typeface="Cambria Math" panose="02040503050406030204" pitchFamily="18" charset="0"/>
                <a:ea typeface="Cambria Math" panose="02040503050406030204" pitchFamily="18" charset="0"/>
              </a:rPr>
              <a:t>Tìm</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hiểu</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mạng</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máy</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tính</a:t>
            </a:r>
            <a:endParaRPr lang="en-US" sz="3200" dirty="0">
              <a:solidFill>
                <a:srgbClr val="7030A0"/>
              </a:solidFill>
              <a:latin typeface="Cambria Math" panose="02040503050406030204" pitchFamily="18" charset="0"/>
              <a:ea typeface="Cambria Math" panose="02040503050406030204" pitchFamily="18" charset="0"/>
            </a:endParaRPr>
          </a:p>
          <a:p>
            <a:pPr marL="342900" indent="-342900">
              <a:lnSpc>
                <a:spcPct val="150000"/>
              </a:lnSpc>
              <a:buAutoNum type="arabicPeriod"/>
            </a:pPr>
            <a:r>
              <a:rPr lang="en-US" sz="3200" dirty="0" err="1">
                <a:solidFill>
                  <a:srgbClr val="7030A0"/>
                </a:solidFill>
                <a:latin typeface="Cambria Math" panose="02040503050406030204" pitchFamily="18" charset="0"/>
                <a:ea typeface="Cambria Math" panose="02040503050406030204" pitchFamily="18" charset="0"/>
              </a:rPr>
              <a:t>Tìm</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hiểu</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mạng</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không</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dây</a:t>
            </a:r>
            <a:endParaRPr lang="en-US" sz="3200" dirty="0">
              <a:solidFill>
                <a:srgbClr val="7030A0"/>
              </a:solidFill>
              <a:latin typeface="Cambria Math" panose="02040503050406030204" pitchFamily="18" charset="0"/>
              <a:ea typeface="Cambria Math" panose="02040503050406030204" pitchFamily="18" charset="0"/>
            </a:endParaRPr>
          </a:p>
          <a:p>
            <a:pPr marL="342900" indent="-342900">
              <a:lnSpc>
                <a:spcPct val="150000"/>
              </a:lnSpc>
              <a:buAutoNum type="arabicPeriod"/>
            </a:pPr>
            <a:r>
              <a:rPr lang="en-US" sz="3200" dirty="0" err="1">
                <a:solidFill>
                  <a:srgbClr val="7030A0"/>
                </a:solidFill>
                <a:latin typeface="Cambria Math" panose="02040503050406030204" pitchFamily="18" charset="0"/>
                <a:ea typeface="Cambria Math" panose="02040503050406030204" pitchFamily="18" charset="0"/>
              </a:rPr>
              <a:t>Tìm</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hiểu</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mạng</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Wlan</a:t>
            </a:r>
            <a:endParaRPr lang="en-US" sz="3200" dirty="0">
              <a:solidFill>
                <a:srgbClr val="7030A0"/>
              </a:solidFill>
              <a:latin typeface="Cambria Math" panose="02040503050406030204" pitchFamily="18" charset="0"/>
              <a:ea typeface="Cambria Math" panose="02040503050406030204" pitchFamily="18" charset="0"/>
            </a:endParaRPr>
          </a:p>
          <a:p>
            <a:pPr marL="342900" indent="-342900">
              <a:lnSpc>
                <a:spcPct val="150000"/>
              </a:lnSpc>
              <a:buAutoNum type="arabicPeriod"/>
            </a:pPr>
            <a:r>
              <a:rPr lang="en-US" sz="3200" dirty="0" err="1">
                <a:solidFill>
                  <a:srgbClr val="7030A0"/>
                </a:solidFill>
                <a:latin typeface="Cambria Math" panose="02040503050406030204" pitchFamily="18" charset="0"/>
                <a:ea typeface="Cambria Math" panose="02040503050406030204" pitchFamily="18" charset="0"/>
              </a:rPr>
              <a:t>Tìm</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hiểu</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bảo</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mật</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mạng</a:t>
            </a:r>
            <a:r>
              <a:rPr lang="en-US" sz="3200" dirty="0">
                <a:solidFill>
                  <a:srgbClr val="7030A0"/>
                </a:solidFill>
                <a:latin typeface="Cambria Math" panose="02040503050406030204" pitchFamily="18" charset="0"/>
                <a:ea typeface="Cambria Math" panose="02040503050406030204" pitchFamily="18" charset="0"/>
              </a:rPr>
              <a:t> </a:t>
            </a:r>
            <a:r>
              <a:rPr lang="en-US" sz="3200" dirty="0" err="1">
                <a:solidFill>
                  <a:srgbClr val="7030A0"/>
                </a:solidFill>
                <a:latin typeface="Cambria Math" panose="02040503050406030204" pitchFamily="18" charset="0"/>
                <a:ea typeface="Cambria Math" panose="02040503050406030204" pitchFamily="18" charset="0"/>
              </a:rPr>
              <a:t>Wlan</a:t>
            </a:r>
            <a:endParaRPr lang="en-US" sz="3200" dirty="0">
              <a:solidFill>
                <a:srgbClr val="7030A0"/>
              </a:solidFill>
              <a:latin typeface="Cambria Math" panose="02040503050406030204" pitchFamily="18" charset="0"/>
              <a:ea typeface="Cambria Math" panose="02040503050406030204" pitchFamily="18" charset="0"/>
            </a:endParaRPr>
          </a:p>
          <a:p>
            <a:pPr>
              <a:lnSpc>
                <a:spcPct val="150000"/>
              </a:lnSpc>
            </a:pPr>
            <a:r>
              <a:rPr lang="en-US" sz="4000" b="1" dirty="0" err="1">
                <a:solidFill>
                  <a:srgbClr val="7030A0"/>
                </a:solidFill>
                <a:latin typeface="Cambria Math" panose="02040503050406030204" pitchFamily="18" charset="0"/>
                <a:ea typeface="Cambria Math" panose="02040503050406030204" pitchFamily="18" charset="0"/>
              </a:rPr>
              <a:t>Phần</a:t>
            </a:r>
            <a:r>
              <a:rPr lang="en-US" sz="4000" b="1" dirty="0">
                <a:solidFill>
                  <a:srgbClr val="7030A0"/>
                </a:solidFill>
                <a:latin typeface="Cambria Math" panose="02040503050406030204" pitchFamily="18" charset="0"/>
                <a:ea typeface="Cambria Math" panose="02040503050406030204" pitchFamily="18" charset="0"/>
              </a:rPr>
              <a:t> 2: </a:t>
            </a:r>
            <a:r>
              <a:rPr lang="en-US" sz="4000" b="1" dirty="0" err="1">
                <a:solidFill>
                  <a:srgbClr val="7030A0"/>
                </a:solidFill>
                <a:latin typeface="Cambria Math" panose="02040503050406030204" pitchFamily="18" charset="0"/>
                <a:ea typeface="Cambria Math" panose="02040503050406030204" pitchFamily="18" charset="0"/>
              </a:rPr>
              <a:t>Mô</a:t>
            </a:r>
            <a:r>
              <a:rPr lang="en-US" sz="4000" b="1" dirty="0">
                <a:solidFill>
                  <a:srgbClr val="7030A0"/>
                </a:solidFill>
                <a:latin typeface="Cambria Math" panose="02040503050406030204" pitchFamily="18" charset="0"/>
                <a:ea typeface="Cambria Math" panose="02040503050406030204" pitchFamily="18" charset="0"/>
              </a:rPr>
              <a:t> </a:t>
            </a:r>
            <a:r>
              <a:rPr lang="en-US" sz="4000" b="1" dirty="0" err="1">
                <a:solidFill>
                  <a:srgbClr val="7030A0"/>
                </a:solidFill>
                <a:latin typeface="Cambria Math" panose="02040503050406030204" pitchFamily="18" charset="0"/>
                <a:ea typeface="Cambria Math" panose="02040503050406030204" pitchFamily="18" charset="0"/>
              </a:rPr>
              <a:t>hình</a:t>
            </a:r>
            <a:r>
              <a:rPr lang="en-US" sz="4000" b="1" dirty="0">
                <a:solidFill>
                  <a:srgbClr val="7030A0"/>
                </a:solidFill>
                <a:latin typeface="Cambria Math" panose="02040503050406030204" pitchFamily="18" charset="0"/>
                <a:ea typeface="Cambria Math" panose="02040503050406030204" pitchFamily="18" charset="0"/>
              </a:rPr>
              <a:t> demo</a:t>
            </a:r>
          </a:p>
          <a:p>
            <a:r>
              <a:rPr lang="en-US" sz="3200" dirty="0">
                <a:solidFill>
                  <a:srgbClr val="7030A0"/>
                </a:solidFill>
                <a:latin typeface="Cambria Math" panose="02040503050406030204" pitchFamily="18" charset="0"/>
                <a:ea typeface="Cambria Math" panose="02040503050406030204" pitchFamily="18" charset="0"/>
              </a:rPr>
              <a:t>1.Demo triển khai</a:t>
            </a:r>
          </a:p>
        </p:txBody>
      </p:sp>
      <p:pic>
        <p:nvPicPr>
          <p:cNvPr id="4" name="Picture 3">
            <a:extLst>
              <a:ext uri="{FF2B5EF4-FFF2-40B4-BE49-F238E27FC236}">
                <a16:creationId xmlns:a16="http://schemas.microsoft.com/office/drawing/2014/main" id="{E34F1764-B326-4966-AA60-735319BBD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52328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F305D7-F871-4567-B4A6-13E856BE7996}"/>
              </a:ext>
            </a:extLst>
          </p:cNvPr>
          <p:cNvSpPr txBox="1">
            <a:spLocks/>
          </p:cNvSpPr>
          <p:nvPr/>
        </p:nvSpPr>
        <p:spPr>
          <a:xfrm>
            <a:off x="2403811" y="688714"/>
            <a:ext cx="8277239" cy="782277"/>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3.6. </a:t>
            </a:r>
            <a:r>
              <a:rPr lang="vi-VN" sz="3000" dirty="0">
                <a:solidFill>
                  <a:srgbClr val="7030A0"/>
                </a:solidFill>
                <a:effectLst/>
                <a:latin typeface="Cambria Math" panose="02040503050406030204" pitchFamily="18" charset="0"/>
                <a:ea typeface="Cambria Math" panose="02040503050406030204" pitchFamily="18" charset="0"/>
              </a:rPr>
              <a:t>Các thiết bị cơ bản được sử dụng trong mạng WLAN</a:t>
            </a:r>
            <a:endParaRPr lang="en-US" sz="3000" dirty="0">
              <a:solidFill>
                <a:srgbClr val="7030A0"/>
              </a:solidFill>
              <a:effectLst/>
              <a:latin typeface="Cambria Math" panose="02040503050406030204" pitchFamily="18" charset="0"/>
              <a:ea typeface="Cambria Math" panose="02040503050406030204" pitchFamily="18" charset="0"/>
            </a:endParaRPr>
          </a:p>
          <a:p>
            <a:r>
              <a:rPr lang="en-US" sz="3000" dirty="0">
                <a:solidFill>
                  <a:srgbClr val="7030A0"/>
                </a:solidFill>
                <a:latin typeface="Cambria Math" panose="02040503050406030204" pitchFamily="18" charset="0"/>
                <a:ea typeface="Cambria Math" panose="02040503050406030204" pitchFamily="18" charset="0"/>
              </a:rPr>
              <a:t>	</a:t>
            </a:r>
          </a:p>
        </p:txBody>
      </p:sp>
      <p:sp>
        <p:nvSpPr>
          <p:cNvPr id="5" name="TextBox 4">
            <a:extLst>
              <a:ext uri="{FF2B5EF4-FFF2-40B4-BE49-F238E27FC236}">
                <a16:creationId xmlns:a16="http://schemas.microsoft.com/office/drawing/2014/main" id="{BDA6CF82-B580-4DA9-A8C9-1438922B7EF3}"/>
              </a:ext>
            </a:extLst>
          </p:cNvPr>
          <p:cNvSpPr txBox="1"/>
          <p:nvPr/>
        </p:nvSpPr>
        <p:spPr>
          <a:xfrm>
            <a:off x="1510950" y="1391775"/>
            <a:ext cx="5675872" cy="4797724"/>
          </a:xfrm>
          <a:prstGeom prst="rect">
            <a:avLst/>
          </a:prstGeom>
          <a:noFill/>
        </p:spPr>
        <p:txBody>
          <a:bodyPr wrap="square" rtlCol="0">
            <a:spAutoFit/>
          </a:bodyPr>
          <a:lstStyle/>
          <a:p>
            <a:pPr marL="742950" lvl="1" indent="-285750" algn="just">
              <a:lnSpc>
                <a:spcPct val="150000"/>
              </a:lnSpc>
              <a:spcBef>
                <a:spcPts val="1200"/>
              </a:spcBef>
              <a:spcAft>
                <a:spcPts val="1200"/>
              </a:spcAft>
              <a:buFont typeface="Wingdings" panose="05000000000000000000" pitchFamily="2" charset="2"/>
              <a:buChar char="v"/>
            </a:pPr>
            <a:r>
              <a:rPr lang="vi-VN" sz="1800" dirty="0">
                <a:effectLst/>
                <a:latin typeface="Times New Roman" panose="02020603050405020304" pitchFamily="18" charset="0"/>
                <a:ea typeface="Times New Roman" panose="02020603050405020304" pitchFamily="18" charset="0"/>
              </a:rPr>
              <a:t>Điểm truy cập mạng không dây(Access Point)</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vi-VN" sz="1800" dirty="0">
                <a:effectLst/>
                <a:latin typeface="Times New Roman" panose="02020603050405020304" pitchFamily="18" charset="0"/>
                <a:ea typeface="Times New Roman" panose="02020603050405020304" pitchFamily="18" charset="0"/>
              </a:rPr>
              <a:t>Router điểm truy cập</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lvl="1" algn="just">
              <a:lnSpc>
                <a:spcPct val="150000"/>
              </a:lnSpc>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a:p>
            <a:pPr lvl="1" algn="just">
              <a:lnSpc>
                <a:spcPct val="150000"/>
              </a:lnSpc>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p:txBody>
      </p:sp>
      <p:pic>
        <p:nvPicPr>
          <p:cNvPr id="8" name="Picture 7" descr="Access Point Totolink CP300 300Mbps">
            <a:extLst>
              <a:ext uri="{FF2B5EF4-FFF2-40B4-BE49-F238E27FC236}">
                <a16:creationId xmlns:a16="http://schemas.microsoft.com/office/drawing/2014/main" id="{05ED4BE0-ADBC-4DA7-A66A-BF97893EDF1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3287" y="2064187"/>
            <a:ext cx="1419860" cy="1419860"/>
          </a:xfrm>
          <a:prstGeom prst="rect">
            <a:avLst/>
          </a:prstGeom>
          <a:noFill/>
          <a:ln>
            <a:noFill/>
          </a:ln>
        </p:spPr>
      </p:pic>
      <p:pic>
        <p:nvPicPr>
          <p:cNvPr id="9" name="Picture 8">
            <a:extLst>
              <a:ext uri="{FF2B5EF4-FFF2-40B4-BE49-F238E27FC236}">
                <a16:creationId xmlns:a16="http://schemas.microsoft.com/office/drawing/2014/main" id="{0EFFA3A6-E254-4709-AB45-47438D3B20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8647" y="4077243"/>
            <a:ext cx="2009140" cy="1504950"/>
          </a:xfrm>
          <a:prstGeom prst="rect">
            <a:avLst/>
          </a:prstGeom>
          <a:noFill/>
          <a:ln>
            <a:noFill/>
          </a:ln>
        </p:spPr>
      </p:pic>
      <p:sp>
        <p:nvSpPr>
          <p:cNvPr id="10" name="TextBox 9">
            <a:extLst>
              <a:ext uri="{FF2B5EF4-FFF2-40B4-BE49-F238E27FC236}">
                <a16:creationId xmlns:a16="http://schemas.microsoft.com/office/drawing/2014/main" id="{37B923C3-B7DC-44A9-8524-B5ECECFEF697}"/>
              </a:ext>
            </a:extLst>
          </p:cNvPr>
          <p:cNvSpPr txBox="1"/>
          <p:nvPr/>
        </p:nvSpPr>
        <p:spPr>
          <a:xfrm>
            <a:off x="6740392" y="1391775"/>
            <a:ext cx="5675872" cy="4074449"/>
          </a:xfrm>
          <a:prstGeom prst="rect">
            <a:avLst/>
          </a:prstGeom>
          <a:noFill/>
        </p:spPr>
        <p:txBody>
          <a:bodyPr wrap="square" rtlCol="0">
            <a:spAutoFit/>
          </a:bodyPr>
          <a:lstStyle/>
          <a:p>
            <a:pPr marL="1714500" lvl="3" indent="-342900" algn="just">
              <a:lnSpc>
                <a:spcPct val="150000"/>
              </a:lnSpc>
              <a:spcBef>
                <a:spcPts val="1200"/>
              </a:spcBef>
              <a:spcAft>
                <a:spcPts val="1200"/>
              </a:spcAft>
              <a:buFont typeface="Wingdings" panose="05000000000000000000" pitchFamily="2" charset="2"/>
              <a:buChar char="v"/>
            </a:pPr>
            <a:r>
              <a:rPr lang="vi-VN" dirty="0">
                <a:effectLst/>
                <a:latin typeface="Times New Roman" panose="02020603050405020304" pitchFamily="18" charset="0"/>
                <a:ea typeface="Times New Roman" panose="02020603050405020304" pitchFamily="18" charset="0"/>
              </a:rPr>
              <a:t>Card mạng không dây</a:t>
            </a:r>
            <a:endParaRPr lang="en-US"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1200"/>
              </a:spcBef>
              <a:spcAft>
                <a:spcPts val="1200"/>
              </a:spcAft>
              <a:buFont typeface="Wingdings" panose="05000000000000000000" pitchFamily="2" charset="2"/>
              <a:buChar char="v"/>
            </a:pPr>
            <a:endParaRPr lang="en-US" b="1" dirty="0">
              <a:latin typeface="Times New Roman" panose="02020603050405020304" pitchFamily="18" charset="0"/>
              <a:ea typeface="Times New Roman" panose="02020603050405020304" pitchFamily="18" charset="0"/>
            </a:endParaRPr>
          </a:p>
          <a:p>
            <a:pPr lvl="0" algn="just">
              <a:lnSpc>
                <a:spcPct val="150000"/>
              </a:lnSpc>
              <a:spcBef>
                <a:spcPts val="1200"/>
              </a:spcBef>
              <a:spcAft>
                <a:spcPts val="1200"/>
              </a:spcAft>
            </a:pPr>
            <a:endParaRPr lang="en-US" dirty="0">
              <a:latin typeface="Times New Roman" panose="02020603050405020304" pitchFamily="18" charset="0"/>
              <a:ea typeface="Times New Roman" panose="02020603050405020304" pitchFamily="18" charset="0"/>
            </a:endParaRPr>
          </a:p>
          <a:p>
            <a:pPr marL="1657350" lvl="3" indent="-285750" algn="just">
              <a:lnSpc>
                <a:spcPct val="150000"/>
              </a:lnSpc>
              <a:spcBef>
                <a:spcPts val="1200"/>
              </a:spcBef>
              <a:spcAft>
                <a:spcPts val="1200"/>
              </a:spcAft>
              <a:buFont typeface="Wingdings" panose="05000000000000000000" pitchFamily="2" charset="2"/>
              <a:buChar char="v"/>
            </a:pPr>
            <a:r>
              <a:rPr lang="vi-VN" dirty="0">
                <a:effectLst/>
                <a:latin typeface="Times New Roman" panose="02020603050405020304" pitchFamily="18" charset="0"/>
                <a:ea typeface="Times New Roman" panose="02020603050405020304" pitchFamily="18" charset="0"/>
              </a:rPr>
              <a:t>Bridge không dây</a:t>
            </a:r>
            <a:endParaRPr lang="en-US" dirty="0">
              <a:effectLst/>
              <a:latin typeface="Times New Roman" panose="02020603050405020304" pitchFamily="18" charset="0"/>
              <a:ea typeface="Times New Roman" panose="02020603050405020304" pitchFamily="18" charset="0"/>
            </a:endParaRPr>
          </a:p>
          <a:p>
            <a:pPr lvl="1" algn="just">
              <a:lnSpc>
                <a:spcPct val="150000"/>
              </a:lnSpc>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a:p>
            <a:pPr lvl="1" algn="just">
              <a:lnSpc>
                <a:spcPct val="150000"/>
              </a:lnSpc>
              <a:spcBef>
                <a:spcPts val="1200"/>
              </a:spcBef>
              <a:spcAft>
                <a:spcPts val="1200"/>
              </a:spcAft>
            </a:pPr>
            <a:endParaRPr lang="en-US" sz="1800" dirty="0">
              <a:effectLst/>
              <a:latin typeface="Times New Roman" panose="02020603050405020304" pitchFamily="18" charset="0"/>
              <a:ea typeface="Times New Roman" panose="02020603050405020304" pitchFamily="18" charset="0"/>
            </a:endParaRPr>
          </a:p>
        </p:txBody>
      </p:sp>
      <p:pic>
        <p:nvPicPr>
          <p:cNvPr id="11" name="Picture 10" descr="Card mạng không dây PCI Express TP-Link TL-WN781ND Wireless N150Mbps">
            <a:extLst>
              <a:ext uri="{FF2B5EF4-FFF2-40B4-BE49-F238E27FC236}">
                <a16:creationId xmlns:a16="http://schemas.microsoft.com/office/drawing/2014/main" id="{EA509CE9-0766-4386-AA1E-B8A503CF670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20654" y="1856108"/>
            <a:ext cx="1691323" cy="1691323"/>
          </a:xfrm>
          <a:prstGeom prst="rect">
            <a:avLst/>
          </a:prstGeom>
          <a:noFill/>
          <a:ln>
            <a:noFill/>
          </a:ln>
        </p:spPr>
      </p:pic>
      <p:pic>
        <p:nvPicPr>
          <p:cNvPr id="12" name="Picture 11" descr="Cái nhìn đầu tiên về Bridge không dây ASUS EA-AC87 | Tinh tế">
            <a:extLst>
              <a:ext uri="{FF2B5EF4-FFF2-40B4-BE49-F238E27FC236}">
                <a16:creationId xmlns:a16="http://schemas.microsoft.com/office/drawing/2014/main" id="{9444B13C-DA4D-4997-9F6C-30D8D947836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49427" y="4117322"/>
            <a:ext cx="1862550" cy="1629535"/>
          </a:xfrm>
          <a:prstGeom prst="rect">
            <a:avLst/>
          </a:prstGeom>
          <a:noFill/>
          <a:ln>
            <a:noFill/>
          </a:ln>
        </p:spPr>
      </p:pic>
      <p:pic>
        <p:nvPicPr>
          <p:cNvPr id="13" name="Picture 12">
            <a:extLst>
              <a:ext uri="{FF2B5EF4-FFF2-40B4-BE49-F238E27FC236}">
                <a16:creationId xmlns:a16="http://schemas.microsoft.com/office/drawing/2014/main" id="{A02F6C84-B942-449B-90D4-B0C3CD67EF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345872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4815667-E8C3-49D0-9B9D-D101F66FFBD1}"/>
              </a:ext>
            </a:extLst>
          </p:cNvPr>
          <p:cNvSpPr txBox="1">
            <a:spLocks/>
          </p:cNvSpPr>
          <p:nvPr/>
        </p:nvSpPr>
        <p:spPr>
          <a:xfrm>
            <a:off x="2193399" y="286696"/>
            <a:ext cx="10913001" cy="861774"/>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a:solidFill>
                  <a:srgbClr val="7030A0"/>
                </a:solidFill>
                <a:latin typeface="Cambria Math" panose="02040503050406030204" pitchFamily="18" charset="0"/>
                <a:ea typeface="Cambria Math" panose="02040503050406030204" pitchFamily="18" charset="0"/>
              </a:rPr>
              <a:t>4. TÌM HIỂU BẢO MẬT MẠNG WLAN</a:t>
            </a:r>
          </a:p>
        </p:txBody>
      </p:sp>
      <p:pic>
        <p:nvPicPr>
          <p:cNvPr id="3" name="Picture 2">
            <a:extLst>
              <a:ext uri="{FF2B5EF4-FFF2-40B4-BE49-F238E27FC236}">
                <a16:creationId xmlns:a16="http://schemas.microsoft.com/office/drawing/2014/main" id="{5D02C60D-B52A-4AF4-B233-773CB3904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5" name="Picture 4">
            <a:extLst>
              <a:ext uri="{FF2B5EF4-FFF2-40B4-BE49-F238E27FC236}">
                <a16:creationId xmlns:a16="http://schemas.microsoft.com/office/drawing/2014/main" id="{744C21A4-513F-4865-B862-E71A6DCB8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904" y="1435165"/>
            <a:ext cx="9105348" cy="4552674"/>
          </a:xfrm>
          <a:prstGeom prst="rect">
            <a:avLst/>
          </a:prstGeom>
        </p:spPr>
      </p:pic>
    </p:spTree>
    <p:extLst>
      <p:ext uri="{BB962C8B-B14F-4D97-AF65-F5344CB8AC3E}">
        <p14:creationId xmlns:p14="http://schemas.microsoft.com/office/powerpoint/2010/main" val="100540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1137-E0D2-40D9-B22F-BC4DFBF915A0}"/>
              </a:ext>
            </a:extLst>
          </p:cNvPr>
          <p:cNvSpPr txBox="1">
            <a:spLocks/>
          </p:cNvSpPr>
          <p:nvPr/>
        </p:nvSpPr>
        <p:spPr>
          <a:xfrm>
            <a:off x="2313218" y="605013"/>
            <a:ext cx="8277239" cy="78227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4.1. </a:t>
            </a:r>
            <a:r>
              <a:rPr lang="en-US" sz="3000" dirty="0" err="1">
                <a:solidFill>
                  <a:srgbClr val="7030A0"/>
                </a:solidFill>
                <a:latin typeface="Cambria Math" panose="02040503050406030204" pitchFamily="18" charset="0"/>
                <a:ea typeface="Cambria Math" panose="02040503050406030204" pitchFamily="18" charset="0"/>
              </a:rPr>
              <a:t>Khái</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niệm</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bảo</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mật</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p>
        </p:txBody>
      </p:sp>
      <p:sp>
        <p:nvSpPr>
          <p:cNvPr id="3" name="TextBox 2">
            <a:extLst>
              <a:ext uri="{FF2B5EF4-FFF2-40B4-BE49-F238E27FC236}">
                <a16:creationId xmlns:a16="http://schemas.microsoft.com/office/drawing/2014/main" id="{C9C9E825-B14C-476D-B317-9B04C7699EB7}"/>
              </a:ext>
            </a:extLst>
          </p:cNvPr>
          <p:cNvSpPr txBox="1"/>
          <p:nvPr/>
        </p:nvSpPr>
        <p:spPr>
          <a:xfrm>
            <a:off x="1334528" y="1973105"/>
            <a:ext cx="10234620" cy="3566617"/>
          </a:xfrm>
          <a:prstGeom prst="rect">
            <a:avLst/>
          </a:prstGeom>
          <a:noFill/>
        </p:spPr>
        <p:txBody>
          <a:bodyPr wrap="square" rtlCol="0">
            <a:spAutoFit/>
          </a:bodyPr>
          <a:lstStyle/>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vi-VN" sz="1800" dirty="0">
                <a:effectLst/>
                <a:latin typeface="Times New Roman" panose="02020603050405020304" pitchFamily="18" charset="0"/>
                <a:ea typeface="Times New Roman" panose="02020603050405020304" pitchFamily="18" charset="0"/>
              </a:rPr>
              <a:t> đại 4.0 và đặc biệt là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(LAN, WLAN…). Khi</a:t>
            </a:r>
            <a:r>
              <a:rPr lang="vi-VN" sz="1800" dirty="0">
                <a:effectLst/>
                <a:latin typeface="Times New Roman" panose="02020603050405020304" pitchFamily="18" charset="0"/>
                <a:ea typeface="Times New Roman" panose="02020603050405020304" pitchFamily="18" charset="0"/>
              </a:rPr>
              <a:t> sử 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vi-VN" sz="1800" dirty="0">
                <a:effectLst/>
                <a:latin typeface="Times New Roman" panose="02020603050405020304" pitchFamily="18" charset="0"/>
                <a:ea typeface="Times New Roman" panose="02020603050405020304" pitchFamily="18" charset="0"/>
              </a:rPr>
              <a:t>, chúng ta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vi-VN" sz="1800" dirty="0">
                <a:effectLst/>
                <a:latin typeface="Times New Roman" panose="02020603050405020304" pitchFamily="18" charset="0"/>
                <a:ea typeface="Times New Roman" panose="02020603050405020304" pitchFamily="18" charset="0"/>
              </a:rPr>
              <a:t> khả năng kết nối mạng và nằm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a:t>
            </a: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Bảo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trọng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tâm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tất</a:t>
            </a:r>
            <a:r>
              <a:rPr lang="vi-VN" sz="1800" dirty="0">
                <a:effectLst/>
                <a:latin typeface="Times New Roman" panose="02020603050405020304" pitchFamily="18" charset="0"/>
                <a:ea typeface="Times New Roman" panose="02020603050405020304" pitchFamily="18" charset="0"/>
              </a:rPr>
              <a:t> cả mọi người, đặc biệt là các công ty, tập đoàn lớn</a:t>
            </a:r>
            <a:r>
              <a:rPr lang="en-US" sz="1800" dirty="0">
                <a:effectLst/>
                <a:latin typeface="Times New Roman" panose="02020603050405020304" pitchFamily="18" charset="0"/>
                <a:ea typeface="Times New Roman" panose="02020603050405020304" pitchFamily="18" charset="0"/>
              </a:rPr>
              <a:t>.</a:t>
            </a:r>
          </a:p>
          <a:p>
            <a:pPr marL="742950" lvl="1" indent="-285750" algn="just">
              <a:lnSpc>
                <a:spcPct val="150000"/>
              </a:lnSpc>
              <a:spcBef>
                <a:spcPts val="1200"/>
              </a:spcBef>
              <a:spcAft>
                <a:spcPts val="120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3DF8809-D395-4F67-9E2F-4F2AED889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419925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89FA-0859-40DC-8DDF-D998A27565FF}"/>
              </a:ext>
            </a:extLst>
          </p:cNvPr>
          <p:cNvSpPr txBox="1">
            <a:spLocks/>
          </p:cNvSpPr>
          <p:nvPr/>
        </p:nvSpPr>
        <p:spPr>
          <a:xfrm>
            <a:off x="2288683" y="723275"/>
            <a:ext cx="9903316" cy="689512"/>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4.2. </a:t>
            </a:r>
            <a:r>
              <a:rPr lang="en-US" sz="3000" dirty="0" err="1">
                <a:solidFill>
                  <a:srgbClr val="7030A0"/>
                </a:solidFill>
                <a:latin typeface="Cambria Math" panose="02040503050406030204" pitchFamily="18" charset="0"/>
                <a:ea typeface="Cambria Math" panose="02040503050406030204" pitchFamily="18" charset="0"/>
              </a:rPr>
              <a:t>Một</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số</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hình</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thức</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tấn</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công</a:t>
            </a:r>
            <a:r>
              <a:rPr lang="en-US" sz="3000" dirty="0">
                <a:solidFill>
                  <a:srgbClr val="7030A0"/>
                </a:solidFill>
                <a:latin typeface="Cambria Math" panose="02040503050406030204" pitchFamily="18" charset="0"/>
                <a:ea typeface="Cambria Math" panose="02040503050406030204" pitchFamily="18" charset="0"/>
              </a:rPr>
              <a:t> qua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không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dây</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thường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gặp</a:t>
            </a:r>
            <a:r>
              <a:rPr lang="en-US" sz="3000" dirty="0">
                <a:solidFill>
                  <a:srgbClr val="7030A0"/>
                </a:solidFill>
                <a:latin typeface="Cambria Math" panose="02040503050406030204" pitchFamily="18" charset="0"/>
                <a:ea typeface="Cambria Math" panose="02040503050406030204" pitchFamily="18" charset="0"/>
              </a:rPr>
              <a:t>	</a:t>
            </a:r>
          </a:p>
        </p:txBody>
      </p:sp>
      <p:sp>
        <p:nvSpPr>
          <p:cNvPr id="3" name="TextBox 2">
            <a:extLst>
              <a:ext uri="{FF2B5EF4-FFF2-40B4-BE49-F238E27FC236}">
                <a16:creationId xmlns:a16="http://schemas.microsoft.com/office/drawing/2014/main" id="{CEE75F21-57A9-408C-A8AA-42C15D3784BB}"/>
              </a:ext>
            </a:extLst>
          </p:cNvPr>
          <p:cNvSpPr txBox="1"/>
          <p:nvPr/>
        </p:nvSpPr>
        <p:spPr>
          <a:xfrm>
            <a:off x="1851363" y="1337001"/>
            <a:ext cx="10234620" cy="4797724"/>
          </a:xfrm>
          <a:prstGeom prst="rect">
            <a:avLst/>
          </a:prstGeom>
          <a:noFill/>
        </p:spPr>
        <p:txBody>
          <a:bodyPr wrap="square" rtlCol="0">
            <a:spAutoFit/>
          </a:bodyPr>
          <a:lstStyle/>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Tấn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thực</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mạo</a:t>
            </a:r>
            <a:r>
              <a:rPr lang="en-US" sz="1800" dirty="0">
                <a:effectLst/>
                <a:latin typeface="Times New Roman" panose="02020603050405020304" pitchFamily="18" charset="0"/>
                <a:ea typeface="Times New Roman" panose="02020603050405020304" pitchFamily="18" charset="0"/>
              </a:rPr>
              <a:t> AP</a:t>
            </a:r>
            <a:endParaRPr lang="en-US" dirty="0">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Tấn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cảm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Giả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MAC</a:t>
            </a:r>
            <a:endParaRPr lang="en-US" dirty="0">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Tấn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vi-VN" sz="1800" dirty="0">
                <a:effectLst/>
                <a:latin typeface="Times New Roman" panose="02020603050405020304" pitchFamily="18" charset="0"/>
                <a:ea typeface="Times New Roman" panose="02020603050405020304" pitchFamily="18" charset="0"/>
              </a:rPr>
              <a:t> (DDoS)</a:t>
            </a:r>
            <a:endParaRPr lang="en-US" sz="1800" dirty="0">
              <a:effectLst/>
              <a:latin typeface="Times New Roman" panose="02020603050405020304" pitchFamily="18" charset="0"/>
              <a:ea typeface="Times New Roman" panose="02020603050405020304" pitchFamily="18" charset="0"/>
            </a:endParaRPr>
          </a:p>
          <a:p>
            <a:pPr marL="742950" lvl="1" indent="-285750" algn="just">
              <a:lnSpc>
                <a:spcPct val="150000"/>
              </a:lnSpc>
              <a:spcBef>
                <a:spcPts val="1200"/>
              </a:spcBef>
              <a:spcAft>
                <a:spcPts val="120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WEP Cracking</a:t>
            </a:r>
          </a:p>
          <a:p>
            <a:pPr marL="742950" lvl="1" indent="-285750" algn="just">
              <a:lnSpc>
                <a:spcPct val="150000"/>
              </a:lnSpc>
              <a:spcBef>
                <a:spcPts val="1200"/>
              </a:spcBef>
              <a:spcAft>
                <a:spcPts val="1200"/>
              </a:spcAft>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A14C9B3-87B3-4F29-8879-3672018AF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4853" y="1697935"/>
            <a:ext cx="4125843" cy="3094382"/>
          </a:xfrm>
          <a:prstGeom prst="rect">
            <a:avLst/>
          </a:prstGeom>
        </p:spPr>
      </p:pic>
      <p:pic>
        <p:nvPicPr>
          <p:cNvPr id="6" name="Picture 5">
            <a:extLst>
              <a:ext uri="{FF2B5EF4-FFF2-40B4-BE49-F238E27FC236}">
                <a16:creationId xmlns:a16="http://schemas.microsoft.com/office/drawing/2014/main" id="{1360388B-8695-4B63-8B07-054111CD1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12071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2D5D2F-A9C6-4C3A-BAAC-87B0294760CA}"/>
              </a:ext>
            </a:extLst>
          </p:cNvPr>
          <p:cNvSpPr txBox="1">
            <a:spLocks/>
          </p:cNvSpPr>
          <p:nvPr/>
        </p:nvSpPr>
        <p:spPr>
          <a:xfrm>
            <a:off x="2193399" y="688715"/>
            <a:ext cx="9903316" cy="68951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4.2. </a:t>
            </a:r>
            <a:r>
              <a:rPr lang="en-US" sz="3000" dirty="0" err="1">
                <a:solidFill>
                  <a:srgbClr val="7030A0"/>
                </a:solidFill>
                <a:latin typeface="Cambria Math" panose="02040503050406030204" pitchFamily="18" charset="0"/>
                <a:ea typeface="Cambria Math" panose="02040503050406030204" pitchFamily="18" charset="0"/>
              </a:rPr>
              <a:t>Một</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số</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giải</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pháp</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đề</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phòng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các</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cuộc</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tấn</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công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p>
        </p:txBody>
      </p:sp>
      <p:sp>
        <p:nvSpPr>
          <p:cNvPr id="6" name="TextBox 5">
            <a:extLst>
              <a:ext uri="{FF2B5EF4-FFF2-40B4-BE49-F238E27FC236}">
                <a16:creationId xmlns:a16="http://schemas.microsoft.com/office/drawing/2014/main" id="{8D382C86-F099-41FC-80BE-10B8E45C454C}"/>
              </a:ext>
            </a:extLst>
          </p:cNvPr>
          <p:cNvSpPr txBox="1"/>
          <p:nvPr/>
        </p:nvSpPr>
        <p:spPr>
          <a:xfrm>
            <a:off x="1957380" y="1378227"/>
            <a:ext cx="7136295" cy="3874394"/>
          </a:xfrm>
          <a:prstGeom prst="rect">
            <a:avLst/>
          </a:prstGeom>
          <a:noFill/>
        </p:spPr>
        <p:txBody>
          <a:bodyPr wrap="square">
            <a:spAutoFit/>
          </a:bodyPr>
          <a:lstStyle/>
          <a:p>
            <a:pPr marL="285750" lvl="0" indent="-285750" algn="just">
              <a:lnSpc>
                <a:spcPct val="150000"/>
              </a:lnSpc>
              <a:spcBef>
                <a:spcPts val="1200"/>
              </a:spcBef>
              <a:spcAft>
                <a:spcPts val="1200"/>
              </a:spcAft>
              <a:buFont typeface="Wingdings" panose="05000000000000000000" pitchFamily="2" charset="2"/>
              <a:buChar char="q"/>
            </a:pPr>
            <a:r>
              <a:rPr lang="vi-VN" sz="1800" b="1" dirty="0">
                <a:effectLst/>
                <a:latin typeface="Times New Roman" panose="02020603050405020304" pitchFamily="18" charset="0"/>
                <a:ea typeface="Times New Roman" panose="02020603050405020304" pitchFamily="18" charset="0"/>
              </a:rPr>
              <a:t>WEP Cracking:</a:t>
            </a:r>
            <a:endParaRPr lang="en-US" sz="1800" b="1" dirty="0">
              <a:latin typeface="Times New Roman" panose="02020603050405020304" pitchFamily="18" charset="0"/>
              <a:ea typeface="Times New Roman" panose="02020603050405020304" pitchFamily="18" charset="0"/>
            </a:endParaRPr>
          </a:p>
          <a:p>
            <a:pPr lvl="0" algn="just">
              <a:lnSpc>
                <a:spcPct val="150000"/>
              </a:lnSpc>
              <a:spcBef>
                <a:spcPts val="1200"/>
              </a:spcBef>
              <a:spcAft>
                <a:spcPts val="1200"/>
              </a:spcAft>
            </a:pPr>
            <a:r>
              <a:rPr lang="en-US" dirty="0" err="1">
                <a:effectLst/>
                <a:latin typeface="Times New Roman" panose="02020603050405020304" pitchFamily="18" charset="0"/>
                <a:ea typeface="Times New Roman" panose="02020603050405020304" pitchFamily="18" charset="0"/>
              </a:rPr>
              <a:t>Sử</a:t>
            </a:r>
            <a:r>
              <a:rPr lang="vi-VN" dirty="0">
                <a:effectLst/>
                <a:latin typeface="Times New Roman" panose="02020603050405020304" pitchFamily="18" charset="0"/>
                <a:ea typeface="Times New Roman" panose="02020603050405020304" pitchFamily="18" charset="0"/>
              </a:rPr>
              <a:t> dụng mạng ảo </a:t>
            </a:r>
            <a:r>
              <a:rPr lang="en-US" dirty="0">
                <a:effectLst/>
                <a:latin typeface="Times New Roman" panose="02020603050405020304" pitchFamily="18" charset="0"/>
                <a:ea typeface="Times New Roman" panose="02020603050405020304" pitchFamily="18" charset="0"/>
              </a:rPr>
              <a:t>VPN hay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chế</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thực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hiện</a:t>
            </a:r>
            <a:r>
              <a:rPr lang="en-US" dirty="0">
                <a:effectLst/>
                <a:latin typeface="Times New Roman" panose="02020603050405020304" pitchFamily="18" charset="0"/>
                <a:ea typeface="Times New Roman" panose="02020603050405020304" pitchFamily="18" charset="0"/>
              </a:rPr>
              <a:t> nay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phép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bảo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vệ</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chống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lại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chống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lại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quá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trình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bẻ</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gãy</a:t>
            </a:r>
            <a:r>
              <a:rPr lang="en-US" dirty="0">
                <a:effectLst/>
                <a:latin typeface="Times New Roman" panose="02020603050405020304" pitchFamily="18" charset="0"/>
                <a:ea typeface="Times New Roman" panose="02020603050405020304" pitchFamily="18" charset="0"/>
              </a:rPr>
              <a:t> WEP. AES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giải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pháp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tiên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tiến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điểm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yếu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như</a:t>
            </a:r>
            <a:r>
              <a:rPr lang="en-US" dirty="0">
                <a:effectLst/>
                <a:latin typeface="Times New Roman" panose="02020603050405020304" pitchFamily="18" charset="0"/>
                <a:ea typeface="Times New Roman" panose="02020603050405020304" pitchFamily="18" charset="0"/>
              </a:rPr>
              <a:t> ở WEP.</a:t>
            </a:r>
          </a:p>
          <a:p>
            <a:pPr marL="285750" lvl="0" indent="-285750" algn="just">
              <a:lnSpc>
                <a:spcPct val="150000"/>
              </a:lnSpc>
              <a:spcBef>
                <a:spcPts val="1200"/>
              </a:spcBef>
              <a:spcAft>
                <a:spcPts val="1200"/>
              </a:spcAft>
              <a:buFont typeface="Wingdings" panose="05000000000000000000" pitchFamily="2" charset="2"/>
              <a:buChar char="q"/>
            </a:pPr>
            <a:r>
              <a:rPr lang="vi-VN" sz="1800" b="1" dirty="0">
                <a:effectLst/>
                <a:latin typeface="Times New Roman" panose="02020603050405020304" pitchFamily="18" charset="0"/>
                <a:ea typeface="Times New Roman" panose="02020603050405020304" pitchFamily="18" charset="0"/>
              </a:rPr>
              <a:t>Giả mạo địa chỉ MAC</a:t>
            </a:r>
            <a:endParaRPr lang="en-US" b="1" dirty="0">
              <a:latin typeface="Times New Roman" panose="02020603050405020304" pitchFamily="18" charset="0"/>
              <a:ea typeface="Times New Roman" panose="02020603050405020304" pitchFamily="18" charset="0"/>
            </a:endParaRPr>
          </a:p>
          <a:p>
            <a:pPr lvl="0" algn="just">
              <a:lnSpc>
                <a:spcPct val="150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Có</a:t>
            </a:r>
            <a:r>
              <a:rPr lang="vi-VN" sz="1800" dirty="0">
                <a:effectLst/>
                <a:latin typeface="Times New Roman" panose="02020603050405020304" pitchFamily="18" charset="0"/>
                <a:ea typeface="Times New Roman" panose="02020603050405020304" pitchFamily="18" charset="0"/>
              </a:rPr>
              <a:t> thể ngăn ngừa giả mạo địa chỉ </a:t>
            </a:r>
            <a:r>
              <a:rPr lang="en-US" sz="1800" dirty="0">
                <a:effectLst/>
                <a:latin typeface="Times New Roman" panose="02020603050405020304" pitchFamily="18" charset="0"/>
                <a:ea typeface="Times New Roman" panose="02020603050405020304" pitchFamily="18" charset="0"/>
              </a:rPr>
              <a:t>MAC </a:t>
            </a:r>
            <a:r>
              <a:rPr lang="en-US" sz="1800" dirty="0" err="1">
                <a:effectLst/>
                <a:latin typeface="Times New Roman" panose="02020603050405020304" pitchFamily="18" charset="0"/>
                <a:ea typeface="Times New Roman" panose="02020603050405020304" pitchFamily="18" charset="0"/>
              </a:rPr>
              <a:t>bằng</a:t>
            </a:r>
            <a:r>
              <a:rPr lang="vi-VN" sz="1800" dirty="0">
                <a:effectLst/>
                <a:latin typeface="Times New Roman" panose="02020603050405020304" pitchFamily="18" charset="0"/>
                <a:ea typeface="Times New Roman" panose="02020603050405020304" pitchFamily="18" charset="0"/>
              </a:rPr>
              <a:t> cách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chế</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802.1x hay </a:t>
            </a:r>
            <a:r>
              <a:rPr lang="en-US" sz="1800" dirty="0" err="1">
                <a:effectLst/>
                <a:latin typeface="Times New Roman" panose="02020603050405020304" pitchFamily="18" charset="0"/>
                <a:ea typeface="Times New Roman" panose="02020603050405020304" pitchFamily="18" charset="0"/>
              </a:rPr>
              <a:t>mạng</a:t>
            </a:r>
            <a:r>
              <a:rPr lang="vi-VN" sz="1800" dirty="0">
                <a:effectLst/>
                <a:latin typeface="Times New Roman" panose="02020603050405020304" pitchFamily="18" charset="0"/>
                <a:ea typeface="Times New Roman" panose="02020603050405020304" pitchFamily="18" charset="0"/>
              </a:rPr>
              <a:t> ảo </a:t>
            </a:r>
            <a:r>
              <a:rPr lang="en-US" sz="1800" dirty="0">
                <a:effectLst/>
                <a:latin typeface="Times New Roman" panose="02020603050405020304" pitchFamily="18" charset="0"/>
                <a:ea typeface="Times New Roman" panose="02020603050405020304" pitchFamily="18" charset="0"/>
              </a:rPr>
              <a:t>VPN.</a:t>
            </a:r>
          </a:p>
        </p:txBody>
      </p:sp>
      <p:pic>
        <p:nvPicPr>
          <p:cNvPr id="9" name="Picture 8">
            <a:extLst>
              <a:ext uri="{FF2B5EF4-FFF2-40B4-BE49-F238E27FC236}">
                <a16:creationId xmlns:a16="http://schemas.microsoft.com/office/drawing/2014/main" id="{0D1173CA-4379-45DD-A78F-D13830F6B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330852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0993B-F140-4A14-8F95-61FA0C6CD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964" y="2014329"/>
            <a:ext cx="4662848" cy="2743201"/>
          </a:xfrm>
          <a:prstGeom prst="rect">
            <a:avLst/>
          </a:prstGeom>
        </p:spPr>
      </p:pic>
      <p:sp>
        <p:nvSpPr>
          <p:cNvPr id="4" name="TextBox 3">
            <a:extLst>
              <a:ext uri="{FF2B5EF4-FFF2-40B4-BE49-F238E27FC236}">
                <a16:creationId xmlns:a16="http://schemas.microsoft.com/office/drawing/2014/main" id="{5209DDC8-9214-40DF-8DF7-09515076DA8B}"/>
              </a:ext>
            </a:extLst>
          </p:cNvPr>
          <p:cNvSpPr txBox="1"/>
          <p:nvPr/>
        </p:nvSpPr>
        <p:spPr>
          <a:xfrm>
            <a:off x="781879" y="1419888"/>
            <a:ext cx="6096000" cy="4289892"/>
          </a:xfrm>
          <a:prstGeom prst="rect">
            <a:avLst/>
          </a:prstGeom>
          <a:noFill/>
        </p:spPr>
        <p:txBody>
          <a:bodyPr wrap="square">
            <a:spAutoFit/>
          </a:bodyPr>
          <a:lstStyle/>
          <a:p>
            <a:pPr marL="285750" lvl="0" indent="-285750" algn="just">
              <a:lnSpc>
                <a:spcPct val="150000"/>
              </a:lnSpc>
              <a:spcBef>
                <a:spcPts val="1200"/>
              </a:spcBef>
              <a:spcAft>
                <a:spcPts val="1200"/>
              </a:spcAft>
              <a:buFont typeface="Wingdings" panose="05000000000000000000" pitchFamily="2" charset="2"/>
              <a:buChar char="q"/>
            </a:pPr>
            <a:r>
              <a:rPr lang="vi-VN" sz="1800" b="1" dirty="0">
                <a:effectLst/>
                <a:latin typeface="Times New Roman" panose="02020603050405020304" pitchFamily="18" charset="0"/>
                <a:ea typeface="Times New Roman" panose="02020603050405020304" pitchFamily="18" charset="0"/>
              </a:rPr>
              <a:t>Giả mạo AP</a:t>
            </a:r>
            <a:endParaRPr lang="en-US" b="1" dirty="0">
              <a:latin typeface="Times New Roman" panose="02020603050405020304" pitchFamily="18" charset="0"/>
              <a:ea typeface="Times New Roman" panose="02020603050405020304" pitchFamily="18" charset="0"/>
            </a:endParaRPr>
          </a:p>
          <a:p>
            <a:pPr lvl="0" algn="just">
              <a:lnSpc>
                <a:spcPct val="150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Có</a:t>
            </a:r>
            <a:r>
              <a:rPr lang="vi-VN" sz="1800" dirty="0">
                <a:effectLst/>
                <a:latin typeface="Times New Roman" panose="02020603050405020304" pitchFamily="18" charset="0"/>
                <a:ea typeface="Times New Roman" panose="02020603050405020304" pitchFamily="18" charset="0"/>
              </a:rPr>
              <a:t> thể được ngăn ngừa bằng cách sử dụng VPN hoặc các cơ chế xác thực khác.</a:t>
            </a:r>
            <a:endParaRPr lang="en-US" sz="1800" dirty="0">
              <a:effectLst/>
              <a:latin typeface="Times New Roman" panose="02020603050405020304" pitchFamily="18" charset="0"/>
              <a:ea typeface="Times New Roman" panose="02020603050405020304" pitchFamily="18" charset="0"/>
            </a:endParaRPr>
          </a:p>
          <a:p>
            <a:pPr marL="285750" lvl="0" indent="-285750" algn="just">
              <a:lnSpc>
                <a:spcPct val="150000"/>
              </a:lnSpc>
              <a:spcBef>
                <a:spcPts val="1200"/>
              </a:spcBef>
              <a:spcAft>
                <a:spcPts val="1200"/>
              </a:spcAft>
              <a:buFont typeface="Wingdings" panose="05000000000000000000" pitchFamily="2" charset="2"/>
              <a:buChar char="q"/>
            </a:pPr>
            <a:r>
              <a:rPr lang="vi-VN" sz="1800" b="1" dirty="0">
                <a:effectLst/>
                <a:latin typeface="Times New Roman" panose="02020603050405020304" pitchFamily="18" charset="0"/>
                <a:ea typeface="Times New Roman" panose="02020603050405020304" pitchFamily="18" charset="0"/>
              </a:rPr>
              <a:t>Tấn công từ chối dịch vụ (DDoS)</a:t>
            </a:r>
            <a:endParaRPr lang="en-US" b="1" dirty="0">
              <a:latin typeface="Times New Roman" panose="02020603050405020304" pitchFamily="18" charset="0"/>
              <a:ea typeface="Times New Roman" panose="02020603050405020304" pitchFamily="18" charset="0"/>
            </a:endParaRPr>
          </a:p>
          <a:p>
            <a:pPr lvl="0" algn="just">
              <a:lnSpc>
                <a:spcPct val="150000"/>
              </a:lnSpc>
              <a:spcBef>
                <a:spcPts val="1200"/>
              </a:spcBef>
              <a:spcAft>
                <a:spcPts val="1200"/>
              </a:spcAft>
            </a:pPr>
            <a:r>
              <a:rPr lang="en-US" sz="1800" dirty="0" err="1">
                <a:effectLst/>
                <a:latin typeface="Times New Roman" panose="02020603050405020304" pitchFamily="18" charset="0"/>
                <a:ea typeface="Times New Roman" panose="02020603050405020304" pitchFamily="18" charset="0"/>
              </a:rPr>
              <a:t>Nâng</a:t>
            </a:r>
            <a:r>
              <a:rPr lang="vi-VN" sz="1800" dirty="0">
                <a:effectLst/>
                <a:latin typeface="Times New Roman" panose="02020603050405020304" pitchFamily="18" charset="0"/>
                <a:ea typeface="Times New Roman" panose="02020603050405020304" pitchFamily="18" charset="0"/>
              </a:rPr>
              <a:t> cao bảo mật mạng, thường xuyên kiểm tra quá trình bảo mật, có máy chủ dự phòng, nhận biết trước các dấu hiệu của cuộc tấn công trước khi nó xảy ra, giới hạn phát sóng mạng, tận dụng các dịch vụ đám mây.</a:t>
            </a: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E95C6B6-2E63-419F-BFA1-F1487DA7B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390493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D6F9-D160-4219-BF6F-B61163D20A84}"/>
              </a:ext>
            </a:extLst>
          </p:cNvPr>
          <p:cNvSpPr txBox="1">
            <a:spLocks/>
          </p:cNvSpPr>
          <p:nvPr/>
        </p:nvSpPr>
        <p:spPr>
          <a:xfrm>
            <a:off x="2193399" y="688715"/>
            <a:ext cx="9903316" cy="68951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7030A0"/>
                </a:solidFill>
                <a:latin typeface="Cambria Math" panose="02040503050406030204" pitchFamily="18" charset="0"/>
                <a:ea typeface="Cambria Math" panose="02040503050406030204" pitchFamily="18" charset="0"/>
              </a:rPr>
              <a:t>4.3. </a:t>
            </a:r>
            <a:r>
              <a:rPr lang="vi-VN" sz="2800" dirty="0">
                <a:solidFill>
                  <a:srgbClr val="7030A0"/>
                </a:solidFill>
                <a:effectLst/>
                <a:latin typeface="Cambria Math" panose="02040503050406030204" pitchFamily="18" charset="0"/>
                <a:ea typeface="Cambria Math" panose="02040503050406030204" pitchFamily="18" charset="0"/>
              </a:rPr>
              <a:t>Các biện pháp để bảo mật mạng WLAN cho từng đối tượng</a:t>
            </a:r>
            <a:endParaRPr lang="en-US" sz="2800" dirty="0">
              <a:solidFill>
                <a:srgbClr val="7030A0"/>
              </a:solidFill>
              <a:effectLst/>
              <a:latin typeface="Cambria Math" panose="02040503050406030204" pitchFamily="18" charset="0"/>
              <a:ea typeface="Cambria Math" panose="02040503050406030204" pitchFamily="18" charset="0"/>
            </a:endParaRPr>
          </a:p>
          <a:p>
            <a:r>
              <a:rPr lang="en-US" sz="2800" dirty="0">
                <a:solidFill>
                  <a:srgbClr val="7030A0"/>
                </a:solidFill>
                <a:latin typeface="Cambria Math" panose="02040503050406030204" pitchFamily="18" charset="0"/>
                <a:ea typeface="Cambria Math" panose="02040503050406030204" pitchFamily="18" charset="0"/>
              </a:rPr>
              <a:t>	</a:t>
            </a:r>
          </a:p>
        </p:txBody>
      </p:sp>
      <p:sp>
        <p:nvSpPr>
          <p:cNvPr id="4" name="TextBox 3">
            <a:extLst>
              <a:ext uri="{FF2B5EF4-FFF2-40B4-BE49-F238E27FC236}">
                <a16:creationId xmlns:a16="http://schemas.microsoft.com/office/drawing/2014/main" id="{4E51F9F5-009B-4960-A266-8965A3859D17}"/>
              </a:ext>
            </a:extLst>
          </p:cNvPr>
          <p:cNvSpPr txBox="1"/>
          <p:nvPr/>
        </p:nvSpPr>
        <p:spPr>
          <a:xfrm>
            <a:off x="496956" y="1443841"/>
            <a:ext cx="6341166" cy="4247317"/>
          </a:xfrm>
          <a:prstGeom prst="rect">
            <a:avLst/>
          </a:prstGeom>
          <a:noFill/>
        </p:spPr>
        <p:txBody>
          <a:bodyPr wrap="square">
            <a:spAutoFit/>
          </a:bodyPr>
          <a:lstStyle/>
          <a:p>
            <a:pPr marL="285750" indent="-285750" algn="just">
              <a:buFont typeface="Wingdings" panose="05000000000000000000" pitchFamily="2" charset="2"/>
              <a:buChar char="v"/>
            </a:pPr>
            <a:r>
              <a:rPr lang="en-US" sz="1800" b="1" dirty="0" err="1">
                <a:effectLst/>
                <a:latin typeface="Times New Roman" panose="02020603050405020304" pitchFamily="18" charset="0"/>
                <a:ea typeface="Times New Roman" panose="02020603050405020304" pitchFamily="18" charset="0"/>
              </a:rPr>
              <a:t>Đối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với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công</a:t>
            </a:r>
            <a:r>
              <a:rPr lang="vi-VN" sz="1800" b="1" dirty="0">
                <a:effectLst/>
                <a:latin typeface="Times New Roman" panose="02020603050405020304" pitchFamily="18" charset="0"/>
                <a:ea typeface="Times New Roman" panose="02020603050405020304" pitchFamily="18" charset="0"/>
              </a:rPr>
              <a:t> ty, tập đoàn 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WPA2</a:t>
            </a:r>
          </a:p>
          <a:p>
            <a:pPr marL="285750" indent="-285750" algn="just">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endParaRPr>
          </a:p>
          <a:p>
            <a:pPr marL="285750" indent="-285750" algn="just">
              <a:buFont typeface="Wingdings" panose="05000000000000000000" pitchFamily="2" charset="2"/>
              <a:buChar char="v"/>
            </a:pPr>
            <a:r>
              <a:rPr lang="en-US" sz="1800" b="1" dirty="0" err="1">
                <a:effectLst/>
                <a:latin typeface="Times New Roman" panose="02020603050405020304" pitchFamily="18" charset="0"/>
                <a:ea typeface="Times New Roman" panose="02020603050405020304" pitchFamily="18" charset="0"/>
              </a:rPr>
              <a:t>Đối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với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quan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có</a:t>
            </a:r>
            <a:r>
              <a:rPr lang="vi-VN" sz="1800" b="1" dirty="0">
                <a:effectLst/>
                <a:latin typeface="Times New Roman" panose="02020603050405020304" pitchFamily="18" charset="0"/>
                <a:ea typeface="Times New Roman" panose="02020603050405020304" pitchFamily="18" charset="0"/>
              </a:rPr>
              <a:t> quy môt trung bình</a:t>
            </a:r>
            <a:r>
              <a:rPr lang="en-US" sz="1800" b="1"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vi-VN" sz="1800" dirty="0">
                <a:effectLst/>
                <a:latin typeface="Times New Roman" panose="02020603050405020304" pitchFamily="18" charset="0"/>
                <a:ea typeface="Times New Roman" panose="02020603050405020304" pitchFamily="18" charset="0"/>
              </a:rPr>
              <a:t> thức bảo mật</a:t>
            </a:r>
            <a:endParaRPr lang="en-US"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284644F5-A695-4D3E-8EF6-327853890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72" y="1378227"/>
            <a:ext cx="3326295" cy="1907075"/>
          </a:xfrm>
          <a:prstGeom prst="rect">
            <a:avLst/>
          </a:prstGeom>
        </p:spPr>
      </p:pic>
      <p:pic>
        <p:nvPicPr>
          <p:cNvPr id="8" name="Picture 7">
            <a:extLst>
              <a:ext uri="{FF2B5EF4-FFF2-40B4-BE49-F238E27FC236}">
                <a16:creationId xmlns:a16="http://schemas.microsoft.com/office/drawing/2014/main" id="{E1AE3685-8847-4826-AD70-E0EA2363F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172" y="4376204"/>
            <a:ext cx="3326294" cy="1793081"/>
          </a:xfrm>
          <a:prstGeom prst="rect">
            <a:avLst/>
          </a:prstGeom>
        </p:spPr>
      </p:pic>
      <p:pic>
        <p:nvPicPr>
          <p:cNvPr id="9" name="Picture 8">
            <a:extLst>
              <a:ext uri="{FF2B5EF4-FFF2-40B4-BE49-F238E27FC236}">
                <a16:creationId xmlns:a16="http://schemas.microsoft.com/office/drawing/2014/main" id="{56938352-BD03-489A-9EB5-7BBFF4158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401087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D41C6-F757-4064-9304-89467935D38B}"/>
              </a:ext>
            </a:extLst>
          </p:cNvPr>
          <p:cNvSpPr txBox="1"/>
          <p:nvPr/>
        </p:nvSpPr>
        <p:spPr>
          <a:xfrm>
            <a:off x="702365" y="1354070"/>
            <a:ext cx="6732105" cy="4247317"/>
          </a:xfrm>
          <a:prstGeom prst="rect">
            <a:avLst/>
          </a:prstGeom>
          <a:noFill/>
        </p:spPr>
        <p:txBody>
          <a:bodyPr wrap="square">
            <a:spAutoFit/>
          </a:bodyPr>
          <a:lstStyle/>
          <a:p>
            <a:pPr marL="285750" indent="-285750" algn="just">
              <a:buFont typeface="Wingdings" panose="05000000000000000000" pitchFamily="2" charset="2"/>
              <a:buChar char="v"/>
            </a:pPr>
            <a:r>
              <a:rPr lang="en-US" sz="1800" b="1" dirty="0" err="1">
                <a:effectLst/>
                <a:latin typeface="Times New Roman" panose="02020603050405020304" pitchFamily="18" charset="0"/>
                <a:ea typeface="Times New Roman" panose="02020603050405020304" pitchFamily="18" charset="0"/>
              </a:rPr>
              <a:t>Đối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với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các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hệ</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thống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mạng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Wifi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tại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gia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đình</a:t>
            </a:r>
            <a:r>
              <a:rPr lang="en-US" sz="1800" b="1"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MAC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WPA2</a:t>
            </a:r>
          </a:p>
          <a:p>
            <a:pPr marL="285750" indent="-285750" algn="just">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dirty="0">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endParaRPr>
          </a:p>
          <a:p>
            <a:pPr marL="285750" indent="-285750" algn="just">
              <a:buFont typeface="Wingdings" panose="05000000000000000000" pitchFamily="2" charset="2"/>
              <a:buChar char="v"/>
            </a:pPr>
            <a:r>
              <a:rPr lang="en-US" sz="1800" b="1" dirty="0" err="1">
                <a:effectLst/>
                <a:latin typeface="Times New Roman" panose="02020603050405020304" pitchFamily="18" charset="0"/>
                <a:ea typeface="Times New Roman" panose="02020603050405020304" pitchFamily="18" charset="0"/>
              </a:rPr>
              <a:t>Tại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những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nơi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công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cộng</a:t>
            </a:r>
            <a:r>
              <a:rPr lang="en-US" sz="1800" b="1"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firewall </a:t>
            </a:r>
            <a:r>
              <a:rPr lang="en-US" sz="1800" dirty="0" err="1">
                <a:effectLst/>
                <a:latin typeface="Times New Roman" panose="02020603050405020304" pitchFamily="18" charset="0"/>
                <a:ea typeface="Times New Roman" panose="02020603050405020304" pitchFamily="18" charset="0"/>
              </a:rPr>
              <a:t>cá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chặn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gửi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khẩu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biệt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mềm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endParaRPr lang="en-US" dirty="0">
              <a:latin typeface="Times New Roman" panose="02020603050405020304" pitchFamily="18" charset="0"/>
            </a:endParaRPr>
          </a:p>
        </p:txBody>
      </p:sp>
      <p:pic>
        <p:nvPicPr>
          <p:cNvPr id="5" name="Picture 4">
            <a:extLst>
              <a:ext uri="{FF2B5EF4-FFF2-40B4-BE49-F238E27FC236}">
                <a16:creationId xmlns:a16="http://schemas.microsoft.com/office/drawing/2014/main" id="{4B875184-778E-44ED-9893-9B7820BBB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731" y="963134"/>
            <a:ext cx="3416903" cy="2174046"/>
          </a:xfrm>
          <a:prstGeom prst="rect">
            <a:avLst/>
          </a:prstGeom>
        </p:spPr>
      </p:pic>
      <p:pic>
        <p:nvPicPr>
          <p:cNvPr id="7" name="Picture 6">
            <a:extLst>
              <a:ext uri="{FF2B5EF4-FFF2-40B4-BE49-F238E27FC236}">
                <a16:creationId xmlns:a16="http://schemas.microsoft.com/office/drawing/2014/main" id="{44F77DB9-2C6F-44EF-BA73-E60305F38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2731" y="3819936"/>
            <a:ext cx="3416904" cy="2465866"/>
          </a:xfrm>
          <a:prstGeom prst="rect">
            <a:avLst/>
          </a:prstGeom>
        </p:spPr>
      </p:pic>
      <p:pic>
        <p:nvPicPr>
          <p:cNvPr id="8" name="Picture 7">
            <a:extLst>
              <a:ext uri="{FF2B5EF4-FFF2-40B4-BE49-F238E27FC236}">
                <a16:creationId xmlns:a16="http://schemas.microsoft.com/office/drawing/2014/main" id="{159D76F0-F441-48B5-9073-F3175717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392279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A2BBA8F0-A826-4BEE-BDF7-980FB2CBF96A}"/>
              </a:ext>
            </a:extLst>
          </p:cNvPr>
          <p:cNvSpPr txBox="1">
            <a:spLocks/>
          </p:cNvSpPr>
          <p:nvPr/>
        </p:nvSpPr>
        <p:spPr>
          <a:xfrm>
            <a:off x="2352261" y="534032"/>
            <a:ext cx="8912225" cy="923330"/>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b="1" dirty="0">
                <a:solidFill>
                  <a:srgbClr val="7030A0"/>
                </a:solidFill>
                <a:latin typeface="Cambria Math" panose="02040503050406030204" pitchFamily="18" charset="0"/>
                <a:ea typeface="Cambria Math" panose="02040503050406030204" pitchFamily="18" charset="0"/>
              </a:rPr>
              <a:t>PHẦN 2: MÔ HÌNH DEMO</a:t>
            </a:r>
          </a:p>
        </p:txBody>
      </p:sp>
      <p:pic>
        <p:nvPicPr>
          <p:cNvPr id="4" name="Picture 3">
            <a:extLst>
              <a:ext uri="{FF2B5EF4-FFF2-40B4-BE49-F238E27FC236}">
                <a16:creationId xmlns:a16="http://schemas.microsoft.com/office/drawing/2014/main" id="{636E86BA-1E52-4FE5-B67F-A97787EF1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521" y="1891776"/>
            <a:ext cx="8103704" cy="4288391"/>
          </a:xfrm>
          <a:prstGeom prst="rect">
            <a:avLst/>
          </a:prstGeom>
        </p:spPr>
      </p:pic>
    </p:spTree>
    <p:extLst>
      <p:ext uri="{BB962C8B-B14F-4D97-AF65-F5344CB8AC3E}">
        <p14:creationId xmlns:p14="http://schemas.microsoft.com/office/powerpoint/2010/main" val="76305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698B-0C3A-489E-8CFB-F38B4D1AB8F2}"/>
              </a:ext>
            </a:extLst>
          </p:cNvPr>
          <p:cNvSpPr txBox="1">
            <a:spLocks/>
          </p:cNvSpPr>
          <p:nvPr/>
        </p:nvSpPr>
        <p:spPr>
          <a:xfrm>
            <a:off x="1957380" y="688715"/>
            <a:ext cx="9903316" cy="68951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rgbClr val="7030A0"/>
                </a:solidFill>
                <a:latin typeface="Cambria Math" panose="02040503050406030204" pitchFamily="18" charset="0"/>
                <a:ea typeface="Cambria Math" panose="02040503050406030204" pitchFamily="18" charset="0"/>
              </a:rPr>
              <a:t>5.1. </a:t>
            </a:r>
            <a:r>
              <a:rPr lang="en-US" sz="5400" dirty="0" err="1">
                <a:solidFill>
                  <a:srgbClr val="7030A0"/>
                </a:solidFill>
                <a:latin typeface="Cambria Math" panose="02040503050406030204" pitchFamily="18" charset="0"/>
                <a:ea typeface="Cambria Math" panose="02040503050406030204" pitchFamily="18" charset="0"/>
              </a:rPr>
              <a:t>Triển</a:t>
            </a:r>
            <a:r>
              <a:rPr lang="en-US" sz="5400" dirty="0">
                <a:solidFill>
                  <a:srgbClr val="7030A0"/>
                </a:solidFill>
                <a:latin typeface="Cambria Math" panose="02040503050406030204" pitchFamily="18" charset="0"/>
                <a:ea typeface="Cambria Math" panose="02040503050406030204" pitchFamily="18" charset="0"/>
              </a:rPr>
              <a:t> </a:t>
            </a:r>
            <a:r>
              <a:rPr lang="en-US" sz="5400" dirty="0" err="1">
                <a:solidFill>
                  <a:srgbClr val="7030A0"/>
                </a:solidFill>
                <a:latin typeface="Cambria Math" panose="02040503050406030204" pitchFamily="18" charset="0"/>
                <a:ea typeface="Cambria Math" panose="02040503050406030204" pitchFamily="18" charset="0"/>
              </a:rPr>
              <a:t>khai</a:t>
            </a:r>
            <a:r>
              <a:rPr lang="en-US" sz="5400" dirty="0">
                <a:solidFill>
                  <a:srgbClr val="7030A0"/>
                </a:solidFill>
                <a:latin typeface="Cambria Math" panose="02040503050406030204" pitchFamily="18" charset="0"/>
                <a:ea typeface="Cambria Math" panose="02040503050406030204" pitchFamily="18" charset="0"/>
              </a:rPr>
              <a:t> demo</a:t>
            </a:r>
            <a:r>
              <a:rPr lang="en-US" sz="2800" dirty="0">
                <a:solidFill>
                  <a:srgbClr val="7030A0"/>
                </a:solidFill>
                <a:latin typeface="Cambria Math" panose="02040503050406030204" pitchFamily="18" charset="0"/>
                <a:ea typeface="Cambria Math" panose="02040503050406030204" pitchFamily="18" charset="0"/>
              </a:rPr>
              <a:t>	</a:t>
            </a:r>
          </a:p>
        </p:txBody>
      </p:sp>
      <p:pic>
        <p:nvPicPr>
          <p:cNvPr id="4" name="Picture 3">
            <a:extLst>
              <a:ext uri="{FF2B5EF4-FFF2-40B4-BE49-F238E27FC236}">
                <a16:creationId xmlns:a16="http://schemas.microsoft.com/office/drawing/2014/main" id="{9E410ABD-73E2-4F98-9A55-6F57CE9C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959" y="1730071"/>
            <a:ext cx="8574157" cy="4707172"/>
          </a:xfrm>
          <a:prstGeom prst="rect">
            <a:avLst/>
          </a:prstGeom>
        </p:spPr>
      </p:pic>
      <p:pic>
        <p:nvPicPr>
          <p:cNvPr id="5" name="Picture 4">
            <a:extLst>
              <a:ext uri="{FF2B5EF4-FFF2-40B4-BE49-F238E27FC236}">
                <a16:creationId xmlns:a16="http://schemas.microsoft.com/office/drawing/2014/main" id="{97CCC92E-DB17-4407-B5A9-C58E985E8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185530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54B661-118F-4579-B3EF-ACDC568413EA}"/>
              </a:ext>
            </a:extLst>
          </p:cNvPr>
          <p:cNvSpPr txBox="1">
            <a:spLocks noGrp="1"/>
          </p:cNvSpPr>
          <p:nvPr>
            <p:ph type="title"/>
          </p:nvPr>
        </p:nvSpPr>
        <p:spPr>
          <a:xfrm>
            <a:off x="2339173" y="286696"/>
            <a:ext cx="8912225" cy="923330"/>
          </a:xfrm>
          <a:prstGeom prst="rect">
            <a:avLst/>
          </a:prstGeom>
          <a:noFill/>
        </p:spPr>
        <p:txBody>
          <a:bodyPr wrap="square" rtlCol="0">
            <a:spAutoFit/>
          </a:bodyPr>
          <a:lstStyle/>
          <a:p>
            <a:r>
              <a:rPr lang="en-US" sz="5400" b="1" dirty="0">
                <a:solidFill>
                  <a:srgbClr val="7030A0"/>
                </a:solidFill>
                <a:latin typeface="Cambria Math" panose="02040503050406030204" pitchFamily="18" charset="0"/>
                <a:ea typeface="Cambria Math" panose="02040503050406030204" pitchFamily="18" charset="0"/>
              </a:rPr>
              <a:t>PHẦN 1: CƠ SỞ LÝ THUYẾT</a:t>
            </a:r>
          </a:p>
        </p:txBody>
      </p:sp>
      <p:pic>
        <p:nvPicPr>
          <p:cNvPr id="4" name="Picture 3">
            <a:extLst>
              <a:ext uri="{FF2B5EF4-FFF2-40B4-BE49-F238E27FC236}">
                <a16:creationId xmlns:a16="http://schemas.microsoft.com/office/drawing/2014/main" id="{8D89DE39-EE9B-406B-A8AA-D16BF2B3B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6" name="Picture 5">
            <a:extLst>
              <a:ext uri="{FF2B5EF4-FFF2-40B4-BE49-F238E27FC236}">
                <a16:creationId xmlns:a16="http://schemas.microsoft.com/office/drawing/2014/main" id="{231DE8D9-50F8-4282-8F7E-154A01FCD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55642"/>
            <a:ext cx="7116417" cy="5221357"/>
          </a:xfrm>
          <a:prstGeom prst="rect">
            <a:avLst/>
          </a:prstGeom>
        </p:spPr>
      </p:pic>
    </p:spTree>
    <p:extLst>
      <p:ext uri="{BB962C8B-B14F-4D97-AF65-F5344CB8AC3E}">
        <p14:creationId xmlns:p14="http://schemas.microsoft.com/office/powerpoint/2010/main" val="365748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3A51A4-2C6B-47FB-9EF5-D21089DDA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879" y="719345"/>
            <a:ext cx="8680173" cy="5707860"/>
          </a:xfrm>
          <a:prstGeom prst="rect">
            <a:avLst/>
          </a:prstGeom>
        </p:spPr>
      </p:pic>
      <p:pic>
        <p:nvPicPr>
          <p:cNvPr id="4" name="Picture 3">
            <a:extLst>
              <a:ext uri="{FF2B5EF4-FFF2-40B4-BE49-F238E27FC236}">
                <a16:creationId xmlns:a16="http://schemas.microsoft.com/office/drawing/2014/main" id="{7415964D-4DD2-46FD-9AA2-F44E126B0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87490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0CCF8CE5-0B61-46FD-92A7-C371E087C6E7}"/>
              </a:ext>
            </a:extLst>
          </p:cNvPr>
          <p:cNvSpPr txBox="1">
            <a:spLocks/>
          </p:cNvSpPr>
          <p:nvPr/>
        </p:nvSpPr>
        <p:spPr>
          <a:xfrm>
            <a:off x="2433362" y="286696"/>
            <a:ext cx="9387577" cy="923330"/>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rgbClr val="7030A0"/>
                </a:solidFill>
                <a:latin typeface="Cambria Math" panose="02040503050406030204" pitchFamily="18" charset="0"/>
                <a:ea typeface="Cambria Math" panose="02040503050406030204" pitchFamily="18" charset="0"/>
              </a:rPr>
              <a:t>1. TÌM HIỂU MẠNG MÁY TÍNH</a:t>
            </a:r>
          </a:p>
        </p:txBody>
      </p:sp>
      <p:pic>
        <p:nvPicPr>
          <p:cNvPr id="3" name="Picture 2">
            <a:extLst>
              <a:ext uri="{FF2B5EF4-FFF2-40B4-BE49-F238E27FC236}">
                <a16:creationId xmlns:a16="http://schemas.microsoft.com/office/drawing/2014/main" id="{A4193B51-E48D-455D-840B-9440986E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5" name="Picture 4">
            <a:extLst>
              <a:ext uri="{FF2B5EF4-FFF2-40B4-BE49-F238E27FC236}">
                <a16:creationId xmlns:a16="http://schemas.microsoft.com/office/drawing/2014/main" id="{7B248AB1-4FF2-41F6-A8DF-5F805E56D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384" y="1382830"/>
            <a:ext cx="7805531" cy="4092340"/>
          </a:xfrm>
          <a:prstGeom prst="rect">
            <a:avLst/>
          </a:prstGeom>
        </p:spPr>
      </p:pic>
    </p:spTree>
    <p:extLst>
      <p:ext uri="{BB962C8B-B14F-4D97-AF65-F5344CB8AC3E}">
        <p14:creationId xmlns:p14="http://schemas.microsoft.com/office/powerpoint/2010/main" val="242545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1C703E-5FCE-4363-879D-7F4D222CEC5B}"/>
              </a:ext>
            </a:extLst>
          </p:cNvPr>
          <p:cNvSpPr txBox="1"/>
          <p:nvPr/>
        </p:nvSpPr>
        <p:spPr>
          <a:xfrm>
            <a:off x="1446143" y="2314161"/>
            <a:ext cx="9067800" cy="37817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800" b="1" dirty="0" err="1">
                <a:effectLst/>
                <a:latin typeface="Times New Roman" panose="02020603050405020304" pitchFamily="18" charset="0"/>
                <a:ea typeface="Times New Roman" panose="02020603050405020304" pitchFamily="18" charset="0"/>
              </a:rPr>
              <a:t>Mạng</a:t>
            </a:r>
            <a:r>
              <a:rPr lang="vi-VN" sz="1800" b="1" dirty="0">
                <a:effectLst/>
                <a:latin typeface="Times New Roman" panose="02020603050405020304" pitchFamily="18" charset="0"/>
                <a:ea typeface="Times New Roman" panose="02020603050405020304" pitchFamily="18" charset="0"/>
              </a:rPr>
              <a:t> máy tính </a:t>
            </a:r>
            <a:r>
              <a:rPr lang="vi-VN" sz="1800" dirty="0">
                <a:effectLst/>
                <a:latin typeface="Times New Roman" panose="02020603050405020304" pitchFamily="18" charset="0"/>
                <a:ea typeface="Times New Roman" panose="02020603050405020304" pitchFamily="18" charset="0"/>
              </a:rPr>
              <a:t>là mạng viễn thông kỹ thuật số, nó cho phép các nút mạng chia sẻ tài nguyên. Trong mạng máy tính, các thiết bị máy tính trao đổi dữ liệu hoặc thông tin với nhau bằng các liên kết dữ liệu giữa các nút. Các liên kết dữ liệu này được thiết lập qua cáp mạng hoặc cáp quang hoặc các mạng không dây như Wi-Fi.</a:t>
            </a:r>
            <a:endParaRPr lang="en-US"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rPr>
              <a:t>Các thiết bị trong mạng máy tính có nhiệm vụ khởi động, định tuyến và chấm dứt việc </a:t>
            </a:r>
            <a:r>
              <a:rPr lang="en-US" sz="1800" dirty="0" err="1">
                <a:effectLst/>
                <a:latin typeface="Times New Roman" panose="02020603050405020304" pitchFamily="18" charset="0"/>
                <a:ea typeface="Times New Roman" panose="02020603050405020304" pitchFamily="18" charset="0"/>
              </a:rPr>
              <a:t>gửi</a:t>
            </a:r>
            <a:r>
              <a:rPr lang="vi-VN" sz="1800" dirty="0">
                <a:effectLst/>
                <a:latin typeface="Times New Roman" panose="02020603050405020304" pitchFamily="18" charset="0"/>
                <a:ea typeface="Times New Roman" panose="02020603050405020304" pitchFamily="18" charset="0"/>
              </a:rPr>
              <a:t> hoặc nhận dữ liệu được gọi là các nút mạng. </a:t>
            </a:r>
            <a:endParaRPr lang="en-US"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rPr>
              <a:t>Mạng máy tính hỗ trợ các ứng dụng và dịch vụ như truy cập vào World Wide Web, video và âm thanh kỹ thuật số, sử dụng dịch vụ mail, ứng dụng nhắn tin như Messenger, Zalo, Telegram</a:t>
            </a:r>
            <a:r>
              <a:rPr lang="en-US" sz="1800" dirty="0">
                <a:effectLst/>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a:t>
            </a:r>
            <a:endParaRPr lang="en-US" sz="2000" dirty="0">
              <a:latin typeface="Cambria Math" panose="02040503050406030204" pitchFamily="18" charset="0"/>
              <a:ea typeface="Cambria Math" panose="02040503050406030204" pitchFamily="18" charset="0"/>
            </a:endParaRPr>
          </a:p>
        </p:txBody>
      </p:sp>
      <p:sp>
        <p:nvSpPr>
          <p:cNvPr id="5" name="Title 2">
            <a:extLst>
              <a:ext uri="{FF2B5EF4-FFF2-40B4-BE49-F238E27FC236}">
                <a16:creationId xmlns:a16="http://schemas.microsoft.com/office/drawing/2014/main" id="{0B3CB2FA-DF41-472D-9AA9-B79FE640D36E}"/>
              </a:ext>
            </a:extLst>
          </p:cNvPr>
          <p:cNvSpPr txBox="1">
            <a:spLocks/>
          </p:cNvSpPr>
          <p:nvPr/>
        </p:nvSpPr>
        <p:spPr>
          <a:xfrm>
            <a:off x="1446143" y="1379235"/>
            <a:ext cx="9387577" cy="553998"/>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7030A0"/>
                </a:solidFill>
                <a:latin typeface="Cambria Math" panose="02040503050406030204" pitchFamily="18" charset="0"/>
                <a:ea typeface="Cambria Math" panose="02040503050406030204" pitchFamily="18" charset="0"/>
              </a:rPr>
              <a:t>1.1.	</a:t>
            </a:r>
            <a:r>
              <a:rPr lang="en-US" sz="3000" dirty="0" err="1">
                <a:solidFill>
                  <a:srgbClr val="7030A0"/>
                </a:solidFill>
                <a:latin typeface="Cambria Math" panose="02040503050406030204" pitchFamily="18" charset="0"/>
                <a:ea typeface="Cambria Math" panose="02040503050406030204" pitchFamily="18" charset="0"/>
              </a:rPr>
              <a:t>Khái</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niệm</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mạng</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máy</a:t>
            </a:r>
            <a:r>
              <a:rPr lang="en-US" sz="3000" dirty="0">
                <a:solidFill>
                  <a:srgbClr val="7030A0"/>
                </a:solidFill>
                <a:latin typeface="Cambria Math" panose="02040503050406030204" pitchFamily="18" charset="0"/>
                <a:ea typeface="Cambria Math" panose="02040503050406030204" pitchFamily="18" charset="0"/>
              </a:rPr>
              <a:t> </a:t>
            </a:r>
            <a:r>
              <a:rPr lang="en-US" sz="3000" dirty="0" err="1">
                <a:solidFill>
                  <a:srgbClr val="7030A0"/>
                </a:solidFill>
                <a:latin typeface="Cambria Math" panose="02040503050406030204" pitchFamily="18" charset="0"/>
                <a:ea typeface="Cambria Math" panose="02040503050406030204" pitchFamily="18" charset="0"/>
              </a:rPr>
              <a:t>tính</a:t>
            </a:r>
            <a:endParaRPr lang="en-US" sz="3000" dirty="0">
              <a:solidFill>
                <a:srgbClr val="7030A0"/>
              </a:solidFill>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id="{9FFF3082-9C2E-432A-9C71-B4FF9975D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93398" cy="1210025"/>
          </a:xfrm>
          <a:prstGeom prst="rect">
            <a:avLst/>
          </a:prstGeom>
        </p:spPr>
      </p:pic>
    </p:spTree>
    <p:extLst>
      <p:ext uri="{BB962C8B-B14F-4D97-AF65-F5344CB8AC3E}">
        <p14:creationId xmlns:p14="http://schemas.microsoft.com/office/powerpoint/2010/main" val="17532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F468-280F-4FC7-980C-B98EFFEBC672}"/>
              </a:ext>
            </a:extLst>
          </p:cNvPr>
          <p:cNvSpPr>
            <a:spLocks noGrp="1"/>
          </p:cNvSpPr>
          <p:nvPr>
            <p:ph type="title"/>
          </p:nvPr>
        </p:nvSpPr>
        <p:spPr>
          <a:xfrm>
            <a:off x="2307890" y="276623"/>
            <a:ext cx="8911687" cy="1280890"/>
          </a:xfrm>
        </p:spPr>
        <p:txBody>
          <a:bodyPr>
            <a:normAutofit/>
          </a:bodyPr>
          <a:lstStyle/>
          <a:p>
            <a:pPr algn="ct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1.2.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Khái</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niệm</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mạng</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Wifi</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p>
        </p:txBody>
      </p:sp>
      <p:sp>
        <p:nvSpPr>
          <p:cNvPr id="3" name="TextBox 2">
            <a:extLst>
              <a:ext uri="{FF2B5EF4-FFF2-40B4-BE49-F238E27FC236}">
                <a16:creationId xmlns:a16="http://schemas.microsoft.com/office/drawing/2014/main" id="{C7BF8A34-75FC-4FC5-94D2-0EF5A2367F31}"/>
              </a:ext>
            </a:extLst>
          </p:cNvPr>
          <p:cNvSpPr txBox="1"/>
          <p:nvPr/>
        </p:nvSpPr>
        <p:spPr>
          <a:xfrm>
            <a:off x="385969" y="1905000"/>
            <a:ext cx="6067840" cy="3258841"/>
          </a:xfrm>
          <a:prstGeom prst="rect">
            <a:avLst/>
          </a:prstGeom>
          <a:noFill/>
        </p:spPr>
        <p:txBody>
          <a:bodyPr wrap="square" rtlCol="0">
            <a:spAutoFit/>
          </a:bodyPr>
          <a:lstStyle/>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WiFi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Wireless Fidelity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internet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vô</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thoại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truyền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radio.</a:t>
            </a:r>
            <a:r>
              <a:rPr lang="vi-VN" sz="1800" dirty="0">
                <a:effectLst/>
                <a:latin typeface="Times New Roman" panose="02020603050405020304" pitchFamily="18" charset="0"/>
                <a:ea typeface="Times New Roman" panose="02020603050405020304" pitchFamily="18" charset="0"/>
              </a:rPr>
              <a:t> WiFi là công nghệ mạng cho phép bạn kết nối không dây với Internet.</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Wifi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thoại</a:t>
            </a:r>
            <a:r>
              <a:rPr lang="en-US" sz="1800" dirty="0">
                <a:effectLst/>
                <a:latin typeface="Times New Roman" panose="02020603050405020304" pitchFamily="18" charset="0"/>
                <a:ea typeface="Times New Roman" panose="02020603050405020304" pitchFamily="18" charset="0"/>
              </a:rPr>
              <a:t>, laptop, </a:t>
            </a:r>
            <a:r>
              <a:rPr lang="en-US" sz="1800" dirty="0" err="1">
                <a:effectLst/>
                <a:latin typeface="Times New Roman" panose="02020603050405020304" pitchFamily="18" charset="0"/>
                <a:ea typeface="Times New Roman" panose="02020603050405020304" pitchFamily="18" charset="0"/>
              </a:rPr>
              <a:t>máy</a:t>
            </a:r>
            <a:r>
              <a:rPr lang="vi-VN" sz="1800" dirty="0">
                <a:effectLst/>
                <a:latin typeface="Times New Roman" panose="02020603050405020304" pitchFamily="18" charset="0"/>
                <a:ea typeface="Times New Roman" panose="02020603050405020304" pitchFamily="18" charset="0"/>
              </a:rPr>
              <a:t> tính bảng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smartwatch</a:t>
            </a:r>
            <a:r>
              <a:rPr lang="vi-VN" sz="1800" dirty="0">
                <a:effectLst/>
                <a:latin typeface="Times New Roman" panose="02020603050405020304" pitchFamily="18" charset="0"/>
                <a:ea typeface="Times New Roman" panose="02020603050405020304" pitchFamily="18" charset="0"/>
              </a:rPr>
              <a:t>, smartTV</a:t>
            </a:r>
            <a:r>
              <a:rPr lang="en-US" sz="1800" dirty="0">
                <a:effectLst/>
                <a:latin typeface="Times New Roman" panose="02020603050405020304" pitchFamily="18" charset="0"/>
                <a:ea typeface="Times New Roman" panose="02020603050405020304" pitchFamily="18" charset="0"/>
              </a:rPr>
              <a:t>.</a:t>
            </a:r>
          </a:p>
        </p:txBody>
      </p:sp>
      <p:pic>
        <p:nvPicPr>
          <p:cNvPr id="4" name="Picture 3">
            <a:extLst>
              <a:ext uri="{FF2B5EF4-FFF2-40B4-BE49-F238E27FC236}">
                <a16:creationId xmlns:a16="http://schemas.microsoft.com/office/drawing/2014/main" id="{5DC98BBC-CD1B-49C1-A7F4-A56B798A4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pic>
        <p:nvPicPr>
          <p:cNvPr id="6" name="Picture 5">
            <a:extLst>
              <a:ext uri="{FF2B5EF4-FFF2-40B4-BE49-F238E27FC236}">
                <a16:creationId xmlns:a16="http://schemas.microsoft.com/office/drawing/2014/main" id="{F6AD6384-D326-4607-94AE-1A22EECBA0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734" y="2112068"/>
            <a:ext cx="5308996" cy="2986310"/>
          </a:xfrm>
          <a:prstGeom prst="rect">
            <a:avLst/>
          </a:prstGeom>
        </p:spPr>
      </p:pic>
    </p:spTree>
    <p:extLst>
      <p:ext uri="{BB962C8B-B14F-4D97-AF65-F5344CB8AC3E}">
        <p14:creationId xmlns:p14="http://schemas.microsoft.com/office/powerpoint/2010/main" val="358108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85F-B00F-43D4-8CC1-B9763AC1DCBF}"/>
              </a:ext>
            </a:extLst>
          </p:cNvPr>
          <p:cNvSpPr txBox="1">
            <a:spLocks/>
          </p:cNvSpPr>
          <p:nvPr/>
        </p:nvSpPr>
        <p:spPr>
          <a:xfrm>
            <a:off x="2307890" y="276623"/>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1.3.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Khái</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niệm</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VLAN  </a:t>
            </a:r>
          </a:p>
        </p:txBody>
      </p:sp>
      <p:sp>
        <p:nvSpPr>
          <p:cNvPr id="4" name="TextBox 3">
            <a:extLst>
              <a:ext uri="{FF2B5EF4-FFF2-40B4-BE49-F238E27FC236}">
                <a16:creationId xmlns:a16="http://schemas.microsoft.com/office/drawing/2014/main" id="{451D0CC1-D826-4845-B564-3E5D322ED253}"/>
              </a:ext>
            </a:extLst>
          </p:cNvPr>
          <p:cNvSpPr txBox="1"/>
          <p:nvPr/>
        </p:nvSpPr>
        <p:spPr>
          <a:xfrm>
            <a:off x="1139686" y="1557513"/>
            <a:ext cx="6042992" cy="3366563"/>
          </a:xfrm>
          <a:prstGeom prst="rect">
            <a:avLst/>
          </a:prstGeom>
          <a:noFill/>
        </p:spPr>
        <p:txBody>
          <a:bodyPr wrap="square">
            <a:spAutoFit/>
          </a:bodyPr>
          <a:lstStyle/>
          <a:p>
            <a:pPr marL="285750" indent="-285750" algn="just">
              <a:lnSpc>
                <a:spcPct val="150000"/>
              </a:lnSpc>
              <a:spcBef>
                <a:spcPts val="1200"/>
              </a:spcBef>
              <a:spcAft>
                <a:spcPts val="12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VLAN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tắt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Virtual Local Area Network hay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gọi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LAN </a:t>
            </a:r>
            <a:r>
              <a:rPr lang="en-US" sz="1800" dirty="0" err="1">
                <a:effectLst/>
                <a:latin typeface="Times New Roman" panose="02020603050405020304" pitchFamily="18" charset="0"/>
                <a:ea typeface="Times New Roman" panose="02020603050405020304" pitchFamily="18" charset="0"/>
              </a:rPr>
              <a:t>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VLAN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nghĩa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logic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ty.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VLAN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switch.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router </a:t>
            </a:r>
            <a:r>
              <a:rPr lang="en-US" sz="1800" dirty="0" err="1">
                <a:effectLst/>
                <a:latin typeface="Times New Roman" panose="02020603050405020304" pitchFamily="18" charset="0"/>
                <a:ea typeface="Times New Roman" panose="02020603050405020304" pitchFamily="18" charset="0"/>
              </a:rPr>
              <a:t>đóng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vai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miền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VLAN, switch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rPr>
              <a:t>miền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bá</a:t>
            </a:r>
            <a:r>
              <a:rPr lang="en-US" sz="1800" dirty="0">
                <a:effectLst/>
                <a:latin typeface="Times New Roman" panose="02020603050405020304" pitchFamily="18" charset="0"/>
                <a:ea typeface="Times New Roman" panose="02020603050405020304" pitchFamily="18" charset="0"/>
              </a:rPr>
              <a:t>.</a:t>
            </a:r>
          </a:p>
        </p:txBody>
      </p:sp>
      <p:pic>
        <p:nvPicPr>
          <p:cNvPr id="6" name="Picture 5">
            <a:extLst>
              <a:ext uri="{FF2B5EF4-FFF2-40B4-BE49-F238E27FC236}">
                <a16:creationId xmlns:a16="http://schemas.microsoft.com/office/drawing/2014/main" id="{F29ECE39-B0D3-4DFE-8932-F94DE106D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640" y="1875566"/>
            <a:ext cx="4562765" cy="2431391"/>
          </a:xfrm>
          <a:prstGeom prst="rect">
            <a:avLst/>
          </a:prstGeom>
        </p:spPr>
      </p:pic>
      <p:pic>
        <p:nvPicPr>
          <p:cNvPr id="7" name="Picture 6">
            <a:extLst>
              <a:ext uri="{FF2B5EF4-FFF2-40B4-BE49-F238E27FC236}">
                <a16:creationId xmlns:a16="http://schemas.microsoft.com/office/drawing/2014/main" id="{EFA41A23-C8C1-4B54-9F87-1F1D20A51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339676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CAF6-56BB-450C-B8C1-ECF7EB6023C9}"/>
              </a:ext>
            </a:extLst>
          </p:cNvPr>
          <p:cNvSpPr txBox="1">
            <a:spLocks/>
          </p:cNvSpPr>
          <p:nvPr/>
        </p:nvSpPr>
        <p:spPr>
          <a:xfrm>
            <a:off x="2307890" y="276623"/>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1.4.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Khái</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niệm</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định</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tuyến</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của</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OSPF  </a:t>
            </a:r>
          </a:p>
        </p:txBody>
      </p:sp>
      <p:sp>
        <p:nvSpPr>
          <p:cNvPr id="4" name="TextBox 3">
            <a:extLst>
              <a:ext uri="{FF2B5EF4-FFF2-40B4-BE49-F238E27FC236}">
                <a16:creationId xmlns:a16="http://schemas.microsoft.com/office/drawing/2014/main" id="{06844614-29B0-4DB8-8C58-C5931C4D6E66}"/>
              </a:ext>
            </a:extLst>
          </p:cNvPr>
          <p:cNvSpPr txBox="1"/>
          <p:nvPr/>
        </p:nvSpPr>
        <p:spPr>
          <a:xfrm>
            <a:off x="2307890" y="1094732"/>
            <a:ext cx="8682186" cy="5228611"/>
          </a:xfrm>
          <a:prstGeom prst="rect">
            <a:avLst/>
          </a:prstGeom>
          <a:noFill/>
        </p:spPr>
        <p:txBody>
          <a:bodyPr wrap="square">
            <a:spAutoFit/>
          </a:bodyPr>
          <a:lstStyle/>
          <a:p>
            <a:pPr marL="285750" indent="-285750" algn="just">
              <a:lnSpc>
                <a:spcPct val="150000"/>
              </a:lnSpc>
              <a:spcBef>
                <a:spcPts val="1200"/>
              </a:spcBef>
              <a:spcAft>
                <a:spcPts val="1200"/>
              </a:spcAft>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rPr>
              <a:t>Giao thức định tuyến OSPF là một giao thức định tuyến cho các mạng Giao thức Internet. Nó sử dụng thuật toán định tuyến trạng thái liên kết và nằm trong nhóm các giao thức cổng nội bộ, hoạt động trong một hệ thống tự trị duy nhất.</a:t>
            </a: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spcAft>
                <a:spcPts val="1200"/>
              </a:spcAft>
              <a:buFont typeface="Wingdings" panose="05000000000000000000" pitchFamily="2" charset="2"/>
              <a:buChar char="Ø"/>
            </a:pPr>
            <a:r>
              <a:rPr lang="vi-VN" sz="1800" dirty="0">
                <a:effectLst/>
                <a:latin typeface="Times New Roman" panose="02020603050405020304" pitchFamily="18" charset="0"/>
                <a:ea typeface="Times New Roman" panose="02020603050405020304" pitchFamily="18" charset="0"/>
              </a:rPr>
              <a:t>Nó sử dụng thuật toán Dijkstra, còn được gọi là thuật toán đường đi ngắn nhất.</a:t>
            </a:r>
            <a:endParaRPr lang="en-US" sz="18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spcAft>
                <a:spcPts val="1200"/>
              </a:spcAft>
              <a:buFont typeface="Wingdings" panose="05000000000000000000" pitchFamily="2" charset="2"/>
              <a:buChar char="Ø"/>
            </a:pP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OSPF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trúc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chia </a:t>
            </a:r>
            <a:r>
              <a:rPr lang="en-US" sz="1800" dirty="0" err="1">
                <a:effectLst/>
                <a:latin typeface="Times New Roman" panose="02020603050405020304" pitchFamily="18" charset="0"/>
                <a:ea typeface="Times New Roman" panose="02020603050405020304" pitchFamily="18" charset="0"/>
              </a:rPr>
              <a:t>nhỏ</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hóa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tài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32 bit,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chấm-thập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hlinkClick r:id="rId2" tooltip="IPv4">
                  <a:extLst>
                    <a:ext uri="{A12FA001-AC4F-418D-AE19-62706E023703}">
                      <ahyp:hlinkClr xmlns:ahyp="http://schemas.microsoft.com/office/drawing/2018/hyperlinkcolor" val="tx"/>
                    </a:ext>
                  </a:extLst>
                </a:hlinkClick>
              </a:rPr>
              <a:t>IPv4</a:t>
            </a:r>
            <a:r>
              <a:rPr lang="en-US" sz="1800" dirty="0">
                <a:effectLst/>
                <a:latin typeface="Times New Roman" panose="02020603050405020304" pitchFamily="18" charset="0"/>
                <a:ea typeface="Times New Roman" panose="02020603050405020304" pitchFamily="18" charset="0"/>
              </a:rPr>
              <a:t>. Theo </a:t>
            </a:r>
            <a:r>
              <a:rPr lang="en-US" sz="1800" dirty="0" err="1">
                <a:effectLst/>
                <a:latin typeface="Times New Roman" panose="02020603050405020304" pitchFamily="18" charset="0"/>
                <a:ea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0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0.0.0.0, </a:t>
            </a:r>
            <a:r>
              <a:rPr lang="en-US" sz="1800" dirty="0" err="1">
                <a:effectLst/>
                <a:latin typeface="Times New Roman" panose="02020603050405020304" pitchFamily="18" charset="0"/>
                <a:ea typeface="Times New Roman" panose="02020603050405020304" pitchFamily="18" charset="0"/>
              </a:rPr>
              <a:t>đại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lõi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OSPF.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ý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u="sng" dirty="0">
                <a:effectLst/>
                <a:latin typeface="Times New Roman" panose="02020603050405020304" pitchFamily="18" charset="0"/>
                <a:ea typeface="Times New Roman" panose="02020603050405020304" pitchFamily="18" charset="0"/>
              </a:rPr>
              <a:t> </a:t>
            </a:r>
            <a:r>
              <a:rPr lang="en-US" u="sng" dirty="0" err="1">
                <a:latin typeface="Times New Roman" panose="02020603050405020304" pitchFamily="18" charset="0"/>
                <a:ea typeface="Times New Roman" panose="02020603050405020304" pitchFamily="18" charset="0"/>
              </a:rPr>
              <a:t>IP</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u="sng" dirty="0" err="1">
                <a:latin typeface="Times New Roman" panose="02020603050405020304" pitchFamily="18" charset="0"/>
                <a:ea typeface="Times New Roman" panose="02020603050405020304" pitchFamily="18" charset="0"/>
                <a:hlinkClick r:id="rId3" tooltip="Bộ định tuyến">
                  <a:extLst>
                    <a:ext uri="{A12FA001-AC4F-418D-AE19-62706E023703}">
                      <ahyp:hlinkClr xmlns:ahyp="http://schemas.microsoft.com/office/drawing/2018/hyperlinkcolor" val="tx"/>
                    </a:ext>
                  </a:extLst>
                </a:hlinkClick>
              </a:rPr>
              <a:t>bộ</a:t>
            </a:r>
            <a:r>
              <a:rPr lang="en-US" u="sng" dirty="0">
                <a:latin typeface="Times New Roman" panose="02020603050405020304" pitchFamily="18" charset="0"/>
                <a:ea typeface="Times New Roman" panose="02020603050405020304" pitchFamily="18" charset="0"/>
                <a:hlinkClick r:id="rId3" tooltip="Bộ định tuyến">
                  <a:extLst>
                    <a:ext uri="{A12FA001-AC4F-418D-AE19-62706E023703}">
                      <ahyp:hlinkClr xmlns:ahyp="http://schemas.microsoft.com/office/drawing/2018/hyperlinkcolor" val="tx"/>
                    </a:ext>
                  </a:extLst>
                </a:hlinkClick>
              </a:rPr>
              <a:t> </a:t>
            </a:r>
            <a:r>
              <a:rPr lang="en-US" u="sng" dirty="0" err="1">
                <a:latin typeface="Times New Roman" panose="02020603050405020304" pitchFamily="18" charset="0"/>
                <a:ea typeface="Times New Roman" panose="02020603050405020304" pitchFamily="18" charset="0"/>
                <a:hlinkClick r:id="rId3" tooltip="Bộ định tuyến">
                  <a:extLst>
                    <a:ext uri="{A12FA001-AC4F-418D-AE19-62706E023703}">
                      <ahyp:hlinkClr xmlns:ahyp="http://schemas.microsoft.com/office/drawing/2018/hyperlinkcolor" val="tx"/>
                    </a:ext>
                  </a:extLst>
                </a:hlinkClick>
              </a:rPr>
              <a:t>định</a:t>
            </a:r>
            <a:r>
              <a:rPr lang="en-US" u="sng" dirty="0">
                <a:latin typeface="Times New Roman" panose="02020603050405020304" pitchFamily="18" charset="0"/>
                <a:ea typeface="Times New Roman" panose="02020603050405020304" pitchFamily="18" charset="0"/>
                <a:hlinkClick r:id="rId3" tooltip="Bộ định tuyến">
                  <a:extLst>
                    <a:ext uri="{A12FA001-AC4F-418D-AE19-62706E023703}">
                      <ahyp:hlinkClr xmlns:ahyp="http://schemas.microsoft.com/office/drawing/2018/hyperlinkcolor" val="tx"/>
                    </a:ext>
                  </a:extLst>
                </a:hlinkClick>
              </a:rPr>
              <a:t> </a:t>
            </a:r>
            <a:r>
              <a:rPr lang="en-US" u="sng" dirty="0" err="1">
                <a:latin typeface="Times New Roman" panose="02020603050405020304" pitchFamily="18" charset="0"/>
                <a:ea typeface="Times New Roman" panose="02020603050405020304" pitchFamily="18" charset="0"/>
                <a:hlinkClick r:id="rId3" tooltip="Bộ định tuyến">
                  <a:extLst>
                    <a:ext uri="{A12FA001-AC4F-418D-AE19-62706E023703}">
                      <ahyp:hlinkClr xmlns:ahyp="http://schemas.microsoft.com/office/drawing/2018/hyperlinkcolor" val="tx"/>
                    </a:ext>
                  </a:extLst>
                </a:hlinkClick>
              </a:rPr>
              <a:t>tuyến</a:t>
            </a:r>
            <a:r>
              <a:rPr lang="en-US" sz="1800" u="sng"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vực</a:t>
            </a:r>
            <a:r>
              <a:rPr lang="en-US" sz="1800" dirty="0">
                <a:effectLst/>
                <a:latin typeface="Times New Roman" panose="02020603050405020304" pitchFamily="18" charset="0"/>
                <a:ea typeface="Times New Roman" panose="02020603050405020304" pitchFamily="18" charset="0"/>
              </a:rPr>
              <a:t>. </a:t>
            </a:r>
          </a:p>
        </p:txBody>
      </p:sp>
      <p:pic>
        <p:nvPicPr>
          <p:cNvPr id="5" name="Picture 4">
            <a:extLst>
              <a:ext uri="{FF2B5EF4-FFF2-40B4-BE49-F238E27FC236}">
                <a16:creationId xmlns:a16="http://schemas.microsoft.com/office/drawing/2014/main" id="{047953BD-B132-4F3C-8DBF-5C597C97D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139637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5DE74-3695-4A67-A832-77EED98C1BE3}"/>
              </a:ext>
            </a:extLst>
          </p:cNvPr>
          <p:cNvSpPr txBox="1"/>
          <p:nvPr/>
        </p:nvSpPr>
        <p:spPr>
          <a:xfrm>
            <a:off x="556592" y="2009930"/>
            <a:ext cx="6096000" cy="2535566"/>
          </a:xfrm>
          <a:prstGeom prst="rect">
            <a:avLst/>
          </a:prstGeom>
          <a:noFill/>
        </p:spPr>
        <p:txBody>
          <a:bodyPr wrap="square">
            <a:spAutoFit/>
          </a:bodyPr>
          <a:lstStyle/>
          <a:p>
            <a:pPr indent="457200" algn="just">
              <a:lnSpc>
                <a:spcPct val="150000"/>
              </a:lnSpc>
              <a:spcBef>
                <a:spcPts val="1200"/>
              </a:spcBef>
              <a:spcAft>
                <a:spcPts val="1200"/>
              </a:spcAft>
            </a:pPr>
            <a:r>
              <a:rPr lang="en-US" sz="1800" dirty="0">
                <a:effectLst/>
                <a:latin typeface="Times New Roman" panose="02020603050405020304" pitchFamily="18" charset="0"/>
                <a:ea typeface="Times New Roman" panose="02020603050405020304" pitchFamily="18" charset="0"/>
              </a:rPr>
              <a:t>DHCP (Dynamic Host Configuration Protocol hay Giao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host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chóng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hlinkClick r:id="rId2" tooltip="Địa chỉ IP là gì?">
                  <a:extLst>
                    <a:ext uri="{A12FA001-AC4F-418D-AE19-62706E023703}">
                      <ahyp:hlinkClr xmlns:ahyp="http://schemas.microsoft.com/office/drawing/2018/hyperlinkcolor" val="tx"/>
                    </a:ext>
                  </a:extLst>
                </a:hlinkClick>
              </a:rPr>
              <a:t>địa</a:t>
            </a:r>
            <a:r>
              <a:rPr lang="en-US" sz="1800" dirty="0">
                <a:effectLst/>
                <a:latin typeface="Times New Roman" panose="02020603050405020304" pitchFamily="18" charset="0"/>
                <a:ea typeface="Times New Roman" panose="02020603050405020304" pitchFamily="18" charset="0"/>
                <a:hlinkClick r:id="rId2" tooltip="Địa chỉ IP là gì?">
                  <a:extLst>
                    <a:ext uri="{A12FA001-AC4F-418D-AE19-62706E023703}">
                      <ahyp:hlinkClr xmlns:ahyp="http://schemas.microsoft.com/office/drawing/2018/hyperlinkcolor" val="tx"/>
                    </a:ext>
                  </a:extLst>
                </a:hlinkClick>
              </a:rPr>
              <a:t> </a:t>
            </a:r>
            <a:r>
              <a:rPr lang="en-US" sz="1800" dirty="0" err="1">
                <a:effectLst/>
                <a:latin typeface="Times New Roman" panose="02020603050405020304" pitchFamily="18" charset="0"/>
                <a:ea typeface="Times New Roman" panose="02020603050405020304" pitchFamily="18" charset="0"/>
                <a:hlinkClick r:id="rId2" tooltip="Địa chỉ IP là gì?">
                  <a:extLst>
                    <a:ext uri="{A12FA001-AC4F-418D-AE19-62706E023703}">
                      <ahyp:hlinkClr xmlns:ahyp="http://schemas.microsoft.com/office/drawing/2018/hyperlinkcolor" val="tx"/>
                    </a:ext>
                  </a:extLst>
                </a:hlinkClick>
              </a:rPr>
              <a:t>chỉ</a:t>
            </a:r>
            <a:r>
              <a:rPr lang="en-US" sz="1800" dirty="0">
                <a:effectLst/>
                <a:latin typeface="Times New Roman" panose="02020603050405020304" pitchFamily="18" charset="0"/>
                <a:ea typeface="Times New Roman" panose="02020603050405020304" pitchFamily="18" charset="0"/>
                <a:hlinkClick r:id="rId2" tooltip="Địa chỉ IP là gì?">
                  <a:extLst>
                    <a:ext uri="{A12FA001-AC4F-418D-AE19-62706E023703}">
                      <ahyp:hlinkClr xmlns:ahyp="http://schemas.microsoft.com/office/drawing/2018/hyperlinkcolor" val="tx"/>
                    </a:ext>
                  </a:extLst>
                </a:hlinkClick>
              </a:rPr>
              <a:t> IP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DHCP </a:t>
            </a:r>
            <a:r>
              <a:rPr lang="en-US" sz="1800" dirty="0" err="1">
                <a:effectLst/>
                <a:latin typeface="Times New Roman" panose="02020603050405020304" pitchFamily="18" charset="0"/>
                <a:ea typeface="Times New Roman" panose="02020603050405020304" pitchFamily="18" charset="0"/>
              </a:rPr>
              <a:t>cũng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đúng</a:t>
            </a:r>
            <a:r>
              <a:rPr lang="en-US" sz="1800" dirty="0">
                <a:effectLst/>
                <a:latin typeface="Times New Roman" panose="02020603050405020304" pitchFamily="18" charset="0"/>
                <a:ea typeface="Times New Roman" panose="02020603050405020304" pitchFamily="18" charset="0"/>
              </a:rPr>
              <a:t> subnet mask, </a:t>
            </a:r>
            <a:r>
              <a:rPr lang="en-US" sz="1800" dirty="0" err="1">
                <a:effectLst/>
                <a:latin typeface="Times New Roman" panose="02020603050405020304" pitchFamily="18" charset="0"/>
                <a:ea typeface="Times New Roman" panose="02020603050405020304" pitchFamily="18" charset="0"/>
              </a:rPr>
              <a:t>cổng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mặc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tin </a:t>
            </a:r>
            <a:r>
              <a:rPr lang="en-US" sz="1800" dirty="0" err="1">
                <a:effectLst/>
                <a:latin typeface="Times New Roman" panose="02020603050405020304" pitchFamily="18" charset="0"/>
                <a:ea typeface="Times New Roman" panose="02020603050405020304" pitchFamily="18" charset="0"/>
              </a:rPr>
              <a:t>về</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hlinkClick r:id="rId3" tooltip="Top 10 Public DNS Server tốt nhất hiện nay bạn nên biết">
                  <a:extLst>
                    <a:ext uri="{A12FA001-AC4F-418D-AE19-62706E023703}">
                      <ahyp:hlinkClr xmlns:ahyp="http://schemas.microsoft.com/office/drawing/2018/hyperlinkcolor" val="tx"/>
                    </a:ext>
                  </a:extLst>
                </a:hlinkClick>
              </a:rPr>
              <a:t>DNS</a:t>
            </a:r>
            <a:r>
              <a:rPr lang="en-US" sz="1800" u="sng" dirty="0">
                <a:solidFill>
                  <a:srgbClr val="FB4A18"/>
                </a:solidFill>
                <a:effectLst/>
                <a:latin typeface="Times New Roman" panose="02020603050405020304" pitchFamily="18" charset="0"/>
                <a:ea typeface="Times New Roman" panose="02020603050405020304" pitchFamily="18" charset="0"/>
                <a:hlinkClick r:id="rId3" tooltip="Top 10 Public DNS Server tốt nhất hiện nay bạn nên biết">
                  <a:extLst>
                    <a:ext uri="{A12FA001-AC4F-418D-AE19-62706E023703}">
                      <ahyp:hlinkClr xmlns:ahyp="http://schemas.microsoft.com/office/drawing/2018/hyperlinkcolor" val="tx"/>
                    </a:ext>
                  </a:extLst>
                </a:hlinkClick>
              </a:rPr>
              <a:t> </a:t>
            </a:r>
            <a:r>
              <a:rPr lang="en-US" sz="1800" u="sng" dirty="0">
                <a:effectLst/>
                <a:latin typeface="Times New Roman" panose="02020603050405020304" pitchFamily="18" charset="0"/>
                <a:ea typeface="Times New Roman" panose="02020603050405020304" pitchFamily="18" charset="0"/>
                <a:hlinkClick r:id="rId3" tooltip="Top 10 Public DNS Server tốt nhất hiện nay bạn nên biết">
                  <a:extLst>
                    <a:ext uri="{A12FA001-AC4F-418D-AE19-62706E023703}">
                      <ahyp:hlinkClr xmlns:ahyp="http://schemas.microsoft.com/office/drawing/2018/hyperlinkcolor" val="tx"/>
                    </a:ext>
                  </a:extLst>
                </a:hlinkClick>
              </a:rPr>
              <a:t>server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bị</a:t>
            </a:r>
            <a:r>
              <a:rPr lang="en-US" sz="1800" dirty="0">
                <a:effectLst/>
                <a:latin typeface="Times New Roman" panose="02020603050405020304" pitchFamily="18" charset="0"/>
                <a:ea typeface="Times New Roman" panose="02020603050405020304" pitchFamily="18" charset="0"/>
              </a:rPr>
              <a:t>.</a:t>
            </a:r>
          </a:p>
        </p:txBody>
      </p:sp>
      <p:sp>
        <p:nvSpPr>
          <p:cNvPr id="4" name="Title 1">
            <a:extLst>
              <a:ext uri="{FF2B5EF4-FFF2-40B4-BE49-F238E27FC236}">
                <a16:creationId xmlns:a16="http://schemas.microsoft.com/office/drawing/2014/main" id="{E52EDAB1-BA30-456C-8C86-FF4689F3866C}"/>
              </a:ext>
            </a:extLst>
          </p:cNvPr>
          <p:cNvSpPr txBox="1">
            <a:spLocks/>
          </p:cNvSpPr>
          <p:nvPr/>
        </p:nvSpPr>
        <p:spPr>
          <a:xfrm>
            <a:off x="2307890" y="276623"/>
            <a:ext cx="8911687" cy="128089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1.4.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Khái</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a:t>
            </a:r>
            <a:r>
              <a:rPr lang="en-US" sz="4000" dirty="0" err="1">
                <a:solidFill>
                  <a:srgbClr val="7030A0"/>
                </a:solidFill>
                <a:latin typeface="Cambria Math" panose="02040503050406030204" pitchFamily="18" charset="0"/>
                <a:ea typeface="Cambria Math" panose="02040503050406030204" pitchFamily="18" charset="0"/>
                <a:cs typeface="Calibri" panose="020F0502020204030204" pitchFamily="34" charset="0"/>
              </a:rPr>
              <a:t>niệm</a:t>
            </a:r>
            <a:r>
              <a:rPr lang="en-US" sz="4000" dirty="0">
                <a:solidFill>
                  <a:srgbClr val="7030A0"/>
                </a:solidFill>
                <a:latin typeface="Cambria Math" panose="02040503050406030204" pitchFamily="18" charset="0"/>
                <a:ea typeface="Cambria Math" panose="02040503050406030204" pitchFamily="18" charset="0"/>
                <a:cs typeface="Calibri" panose="020F0502020204030204" pitchFamily="34" charset="0"/>
              </a:rPr>
              <a:t> DHCP </a:t>
            </a:r>
          </a:p>
        </p:txBody>
      </p:sp>
      <p:pic>
        <p:nvPicPr>
          <p:cNvPr id="6" name="Picture 5">
            <a:extLst>
              <a:ext uri="{FF2B5EF4-FFF2-40B4-BE49-F238E27FC236}">
                <a16:creationId xmlns:a16="http://schemas.microsoft.com/office/drawing/2014/main" id="{FD5C42DD-3CA6-4772-887A-46820C877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939" y="2009930"/>
            <a:ext cx="4875195" cy="2535566"/>
          </a:xfrm>
          <a:prstGeom prst="rect">
            <a:avLst/>
          </a:prstGeom>
        </p:spPr>
      </p:pic>
      <p:pic>
        <p:nvPicPr>
          <p:cNvPr id="7" name="Picture 6">
            <a:extLst>
              <a:ext uri="{FF2B5EF4-FFF2-40B4-BE49-F238E27FC236}">
                <a16:creationId xmlns:a16="http://schemas.microsoft.com/office/drawing/2014/main" id="{4ADD6F3C-F1FE-420E-90AE-86B8B96E5F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
            <a:ext cx="2193398" cy="1210025"/>
          </a:xfrm>
          <a:prstGeom prst="rect">
            <a:avLst/>
          </a:prstGeom>
        </p:spPr>
      </p:pic>
    </p:spTree>
    <p:extLst>
      <p:ext uri="{BB962C8B-B14F-4D97-AF65-F5344CB8AC3E}">
        <p14:creationId xmlns:p14="http://schemas.microsoft.com/office/powerpoint/2010/main" val="10530667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TotalTime>
  <Words>2140</Words>
  <Application>Microsoft Office PowerPoint</Application>
  <PresentationFormat>Widescreen</PresentationFormat>
  <Paragraphs>132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Cambria Math</vt:lpstr>
      <vt:lpstr>Century Gothic</vt:lpstr>
      <vt:lpstr>Symbol</vt:lpstr>
      <vt:lpstr>Tahoma</vt:lpstr>
      <vt:lpstr>Times New Roman</vt:lpstr>
      <vt:lpstr>Wingdings</vt:lpstr>
      <vt:lpstr>Wingdings 3</vt:lpstr>
      <vt:lpstr>Wisp</vt:lpstr>
      <vt:lpstr>PowerPoint Presentation</vt:lpstr>
      <vt:lpstr>PowerPoint Presentation</vt:lpstr>
      <vt:lpstr>PHẦN 1: CƠ SỞ LÝ THUYẾT</vt:lpstr>
      <vt:lpstr>PowerPoint Presentation</vt:lpstr>
      <vt:lpstr>PowerPoint Presentation</vt:lpstr>
      <vt:lpstr>1.2.  Khái niệm mạng Wifi  </vt:lpstr>
      <vt:lpstr>PowerPoint Presentation</vt:lpstr>
      <vt:lpstr>PowerPoint Presentation</vt:lpstr>
      <vt:lpstr>PowerPoint Presentation</vt:lpstr>
      <vt:lpstr>PowerPoint Presentation</vt:lpstr>
      <vt:lpstr>2.1.  Khái niệm mạng không dây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Khôi Nguyễn</dc:creator>
  <cp:lastModifiedBy>Khôi Nguyễn</cp:lastModifiedBy>
  <cp:revision>8</cp:revision>
  <dcterms:created xsi:type="dcterms:W3CDTF">2021-12-31T12:55:18Z</dcterms:created>
  <dcterms:modified xsi:type="dcterms:W3CDTF">2022-01-01T12:06:51Z</dcterms:modified>
</cp:coreProperties>
</file>