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65" r:id="rId6"/>
    <p:sldId id="266" r:id="rId7"/>
    <p:sldId id="262" r:id="rId8"/>
    <p:sldId id="267" r:id="rId9"/>
    <p:sldId id="268"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28"/>
    <a:srgbClr val="002A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677F-7655-3F9F-ED63-D36911306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EA2852-FB06-28B9-84FF-E4DD14C4A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9A617-C45B-A5E5-19A6-9EE1A731E0F6}"/>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A41D0153-88BA-4518-BD38-EA7D2472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EEA10-80AB-8054-7A76-1AC32FCD27B4}"/>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25278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12F0-5A91-6035-5D16-A6BB4A52D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340399-AC8C-D45F-AFDA-996E1399F5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E913D-2C08-939F-516C-B7D525F3F393}"/>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B64805E6-69D6-FF50-FD00-FC765C176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950C3-9C88-E625-EB75-9FE0E4655383}"/>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402744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06A70-CCCA-C364-BF0A-7A9BBF576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A3FE8-02D8-D588-DF7E-C562DCEE8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80EDC-F5B7-DA52-FC21-FEA934C7DD2E}"/>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AB05769B-C906-2B95-99EB-B24F7617D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CC1A9-47BC-6893-B164-72642B01E2E8}"/>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58540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E95E-B5DE-AD09-354C-967C02967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06A3CC-D226-C958-C041-C9705A637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7C20-7A10-6ADF-AF7F-8041091180C7}"/>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742B5A23-A986-B66C-FBB6-F95020E76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D3E4F-F4AA-08AB-CE5F-D99602EFB273}"/>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187346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37D1-6613-4AA5-B50A-09FFDD46A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A0CF-7150-2A24-8DFE-B15C19E522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36B37-A89E-886C-2BB2-067B02778F47}"/>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EC96CD6E-BA68-A4EC-812C-F40856ACA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0DEC6-6F25-5F88-F462-FD7B25D47C18}"/>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31197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AD90-F019-82F5-FE3B-5FDDCD2F0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065C6-5FF8-2753-BA10-0D8E61B9E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48823B-E966-3CD3-68B8-5FF1D65A2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22ED4-03B3-7853-87A9-DC8324D013DA}"/>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6" name="Footer Placeholder 5">
            <a:extLst>
              <a:ext uri="{FF2B5EF4-FFF2-40B4-BE49-F238E27FC236}">
                <a16:creationId xmlns:a16="http://schemas.microsoft.com/office/drawing/2014/main" id="{149958C3-2158-608A-6317-7A7ABBE60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9294C-621D-FB7C-4EB4-4866165559D9}"/>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17154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70E7-2BC8-2872-73E8-9EF775ADFC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F8E609-EA23-0673-727C-13BB7EF3D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B08FF-9418-2A66-49AC-793DC2A78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9F3055-C19B-1E6C-7626-E6F253027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38CFA1-7CAF-F727-4885-B6D98D6D2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A657D2-22F1-EA69-8782-ED16E6DE64A7}"/>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8" name="Footer Placeholder 7">
            <a:extLst>
              <a:ext uri="{FF2B5EF4-FFF2-40B4-BE49-F238E27FC236}">
                <a16:creationId xmlns:a16="http://schemas.microsoft.com/office/drawing/2014/main" id="{507A36F6-2CC0-724D-EB6A-8F654416B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4285C7-1FA7-7F46-BBC7-E10F10DF0403}"/>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341493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8ED9-8E97-1842-4010-636D88631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F84FA1-3CBE-7ECD-99F9-116A80091961}"/>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4" name="Footer Placeholder 3">
            <a:extLst>
              <a:ext uri="{FF2B5EF4-FFF2-40B4-BE49-F238E27FC236}">
                <a16:creationId xmlns:a16="http://schemas.microsoft.com/office/drawing/2014/main" id="{E7AB146A-F97E-2A13-08A2-14241BEE1D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959930-CE20-3069-0C7D-35FE02EECF68}"/>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312337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6039B-6D9F-8AF6-D12F-E0D67068D51F}"/>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3" name="Footer Placeholder 2">
            <a:extLst>
              <a:ext uri="{FF2B5EF4-FFF2-40B4-BE49-F238E27FC236}">
                <a16:creationId xmlns:a16="http://schemas.microsoft.com/office/drawing/2014/main" id="{BBBCD19C-AB7B-C39D-E3A5-2AA6764882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DC644D-7DAF-2694-1477-4144B98BCA6A}"/>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257290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E05-6491-39A9-B3DF-ED094F35E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2753B5-A2DA-54B3-5056-730F37195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5733DA-7150-25E5-82DD-A897FC492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10D44-89AA-696D-3348-C5B8F13F346E}"/>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6" name="Footer Placeholder 5">
            <a:extLst>
              <a:ext uri="{FF2B5EF4-FFF2-40B4-BE49-F238E27FC236}">
                <a16:creationId xmlns:a16="http://schemas.microsoft.com/office/drawing/2014/main" id="{ABAC8913-64EA-B7F6-80BE-7C94570B1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758CA-924C-D705-3883-47313B8A2BA0}"/>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96929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2080-FA78-62B1-956A-05DE64406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6BAC5-A5C6-B23B-2A6C-FF26D5363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8F4C35-19BC-3070-5D98-0BCCFA5FA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14FD3-1B91-F844-3C3D-F14859E6B853}"/>
              </a:ext>
            </a:extLst>
          </p:cNvPr>
          <p:cNvSpPr>
            <a:spLocks noGrp="1"/>
          </p:cNvSpPr>
          <p:nvPr>
            <p:ph type="dt" sz="half" idx="10"/>
          </p:nvPr>
        </p:nvSpPr>
        <p:spPr/>
        <p:txBody>
          <a:bodyPr/>
          <a:lstStyle/>
          <a:p>
            <a:fld id="{C6618EAD-9916-44FC-8E4C-1A9CDC2E366E}" type="datetimeFigureOut">
              <a:rPr lang="en-US" smtClean="0"/>
              <a:t>8/16/2022</a:t>
            </a:fld>
            <a:endParaRPr lang="en-US"/>
          </a:p>
        </p:txBody>
      </p:sp>
      <p:sp>
        <p:nvSpPr>
          <p:cNvPr id="6" name="Footer Placeholder 5">
            <a:extLst>
              <a:ext uri="{FF2B5EF4-FFF2-40B4-BE49-F238E27FC236}">
                <a16:creationId xmlns:a16="http://schemas.microsoft.com/office/drawing/2014/main" id="{6D35624A-3D45-10A6-F14E-02D248911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91E1A1-3B79-E643-1B7C-94F303247343}"/>
              </a:ext>
            </a:extLst>
          </p:cNvPr>
          <p:cNvSpPr>
            <a:spLocks noGrp="1"/>
          </p:cNvSpPr>
          <p:nvPr>
            <p:ph type="sldNum" sz="quarter" idx="12"/>
          </p:nvPr>
        </p:nvSpPr>
        <p:spPr/>
        <p:txBody>
          <a:bodyPr/>
          <a:lstStyle/>
          <a:p>
            <a:fld id="{4CBF60B9-1B1A-4A31-9F52-C15CAE525A03}" type="slidenum">
              <a:rPr lang="en-US" smtClean="0"/>
              <a:t>‹#›</a:t>
            </a:fld>
            <a:endParaRPr lang="en-US"/>
          </a:p>
        </p:txBody>
      </p:sp>
    </p:spTree>
    <p:extLst>
      <p:ext uri="{BB962C8B-B14F-4D97-AF65-F5344CB8AC3E}">
        <p14:creationId xmlns:p14="http://schemas.microsoft.com/office/powerpoint/2010/main" val="166058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D25BE-5998-5F5A-DCFE-79651446A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4D7A3C-09A3-C7FD-B782-0FE703179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D67EC-2191-5358-259A-E652088E3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18EAD-9916-44FC-8E4C-1A9CDC2E366E}" type="datetimeFigureOut">
              <a:rPr lang="en-US" smtClean="0"/>
              <a:t>8/16/2022</a:t>
            </a:fld>
            <a:endParaRPr lang="en-US"/>
          </a:p>
        </p:txBody>
      </p:sp>
      <p:sp>
        <p:nvSpPr>
          <p:cNvPr id="5" name="Footer Placeholder 4">
            <a:extLst>
              <a:ext uri="{FF2B5EF4-FFF2-40B4-BE49-F238E27FC236}">
                <a16:creationId xmlns:a16="http://schemas.microsoft.com/office/drawing/2014/main" id="{74F7E918-0B4E-161B-8609-CCC214AD3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AA1120-423B-7087-1ECA-FC8D3FF5E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F60B9-1B1A-4A31-9F52-C15CAE525A03}" type="slidenum">
              <a:rPr lang="en-US" smtClean="0"/>
              <a:t>‹#›</a:t>
            </a:fld>
            <a:endParaRPr lang="en-US"/>
          </a:p>
        </p:txBody>
      </p:sp>
    </p:spTree>
    <p:extLst>
      <p:ext uri="{BB962C8B-B14F-4D97-AF65-F5344CB8AC3E}">
        <p14:creationId xmlns:p14="http://schemas.microsoft.com/office/powerpoint/2010/main" val="205240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9F2BFB-3941-CBC6-6356-DA389E1F7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931" y="864403"/>
            <a:ext cx="4546134" cy="1873490"/>
          </a:xfrm>
          <a:prstGeom prst="rect">
            <a:avLst/>
          </a:prstGeom>
        </p:spPr>
      </p:pic>
      <p:sp>
        <p:nvSpPr>
          <p:cNvPr id="12" name="TextBox 11">
            <a:extLst>
              <a:ext uri="{FF2B5EF4-FFF2-40B4-BE49-F238E27FC236}">
                <a16:creationId xmlns:a16="http://schemas.microsoft.com/office/drawing/2014/main" id="{8B32A100-360C-942A-0F1F-49B1646B1C55}"/>
              </a:ext>
            </a:extLst>
          </p:cNvPr>
          <p:cNvSpPr txBox="1"/>
          <p:nvPr/>
        </p:nvSpPr>
        <p:spPr>
          <a:xfrm>
            <a:off x="2404663" y="3038065"/>
            <a:ext cx="7382662" cy="923330"/>
          </a:xfrm>
          <a:prstGeom prst="rect">
            <a:avLst/>
          </a:prstGeom>
          <a:noFill/>
        </p:spPr>
        <p:txBody>
          <a:bodyPr wrap="none" rtlCol="0">
            <a:spAutoFit/>
          </a:bodyPr>
          <a:lstStyle/>
          <a:p>
            <a:r>
              <a:rPr lang="en-US" sz="5400" b="1">
                <a:solidFill>
                  <a:srgbClr val="F59328"/>
                </a:solidFill>
              </a:rPr>
              <a:t>ROCKET GAME JAM 2022</a:t>
            </a:r>
          </a:p>
        </p:txBody>
      </p:sp>
      <p:sp>
        <p:nvSpPr>
          <p:cNvPr id="13" name="TextBox 12">
            <a:extLst>
              <a:ext uri="{FF2B5EF4-FFF2-40B4-BE49-F238E27FC236}">
                <a16:creationId xmlns:a16="http://schemas.microsoft.com/office/drawing/2014/main" id="{75C5241F-AB17-AF15-763F-3CE942785726}"/>
              </a:ext>
            </a:extLst>
          </p:cNvPr>
          <p:cNvSpPr txBox="1"/>
          <p:nvPr/>
        </p:nvSpPr>
        <p:spPr>
          <a:xfrm>
            <a:off x="3127809" y="4045981"/>
            <a:ext cx="5936369" cy="769441"/>
          </a:xfrm>
          <a:prstGeom prst="rect">
            <a:avLst/>
          </a:prstGeom>
          <a:noFill/>
        </p:spPr>
        <p:txBody>
          <a:bodyPr wrap="none" rtlCol="0">
            <a:spAutoFit/>
          </a:bodyPr>
          <a:lstStyle/>
          <a:p>
            <a:r>
              <a:rPr lang="en-US" sz="4400" b="1">
                <a:solidFill>
                  <a:schemeClr val="bg1"/>
                </a:solidFill>
                <a:latin typeface="+mj-lt"/>
                <a:cs typeface="Times New Roman" panose="02020603050405020304" pitchFamily="18" charset="0"/>
              </a:rPr>
              <a:t>HOÀN THIỆN VÀ NỘP BÀI</a:t>
            </a:r>
          </a:p>
        </p:txBody>
      </p:sp>
      <p:sp>
        <p:nvSpPr>
          <p:cNvPr id="14" name="TextBox 13">
            <a:extLst>
              <a:ext uri="{FF2B5EF4-FFF2-40B4-BE49-F238E27FC236}">
                <a16:creationId xmlns:a16="http://schemas.microsoft.com/office/drawing/2014/main" id="{8BCE858E-5383-2C0B-D409-E67877748153}"/>
              </a:ext>
            </a:extLst>
          </p:cNvPr>
          <p:cNvSpPr txBox="1"/>
          <p:nvPr/>
        </p:nvSpPr>
        <p:spPr>
          <a:xfrm>
            <a:off x="4683802" y="4922688"/>
            <a:ext cx="2941831" cy="584775"/>
          </a:xfrm>
          <a:prstGeom prst="rect">
            <a:avLst/>
          </a:prstGeom>
          <a:noFill/>
        </p:spPr>
        <p:txBody>
          <a:bodyPr wrap="none" rtlCol="0">
            <a:spAutoFit/>
          </a:bodyPr>
          <a:lstStyle/>
          <a:p>
            <a:r>
              <a:rPr lang="en-US" sz="3200">
                <a:solidFill>
                  <a:schemeClr val="bg1"/>
                </a:solidFill>
              </a:rPr>
              <a:t>Hà Hoàng Khang</a:t>
            </a:r>
          </a:p>
        </p:txBody>
      </p:sp>
    </p:spTree>
    <p:extLst>
      <p:ext uri="{BB962C8B-B14F-4D97-AF65-F5344CB8AC3E}">
        <p14:creationId xmlns:p14="http://schemas.microsoft.com/office/powerpoint/2010/main" val="4224882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61230-F567-C9BF-3698-999CE92A41C2}"/>
              </a:ext>
            </a:extLst>
          </p:cNvPr>
          <p:cNvSpPr txBox="1"/>
          <p:nvPr/>
        </p:nvSpPr>
        <p:spPr>
          <a:xfrm>
            <a:off x="5051707" y="2598003"/>
            <a:ext cx="2088585" cy="830997"/>
          </a:xfrm>
          <a:prstGeom prst="rect">
            <a:avLst/>
          </a:prstGeom>
          <a:noFill/>
        </p:spPr>
        <p:txBody>
          <a:bodyPr wrap="none" rtlCol="0">
            <a:spAutoFit/>
          </a:bodyPr>
          <a:lstStyle/>
          <a:p>
            <a:r>
              <a:rPr lang="en-US" sz="4800">
                <a:solidFill>
                  <a:schemeClr val="bg1">
                    <a:lumMod val="85000"/>
                  </a:schemeClr>
                </a:solidFill>
              </a:rPr>
              <a:t>Hết rồi!</a:t>
            </a:r>
          </a:p>
        </p:txBody>
      </p:sp>
      <p:sp>
        <p:nvSpPr>
          <p:cNvPr id="18" name="TextBox 17">
            <a:extLst>
              <a:ext uri="{FF2B5EF4-FFF2-40B4-BE49-F238E27FC236}">
                <a16:creationId xmlns:a16="http://schemas.microsoft.com/office/drawing/2014/main" id="{C9F43E80-B424-9547-3870-C7FB2A5E3A85}"/>
              </a:ext>
            </a:extLst>
          </p:cNvPr>
          <p:cNvSpPr txBox="1"/>
          <p:nvPr/>
        </p:nvSpPr>
        <p:spPr>
          <a:xfrm>
            <a:off x="1532525" y="3683997"/>
            <a:ext cx="9126943" cy="830997"/>
          </a:xfrm>
          <a:prstGeom prst="rect">
            <a:avLst/>
          </a:prstGeom>
          <a:noFill/>
        </p:spPr>
        <p:txBody>
          <a:bodyPr wrap="square" rtlCol="0">
            <a:spAutoFit/>
          </a:bodyPr>
          <a:lstStyle/>
          <a:p>
            <a:pPr algn="ctr"/>
            <a:r>
              <a:rPr lang="en-US" sz="2400" b="1">
                <a:solidFill>
                  <a:schemeClr val="bg1">
                    <a:lumMod val="85000"/>
                  </a:schemeClr>
                </a:solidFill>
              </a:rPr>
              <a:t>Cảm ơn mọi người đã dành thời gian cho phần trình bày này của em!</a:t>
            </a:r>
          </a:p>
          <a:p>
            <a:pPr algn="ctr"/>
            <a:r>
              <a:rPr lang="en-US" sz="2400" b="1">
                <a:solidFill>
                  <a:schemeClr val="bg1">
                    <a:lumMod val="85000"/>
                  </a:schemeClr>
                </a:solidFill>
              </a:rPr>
              <a:t>Cảm ơn ban tổ chức đã tạo ra cuộc thi ý nghĩa này!</a:t>
            </a:r>
          </a:p>
        </p:txBody>
      </p:sp>
      <p:sp>
        <p:nvSpPr>
          <p:cNvPr id="19" name="TextBox 18">
            <a:extLst>
              <a:ext uri="{FF2B5EF4-FFF2-40B4-BE49-F238E27FC236}">
                <a16:creationId xmlns:a16="http://schemas.microsoft.com/office/drawing/2014/main" id="{54242122-D1BA-AA82-7799-C0A87DA7EAF8}"/>
              </a:ext>
            </a:extLst>
          </p:cNvPr>
          <p:cNvSpPr txBox="1"/>
          <p:nvPr/>
        </p:nvSpPr>
        <p:spPr>
          <a:xfrm>
            <a:off x="2041594" y="4652330"/>
            <a:ext cx="8108803" cy="461665"/>
          </a:xfrm>
          <a:prstGeom prst="rect">
            <a:avLst/>
          </a:prstGeom>
          <a:noFill/>
        </p:spPr>
        <p:txBody>
          <a:bodyPr wrap="square" rtlCol="0">
            <a:spAutoFit/>
          </a:bodyPr>
          <a:lstStyle/>
          <a:p>
            <a:pPr algn="ctr"/>
            <a:r>
              <a:rPr lang="en-US" sz="2400" b="1">
                <a:solidFill>
                  <a:schemeClr val="bg1">
                    <a:lumMod val="85000"/>
                  </a:schemeClr>
                </a:solidFill>
              </a:rPr>
              <a:t>&lt;3</a:t>
            </a:r>
          </a:p>
        </p:txBody>
      </p:sp>
    </p:spTree>
    <p:extLst>
      <p:ext uri="{BB962C8B-B14F-4D97-AF65-F5344CB8AC3E}">
        <p14:creationId xmlns:p14="http://schemas.microsoft.com/office/powerpoint/2010/main" val="116848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anim calcmode="lin" valueType="num">
                                      <p:cBhvr>
                                        <p:cTn id="13" dur="500" fill="hold"/>
                                        <p:tgtEl>
                                          <p:spTgt spid="19"/>
                                        </p:tgtEl>
                                        <p:attrNameLst>
                                          <p:attrName>ppt_x</p:attrName>
                                        </p:attrNameLst>
                                      </p:cBhvr>
                                      <p:tavLst>
                                        <p:tav tm="0">
                                          <p:val>
                                            <p:strVal val="#ppt_x"/>
                                          </p:val>
                                        </p:tav>
                                        <p:tav tm="100000">
                                          <p:val>
                                            <p:strVal val="#ppt_x"/>
                                          </p:val>
                                        </p:tav>
                                      </p:tavLst>
                                    </p:anim>
                                    <p:anim calcmode="lin" valueType="num">
                                      <p:cBhvr>
                                        <p:cTn id="14" dur="5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6" name="TextBox 5">
            <a:extLst>
              <a:ext uri="{FF2B5EF4-FFF2-40B4-BE49-F238E27FC236}">
                <a16:creationId xmlns:a16="http://schemas.microsoft.com/office/drawing/2014/main" id="{EF507A52-18D0-DDC4-AFED-1D5325C6361A}"/>
              </a:ext>
            </a:extLst>
          </p:cNvPr>
          <p:cNvSpPr txBox="1"/>
          <p:nvPr/>
        </p:nvSpPr>
        <p:spPr>
          <a:xfrm>
            <a:off x="9208490" y="6384751"/>
            <a:ext cx="2983509" cy="338554"/>
          </a:xfrm>
          <a:prstGeom prst="rect">
            <a:avLst/>
          </a:prstGeom>
          <a:noFill/>
        </p:spPr>
        <p:txBody>
          <a:bodyPr wrap="square" rtlCol="0">
            <a:spAutoFit/>
          </a:bodyPr>
          <a:lstStyle/>
          <a:p>
            <a:r>
              <a:rPr lang="en-US" sz="1600">
                <a:solidFill>
                  <a:schemeClr val="bg1"/>
                </a:solidFill>
              </a:rPr>
              <a:t>Hồ sơ ý tưởng – Hà Hoàng Khang </a:t>
            </a:r>
          </a:p>
        </p:txBody>
      </p:sp>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3840891" y="1434014"/>
            <a:ext cx="4510209" cy="707886"/>
          </a:xfrm>
          <a:prstGeom prst="rect">
            <a:avLst/>
          </a:prstGeom>
          <a:noFill/>
        </p:spPr>
        <p:txBody>
          <a:bodyPr wrap="square" rtlCol="0">
            <a:spAutoFit/>
          </a:bodyPr>
          <a:lstStyle/>
          <a:p>
            <a:r>
              <a:rPr lang="en-US" sz="4000" b="1">
                <a:solidFill>
                  <a:schemeClr val="bg1"/>
                </a:solidFill>
              </a:rPr>
              <a:t>Kịch bản hoàn thiện</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5"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3" name="TextBox 2">
            <a:extLst>
              <a:ext uri="{FF2B5EF4-FFF2-40B4-BE49-F238E27FC236}">
                <a16:creationId xmlns:a16="http://schemas.microsoft.com/office/drawing/2014/main" id="{C45B3793-7397-BD86-5AB9-022A1159F92B}"/>
              </a:ext>
            </a:extLst>
          </p:cNvPr>
          <p:cNvSpPr txBox="1"/>
          <p:nvPr/>
        </p:nvSpPr>
        <p:spPr>
          <a:xfrm>
            <a:off x="1284177" y="2885684"/>
            <a:ext cx="9687263" cy="2308324"/>
          </a:xfrm>
          <a:prstGeom prst="rect">
            <a:avLst/>
          </a:prstGeom>
          <a:noFill/>
        </p:spPr>
        <p:txBody>
          <a:bodyPr wrap="square" rtlCol="0">
            <a:spAutoFit/>
          </a:bodyPr>
          <a:lstStyle/>
          <a:p>
            <a:pPr algn="just"/>
            <a:r>
              <a:rPr lang="en-US" sz="2400" b="1">
                <a:solidFill>
                  <a:schemeClr val="bg1"/>
                </a:solidFill>
              </a:rPr>
              <a:t>Trái Đất bị ô nhiễm trầm trọng buộc con người phải làm điều gì đó trước khi quá trễ. Sea Doctor – một tổ chức bảo vệ môi trường phi chính phủ được thành lập với mục đích bảo vệ môi trường, đặc biệt là môi trường biển. Người cho sẽ đóng vai là một nhân viên của Sea Doctor để dọn dẹp rác thải biển, đánh đuổi những sinh vật gây hại cho môi trường đồng thời giải cứu các sinh vật gặp nguy hiểm.</a:t>
            </a:r>
          </a:p>
        </p:txBody>
      </p:sp>
    </p:spTree>
    <p:extLst>
      <p:ext uri="{BB962C8B-B14F-4D97-AF65-F5344CB8AC3E}">
        <p14:creationId xmlns:p14="http://schemas.microsoft.com/office/powerpoint/2010/main" val="119890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810540" y="1326885"/>
            <a:ext cx="2559445" cy="707886"/>
          </a:xfrm>
          <a:prstGeom prst="rect">
            <a:avLst/>
          </a:prstGeom>
          <a:noFill/>
        </p:spPr>
        <p:txBody>
          <a:bodyPr wrap="square" rtlCol="0">
            <a:spAutoFit/>
          </a:bodyPr>
          <a:lstStyle/>
          <a:p>
            <a:r>
              <a:rPr lang="en-US" sz="4000" b="1">
                <a:solidFill>
                  <a:schemeClr val="bg1"/>
                </a:solidFill>
              </a:rPr>
              <a:t>Game Play</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5" name="TextBox 4">
            <a:extLst>
              <a:ext uri="{FF2B5EF4-FFF2-40B4-BE49-F238E27FC236}">
                <a16:creationId xmlns:a16="http://schemas.microsoft.com/office/drawing/2014/main" id="{42EED04D-742D-1DAE-ECFA-E038A811703C}"/>
              </a:ext>
            </a:extLst>
          </p:cNvPr>
          <p:cNvSpPr txBox="1"/>
          <p:nvPr/>
        </p:nvSpPr>
        <p:spPr>
          <a:xfrm>
            <a:off x="4624957" y="2130795"/>
            <a:ext cx="2930610" cy="584775"/>
          </a:xfrm>
          <a:prstGeom prst="rect">
            <a:avLst/>
          </a:prstGeom>
          <a:noFill/>
        </p:spPr>
        <p:txBody>
          <a:bodyPr wrap="none" rtlCol="0">
            <a:spAutoFit/>
          </a:bodyPr>
          <a:lstStyle/>
          <a:p>
            <a:r>
              <a:rPr lang="en-US" sz="3200" b="1">
                <a:solidFill>
                  <a:srgbClr val="F59328"/>
                </a:solidFill>
                <a:latin typeface="+mj-lt"/>
              </a:rPr>
              <a:t>Thu thập rác thải</a:t>
            </a:r>
          </a:p>
        </p:txBody>
      </p:sp>
      <p:sp>
        <p:nvSpPr>
          <p:cNvPr id="13" name="TextBox 12">
            <a:extLst>
              <a:ext uri="{FF2B5EF4-FFF2-40B4-BE49-F238E27FC236}">
                <a16:creationId xmlns:a16="http://schemas.microsoft.com/office/drawing/2014/main" id="{B1895F05-F995-16DD-5A8F-D3F8437EAB6E}"/>
              </a:ext>
            </a:extLst>
          </p:cNvPr>
          <p:cNvSpPr txBox="1"/>
          <p:nvPr/>
        </p:nvSpPr>
        <p:spPr>
          <a:xfrm>
            <a:off x="5478011" y="3274327"/>
            <a:ext cx="5034791" cy="2308324"/>
          </a:xfrm>
          <a:prstGeom prst="rect">
            <a:avLst/>
          </a:prstGeom>
          <a:noFill/>
        </p:spPr>
        <p:txBody>
          <a:bodyPr wrap="square" rtlCol="0">
            <a:spAutoFit/>
          </a:bodyPr>
          <a:lstStyle/>
          <a:p>
            <a:pPr algn="just"/>
            <a:r>
              <a:rPr lang="en-US" sz="2400">
                <a:solidFill>
                  <a:schemeClr val="bg1"/>
                </a:solidFill>
              </a:rPr>
              <a:t>Người chơi điều khiển thuyền đến những nơi có rác để thu rác lên thuyền sau đó chở về nơi được đánh dấu hình thùng rác để đưa rác lên xử lý! Tùy theo lượng rác người chơi sẽ nhận lại được số tiền nhất định.</a:t>
            </a:r>
          </a:p>
        </p:txBody>
      </p:sp>
      <p:pic>
        <p:nvPicPr>
          <p:cNvPr id="15" name="Picture 14">
            <a:extLst>
              <a:ext uri="{FF2B5EF4-FFF2-40B4-BE49-F238E27FC236}">
                <a16:creationId xmlns:a16="http://schemas.microsoft.com/office/drawing/2014/main" id="{08273D54-A45A-FF73-FF4F-B755DB9078CF}"/>
              </a:ext>
            </a:extLst>
          </p:cNvPr>
          <p:cNvPicPr>
            <a:picLocks noChangeAspect="1"/>
          </p:cNvPicPr>
          <p:nvPr/>
        </p:nvPicPr>
        <p:blipFill>
          <a:blip r:embed="rId4"/>
          <a:stretch>
            <a:fillRect/>
          </a:stretch>
        </p:blipFill>
        <p:spPr>
          <a:xfrm>
            <a:off x="1698267" y="2934705"/>
            <a:ext cx="3486150" cy="3076575"/>
          </a:xfrm>
          <a:prstGeom prst="rect">
            <a:avLst/>
          </a:prstGeom>
        </p:spPr>
      </p:pic>
    </p:spTree>
    <p:extLst>
      <p:ext uri="{BB962C8B-B14F-4D97-AF65-F5344CB8AC3E}">
        <p14:creationId xmlns:p14="http://schemas.microsoft.com/office/powerpoint/2010/main" val="5573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810540" y="1326885"/>
            <a:ext cx="2559445" cy="707886"/>
          </a:xfrm>
          <a:prstGeom prst="rect">
            <a:avLst/>
          </a:prstGeom>
          <a:noFill/>
        </p:spPr>
        <p:txBody>
          <a:bodyPr wrap="square" rtlCol="0">
            <a:spAutoFit/>
          </a:bodyPr>
          <a:lstStyle/>
          <a:p>
            <a:r>
              <a:rPr lang="en-US" sz="4000" b="1">
                <a:solidFill>
                  <a:schemeClr val="bg1"/>
                </a:solidFill>
              </a:rPr>
              <a:t>Game Play</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5" name="TextBox 4">
            <a:extLst>
              <a:ext uri="{FF2B5EF4-FFF2-40B4-BE49-F238E27FC236}">
                <a16:creationId xmlns:a16="http://schemas.microsoft.com/office/drawing/2014/main" id="{42EED04D-742D-1DAE-ECFA-E038A811703C}"/>
              </a:ext>
            </a:extLst>
          </p:cNvPr>
          <p:cNvSpPr txBox="1"/>
          <p:nvPr/>
        </p:nvSpPr>
        <p:spPr>
          <a:xfrm>
            <a:off x="4624957" y="2130795"/>
            <a:ext cx="2850460" cy="584775"/>
          </a:xfrm>
          <a:prstGeom prst="rect">
            <a:avLst/>
          </a:prstGeom>
          <a:noFill/>
        </p:spPr>
        <p:txBody>
          <a:bodyPr wrap="none" rtlCol="0">
            <a:spAutoFit/>
          </a:bodyPr>
          <a:lstStyle/>
          <a:p>
            <a:r>
              <a:rPr lang="en-US" sz="3200" b="1">
                <a:solidFill>
                  <a:srgbClr val="F59328"/>
                </a:solidFill>
                <a:latin typeface="+mj-lt"/>
              </a:rPr>
              <a:t>Tiêu diệt kẻ địch</a:t>
            </a:r>
          </a:p>
        </p:txBody>
      </p:sp>
      <p:sp>
        <p:nvSpPr>
          <p:cNvPr id="13" name="TextBox 12">
            <a:extLst>
              <a:ext uri="{FF2B5EF4-FFF2-40B4-BE49-F238E27FC236}">
                <a16:creationId xmlns:a16="http://schemas.microsoft.com/office/drawing/2014/main" id="{B1895F05-F995-16DD-5A8F-D3F8437EAB6E}"/>
              </a:ext>
            </a:extLst>
          </p:cNvPr>
          <p:cNvSpPr txBox="1"/>
          <p:nvPr/>
        </p:nvSpPr>
        <p:spPr>
          <a:xfrm>
            <a:off x="5229784" y="2933263"/>
            <a:ext cx="5470460" cy="3046988"/>
          </a:xfrm>
          <a:prstGeom prst="rect">
            <a:avLst/>
          </a:prstGeom>
          <a:noFill/>
        </p:spPr>
        <p:txBody>
          <a:bodyPr wrap="square" rtlCol="0">
            <a:spAutoFit/>
          </a:bodyPr>
          <a:lstStyle/>
          <a:p>
            <a:pPr algn="just"/>
            <a:r>
              <a:rPr lang="en-US" sz="2400">
                <a:solidFill>
                  <a:schemeClr val="bg1"/>
                </a:solidFill>
              </a:rPr>
              <a:t>Thuyền của người chơi sẽ được trang bị một khẩu súng tự động, nó sẽ phát hiện các kẻ địch ở gần và tiêu diệt chúng, do đây là súng tầm gần nên người chơi phải tiếp cận kẻ địch thì súng mới bắn được.</a:t>
            </a:r>
          </a:p>
          <a:p>
            <a:pPr algn="just"/>
            <a:r>
              <a:rPr lang="en-US" sz="2400">
                <a:solidFill>
                  <a:schemeClr val="bg1"/>
                </a:solidFill>
              </a:rPr>
              <a:t>Kẻ địch sẽ được gắn thanh máu đỏ trên đầu. Khi chết một số kẻ địch sẽ rơi ra các vật phẩm “buff” chỉ số người chơi.</a:t>
            </a:r>
          </a:p>
        </p:txBody>
      </p:sp>
      <p:pic>
        <p:nvPicPr>
          <p:cNvPr id="11" name="Picture 10">
            <a:extLst>
              <a:ext uri="{FF2B5EF4-FFF2-40B4-BE49-F238E27FC236}">
                <a16:creationId xmlns:a16="http://schemas.microsoft.com/office/drawing/2014/main" id="{DC1B4775-9B4B-EEB9-A1C1-E56EFDBF83D8}"/>
              </a:ext>
            </a:extLst>
          </p:cNvPr>
          <p:cNvPicPr>
            <a:picLocks noChangeAspect="1"/>
          </p:cNvPicPr>
          <p:nvPr/>
        </p:nvPicPr>
        <p:blipFill>
          <a:blip r:embed="rId4"/>
          <a:stretch>
            <a:fillRect/>
          </a:stretch>
        </p:blipFill>
        <p:spPr>
          <a:xfrm>
            <a:off x="1491756" y="2933263"/>
            <a:ext cx="3361669" cy="3095200"/>
          </a:xfrm>
          <a:prstGeom prst="rect">
            <a:avLst/>
          </a:prstGeom>
        </p:spPr>
      </p:pic>
    </p:spTree>
    <p:extLst>
      <p:ext uri="{BB962C8B-B14F-4D97-AF65-F5344CB8AC3E}">
        <p14:creationId xmlns:p14="http://schemas.microsoft.com/office/powerpoint/2010/main" val="240338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810540" y="1326885"/>
            <a:ext cx="2559445" cy="707886"/>
          </a:xfrm>
          <a:prstGeom prst="rect">
            <a:avLst/>
          </a:prstGeom>
          <a:noFill/>
        </p:spPr>
        <p:txBody>
          <a:bodyPr wrap="square" rtlCol="0">
            <a:spAutoFit/>
          </a:bodyPr>
          <a:lstStyle/>
          <a:p>
            <a:r>
              <a:rPr lang="en-US" sz="4000" b="1">
                <a:solidFill>
                  <a:schemeClr val="bg1"/>
                </a:solidFill>
              </a:rPr>
              <a:t>Game Play</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5" name="TextBox 4">
            <a:extLst>
              <a:ext uri="{FF2B5EF4-FFF2-40B4-BE49-F238E27FC236}">
                <a16:creationId xmlns:a16="http://schemas.microsoft.com/office/drawing/2014/main" id="{42EED04D-742D-1DAE-ECFA-E038A811703C}"/>
              </a:ext>
            </a:extLst>
          </p:cNvPr>
          <p:cNvSpPr txBox="1"/>
          <p:nvPr/>
        </p:nvSpPr>
        <p:spPr>
          <a:xfrm>
            <a:off x="4284735" y="2130795"/>
            <a:ext cx="3611053" cy="584775"/>
          </a:xfrm>
          <a:prstGeom prst="rect">
            <a:avLst/>
          </a:prstGeom>
          <a:noFill/>
        </p:spPr>
        <p:txBody>
          <a:bodyPr wrap="none" rtlCol="0">
            <a:spAutoFit/>
          </a:bodyPr>
          <a:lstStyle/>
          <a:p>
            <a:r>
              <a:rPr lang="en-US" sz="3200" b="1">
                <a:solidFill>
                  <a:srgbClr val="F59328"/>
                </a:solidFill>
                <a:latin typeface="+mj-lt"/>
              </a:rPr>
              <a:t>Cứu các sinh vật biển</a:t>
            </a:r>
          </a:p>
        </p:txBody>
      </p:sp>
      <p:sp>
        <p:nvSpPr>
          <p:cNvPr id="13" name="TextBox 12">
            <a:extLst>
              <a:ext uri="{FF2B5EF4-FFF2-40B4-BE49-F238E27FC236}">
                <a16:creationId xmlns:a16="http://schemas.microsoft.com/office/drawing/2014/main" id="{B1895F05-F995-16DD-5A8F-D3F8437EAB6E}"/>
              </a:ext>
            </a:extLst>
          </p:cNvPr>
          <p:cNvSpPr txBox="1"/>
          <p:nvPr/>
        </p:nvSpPr>
        <p:spPr>
          <a:xfrm>
            <a:off x="3916638" y="2884740"/>
            <a:ext cx="4347245" cy="3046988"/>
          </a:xfrm>
          <a:prstGeom prst="rect">
            <a:avLst/>
          </a:prstGeom>
          <a:noFill/>
        </p:spPr>
        <p:txBody>
          <a:bodyPr wrap="square" rtlCol="0">
            <a:spAutoFit/>
          </a:bodyPr>
          <a:lstStyle/>
          <a:p>
            <a:pPr algn="just"/>
            <a:r>
              <a:rPr lang="en-US" sz="2400">
                <a:solidFill>
                  <a:schemeClr val="bg1"/>
                </a:solidFill>
              </a:rPr>
              <a:t>Các loài vật bị ảnh hưởng của ô nhiễm khiến chúng rơi vào những hoàn cảnh nguy hiểm, người chơi có thể cứu các sinh vật này bằng cách thắng một mini game. Các loài vật được cứu sẽ trở thành trợ thủ của người chơi với những đặc thù công việc khác nhau.</a:t>
            </a:r>
          </a:p>
        </p:txBody>
      </p:sp>
      <p:pic>
        <p:nvPicPr>
          <p:cNvPr id="11" name="Picture 10">
            <a:extLst>
              <a:ext uri="{FF2B5EF4-FFF2-40B4-BE49-F238E27FC236}">
                <a16:creationId xmlns:a16="http://schemas.microsoft.com/office/drawing/2014/main" id="{77D38320-2CA7-80BB-2503-54E6D5F71BC4}"/>
              </a:ext>
            </a:extLst>
          </p:cNvPr>
          <p:cNvPicPr>
            <a:picLocks noChangeAspect="1"/>
          </p:cNvPicPr>
          <p:nvPr/>
        </p:nvPicPr>
        <p:blipFill>
          <a:blip r:embed="rId4"/>
          <a:stretch>
            <a:fillRect/>
          </a:stretch>
        </p:blipFill>
        <p:spPr>
          <a:xfrm>
            <a:off x="757710" y="2963353"/>
            <a:ext cx="2941985" cy="2889761"/>
          </a:xfrm>
          <a:prstGeom prst="rect">
            <a:avLst/>
          </a:prstGeom>
        </p:spPr>
      </p:pic>
      <p:pic>
        <p:nvPicPr>
          <p:cNvPr id="14" name="Picture 13">
            <a:extLst>
              <a:ext uri="{FF2B5EF4-FFF2-40B4-BE49-F238E27FC236}">
                <a16:creationId xmlns:a16="http://schemas.microsoft.com/office/drawing/2014/main" id="{0CA1AF8F-EC6F-532F-2BDF-BC3D99B2CEC3}"/>
              </a:ext>
            </a:extLst>
          </p:cNvPr>
          <p:cNvPicPr>
            <a:picLocks noChangeAspect="1"/>
          </p:cNvPicPr>
          <p:nvPr/>
        </p:nvPicPr>
        <p:blipFill>
          <a:blip r:embed="rId5"/>
          <a:stretch>
            <a:fillRect/>
          </a:stretch>
        </p:blipFill>
        <p:spPr>
          <a:xfrm>
            <a:off x="8480826" y="2884740"/>
            <a:ext cx="2751175" cy="2961865"/>
          </a:xfrm>
          <a:prstGeom prst="rect">
            <a:avLst/>
          </a:prstGeom>
        </p:spPr>
      </p:pic>
    </p:spTree>
    <p:extLst>
      <p:ext uri="{BB962C8B-B14F-4D97-AF65-F5344CB8AC3E}">
        <p14:creationId xmlns:p14="http://schemas.microsoft.com/office/powerpoint/2010/main" val="92140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810540" y="1326885"/>
            <a:ext cx="2559445" cy="707886"/>
          </a:xfrm>
          <a:prstGeom prst="rect">
            <a:avLst/>
          </a:prstGeom>
          <a:noFill/>
        </p:spPr>
        <p:txBody>
          <a:bodyPr wrap="square" rtlCol="0">
            <a:spAutoFit/>
          </a:bodyPr>
          <a:lstStyle/>
          <a:p>
            <a:r>
              <a:rPr lang="en-US" sz="4000" b="1">
                <a:solidFill>
                  <a:schemeClr val="bg1"/>
                </a:solidFill>
              </a:rPr>
              <a:t>Game Play</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5" name="TextBox 4">
            <a:extLst>
              <a:ext uri="{FF2B5EF4-FFF2-40B4-BE49-F238E27FC236}">
                <a16:creationId xmlns:a16="http://schemas.microsoft.com/office/drawing/2014/main" id="{42EED04D-742D-1DAE-ECFA-E038A811703C}"/>
              </a:ext>
            </a:extLst>
          </p:cNvPr>
          <p:cNvSpPr txBox="1"/>
          <p:nvPr/>
        </p:nvSpPr>
        <p:spPr>
          <a:xfrm>
            <a:off x="4624957" y="2130795"/>
            <a:ext cx="2840842" cy="584775"/>
          </a:xfrm>
          <a:prstGeom prst="rect">
            <a:avLst/>
          </a:prstGeom>
          <a:noFill/>
        </p:spPr>
        <p:txBody>
          <a:bodyPr wrap="none" rtlCol="0">
            <a:spAutoFit/>
          </a:bodyPr>
          <a:lstStyle/>
          <a:p>
            <a:r>
              <a:rPr lang="en-US" sz="3200" b="1">
                <a:solidFill>
                  <a:srgbClr val="F59328"/>
                </a:solidFill>
                <a:latin typeface="+mj-lt"/>
              </a:rPr>
              <a:t>Cơ chế nâng cấp</a:t>
            </a:r>
          </a:p>
        </p:txBody>
      </p:sp>
      <p:sp>
        <p:nvSpPr>
          <p:cNvPr id="13" name="TextBox 12">
            <a:extLst>
              <a:ext uri="{FF2B5EF4-FFF2-40B4-BE49-F238E27FC236}">
                <a16:creationId xmlns:a16="http://schemas.microsoft.com/office/drawing/2014/main" id="{B1895F05-F995-16DD-5A8F-D3F8437EAB6E}"/>
              </a:ext>
            </a:extLst>
          </p:cNvPr>
          <p:cNvSpPr txBox="1"/>
          <p:nvPr/>
        </p:nvSpPr>
        <p:spPr>
          <a:xfrm>
            <a:off x="5980306" y="3182234"/>
            <a:ext cx="4297601" cy="2308324"/>
          </a:xfrm>
          <a:prstGeom prst="rect">
            <a:avLst/>
          </a:prstGeom>
          <a:noFill/>
        </p:spPr>
        <p:txBody>
          <a:bodyPr wrap="square" rtlCol="0">
            <a:spAutoFit/>
          </a:bodyPr>
          <a:lstStyle/>
          <a:p>
            <a:pPr algn="just"/>
            <a:r>
              <a:rPr lang="en-US" sz="2400">
                <a:solidFill>
                  <a:schemeClr val="bg1"/>
                </a:solidFill>
              </a:rPr>
              <a:t>Số tiền kiếm được từ việc thu thập rác thải có thể dùng để nâng cấp thuyền với các loại nâng cấp như: tốc độ, độ lớn của máy thu thập, sức chứa của tàu, sức mạnh của súng tự động</a:t>
            </a:r>
          </a:p>
        </p:txBody>
      </p:sp>
      <p:pic>
        <p:nvPicPr>
          <p:cNvPr id="11" name="Picture 10">
            <a:extLst>
              <a:ext uri="{FF2B5EF4-FFF2-40B4-BE49-F238E27FC236}">
                <a16:creationId xmlns:a16="http://schemas.microsoft.com/office/drawing/2014/main" id="{71DBE109-CB61-F457-B486-F4BEAB603002}"/>
              </a:ext>
            </a:extLst>
          </p:cNvPr>
          <p:cNvPicPr>
            <a:picLocks noChangeAspect="1"/>
          </p:cNvPicPr>
          <p:nvPr/>
        </p:nvPicPr>
        <p:blipFill>
          <a:blip r:embed="rId4"/>
          <a:stretch>
            <a:fillRect/>
          </a:stretch>
        </p:blipFill>
        <p:spPr>
          <a:xfrm>
            <a:off x="1914093" y="2896452"/>
            <a:ext cx="3242898" cy="2879887"/>
          </a:xfrm>
          <a:prstGeom prst="rect">
            <a:avLst/>
          </a:prstGeom>
        </p:spPr>
      </p:pic>
    </p:spTree>
    <p:extLst>
      <p:ext uri="{BB962C8B-B14F-4D97-AF65-F5344CB8AC3E}">
        <p14:creationId xmlns:p14="http://schemas.microsoft.com/office/powerpoint/2010/main" val="22068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2866237" y="1156233"/>
            <a:ext cx="6459523" cy="707886"/>
          </a:xfrm>
          <a:prstGeom prst="rect">
            <a:avLst/>
          </a:prstGeom>
          <a:noFill/>
        </p:spPr>
        <p:txBody>
          <a:bodyPr wrap="square" rtlCol="0">
            <a:spAutoFit/>
          </a:bodyPr>
          <a:lstStyle/>
          <a:p>
            <a:r>
              <a:rPr lang="en-US" sz="4000" b="1">
                <a:solidFill>
                  <a:schemeClr val="bg1"/>
                </a:solidFill>
              </a:rPr>
              <a:t>Quá trình xây dựng sản phẩm</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8" y="295849"/>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13" name="TextBox 12">
            <a:extLst>
              <a:ext uri="{FF2B5EF4-FFF2-40B4-BE49-F238E27FC236}">
                <a16:creationId xmlns:a16="http://schemas.microsoft.com/office/drawing/2014/main" id="{EDD55086-9FE0-EB8A-E303-A7586E5C1311}"/>
              </a:ext>
            </a:extLst>
          </p:cNvPr>
          <p:cNvSpPr txBox="1"/>
          <p:nvPr/>
        </p:nvSpPr>
        <p:spPr>
          <a:xfrm>
            <a:off x="413762" y="2214540"/>
            <a:ext cx="7267706" cy="4154984"/>
          </a:xfrm>
          <a:prstGeom prst="rect">
            <a:avLst/>
          </a:prstGeom>
          <a:noFill/>
        </p:spPr>
        <p:txBody>
          <a:bodyPr wrap="square" rtlCol="0">
            <a:spAutoFit/>
          </a:bodyPr>
          <a:lstStyle/>
          <a:p>
            <a:pPr algn="just"/>
            <a:r>
              <a:rPr lang="en-US" sz="2200" b="1">
                <a:solidFill>
                  <a:schemeClr val="bg1">
                    <a:lumMod val="85000"/>
                  </a:schemeClr>
                </a:solidFill>
              </a:rPr>
              <a:t>	Đây là lần đầu tiên em thực hiện một tựa game hoàn chỉnh từ đầu đến cuối mặc dù em cũng đã lãng phí khá nhiều thời gian làm cho sản phẩm còn phần nào đó chưa như ý.</a:t>
            </a:r>
          </a:p>
          <a:p>
            <a:pPr algn="just"/>
            <a:r>
              <a:rPr lang="en-US" sz="2200" b="1">
                <a:solidFill>
                  <a:schemeClr val="bg1">
                    <a:lumMod val="85000"/>
                  </a:schemeClr>
                </a:solidFill>
              </a:rPr>
              <a:t>	Đây cũng là lần đầu tiên em học cách dùng blender để tạo mẫu 3d, toàn bộ các mẫu 3d trong game đếu được em dựng bằng blender, do là lần đầu nên em cũng đánh giá các mẫu của mình còn nhiều cái phải cải thiện.</a:t>
            </a:r>
          </a:p>
          <a:p>
            <a:pPr algn="just"/>
            <a:r>
              <a:rPr lang="en-US" sz="2200" b="1">
                <a:solidFill>
                  <a:schemeClr val="bg1">
                    <a:lumMod val="85000"/>
                  </a:schemeClr>
                </a:solidFill>
              </a:rPr>
              <a:t>	Sau cuộc thi này em đã rút ra được rất nhiều kinh nghiệm và kiến thức trong việc hoàn thành một tựa game, và em hy vọng đây sẽ là bàn đạp để em có thể có thêm những tựa game tiếp theo và có thể cải thiện các sản phẩm của mình tốt hơn.</a:t>
            </a:r>
          </a:p>
        </p:txBody>
      </p:sp>
      <p:pic>
        <p:nvPicPr>
          <p:cNvPr id="11" name="Picture 10">
            <a:extLst>
              <a:ext uri="{FF2B5EF4-FFF2-40B4-BE49-F238E27FC236}">
                <a16:creationId xmlns:a16="http://schemas.microsoft.com/office/drawing/2014/main" id="{37AC636C-D1BE-0ACC-10A4-07382969BAF9}"/>
              </a:ext>
            </a:extLst>
          </p:cNvPr>
          <p:cNvPicPr>
            <a:picLocks noChangeAspect="1"/>
          </p:cNvPicPr>
          <p:nvPr/>
        </p:nvPicPr>
        <p:blipFill>
          <a:blip r:embed="rId4"/>
          <a:stretch>
            <a:fillRect/>
          </a:stretch>
        </p:blipFill>
        <p:spPr>
          <a:xfrm>
            <a:off x="7894040" y="2214540"/>
            <a:ext cx="3896204" cy="4017645"/>
          </a:xfrm>
          <a:prstGeom prst="rect">
            <a:avLst/>
          </a:prstGeom>
        </p:spPr>
      </p:pic>
    </p:spTree>
    <p:extLst>
      <p:ext uri="{BB962C8B-B14F-4D97-AF65-F5344CB8AC3E}">
        <p14:creationId xmlns:p14="http://schemas.microsoft.com/office/powerpoint/2010/main" val="325924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grpId="1" nodeType="clickEffect">
                                  <p:stCondLst>
                                    <p:cond delay="0"/>
                                  </p:stCondLst>
                                  <p:childTnLst>
                                    <p:animEffect transition="out" filter="fade">
                                      <p:cBhvr>
                                        <p:cTn id="19" dur="500"/>
                                        <p:tgtEl>
                                          <p:spTgt spid="2"/>
                                        </p:tgtEl>
                                      </p:cBhvr>
                                    </p:animEffect>
                                    <p:anim calcmode="lin" valueType="num">
                                      <p:cBhvr>
                                        <p:cTn id="20" dur="500"/>
                                        <p:tgtEl>
                                          <p:spTgt spid="2"/>
                                        </p:tgtEl>
                                        <p:attrNameLst>
                                          <p:attrName>ppt_x</p:attrName>
                                        </p:attrNameLst>
                                      </p:cBhvr>
                                      <p:tavLst>
                                        <p:tav tm="0">
                                          <p:val>
                                            <p:strVal val="ppt_x"/>
                                          </p:val>
                                        </p:tav>
                                        <p:tav tm="100000">
                                          <p:val>
                                            <p:strVal val="ppt_x"/>
                                          </p:val>
                                        </p:tav>
                                      </p:tavLst>
                                    </p:anim>
                                    <p:anim calcmode="lin" valueType="num">
                                      <p:cBhvr>
                                        <p:cTn id="21" dur="500"/>
                                        <p:tgtEl>
                                          <p:spTgt spid="2"/>
                                        </p:tgtEl>
                                        <p:attrNameLst>
                                          <p:attrName>ppt_y</p:attrName>
                                        </p:attrNameLst>
                                      </p:cBhvr>
                                      <p:tavLst>
                                        <p:tav tm="0">
                                          <p:val>
                                            <p:strVal val="ppt_y"/>
                                          </p:val>
                                        </p:tav>
                                        <p:tav tm="100000">
                                          <p:val>
                                            <p:strVal val="ppt_y+.1"/>
                                          </p:val>
                                        </p:tav>
                                      </p:tavLst>
                                    </p:anim>
                                    <p:set>
                                      <p:cBhvr>
                                        <p:cTn id="22" dur="1" fill="hold">
                                          <p:stCondLst>
                                            <p:cond delay="499"/>
                                          </p:stCondLst>
                                        </p:cTn>
                                        <p:tgtEl>
                                          <p:spTgt spid="2"/>
                                        </p:tgtEl>
                                        <p:attrNameLst>
                                          <p:attrName>style.visibility</p:attrName>
                                        </p:attrNameLst>
                                      </p:cBhvr>
                                      <p:to>
                                        <p:strVal val="hidden"/>
                                      </p:to>
                                    </p:set>
                                  </p:childTnLst>
                                </p:cTn>
                              </p:par>
                              <p:par>
                                <p:cTn id="23" presetID="42" presetClass="exit" presetSubtype="0" fill="hold" grpId="1" nodeType="withEffect">
                                  <p:stCondLst>
                                    <p:cond delay="0"/>
                                  </p:stCondLst>
                                  <p:childTnLst>
                                    <p:animEffect transition="out" filter="fade">
                                      <p:cBhvr>
                                        <p:cTn id="24" dur="500"/>
                                        <p:tgtEl>
                                          <p:spTgt spid="13"/>
                                        </p:tgtEl>
                                      </p:cBhvr>
                                    </p:animEffect>
                                    <p:anim calcmode="lin" valueType="num">
                                      <p:cBhvr>
                                        <p:cTn id="25" dur="500"/>
                                        <p:tgtEl>
                                          <p:spTgt spid="13"/>
                                        </p:tgtEl>
                                        <p:attrNameLst>
                                          <p:attrName>ppt_x</p:attrName>
                                        </p:attrNameLst>
                                      </p:cBhvr>
                                      <p:tavLst>
                                        <p:tav tm="0">
                                          <p:val>
                                            <p:strVal val="ppt_x"/>
                                          </p:val>
                                        </p:tav>
                                        <p:tav tm="100000">
                                          <p:val>
                                            <p:strVal val="ppt_x"/>
                                          </p:val>
                                        </p:tav>
                                      </p:tavLst>
                                    </p:anim>
                                    <p:anim calcmode="lin" valueType="num">
                                      <p:cBhvr>
                                        <p:cTn id="26" dur="500"/>
                                        <p:tgtEl>
                                          <p:spTgt spid="13"/>
                                        </p:tgtEl>
                                        <p:attrNameLst>
                                          <p:attrName>ppt_y</p:attrName>
                                        </p:attrNameLst>
                                      </p:cBhvr>
                                      <p:tavLst>
                                        <p:tav tm="0">
                                          <p:val>
                                            <p:strVal val="ppt_y"/>
                                          </p:val>
                                        </p:tav>
                                        <p:tav tm="100000">
                                          <p:val>
                                            <p:strVal val="ppt_y+.1"/>
                                          </p:val>
                                        </p:tav>
                                      </p:tavLst>
                                    </p:anim>
                                    <p:set>
                                      <p:cBhvr>
                                        <p:cTn id="27" dur="1" fill="hold">
                                          <p:stCondLst>
                                            <p:cond delay="499"/>
                                          </p:stCondLst>
                                        </p:cTn>
                                        <p:tgtEl>
                                          <p:spTgt spid="13"/>
                                        </p:tgtEl>
                                        <p:attrNameLst>
                                          <p:attrName>style.visibility</p:attrName>
                                        </p:attrNameLst>
                                      </p:cBhvr>
                                      <p:to>
                                        <p:strVal val="hidden"/>
                                      </p:to>
                                    </p:set>
                                  </p:childTnLst>
                                </p:cTn>
                              </p:par>
                              <p:par>
                                <p:cTn id="28" presetID="47" presetClass="exit" presetSubtype="0" fill="hold" nodeType="withEffect">
                                  <p:stCondLst>
                                    <p:cond delay="0"/>
                                  </p:stCondLst>
                                  <p:childTnLst>
                                    <p:animEffect transition="out" filter="fade">
                                      <p:cBhvr>
                                        <p:cTn id="29" dur="500"/>
                                        <p:tgtEl>
                                          <p:spTgt spid="4"/>
                                        </p:tgtEl>
                                      </p:cBhvr>
                                    </p:animEffect>
                                    <p:anim calcmode="lin" valueType="num">
                                      <p:cBhvr>
                                        <p:cTn id="30" dur="500"/>
                                        <p:tgtEl>
                                          <p:spTgt spid="4"/>
                                        </p:tgtEl>
                                        <p:attrNameLst>
                                          <p:attrName>ppt_x</p:attrName>
                                        </p:attrNameLst>
                                      </p:cBhvr>
                                      <p:tavLst>
                                        <p:tav tm="0">
                                          <p:val>
                                            <p:strVal val="ppt_x"/>
                                          </p:val>
                                        </p:tav>
                                        <p:tav tm="100000">
                                          <p:val>
                                            <p:strVal val="ppt_x"/>
                                          </p:val>
                                        </p:tav>
                                      </p:tavLst>
                                    </p:anim>
                                    <p:anim calcmode="lin" valueType="num">
                                      <p:cBhvr>
                                        <p:cTn id="31" dur="500"/>
                                        <p:tgtEl>
                                          <p:spTgt spid="4"/>
                                        </p:tgtEl>
                                        <p:attrNameLst>
                                          <p:attrName>ppt_y</p:attrName>
                                        </p:attrNameLst>
                                      </p:cBhvr>
                                      <p:tavLst>
                                        <p:tav tm="0">
                                          <p:val>
                                            <p:strVal val="ppt_y"/>
                                          </p:val>
                                        </p:tav>
                                        <p:tav tm="100000">
                                          <p:val>
                                            <p:strVal val="ppt_y-.1"/>
                                          </p:val>
                                        </p:tav>
                                      </p:tavLst>
                                    </p:anim>
                                    <p:set>
                                      <p:cBhvr>
                                        <p:cTn id="32" dur="1" fill="hold">
                                          <p:stCondLst>
                                            <p:cond delay="499"/>
                                          </p:stCondLst>
                                        </p:cTn>
                                        <p:tgtEl>
                                          <p:spTgt spid="4"/>
                                        </p:tgtEl>
                                        <p:attrNameLst>
                                          <p:attrName>style.visibility</p:attrName>
                                        </p:attrNameLst>
                                      </p:cBhvr>
                                      <p:to>
                                        <p:strVal val="hidden"/>
                                      </p:to>
                                    </p:set>
                                  </p:childTnLst>
                                </p:cTn>
                              </p:par>
                              <p:par>
                                <p:cTn id="33" presetID="47" presetClass="exit" presetSubtype="0" fill="hold" grpId="0" nodeType="withEffect">
                                  <p:stCondLst>
                                    <p:cond delay="0"/>
                                  </p:stCondLst>
                                  <p:childTnLst>
                                    <p:animEffect transition="out" filter="fade">
                                      <p:cBhvr>
                                        <p:cTn id="34" dur="500"/>
                                        <p:tgtEl>
                                          <p:spTgt spid="17"/>
                                        </p:tgtEl>
                                      </p:cBhvr>
                                    </p:animEffect>
                                    <p:anim calcmode="lin" valueType="num">
                                      <p:cBhvr>
                                        <p:cTn id="35" dur="500"/>
                                        <p:tgtEl>
                                          <p:spTgt spid="17"/>
                                        </p:tgtEl>
                                        <p:attrNameLst>
                                          <p:attrName>ppt_x</p:attrName>
                                        </p:attrNameLst>
                                      </p:cBhvr>
                                      <p:tavLst>
                                        <p:tav tm="0">
                                          <p:val>
                                            <p:strVal val="ppt_x"/>
                                          </p:val>
                                        </p:tav>
                                        <p:tav tm="100000">
                                          <p:val>
                                            <p:strVal val="ppt_x"/>
                                          </p:val>
                                        </p:tav>
                                      </p:tavLst>
                                    </p:anim>
                                    <p:anim calcmode="lin" valueType="num">
                                      <p:cBhvr>
                                        <p:cTn id="36" dur="500"/>
                                        <p:tgtEl>
                                          <p:spTgt spid="17"/>
                                        </p:tgtEl>
                                        <p:attrNameLst>
                                          <p:attrName>ppt_y</p:attrName>
                                        </p:attrNameLst>
                                      </p:cBhvr>
                                      <p:tavLst>
                                        <p:tav tm="0">
                                          <p:val>
                                            <p:strVal val="ppt_y"/>
                                          </p:val>
                                        </p:tav>
                                        <p:tav tm="100000">
                                          <p:val>
                                            <p:strVal val="ppt_y-.1"/>
                                          </p:val>
                                        </p:tav>
                                      </p:tavLst>
                                    </p:anim>
                                    <p:set>
                                      <p:cBhvr>
                                        <p:cTn id="37" dur="1" fill="hold">
                                          <p:stCondLst>
                                            <p:cond delay="499"/>
                                          </p:stCondLst>
                                        </p:cTn>
                                        <p:tgtEl>
                                          <p:spTgt spid="17"/>
                                        </p:tgtEl>
                                        <p:attrNameLst>
                                          <p:attrName>style.visibility</p:attrName>
                                        </p:attrNameLst>
                                      </p:cBhvr>
                                      <p:to>
                                        <p:strVal val="hidden"/>
                                      </p:to>
                                    </p:set>
                                  </p:childTnLst>
                                </p:cTn>
                              </p:par>
                              <p:par>
                                <p:cTn id="38" presetID="47" presetClass="exit" presetSubtype="0" fill="hold" nodeType="withEffect">
                                  <p:stCondLst>
                                    <p:cond delay="0"/>
                                  </p:stCondLst>
                                  <p:childTnLst>
                                    <p:animEffect transition="out" filter="fade">
                                      <p:cBhvr>
                                        <p:cTn id="39" dur="500"/>
                                        <p:tgtEl>
                                          <p:spTgt spid="9"/>
                                        </p:tgtEl>
                                      </p:cBhvr>
                                    </p:animEffect>
                                    <p:anim calcmode="lin" valueType="num">
                                      <p:cBhvr>
                                        <p:cTn id="40" dur="500"/>
                                        <p:tgtEl>
                                          <p:spTgt spid="9"/>
                                        </p:tgtEl>
                                        <p:attrNameLst>
                                          <p:attrName>ppt_x</p:attrName>
                                        </p:attrNameLst>
                                      </p:cBhvr>
                                      <p:tavLst>
                                        <p:tav tm="0">
                                          <p:val>
                                            <p:strVal val="ppt_x"/>
                                          </p:val>
                                        </p:tav>
                                        <p:tav tm="100000">
                                          <p:val>
                                            <p:strVal val="ppt_x"/>
                                          </p:val>
                                        </p:tav>
                                      </p:tavLst>
                                    </p:anim>
                                    <p:anim calcmode="lin" valueType="num">
                                      <p:cBhvr>
                                        <p:cTn id="41" dur="500"/>
                                        <p:tgtEl>
                                          <p:spTgt spid="9"/>
                                        </p:tgtEl>
                                        <p:attrNameLst>
                                          <p:attrName>ppt_y</p:attrName>
                                        </p:attrNameLst>
                                      </p:cBhvr>
                                      <p:tavLst>
                                        <p:tav tm="0">
                                          <p:val>
                                            <p:strVal val="ppt_y"/>
                                          </p:val>
                                        </p:tav>
                                        <p:tav tm="100000">
                                          <p:val>
                                            <p:strVal val="ppt_y-.1"/>
                                          </p:val>
                                        </p:tav>
                                      </p:tavLst>
                                    </p:anim>
                                    <p:set>
                                      <p:cBhvr>
                                        <p:cTn id="42" dur="1" fill="hold">
                                          <p:stCondLst>
                                            <p:cond delay="499"/>
                                          </p:stCondLst>
                                        </p:cTn>
                                        <p:tgtEl>
                                          <p:spTgt spid="9"/>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 grpId="0"/>
      <p:bldP spid="2" grpId="1"/>
      <p:bldP spid="17" grpId="0"/>
      <p:bldP spid="13" grpId="0"/>
      <p:bldP spid="1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627920" y="1316437"/>
            <a:ext cx="2936146" cy="707886"/>
          </a:xfrm>
          <a:prstGeom prst="rect">
            <a:avLst/>
          </a:prstGeom>
          <a:noFill/>
        </p:spPr>
        <p:txBody>
          <a:bodyPr wrap="square" rtlCol="0">
            <a:spAutoFit/>
          </a:bodyPr>
          <a:lstStyle/>
          <a:p>
            <a:r>
              <a:rPr lang="en-US" sz="4000" b="1">
                <a:solidFill>
                  <a:schemeClr val="bg1"/>
                </a:solidFill>
              </a:rPr>
              <a:t>Điểm nổi bật</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pic>
        <p:nvPicPr>
          <p:cNvPr id="12" name="Picture 11">
            <a:extLst>
              <a:ext uri="{FF2B5EF4-FFF2-40B4-BE49-F238E27FC236}">
                <a16:creationId xmlns:a16="http://schemas.microsoft.com/office/drawing/2014/main" id="{6032A3A4-959C-1DDE-EDD9-37E0FFA6BDC6}"/>
              </a:ext>
            </a:extLst>
          </p:cNvPr>
          <p:cNvPicPr>
            <a:picLocks noChangeAspect="1"/>
          </p:cNvPicPr>
          <p:nvPr/>
        </p:nvPicPr>
        <p:blipFill>
          <a:blip r:embed="rId4"/>
          <a:stretch>
            <a:fillRect/>
          </a:stretch>
        </p:blipFill>
        <p:spPr>
          <a:xfrm>
            <a:off x="2292969" y="2441559"/>
            <a:ext cx="2334951" cy="3167366"/>
          </a:xfrm>
          <a:prstGeom prst="rect">
            <a:avLst/>
          </a:prstGeom>
        </p:spPr>
      </p:pic>
      <p:sp>
        <p:nvSpPr>
          <p:cNvPr id="14" name="TextBox 13">
            <a:extLst>
              <a:ext uri="{FF2B5EF4-FFF2-40B4-BE49-F238E27FC236}">
                <a16:creationId xmlns:a16="http://schemas.microsoft.com/office/drawing/2014/main" id="{F0FC59F0-A351-A8D7-A41E-CCF41C9D0B37}"/>
              </a:ext>
            </a:extLst>
          </p:cNvPr>
          <p:cNvSpPr txBox="1"/>
          <p:nvPr/>
        </p:nvSpPr>
        <p:spPr>
          <a:xfrm>
            <a:off x="5296985" y="3120551"/>
            <a:ext cx="4998455" cy="1785104"/>
          </a:xfrm>
          <a:prstGeom prst="rect">
            <a:avLst/>
          </a:prstGeom>
          <a:noFill/>
        </p:spPr>
        <p:txBody>
          <a:bodyPr wrap="square" rtlCol="0">
            <a:spAutoFit/>
          </a:bodyPr>
          <a:lstStyle/>
          <a:p>
            <a:pPr algn="just"/>
            <a:r>
              <a:rPr lang="en-US" sz="2200" b="1">
                <a:solidFill>
                  <a:schemeClr val="bg1">
                    <a:lumMod val="85000"/>
                  </a:schemeClr>
                </a:solidFill>
              </a:rPr>
              <a:t>Thực sự bản thân em cũng thấy sản phẩm này của mình chưa có nhiều điểm nổi bật, nhưng nếu phải chỉ ra thì em nghĩ đó là lối chơi và câu chuyện được gửi vào trong game.</a:t>
            </a:r>
          </a:p>
        </p:txBody>
      </p:sp>
    </p:spTree>
    <p:extLst>
      <p:ext uri="{BB962C8B-B14F-4D97-AF65-F5344CB8AC3E}">
        <p14:creationId xmlns:p14="http://schemas.microsoft.com/office/powerpoint/2010/main" val="142868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par>
                                <p:cTn id="23" presetID="42" presetClass="exit" presetSubtype="0" fill="hold" grpId="1" nodeType="withEffect">
                                  <p:stCondLst>
                                    <p:cond delay="0"/>
                                  </p:stCondLst>
                                  <p:childTnLst>
                                    <p:animEffect transition="out" filter="fade">
                                      <p:cBhvr>
                                        <p:cTn id="24" dur="500"/>
                                        <p:tgtEl>
                                          <p:spTgt spid="14"/>
                                        </p:tgtEl>
                                      </p:cBhvr>
                                    </p:animEffect>
                                    <p:anim calcmode="lin" valueType="num">
                                      <p:cBhvr>
                                        <p:cTn id="25" dur="500"/>
                                        <p:tgtEl>
                                          <p:spTgt spid="14"/>
                                        </p:tgtEl>
                                        <p:attrNameLst>
                                          <p:attrName>ppt_x</p:attrName>
                                        </p:attrNameLst>
                                      </p:cBhvr>
                                      <p:tavLst>
                                        <p:tav tm="0">
                                          <p:val>
                                            <p:strVal val="ppt_x"/>
                                          </p:val>
                                        </p:tav>
                                        <p:tav tm="100000">
                                          <p:val>
                                            <p:strVal val="ppt_x"/>
                                          </p:val>
                                        </p:tav>
                                      </p:tavLst>
                                    </p:anim>
                                    <p:anim calcmode="lin" valueType="num">
                                      <p:cBhvr>
                                        <p:cTn id="26" dur="500"/>
                                        <p:tgtEl>
                                          <p:spTgt spid="14"/>
                                        </p:tgtEl>
                                        <p:attrNameLst>
                                          <p:attrName>ppt_y</p:attrName>
                                        </p:attrNameLst>
                                      </p:cBhvr>
                                      <p:tavLst>
                                        <p:tav tm="0">
                                          <p:val>
                                            <p:strVal val="ppt_y"/>
                                          </p:val>
                                        </p:tav>
                                        <p:tav tm="100000">
                                          <p:val>
                                            <p:strVal val="ppt_y+.1"/>
                                          </p:val>
                                        </p:tav>
                                      </p:tavLst>
                                    </p:anim>
                                    <p:set>
                                      <p:cBhvr>
                                        <p:cTn id="2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1D17B1-35BB-E5AC-0F43-A0D82FAC2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2" y="174470"/>
            <a:ext cx="1188861" cy="1189453"/>
          </a:xfrm>
          <a:prstGeom prst="rect">
            <a:avLst/>
          </a:prstGeom>
        </p:spPr>
      </p:pic>
      <p:sp>
        <p:nvSpPr>
          <p:cNvPr id="7" name="Rectangle 6">
            <a:extLst>
              <a:ext uri="{FF2B5EF4-FFF2-40B4-BE49-F238E27FC236}">
                <a16:creationId xmlns:a16="http://schemas.microsoft.com/office/drawing/2014/main" id="{6545D561-F1A7-2813-F5DD-CA6D6D0B4D29}"/>
              </a:ext>
            </a:extLst>
          </p:cNvPr>
          <p:cNvSpPr/>
          <p:nvPr/>
        </p:nvSpPr>
        <p:spPr>
          <a:xfrm flipV="1">
            <a:off x="6721540" y="6812278"/>
            <a:ext cx="54704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C8B91-FABA-BD50-8D97-1AEA7B6A1384}"/>
              </a:ext>
            </a:extLst>
          </p:cNvPr>
          <p:cNvSpPr/>
          <p:nvPr/>
        </p:nvSpPr>
        <p:spPr>
          <a:xfrm flipV="1">
            <a:off x="8833606" y="6783733"/>
            <a:ext cx="3358393"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665B369-A788-A609-66D2-4BA8B0223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929" y="469419"/>
            <a:ext cx="1454852" cy="599554"/>
          </a:xfrm>
          <a:prstGeom prst="rect">
            <a:avLst/>
          </a:prstGeom>
        </p:spPr>
      </p:pic>
      <p:sp>
        <p:nvSpPr>
          <p:cNvPr id="10" name="Rectangle 9">
            <a:extLst>
              <a:ext uri="{FF2B5EF4-FFF2-40B4-BE49-F238E27FC236}">
                <a16:creationId xmlns:a16="http://schemas.microsoft.com/office/drawing/2014/main" id="{6960942D-7BB2-33AC-9883-026CEF22B741}"/>
              </a:ext>
            </a:extLst>
          </p:cNvPr>
          <p:cNvSpPr/>
          <p:nvPr/>
        </p:nvSpPr>
        <p:spPr>
          <a:xfrm flipV="1">
            <a:off x="7796213" y="6747631"/>
            <a:ext cx="4395787"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D0D60B-C703-08DD-401A-1447856A9319}"/>
              </a:ext>
            </a:extLst>
          </p:cNvPr>
          <p:cNvSpPr txBox="1"/>
          <p:nvPr/>
        </p:nvSpPr>
        <p:spPr>
          <a:xfrm>
            <a:off x="4802687" y="1287512"/>
            <a:ext cx="2586612" cy="707886"/>
          </a:xfrm>
          <a:prstGeom prst="rect">
            <a:avLst/>
          </a:prstGeom>
          <a:noFill/>
        </p:spPr>
        <p:txBody>
          <a:bodyPr wrap="square" rtlCol="0">
            <a:spAutoFit/>
          </a:bodyPr>
          <a:lstStyle/>
          <a:p>
            <a:r>
              <a:rPr lang="en-US" sz="4000" b="1">
                <a:solidFill>
                  <a:schemeClr val="bg1"/>
                </a:solidFill>
              </a:rPr>
              <a:t>Thông điệp</a:t>
            </a:r>
            <a:endParaRPr lang="en-US" sz="4000" b="1">
              <a:solidFill>
                <a:srgbClr val="F59328"/>
              </a:solidFill>
            </a:endParaRPr>
          </a:p>
        </p:txBody>
      </p:sp>
      <p:sp>
        <p:nvSpPr>
          <p:cNvPr id="17" name="TextBox 16">
            <a:extLst>
              <a:ext uri="{FF2B5EF4-FFF2-40B4-BE49-F238E27FC236}">
                <a16:creationId xmlns:a16="http://schemas.microsoft.com/office/drawing/2014/main" id="{CD84B85E-634D-3364-3541-DD9CEA079EC1}"/>
              </a:ext>
            </a:extLst>
          </p:cNvPr>
          <p:cNvSpPr txBox="1"/>
          <p:nvPr/>
        </p:nvSpPr>
        <p:spPr>
          <a:xfrm>
            <a:off x="3441342" y="307531"/>
            <a:ext cx="5309303" cy="923330"/>
          </a:xfrm>
          <a:prstGeom prst="rect">
            <a:avLst/>
          </a:prstGeom>
          <a:noFill/>
        </p:spPr>
        <p:txBody>
          <a:bodyPr wrap="square" rtlCol="0">
            <a:spAutoFit/>
          </a:bodyPr>
          <a:lstStyle/>
          <a:p>
            <a:r>
              <a:rPr lang="en-US" sz="5400" b="1">
                <a:solidFill>
                  <a:srgbClr val="F59328"/>
                </a:solidFill>
              </a:rPr>
              <a:t>Game: Sea Doctor</a:t>
            </a:r>
          </a:p>
        </p:txBody>
      </p:sp>
      <p:sp>
        <p:nvSpPr>
          <p:cNvPr id="3" name="TextBox 2">
            <a:extLst>
              <a:ext uri="{FF2B5EF4-FFF2-40B4-BE49-F238E27FC236}">
                <a16:creationId xmlns:a16="http://schemas.microsoft.com/office/drawing/2014/main" id="{67ACE348-773A-FACE-00BC-2F0761F17A22}"/>
              </a:ext>
            </a:extLst>
          </p:cNvPr>
          <p:cNvSpPr txBox="1"/>
          <p:nvPr/>
        </p:nvSpPr>
        <p:spPr>
          <a:xfrm>
            <a:off x="9208490" y="6384751"/>
            <a:ext cx="2983509" cy="338554"/>
          </a:xfrm>
          <a:prstGeom prst="rect">
            <a:avLst/>
          </a:prstGeom>
          <a:noFill/>
        </p:spPr>
        <p:txBody>
          <a:bodyPr wrap="square" rtlCol="0">
            <a:spAutoFit/>
          </a:bodyPr>
          <a:lstStyle/>
          <a:p>
            <a:r>
              <a:rPr lang="en-US" sz="1600">
                <a:solidFill>
                  <a:schemeClr val="bg1"/>
                </a:solidFill>
              </a:rPr>
              <a:t>Hồ sơ ý tưởng – Hà Hoàng Khang </a:t>
            </a:r>
          </a:p>
        </p:txBody>
      </p:sp>
      <p:sp>
        <p:nvSpPr>
          <p:cNvPr id="14" name="TextBox 13">
            <a:extLst>
              <a:ext uri="{FF2B5EF4-FFF2-40B4-BE49-F238E27FC236}">
                <a16:creationId xmlns:a16="http://schemas.microsoft.com/office/drawing/2014/main" id="{F0FC59F0-A351-A8D7-A41E-CCF41C9D0B37}"/>
              </a:ext>
            </a:extLst>
          </p:cNvPr>
          <p:cNvSpPr txBox="1"/>
          <p:nvPr/>
        </p:nvSpPr>
        <p:spPr>
          <a:xfrm>
            <a:off x="1896229" y="2732078"/>
            <a:ext cx="8399528" cy="3139321"/>
          </a:xfrm>
          <a:prstGeom prst="rect">
            <a:avLst/>
          </a:prstGeom>
          <a:noFill/>
        </p:spPr>
        <p:txBody>
          <a:bodyPr wrap="square" rtlCol="0">
            <a:spAutoFit/>
          </a:bodyPr>
          <a:lstStyle/>
          <a:p>
            <a:pPr algn="just"/>
            <a:r>
              <a:rPr lang="en-US" sz="2200" b="1">
                <a:solidFill>
                  <a:schemeClr val="bg1">
                    <a:lumMod val="85000"/>
                  </a:schemeClr>
                </a:solidFill>
              </a:rPr>
              <a:t>Đây có lẽ là phần em tập trung nhất khi suy nghĩ ra ý tưởng làm game. Thông điệp chính mà em muốn gửi đến người chơi là những tác động của con người đã giết chết tự nhiên, đẩy những loài vật vào cái chết, mỗi người trong chúng ta đều phải biết suy nghĩ và hành động để bảo vệ và cứu môi trường ngay bây giờ. Bằng cách nào ư? Chính trong game cũng là câu trả lời rồi, chúng ta trước hết phải thu lại những sai lầm mình đã gây ra như thu hồi rác thải ngoài thiên nhiên để đưa về xử lý, sử dụng nguồn năng lượng xanh như Sea Doctor với pin mặt trời và năng lượng gió.</a:t>
            </a:r>
          </a:p>
        </p:txBody>
      </p:sp>
    </p:spTree>
    <p:extLst>
      <p:ext uri="{BB962C8B-B14F-4D97-AF65-F5344CB8AC3E}">
        <p14:creationId xmlns:p14="http://schemas.microsoft.com/office/powerpoint/2010/main" val="187936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500"/>
                                        <p:tgtEl>
                                          <p:spTgt spid="2"/>
                                        </p:tgtEl>
                                      </p:cBhvr>
                                    </p:animEffect>
                                    <p:anim calcmode="lin" valueType="num">
                                      <p:cBhvr>
                                        <p:cTn id="14" dur="500"/>
                                        <p:tgtEl>
                                          <p:spTgt spid="2"/>
                                        </p:tgtEl>
                                        <p:attrNameLst>
                                          <p:attrName>ppt_x</p:attrName>
                                        </p:attrNameLst>
                                      </p:cBhvr>
                                      <p:tavLst>
                                        <p:tav tm="0">
                                          <p:val>
                                            <p:strVal val="ppt_x"/>
                                          </p:val>
                                        </p:tav>
                                        <p:tav tm="100000">
                                          <p:val>
                                            <p:strVal val="ppt_x"/>
                                          </p:val>
                                        </p:tav>
                                      </p:tavLst>
                                    </p:anim>
                                    <p:anim calcmode="lin" valueType="num">
                                      <p:cBhvr>
                                        <p:cTn id="15" dur="500"/>
                                        <p:tgtEl>
                                          <p:spTgt spid="2"/>
                                        </p:tgtEl>
                                        <p:attrNameLst>
                                          <p:attrName>ppt_y</p:attrName>
                                        </p:attrNameLst>
                                      </p:cBhvr>
                                      <p:tavLst>
                                        <p:tav tm="0">
                                          <p:val>
                                            <p:strVal val="ppt_y"/>
                                          </p:val>
                                        </p:tav>
                                        <p:tav tm="100000">
                                          <p:val>
                                            <p:strVal val="ppt_y+.1"/>
                                          </p:val>
                                        </p:tav>
                                      </p:tavLst>
                                    </p:anim>
                                    <p:set>
                                      <p:cBhvr>
                                        <p:cTn id="16" dur="1" fill="hold">
                                          <p:stCondLst>
                                            <p:cond delay="499"/>
                                          </p:stCondLst>
                                        </p:cTn>
                                        <p:tgtEl>
                                          <p:spTgt spid="2"/>
                                        </p:tgtEl>
                                        <p:attrNameLst>
                                          <p:attrName>style.visibility</p:attrName>
                                        </p:attrNameLst>
                                      </p:cBhvr>
                                      <p:to>
                                        <p:strVal val="hidden"/>
                                      </p:to>
                                    </p:se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anim calcmode="lin" valueType="num">
                                      <p:cBhvr>
                                        <p:cTn id="21" dur="500" fill="hold"/>
                                        <p:tgtEl>
                                          <p:spTgt spid="14"/>
                                        </p:tgtEl>
                                        <p:attrNameLst>
                                          <p:attrName>ppt_x</p:attrName>
                                        </p:attrNameLst>
                                      </p:cBhvr>
                                      <p:tavLst>
                                        <p:tav tm="0">
                                          <p:val>
                                            <p:strVal val="#ppt_x"/>
                                          </p:val>
                                        </p:tav>
                                        <p:tav tm="100000">
                                          <p:val>
                                            <p:strVal val="#ppt_x"/>
                                          </p:val>
                                        </p:tav>
                                      </p:tavLst>
                                    </p:anim>
                                    <p:anim calcmode="lin" valueType="num">
                                      <p:cBhvr>
                                        <p:cTn id="22" dur="500" fill="hold"/>
                                        <p:tgtEl>
                                          <p:spTgt spid="14"/>
                                        </p:tgtEl>
                                        <p:attrNameLst>
                                          <p:attrName>ppt_y</p:attrName>
                                        </p:attrNameLst>
                                      </p:cBhvr>
                                      <p:tavLst>
                                        <p:tav tm="0">
                                          <p:val>
                                            <p:strVal val="#ppt_y+.1"/>
                                          </p:val>
                                        </p:tav>
                                        <p:tav tm="100000">
                                          <p:val>
                                            <p:strVal val="#ppt_y"/>
                                          </p:val>
                                        </p:tav>
                                      </p:tavLst>
                                    </p:anim>
                                  </p:childTnLst>
                                </p:cTn>
                              </p:par>
                              <p:par>
                                <p:cTn id="23" presetID="42" presetClass="exit" presetSubtype="0" fill="hold" grpId="1" nodeType="withEffect">
                                  <p:stCondLst>
                                    <p:cond delay="0"/>
                                  </p:stCondLst>
                                  <p:childTnLst>
                                    <p:animEffect transition="out" filter="fade">
                                      <p:cBhvr>
                                        <p:cTn id="24" dur="500"/>
                                        <p:tgtEl>
                                          <p:spTgt spid="14"/>
                                        </p:tgtEl>
                                      </p:cBhvr>
                                    </p:animEffect>
                                    <p:anim calcmode="lin" valueType="num">
                                      <p:cBhvr>
                                        <p:cTn id="25" dur="500"/>
                                        <p:tgtEl>
                                          <p:spTgt spid="14"/>
                                        </p:tgtEl>
                                        <p:attrNameLst>
                                          <p:attrName>ppt_x</p:attrName>
                                        </p:attrNameLst>
                                      </p:cBhvr>
                                      <p:tavLst>
                                        <p:tav tm="0">
                                          <p:val>
                                            <p:strVal val="ppt_x"/>
                                          </p:val>
                                        </p:tav>
                                        <p:tav tm="100000">
                                          <p:val>
                                            <p:strVal val="ppt_x"/>
                                          </p:val>
                                        </p:tav>
                                      </p:tavLst>
                                    </p:anim>
                                    <p:anim calcmode="lin" valueType="num">
                                      <p:cBhvr>
                                        <p:cTn id="26" dur="500"/>
                                        <p:tgtEl>
                                          <p:spTgt spid="14"/>
                                        </p:tgtEl>
                                        <p:attrNameLst>
                                          <p:attrName>ppt_y</p:attrName>
                                        </p:attrNameLst>
                                      </p:cBhvr>
                                      <p:tavLst>
                                        <p:tav tm="0">
                                          <p:val>
                                            <p:strVal val="ppt_y"/>
                                          </p:val>
                                        </p:tav>
                                        <p:tav tm="100000">
                                          <p:val>
                                            <p:strVal val="ppt_y+.1"/>
                                          </p:val>
                                        </p:tav>
                                      </p:tavLst>
                                    </p:anim>
                                    <p:set>
                                      <p:cBhvr>
                                        <p:cTn id="2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779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Ha</dc:creator>
  <cp:lastModifiedBy>Khang Ha</cp:lastModifiedBy>
  <cp:revision>25</cp:revision>
  <dcterms:created xsi:type="dcterms:W3CDTF">2022-07-24T09:12:14Z</dcterms:created>
  <dcterms:modified xsi:type="dcterms:W3CDTF">2022-08-16T16:21:24Z</dcterms:modified>
</cp:coreProperties>
</file>