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6" r:id="rId2"/>
    <p:sldId id="377" r:id="rId3"/>
    <p:sldId id="378" r:id="rId4"/>
    <p:sldId id="379" r:id="rId5"/>
    <p:sldId id="380" r:id="rId6"/>
    <p:sldId id="381" r:id="rId7"/>
    <p:sldId id="382" r:id="rId8"/>
    <p:sldId id="3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123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y Đăng" userId="d0f56c148f18da83" providerId="LiveId" clId="{B88B2121-1E1E-44BC-A452-C9561FA88716}"/>
    <pc:docChg chg="undo custSel addSld modSld">
      <pc:chgData name="Duy Đăng" userId="d0f56c148f18da83" providerId="LiveId" clId="{B88B2121-1E1E-44BC-A452-C9561FA88716}" dt="2022-12-28T13:22:52.173" v="218" actId="2711"/>
      <pc:docMkLst>
        <pc:docMk/>
      </pc:docMkLst>
      <pc:sldChg chg="modSp mod">
        <pc:chgData name="Duy Đăng" userId="d0f56c148f18da83" providerId="LiveId" clId="{B88B2121-1E1E-44BC-A452-C9561FA88716}" dt="2022-12-28T13:13:29.830" v="90" actId="14100"/>
        <pc:sldMkLst>
          <pc:docMk/>
          <pc:sldMk cId="2466877909" sldId="376"/>
        </pc:sldMkLst>
        <pc:spChg chg="mod">
          <ac:chgData name="Duy Đăng" userId="d0f56c148f18da83" providerId="LiveId" clId="{B88B2121-1E1E-44BC-A452-C9561FA88716}" dt="2022-12-28T13:13:29.830" v="90" actId="14100"/>
          <ac:spMkLst>
            <pc:docMk/>
            <pc:sldMk cId="2466877909" sldId="376"/>
            <ac:spMk id="68" creationId="{74856A99-892C-4DD4-98A7-C7203AE76C37}"/>
          </ac:spMkLst>
        </pc:spChg>
      </pc:sldChg>
      <pc:sldChg chg="modSp add mod">
        <pc:chgData name="Duy Đăng" userId="d0f56c148f18da83" providerId="LiveId" clId="{B88B2121-1E1E-44BC-A452-C9561FA88716}" dt="2022-12-28T13:22:40.261" v="217" actId="2711"/>
        <pc:sldMkLst>
          <pc:docMk/>
          <pc:sldMk cId="158582154" sldId="381"/>
        </pc:sldMkLst>
        <pc:spChg chg="mod">
          <ac:chgData name="Duy Đăng" userId="d0f56c148f18da83" providerId="LiveId" clId="{B88B2121-1E1E-44BC-A452-C9561FA88716}" dt="2022-12-28T13:22:40.261" v="217" actId="2711"/>
          <ac:spMkLst>
            <pc:docMk/>
            <pc:sldMk cId="158582154" sldId="381"/>
            <ac:spMk id="21" creationId="{1059220C-95DE-444E-BD27-34477C00B28C}"/>
          </ac:spMkLst>
        </pc:spChg>
      </pc:sldChg>
      <pc:sldChg chg="modSp add mod">
        <pc:chgData name="Duy Đăng" userId="d0f56c148f18da83" providerId="LiveId" clId="{B88B2121-1E1E-44BC-A452-C9561FA88716}" dt="2022-12-28T13:22:52.173" v="218" actId="2711"/>
        <pc:sldMkLst>
          <pc:docMk/>
          <pc:sldMk cId="4041811519" sldId="382"/>
        </pc:sldMkLst>
        <pc:spChg chg="mod">
          <ac:chgData name="Duy Đăng" userId="d0f56c148f18da83" providerId="LiveId" clId="{B88B2121-1E1E-44BC-A452-C9561FA88716}" dt="2022-12-28T13:22:52.173" v="218" actId="2711"/>
          <ac:spMkLst>
            <pc:docMk/>
            <pc:sldMk cId="4041811519" sldId="382"/>
            <ac:spMk id="21" creationId="{1059220C-95DE-444E-BD27-34477C00B28C}"/>
          </ac:spMkLst>
        </pc:spChg>
      </pc:sldChg>
      <pc:sldChg chg="modSp add mod">
        <pc:chgData name="Duy Đăng" userId="d0f56c148f18da83" providerId="LiveId" clId="{B88B2121-1E1E-44BC-A452-C9561FA88716}" dt="2022-12-28T12:39:12.677" v="89" actId="207"/>
        <pc:sldMkLst>
          <pc:docMk/>
          <pc:sldMk cId="1476794543" sldId="383"/>
        </pc:sldMkLst>
        <pc:spChg chg="mod">
          <ac:chgData name="Duy Đăng" userId="d0f56c148f18da83" providerId="LiveId" clId="{B88B2121-1E1E-44BC-A452-C9561FA88716}" dt="2022-12-28T12:38:29.748" v="82" actId="14100"/>
          <ac:spMkLst>
            <pc:docMk/>
            <pc:sldMk cId="1476794543" sldId="383"/>
            <ac:spMk id="20" creationId="{687C3AE2-CFAD-427B-9A6F-E85E85D7683A}"/>
          </ac:spMkLst>
        </pc:spChg>
        <pc:spChg chg="mod">
          <ac:chgData name="Duy Đăng" userId="d0f56c148f18da83" providerId="LiveId" clId="{B88B2121-1E1E-44BC-A452-C9561FA88716}" dt="2022-12-28T12:39:12.677" v="89" actId="207"/>
          <ac:spMkLst>
            <pc:docMk/>
            <pc:sldMk cId="1476794543" sldId="383"/>
            <ac:spMk id="21" creationId="{1059220C-95DE-444E-BD27-34477C00B2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1800-2F67-482A-83D2-5EFE3EA280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D80D45-73B1-4E25-8380-8549FBF558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83D7CA-0335-4813-A469-D07BF4175D39}"/>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5" name="Footer Placeholder 4">
            <a:extLst>
              <a:ext uri="{FF2B5EF4-FFF2-40B4-BE49-F238E27FC236}">
                <a16:creationId xmlns:a16="http://schemas.microsoft.com/office/drawing/2014/main" id="{BAEA42E5-629C-491A-8BA6-A5F45F9BE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8A8D7-0A85-4373-AA04-01145EE66C5F}"/>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3272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1744-88C2-43CE-BC37-A45BC5A037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E366C3-F2F7-4302-8478-22BF3859A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60EE4-8E0C-4798-ABD4-8881AEC02885}"/>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5" name="Footer Placeholder 4">
            <a:extLst>
              <a:ext uri="{FF2B5EF4-FFF2-40B4-BE49-F238E27FC236}">
                <a16:creationId xmlns:a16="http://schemas.microsoft.com/office/drawing/2014/main" id="{5D5B1879-9978-4A52-A8B8-C460915CD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265A7-1B6F-4A2D-9A3F-D560F2A7129C}"/>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195321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83B64-E282-45A3-8BB1-43EAFB0A33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C5CA41-37DD-4CF6-B961-243C8B4E2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FAB09-3988-45AD-9A3D-56B8DBB1B521}"/>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5" name="Footer Placeholder 4">
            <a:extLst>
              <a:ext uri="{FF2B5EF4-FFF2-40B4-BE49-F238E27FC236}">
                <a16:creationId xmlns:a16="http://schemas.microsoft.com/office/drawing/2014/main" id="{91C18673-EE08-4B6D-8681-3B59120D1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18536-435A-4AC3-A191-4669409FBC74}"/>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316765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7BB7-30AB-4392-98AE-5773D2F12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837CFF-C108-49C4-A7BB-1598D4E3AB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1F770-2C1D-4738-AED2-70D14D2C8C94}"/>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5" name="Footer Placeholder 4">
            <a:extLst>
              <a:ext uri="{FF2B5EF4-FFF2-40B4-BE49-F238E27FC236}">
                <a16:creationId xmlns:a16="http://schemas.microsoft.com/office/drawing/2014/main" id="{CD58B6E1-3AD8-41EA-AAD2-A8D2D9A9B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CB8DD-7C60-4349-8E6D-BF68698F03BD}"/>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48459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E0BB-A17A-4150-9E64-8EF6A6ABA7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F3EBF0-58E6-4CD1-8999-E9DE754A6F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E8B3F-C81C-484B-A1DA-EAB5084DECC2}"/>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5" name="Footer Placeholder 4">
            <a:extLst>
              <a:ext uri="{FF2B5EF4-FFF2-40B4-BE49-F238E27FC236}">
                <a16:creationId xmlns:a16="http://schemas.microsoft.com/office/drawing/2014/main" id="{F3D05CE5-DAC6-4A1B-A69C-29456EA94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A093C-7B1D-4DDF-926D-D04C7155D432}"/>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1090984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B8AC-E464-444F-9F7A-B2B1A3411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F27AF0-0A66-43E6-9D90-A7A1FC084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558441-588D-4983-A219-40F96CE324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C21009-4175-4FD9-B5C2-ED085F860D62}"/>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6" name="Footer Placeholder 5">
            <a:extLst>
              <a:ext uri="{FF2B5EF4-FFF2-40B4-BE49-F238E27FC236}">
                <a16:creationId xmlns:a16="http://schemas.microsoft.com/office/drawing/2014/main" id="{63FFF295-54BD-4DDF-AD57-98DA352F5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265DD-CE7E-475F-98EB-91EF9FE684D8}"/>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250998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665F-EE66-46D7-8F1B-B78779AFA1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7131F0-B49E-4079-9303-34D66BE93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15E89-82F5-4457-85F5-43B6952482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548F88-089D-4732-8DC8-B8D5E1D4FE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4E93A-B0A6-41C2-AFBB-2CE50DBC8A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146181-9358-49A8-AD28-89788604496C}"/>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8" name="Footer Placeholder 7">
            <a:extLst>
              <a:ext uri="{FF2B5EF4-FFF2-40B4-BE49-F238E27FC236}">
                <a16:creationId xmlns:a16="http://schemas.microsoft.com/office/drawing/2014/main" id="{CFAE46F2-EC60-445F-9D45-FE97D428B6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EAF4C-59BA-4172-82CD-69CE3B45B739}"/>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119325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E4A0-E6F9-4622-8C88-05630090FA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4515F6-78AD-4B52-A4AF-2A57908FD5B5}"/>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4" name="Footer Placeholder 3">
            <a:extLst>
              <a:ext uri="{FF2B5EF4-FFF2-40B4-BE49-F238E27FC236}">
                <a16:creationId xmlns:a16="http://schemas.microsoft.com/office/drawing/2014/main" id="{EE2BD186-4EA2-424A-BDEE-B63C2648FB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BC8247-5690-45D2-8B2A-5ACDB1B78227}"/>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191049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3A5880-F00B-48B2-9F96-B9642EEF45E8}"/>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3" name="Footer Placeholder 2">
            <a:extLst>
              <a:ext uri="{FF2B5EF4-FFF2-40B4-BE49-F238E27FC236}">
                <a16:creationId xmlns:a16="http://schemas.microsoft.com/office/drawing/2014/main" id="{1C00B86A-7E9D-40EB-A49F-3EC0A79C90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C68E78-3E9C-45B6-9A8A-EA4ACB0B0FEC}"/>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260464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FD5A-8588-4DF9-B759-12F4F9688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B1D18-6362-465A-93F0-D8B96E7E2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60CB94-5DCB-4A8D-8B16-572E1F6A0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BDB4A-CECC-4294-834C-8E341B7219F7}"/>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6" name="Footer Placeholder 5">
            <a:extLst>
              <a:ext uri="{FF2B5EF4-FFF2-40B4-BE49-F238E27FC236}">
                <a16:creationId xmlns:a16="http://schemas.microsoft.com/office/drawing/2014/main" id="{FFBDFC4B-EAFE-428B-A40C-81CC3F8F4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B3218-F015-4781-819A-A0D6E6043E82}"/>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264462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3624-B11B-4634-8C73-351C72AB4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066EB3-10EF-42C2-AAEC-E9BAA2B96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973206-48D5-4D98-957E-9AAAF46F1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8FA24-C411-4A4E-8E5F-2D58C1FD1926}"/>
              </a:ext>
            </a:extLst>
          </p:cNvPr>
          <p:cNvSpPr>
            <a:spLocks noGrp="1"/>
          </p:cNvSpPr>
          <p:nvPr>
            <p:ph type="dt" sz="half" idx="10"/>
          </p:nvPr>
        </p:nvSpPr>
        <p:spPr/>
        <p:txBody>
          <a:bodyPr/>
          <a:lstStyle/>
          <a:p>
            <a:fld id="{8E33929F-FF23-4008-A4D2-8872CAB9998B}" type="datetimeFigureOut">
              <a:rPr lang="en-US" smtClean="0"/>
              <a:t>12/28/2022</a:t>
            </a:fld>
            <a:endParaRPr lang="en-US"/>
          </a:p>
        </p:txBody>
      </p:sp>
      <p:sp>
        <p:nvSpPr>
          <p:cNvPr id="6" name="Footer Placeholder 5">
            <a:extLst>
              <a:ext uri="{FF2B5EF4-FFF2-40B4-BE49-F238E27FC236}">
                <a16:creationId xmlns:a16="http://schemas.microsoft.com/office/drawing/2014/main" id="{E7A2AFBC-00C8-41E6-850F-417971CA8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730F1-A98A-4F54-ACFF-C7899CAEA6FF}"/>
              </a:ext>
            </a:extLst>
          </p:cNvPr>
          <p:cNvSpPr>
            <a:spLocks noGrp="1"/>
          </p:cNvSpPr>
          <p:nvPr>
            <p:ph type="sldNum" sz="quarter" idx="12"/>
          </p:nvPr>
        </p:nvSpPr>
        <p:spPr/>
        <p:txBody>
          <a:bodyPr/>
          <a:lstStyle/>
          <a:p>
            <a:fld id="{48C7ED3C-279F-4831-956A-3B0561FC8AA1}" type="slidenum">
              <a:rPr lang="en-US" smtClean="0"/>
              <a:t>‹#›</a:t>
            </a:fld>
            <a:endParaRPr lang="en-US"/>
          </a:p>
        </p:txBody>
      </p:sp>
    </p:spTree>
    <p:extLst>
      <p:ext uri="{BB962C8B-B14F-4D97-AF65-F5344CB8AC3E}">
        <p14:creationId xmlns:p14="http://schemas.microsoft.com/office/powerpoint/2010/main" val="238143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6047A-75D7-459C-93C8-D68C9B3F8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9529E9-8608-4842-9FA5-6865EC1B1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9ED1B-FC20-4C7F-8E74-CF578D5F7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3929F-FF23-4008-A4D2-8872CAB9998B}" type="datetimeFigureOut">
              <a:rPr lang="en-US" smtClean="0"/>
              <a:t>12/28/2022</a:t>
            </a:fld>
            <a:endParaRPr lang="en-US"/>
          </a:p>
        </p:txBody>
      </p:sp>
      <p:sp>
        <p:nvSpPr>
          <p:cNvPr id="5" name="Footer Placeholder 4">
            <a:extLst>
              <a:ext uri="{FF2B5EF4-FFF2-40B4-BE49-F238E27FC236}">
                <a16:creationId xmlns:a16="http://schemas.microsoft.com/office/drawing/2014/main" id="{0878B482-1F9A-4A80-91E3-38CF6838C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17F002-1DA3-45F0-98FF-5FA77C06F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7ED3C-279F-4831-956A-3B0561FC8AA1}" type="slidenum">
              <a:rPr lang="en-US" smtClean="0"/>
              <a:t>‹#›</a:t>
            </a:fld>
            <a:endParaRPr lang="en-US"/>
          </a:p>
        </p:txBody>
      </p:sp>
    </p:spTree>
    <p:extLst>
      <p:ext uri="{BB962C8B-B14F-4D97-AF65-F5344CB8AC3E}">
        <p14:creationId xmlns:p14="http://schemas.microsoft.com/office/powerpoint/2010/main" val="2447459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0BAB404-69C6-50C9-B132-BD45063D245D}"/>
              </a:ext>
            </a:extLst>
          </p:cNvPr>
          <p:cNvGrpSpPr/>
          <p:nvPr/>
        </p:nvGrpSpPr>
        <p:grpSpPr>
          <a:xfrm>
            <a:off x="-361877" y="0"/>
            <a:ext cx="2739317" cy="2377440"/>
            <a:chOff x="-361877" y="0"/>
            <a:chExt cx="2739317" cy="2377440"/>
          </a:xfrm>
        </p:grpSpPr>
        <p:sp>
          <p:nvSpPr>
            <p:cNvPr id="36" name="Right Triangle 35">
              <a:extLst>
                <a:ext uri="{FF2B5EF4-FFF2-40B4-BE49-F238E27FC236}">
                  <a16:creationId xmlns:a16="http://schemas.microsoft.com/office/drawing/2014/main" id="{53990FA9-E2AA-3E9A-B60B-2DD27D09B1FA}"/>
                </a:ext>
              </a:extLst>
            </p:cNvPr>
            <p:cNvSpPr/>
            <p:nvPr/>
          </p:nvSpPr>
          <p:spPr>
            <a:xfrm rot="5400000">
              <a:off x="0" y="0"/>
              <a:ext cx="2377440" cy="2377440"/>
            </a:xfrm>
            <a:prstGeom prst="rtTriangle">
              <a:avLst/>
            </a:prstGeom>
            <a:solidFill>
              <a:srgbClr val="EB4F00"/>
            </a:solidFill>
            <a:ln>
              <a:solidFill>
                <a:srgbClr val="EB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EACFCA30-C36B-09B4-1A90-55B489AA56BF}"/>
                </a:ext>
              </a:extLst>
            </p:cNvPr>
            <p:cNvSpPr/>
            <p:nvPr/>
          </p:nvSpPr>
          <p:spPr>
            <a:xfrm rot="5400000">
              <a:off x="0" y="0"/>
              <a:ext cx="1371600" cy="1371600"/>
            </a:xfrm>
            <a:prstGeom prst="rtTriangle">
              <a:avLst/>
            </a:prstGeom>
            <a:solidFill>
              <a:srgbClr val="002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F3DACF7-2DE8-7B77-319F-A8D82D2B9766}"/>
                </a:ext>
              </a:extLst>
            </p:cNvPr>
            <p:cNvSpPr/>
            <p:nvPr/>
          </p:nvSpPr>
          <p:spPr>
            <a:xfrm>
              <a:off x="137160" y="137160"/>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DD77F1B-0211-CFB6-84B0-28A4E901393A}"/>
                </a:ext>
              </a:extLst>
            </p:cNvPr>
            <p:cNvSpPr/>
            <p:nvPr/>
          </p:nvSpPr>
          <p:spPr>
            <a:xfrm rot="2707606">
              <a:off x="614684" y="-357065"/>
              <a:ext cx="141508" cy="2094630"/>
            </a:xfrm>
            <a:custGeom>
              <a:avLst/>
              <a:gdLst>
                <a:gd name="connsiteX0" fmla="*/ 0 w 137160"/>
                <a:gd name="connsiteY0" fmla="*/ 0 h 2094630"/>
                <a:gd name="connsiteX1" fmla="*/ 137160 w 137160"/>
                <a:gd name="connsiteY1" fmla="*/ 0 h 2094630"/>
                <a:gd name="connsiteX2" fmla="*/ 137160 w 137160"/>
                <a:gd name="connsiteY2" fmla="*/ 2094630 h 2094630"/>
                <a:gd name="connsiteX3" fmla="*/ 0 w 137160"/>
                <a:gd name="connsiteY3" fmla="*/ 2094630 h 2094630"/>
                <a:gd name="connsiteX4" fmla="*/ 0 w 137160"/>
                <a:gd name="connsiteY4" fmla="*/ 0 h 2094630"/>
                <a:gd name="connsiteX0" fmla="*/ 4348 w 141508"/>
                <a:gd name="connsiteY0" fmla="*/ 0 h 2094630"/>
                <a:gd name="connsiteX1" fmla="*/ 141508 w 141508"/>
                <a:gd name="connsiteY1" fmla="*/ 0 h 2094630"/>
                <a:gd name="connsiteX2" fmla="*/ 141508 w 141508"/>
                <a:gd name="connsiteY2" fmla="*/ 2094630 h 2094630"/>
                <a:gd name="connsiteX3" fmla="*/ 0 w 141508"/>
                <a:gd name="connsiteY3" fmla="*/ 1955894 h 2094630"/>
                <a:gd name="connsiteX4" fmla="*/ 4348 w 141508"/>
                <a:gd name="connsiteY4" fmla="*/ 0 h 2094630"/>
                <a:gd name="connsiteX0" fmla="*/ 3285 w 141508"/>
                <a:gd name="connsiteY0" fmla="*/ 127971 h 2094630"/>
                <a:gd name="connsiteX1" fmla="*/ 141508 w 141508"/>
                <a:gd name="connsiteY1" fmla="*/ 0 h 2094630"/>
                <a:gd name="connsiteX2" fmla="*/ 141508 w 141508"/>
                <a:gd name="connsiteY2" fmla="*/ 2094630 h 2094630"/>
                <a:gd name="connsiteX3" fmla="*/ 0 w 141508"/>
                <a:gd name="connsiteY3" fmla="*/ 1955894 h 2094630"/>
                <a:gd name="connsiteX4" fmla="*/ 3285 w 141508"/>
                <a:gd name="connsiteY4" fmla="*/ 127971 h 2094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08" h="2094630">
                  <a:moveTo>
                    <a:pt x="3285" y="127971"/>
                  </a:moveTo>
                  <a:lnTo>
                    <a:pt x="141508" y="0"/>
                  </a:lnTo>
                  <a:lnTo>
                    <a:pt x="141508" y="2094630"/>
                  </a:lnTo>
                  <a:lnTo>
                    <a:pt x="0" y="1955894"/>
                  </a:lnTo>
                  <a:cubicBezTo>
                    <a:pt x="1449" y="1303929"/>
                    <a:pt x="1836" y="779936"/>
                    <a:pt x="3285" y="1279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6" name="Picture 15">
              <a:extLst>
                <a:ext uri="{FF2B5EF4-FFF2-40B4-BE49-F238E27FC236}">
                  <a16:creationId xmlns:a16="http://schemas.microsoft.com/office/drawing/2014/main" id="{7A9030B2-7AE9-7BBB-4274-C95F54D6085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8531" y="426188"/>
              <a:ext cx="474538" cy="608990"/>
            </a:xfrm>
            <a:prstGeom prst="rect">
              <a:avLst/>
            </a:prstGeom>
          </p:spPr>
        </p:pic>
      </p:grpSp>
      <p:grpSp>
        <p:nvGrpSpPr>
          <p:cNvPr id="6" name="Group 5"/>
          <p:cNvGrpSpPr/>
          <p:nvPr/>
        </p:nvGrpSpPr>
        <p:grpSpPr>
          <a:xfrm>
            <a:off x="0" y="0"/>
            <a:ext cx="12198816" cy="6858000"/>
            <a:chOff x="0" y="0"/>
            <a:chExt cx="12198816" cy="6858000"/>
          </a:xfrm>
        </p:grpSpPr>
        <p:sp>
          <p:nvSpPr>
            <p:cNvPr id="10" name="Freeform 9">
              <a:extLst>
                <a:ext uri="{FF2B5EF4-FFF2-40B4-BE49-F238E27FC236}">
                  <a16:creationId xmlns:a16="http://schemas.microsoft.com/office/drawing/2014/main" id="{0DDCBD8F-0130-9D2F-B37D-FC51F7EE8086}"/>
                </a:ext>
              </a:extLst>
            </p:cNvPr>
            <p:cNvSpPr/>
            <p:nvPr/>
          </p:nvSpPr>
          <p:spPr>
            <a:xfrm rot="5400000">
              <a:off x="2670408" y="-2670408"/>
              <a:ext cx="6858000" cy="12198816"/>
            </a:xfrm>
            <a:custGeom>
              <a:avLst/>
              <a:gdLst>
                <a:gd name="connsiteX0" fmla="*/ 0 w 6858000"/>
                <a:gd name="connsiteY0" fmla="*/ 152932 h 12198816"/>
                <a:gd name="connsiteX1" fmla="*/ 0 w 6858000"/>
                <a:gd name="connsiteY1" fmla="*/ 0 h 12198816"/>
                <a:gd name="connsiteX2" fmla="*/ 6858000 w 6858000"/>
                <a:gd name="connsiteY2" fmla="*/ 0 h 12198816"/>
                <a:gd name="connsiteX3" fmla="*/ 6851460 w 6858000"/>
                <a:gd name="connsiteY3" fmla="*/ 6816 h 12198816"/>
                <a:gd name="connsiteX4" fmla="*/ 6858000 w 6858000"/>
                <a:gd name="connsiteY4" fmla="*/ 6816 h 12198816"/>
                <a:gd name="connsiteX5" fmla="*/ 6858000 w 6858000"/>
                <a:gd name="connsiteY5" fmla="*/ 12198816 h 12198816"/>
                <a:gd name="connsiteX6" fmla="*/ 6705068 w 6858000"/>
                <a:gd name="connsiteY6" fmla="*/ 12198816 h 12198816"/>
                <a:gd name="connsiteX7" fmla="*/ 6705068 w 6858000"/>
                <a:gd name="connsiteY7" fmla="*/ 1247481 h 12198816"/>
                <a:gd name="connsiteX8" fmla="*/ 6787298 w 6858000"/>
                <a:gd name="connsiteY8" fmla="*/ 1247481 h 12198816"/>
                <a:gd name="connsiteX9" fmla="*/ 6787298 w 6858000"/>
                <a:gd name="connsiteY9" fmla="*/ 389642 h 12198816"/>
                <a:gd name="connsiteX10" fmla="*/ 6705068 w 6858000"/>
                <a:gd name="connsiteY10" fmla="*/ 389642 h 12198816"/>
                <a:gd name="connsiteX11" fmla="*/ 6705068 w 6858000"/>
                <a:gd name="connsiteY11" fmla="*/ 159282 h 1219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8816">
                  <a:moveTo>
                    <a:pt x="0" y="152932"/>
                  </a:moveTo>
                  <a:lnTo>
                    <a:pt x="0" y="0"/>
                  </a:lnTo>
                  <a:lnTo>
                    <a:pt x="6858000" y="0"/>
                  </a:lnTo>
                  <a:lnTo>
                    <a:pt x="6851460" y="6816"/>
                  </a:lnTo>
                  <a:lnTo>
                    <a:pt x="6858000" y="6816"/>
                  </a:lnTo>
                  <a:lnTo>
                    <a:pt x="6858000" y="12198816"/>
                  </a:lnTo>
                  <a:lnTo>
                    <a:pt x="6705068" y="12198816"/>
                  </a:lnTo>
                  <a:lnTo>
                    <a:pt x="6705068" y="1247481"/>
                  </a:lnTo>
                  <a:lnTo>
                    <a:pt x="6787298" y="1247481"/>
                  </a:lnTo>
                  <a:lnTo>
                    <a:pt x="6787298" y="389642"/>
                  </a:lnTo>
                  <a:lnTo>
                    <a:pt x="6705068" y="389642"/>
                  </a:lnTo>
                  <a:lnTo>
                    <a:pt x="6705068" y="159282"/>
                  </a:lnTo>
                  <a:close/>
                </a:path>
              </a:pathLst>
            </a:custGeom>
            <a:solidFill>
              <a:srgbClr val="EB4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p:nvSpPr>
          <p:spPr>
            <a:xfrm>
              <a:off x="10989041" y="6235952"/>
              <a:ext cx="764067" cy="518474"/>
            </a:xfrm>
            <a:custGeom>
              <a:avLst/>
              <a:gdLst>
                <a:gd name="connsiteX0" fmla="*/ 395926 w 791852"/>
                <a:gd name="connsiteY0" fmla="*/ 0 h 824845"/>
                <a:gd name="connsiteX1" fmla="*/ 791852 w 791852"/>
                <a:gd name="connsiteY1" fmla="*/ 344078 h 824845"/>
                <a:gd name="connsiteX2" fmla="*/ 791852 w 791852"/>
                <a:gd name="connsiteY2" fmla="*/ 824845 h 824845"/>
                <a:gd name="connsiteX3" fmla="*/ 1 w 791852"/>
                <a:gd name="connsiteY3" fmla="*/ 824845 h 824845"/>
                <a:gd name="connsiteX4" fmla="*/ 1 w 791852"/>
                <a:gd name="connsiteY4" fmla="*/ 344087 h 824845"/>
                <a:gd name="connsiteX5" fmla="*/ 0 w 791852"/>
                <a:gd name="connsiteY5" fmla="*/ 344078 h 824845"/>
                <a:gd name="connsiteX6" fmla="*/ 395926 w 791852"/>
                <a:gd name="connsiteY6" fmla="*/ 0 h 82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852" h="824845">
                  <a:moveTo>
                    <a:pt x="395926" y="0"/>
                  </a:moveTo>
                  <a:cubicBezTo>
                    <a:pt x="614590" y="0"/>
                    <a:pt x="791852" y="154049"/>
                    <a:pt x="791852" y="344078"/>
                  </a:cubicBezTo>
                  <a:lnTo>
                    <a:pt x="791852" y="824845"/>
                  </a:lnTo>
                  <a:lnTo>
                    <a:pt x="1" y="824845"/>
                  </a:lnTo>
                  <a:lnTo>
                    <a:pt x="1" y="344087"/>
                  </a:lnTo>
                  <a:lnTo>
                    <a:pt x="0" y="344078"/>
                  </a:lnTo>
                  <a:cubicBezTo>
                    <a:pt x="0" y="154049"/>
                    <a:pt x="177262" y="0"/>
                    <a:pt x="395926" y="0"/>
                  </a:cubicBezTo>
                  <a:close/>
                </a:path>
              </a:pathLst>
            </a:custGeom>
            <a:solidFill>
              <a:srgbClr val="0026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ectangle: Rounded Corners 172">
              <a:extLst>
                <a:ext uri="{FF2B5EF4-FFF2-40B4-BE49-F238E27FC236}">
                  <a16:creationId xmlns:a16="http://schemas.microsoft.com/office/drawing/2014/main" id="{323463B4-7973-454A-B608-71BC38EF8A2B}"/>
                </a:ext>
              </a:extLst>
            </p:cNvPr>
            <p:cNvSpPr/>
            <p:nvPr/>
          </p:nvSpPr>
          <p:spPr>
            <a:xfrm rot="2700000">
              <a:off x="10987023" y="5883156"/>
              <a:ext cx="768103" cy="770875"/>
            </a:xfrm>
            <a:prstGeom prst="roundRect">
              <a:avLst>
                <a:gd name="adj" fmla="val 19237"/>
              </a:avLst>
            </a:prstGeom>
            <a:solidFill>
              <a:srgbClr val="002673"/>
            </a:solidFill>
            <a:ln w="3175">
              <a:noFill/>
            </a:ln>
            <a:effectLst>
              <a:outerShdw blurRad="38100" dist="508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4" name="TextBox 123"/>
          <p:cNvSpPr txBox="1"/>
          <p:nvPr/>
        </p:nvSpPr>
        <p:spPr>
          <a:xfrm>
            <a:off x="10897306" y="6091622"/>
            <a:ext cx="1067363" cy="353943"/>
          </a:xfrm>
          <a:prstGeom prst="rect">
            <a:avLst/>
          </a:prstGeom>
          <a:noFill/>
        </p:spPr>
        <p:txBody>
          <a:bodyPr wrap="square" rtlCol="0">
            <a:spAutoFit/>
          </a:bodyPr>
          <a:lstStyle/>
          <a:p>
            <a:r>
              <a:rPr lang="en-US" sz="1700" dirty="0" err="1">
                <a:solidFill>
                  <a:schemeClr val="bg1"/>
                </a:solidFill>
              </a:rPr>
              <a:t>Nhóm</a:t>
            </a:r>
            <a:r>
              <a:rPr lang="en-US" sz="1700" dirty="0">
                <a:solidFill>
                  <a:schemeClr val="bg1"/>
                </a:solidFill>
              </a:rPr>
              <a:t> 11</a:t>
            </a:r>
          </a:p>
        </p:txBody>
      </p:sp>
      <p:sp>
        <p:nvSpPr>
          <p:cNvPr id="59" name="Title 1">
            <a:extLst>
              <a:ext uri="{FF2B5EF4-FFF2-40B4-BE49-F238E27FC236}">
                <a16:creationId xmlns:a16="http://schemas.microsoft.com/office/drawing/2014/main" id="{B6EBD2C0-F909-4D04-838B-320B06F59B90}"/>
              </a:ext>
            </a:extLst>
          </p:cNvPr>
          <p:cNvSpPr txBox="1">
            <a:spLocks/>
          </p:cNvSpPr>
          <p:nvPr/>
        </p:nvSpPr>
        <p:spPr>
          <a:xfrm>
            <a:off x="2469931" y="518019"/>
            <a:ext cx="6319345" cy="7432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accent1">
                    <a:lumMod val="50000"/>
                  </a:schemeClr>
                </a:solidFill>
              </a:rPr>
              <a:t>Phân tích hướng phát triển</a:t>
            </a:r>
            <a:endParaRPr lang="en-US" dirty="0">
              <a:solidFill>
                <a:schemeClr val="accent1">
                  <a:lumMod val="50000"/>
                </a:schemeClr>
              </a:solidFill>
            </a:endParaRPr>
          </a:p>
        </p:txBody>
      </p:sp>
      <p:sp>
        <p:nvSpPr>
          <p:cNvPr id="68" name="Subtitle 2">
            <a:extLst>
              <a:ext uri="{FF2B5EF4-FFF2-40B4-BE49-F238E27FC236}">
                <a16:creationId xmlns:a16="http://schemas.microsoft.com/office/drawing/2014/main" id="{74856A99-892C-4DD4-98A7-C7203AE76C37}"/>
              </a:ext>
            </a:extLst>
          </p:cNvPr>
          <p:cNvSpPr txBox="1">
            <a:spLocks/>
          </p:cNvSpPr>
          <p:nvPr/>
        </p:nvSpPr>
        <p:spPr>
          <a:xfrm>
            <a:off x="1077310" y="1944413"/>
            <a:ext cx="10037379" cy="42915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b="1" dirty="0">
                <a:solidFill>
                  <a:schemeClr val="accent1">
                    <a:lumMod val="50000"/>
                  </a:schemeClr>
                </a:solidFill>
              </a:rPr>
              <a:t>Ứng dụng vào thực tế</a:t>
            </a:r>
          </a:p>
          <a:p>
            <a:r>
              <a:rPr lang="vi-VN" dirty="0">
                <a:solidFill>
                  <a:schemeClr val="accent1">
                    <a:lumMod val="50000"/>
                  </a:schemeClr>
                </a:solidFill>
              </a:rPr>
              <a:t>Như Stein Krogdahl đề cập, trong thực tế, Alice là một chương trình hệ thống để nhận tin nhắn một cách tuần tự từ người dùng, còn Bill là một chương trình hệ thống dùng để vận chuyển (deliver) tin nhắn một cách tuần tự tới người dùng khác.</a:t>
            </a:r>
          </a:p>
          <a:p>
            <a:r>
              <a:rPr lang="vi-VN" dirty="0">
                <a:solidFill>
                  <a:schemeClr val="accent1">
                    <a:lumMod val="50000"/>
                  </a:schemeClr>
                </a:solidFill>
              </a:rPr>
              <a:t>Mô hình truyền dữ liệu được sử dụng trong bài báo là </a:t>
            </a:r>
            <a:r>
              <a:rPr lang="vi-VN" b="1" dirty="0">
                <a:solidFill>
                  <a:schemeClr val="accent1">
                    <a:lumMod val="50000"/>
                  </a:schemeClr>
                </a:solidFill>
              </a:rPr>
              <a:t>một chiều</a:t>
            </a:r>
            <a:r>
              <a:rPr lang="vi-VN" dirty="0">
                <a:solidFill>
                  <a:schemeClr val="accent1">
                    <a:lumMod val="50000"/>
                  </a:schemeClr>
                </a:solidFill>
              </a:rPr>
              <a:t> (1 người gửi tin nhắn - 1 người gửi thông báo). Chúng ta có thể mở rộng nó sang </a:t>
            </a:r>
            <a:r>
              <a:rPr lang="vi-VN" b="1" dirty="0">
                <a:solidFill>
                  <a:schemeClr val="accent1">
                    <a:lumMod val="50000"/>
                  </a:schemeClr>
                </a:solidFill>
              </a:rPr>
              <a:t>hai chiều</a:t>
            </a:r>
            <a:r>
              <a:rPr lang="vi-VN" dirty="0">
                <a:solidFill>
                  <a:schemeClr val="accent1">
                    <a:lumMod val="50000"/>
                  </a:schemeClr>
                </a:solidFill>
              </a:rPr>
              <a:t> (mỗi người đều có thể gửi tin nhắn và thông báo).</a:t>
            </a:r>
          </a:p>
          <a:p>
            <a:endParaRPr lang="en-US" dirty="0"/>
          </a:p>
        </p:txBody>
      </p:sp>
    </p:spTree>
    <p:extLst>
      <p:ext uri="{BB962C8B-B14F-4D97-AF65-F5344CB8AC3E}">
        <p14:creationId xmlns:p14="http://schemas.microsoft.com/office/powerpoint/2010/main" val="246687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1000"/>
                                        <p:tgtEl>
                                          <p:spTgt spid="68">
                                            <p:txEl>
                                              <p:pRg st="0" end="0"/>
                                            </p:txEl>
                                          </p:spTgt>
                                        </p:tgtEl>
                                      </p:cBhvr>
                                    </p:animEffect>
                                    <p:anim calcmode="lin" valueType="num">
                                      <p:cBhvr>
                                        <p:cTn id="8"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8">
                                            <p:txEl>
                                              <p:pRg st="1" end="1"/>
                                            </p:txEl>
                                          </p:spTgt>
                                        </p:tgtEl>
                                        <p:attrNameLst>
                                          <p:attrName>style.visibility</p:attrName>
                                        </p:attrNameLst>
                                      </p:cBhvr>
                                      <p:to>
                                        <p:strVal val="visible"/>
                                      </p:to>
                                    </p:set>
                                    <p:animEffect transition="in" filter="fade">
                                      <p:cBhvr>
                                        <p:cTn id="14" dur="1000"/>
                                        <p:tgtEl>
                                          <p:spTgt spid="68">
                                            <p:txEl>
                                              <p:pRg st="1" end="1"/>
                                            </p:txEl>
                                          </p:spTgt>
                                        </p:tgtEl>
                                      </p:cBhvr>
                                    </p:animEffect>
                                    <p:anim calcmode="lin" valueType="num">
                                      <p:cBhvr>
                                        <p:cTn id="15" dur="10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8">
                                            <p:txEl>
                                              <p:pRg st="2" end="2"/>
                                            </p:txEl>
                                          </p:spTgt>
                                        </p:tgtEl>
                                        <p:attrNameLst>
                                          <p:attrName>style.visibility</p:attrName>
                                        </p:attrNameLst>
                                      </p:cBhvr>
                                      <p:to>
                                        <p:strVal val="visible"/>
                                      </p:to>
                                    </p:set>
                                    <p:animEffect transition="in" filter="fade">
                                      <p:cBhvr>
                                        <p:cTn id="21" dur="1000"/>
                                        <p:tgtEl>
                                          <p:spTgt spid="68">
                                            <p:txEl>
                                              <p:pRg st="2" end="2"/>
                                            </p:txEl>
                                          </p:spTgt>
                                        </p:tgtEl>
                                      </p:cBhvr>
                                    </p:animEffect>
                                    <p:anim calcmode="lin" valueType="num">
                                      <p:cBhvr>
                                        <p:cTn id="22" dur="1000" fill="hold"/>
                                        <p:tgtEl>
                                          <p:spTgt spid="6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0BAB404-69C6-50C9-B132-BD45063D245D}"/>
              </a:ext>
            </a:extLst>
          </p:cNvPr>
          <p:cNvGrpSpPr/>
          <p:nvPr/>
        </p:nvGrpSpPr>
        <p:grpSpPr>
          <a:xfrm>
            <a:off x="-361877" y="0"/>
            <a:ext cx="2739317" cy="2377440"/>
            <a:chOff x="-361877" y="0"/>
            <a:chExt cx="2739317" cy="2377440"/>
          </a:xfrm>
        </p:grpSpPr>
        <p:sp>
          <p:nvSpPr>
            <p:cNvPr id="36" name="Right Triangle 35">
              <a:extLst>
                <a:ext uri="{FF2B5EF4-FFF2-40B4-BE49-F238E27FC236}">
                  <a16:creationId xmlns:a16="http://schemas.microsoft.com/office/drawing/2014/main" id="{53990FA9-E2AA-3E9A-B60B-2DD27D09B1FA}"/>
                </a:ext>
              </a:extLst>
            </p:cNvPr>
            <p:cNvSpPr/>
            <p:nvPr/>
          </p:nvSpPr>
          <p:spPr>
            <a:xfrm rot="5400000">
              <a:off x="0" y="0"/>
              <a:ext cx="2377440" cy="2377440"/>
            </a:xfrm>
            <a:prstGeom prst="rtTriangle">
              <a:avLst/>
            </a:prstGeom>
            <a:solidFill>
              <a:srgbClr val="EB4F00"/>
            </a:solidFill>
            <a:ln>
              <a:solidFill>
                <a:srgbClr val="EB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EACFCA30-C36B-09B4-1A90-55B489AA56BF}"/>
                </a:ext>
              </a:extLst>
            </p:cNvPr>
            <p:cNvSpPr/>
            <p:nvPr/>
          </p:nvSpPr>
          <p:spPr>
            <a:xfrm rot="5400000">
              <a:off x="0" y="0"/>
              <a:ext cx="1371600" cy="1371600"/>
            </a:xfrm>
            <a:prstGeom prst="rtTriangle">
              <a:avLst/>
            </a:prstGeom>
            <a:solidFill>
              <a:srgbClr val="002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F3DACF7-2DE8-7B77-319F-A8D82D2B9766}"/>
                </a:ext>
              </a:extLst>
            </p:cNvPr>
            <p:cNvSpPr/>
            <p:nvPr/>
          </p:nvSpPr>
          <p:spPr>
            <a:xfrm>
              <a:off x="137160" y="137160"/>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DD77F1B-0211-CFB6-84B0-28A4E901393A}"/>
                </a:ext>
              </a:extLst>
            </p:cNvPr>
            <p:cNvSpPr/>
            <p:nvPr/>
          </p:nvSpPr>
          <p:spPr>
            <a:xfrm rot="2707606">
              <a:off x="614684" y="-357065"/>
              <a:ext cx="141508" cy="2094630"/>
            </a:xfrm>
            <a:custGeom>
              <a:avLst/>
              <a:gdLst>
                <a:gd name="connsiteX0" fmla="*/ 0 w 137160"/>
                <a:gd name="connsiteY0" fmla="*/ 0 h 2094630"/>
                <a:gd name="connsiteX1" fmla="*/ 137160 w 137160"/>
                <a:gd name="connsiteY1" fmla="*/ 0 h 2094630"/>
                <a:gd name="connsiteX2" fmla="*/ 137160 w 137160"/>
                <a:gd name="connsiteY2" fmla="*/ 2094630 h 2094630"/>
                <a:gd name="connsiteX3" fmla="*/ 0 w 137160"/>
                <a:gd name="connsiteY3" fmla="*/ 2094630 h 2094630"/>
                <a:gd name="connsiteX4" fmla="*/ 0 w 137160"/>
                <a:gd name="connsiteY4" fmla="*/ 0 h 2094630"/>
                <a:gd name="connsiteX0" fmla="*/ 4348 w 141508"/>
                <a:gd name="connsiteY0" fmla="*/ 0 h 2094630"/>
                <a:gd name="connsiteX1" fmla="*/ 141508 w 141508"/>
                <a:gd name="connsiteY1" fmla="*/ 0 h 2094630"/>
                <a:gd name="connsiteX2" fmla="*/ 141508 w 141508"/>
                <a:gd name="connsiteY2" fmla="*/ 2094630 h 2094630"/>
                <a:gd name="connsiteX3" fmla="*/ 0 w 141508"/>
                <a:gd name="connsiteY3" fmla="*/ 1955894 h 2094630"/>
                <a:gd name="connsiteX4" fmla="*/ 4348 w 141508"/>
                <a:gd name="connsiteY4" fmla="*/ 0 h 2094630"/>
                <a:gd name="connsiteX0" fmla="*/ 3285 w 141508"/>
                <a:gd name="connsiteY0" fmla="*/ 127971 h 2094630"/>
                <a:gd name="connsiteX1" fmla="*/ 141508 w 141508"/>
                <a:gd name="connsiteY1" fmla="*/ 0 h 2094630"/>
                <a:gd name="connsiteX2" fmla="*/ 141508 w 141508"/>
                <a:gd name="connsiteY2" fmla="*/ 2094630 h 2094630"/>
                <a:gd name="connsiteX3" fmla="*/ 0 w 141508"/>
                <a:gd name="connsiteY3" fmla="*/ 1955894 h 2094630"/>
                <a:gd name="connsiteX4" fmla="*/ 3285 w 141508"/>
                <a:gd name="connsiteY4" fmla="*/ 127971 h 2094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08" h="2094630">
                  <a:moveTo>
                    <a:pt x="3285" y="127971"/>
                  </a:moveTo>
                  <a:lnTo>
                    <a:pt x="141508" y="0"/>
                  </a:lnTo>
                  <a:lnTo>
                    <a:pt x="141508" y="2094630"/>
                  </a:lnTo>
                  <a:lnTo>
                    <a:pt x="0" y="1955894"/>
                  </a:lnTo>
                  <a:cubicBezTo>
                    <a:pt x="1449" y="1303929"/>
                    <a:pt x="1836" y="779936"/>
                    <a:pt x="3285" y="1279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6" name="Picture 15">
              <a:extLst>
                <a:ext uri="{FF2B5EF4-FFF2-40B4-BE49-F238E27FC236}">
                  <a16:creationId xmlns:a16="http://schemas.microsoft.com/office/drawing/2014/main" id="{7A9030B2-7AE9-7BBB-4274-C95F54D6085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8531" y="426188"/>
              <a:ext cx="474538" cy="608990"/>
            </a:xfrm>
            <a:prstGeom prst="rect">
              <a:avLst/>
            </a:prstGeom>
          </p:spPr>
        </p:pic>
      </p:grpSp>
      <p:grpSp>
        <p:nvGrpSpPr>
          <p:cNvPr id="6" name="Group 5"/>
          <p:cNvGrpSpPr/>
          <p:nvPr/>
        </p:nvGrpSpPr>
        <p:grpSpPr>
          <a:xfrm>
            <a:off x="0" y="0"/>
            <a:ext cx="12198816" cy="6858000"/>
            <a:chOff x="0" y="0"/>
            <a:chExt cx="12198816" cy="6858000"/>
          </a:xfrm>
        </p:grpSpPr>
        <p:sp>
          <p:nvSpPr>
            <p:cNvPr id="10" name="Freeform 9">
              <a:extLst>
                <a:ext uri="{FF2B5EF4-FFF2-40B4-BE49-F238E27FC236}">
                  <a16:creationId xmlns:a16="http://schemas.microsoft.com/office/drawing/2014/main" id="{0DDCBD8F-0130-9D2F-B37D-FC51F7EE8086}"/>
                </a:ext>
              </a:extLst>
            </p:cNvPr>
            <p:cNvSpPr/>
            <p:nvPr/>
          </p:nvSpPr>
          <p:spPr>
            <a:xfrm rot="5400000">
              <a:off x="2670408" y="-2670408"/>
              <a:ext cx="6858000" cy="12198816"/>
            </a:xfrm>
            <a:custGeom>
              <a:avLst/>
              <a:gdLst>
                <a:gd name="connsiteX0" fmla="*/ 0 w 6858000"/>
                <a:gd name="connsiteY0" fmla="*/ 152932 h 12198816"/>
                <a:gd name="connsiteX1" fmla="*/ 0 w 6858000"/>
                <a:gd name="connsiteY1" fmla="*/ 0 h 12198816"/>
                <a:gd name="connsiteX2" fmla="*/ 6858000 w 6858000"/>
                <a:gd name="connsiteY2" fmla="*/ 0 h 12198816"/>
                <a:gd name="connsiteX3" fmla="*/ 6851460 w 6858000"/>
                <a:gd name="connsiteY3" fmla="*/ 6816 h 12198816"/>
                <a:gd name="connsiteX4" fmla="*/ 6858000 w 6858000"/>
                <a:gd name="connsiteY4" fmla="*/ 6816 h 12198816"/>
                <a:gd name="connsiteX5" fmla="*/ 6858000 w 6858000"/>
                <a:gd name="connsiteY5" fmla="*/ 12198816 h 12198816"/>
                <a:gd name="connsiteX6" fmla="*/ 6705068 w 6858000"/>
                <a:gd name="connsiteY6" fmla="*/ 12198816 h 12198816"/>
                <a:gd name="connsiteX7" fmla="*/ 6705068 w 6858000"/>
                <a:gd name="connsiteY7" fmla="*/ 1247481 h 12198816"/>
                <a:gd name="connsiteX8" fmla="*/ 6787298 w 6858000"/>
                <a:gd name="connsiteY8" fmla="*/ 1247481 h 12198816"/>
                <a:gd name="connsiteX9" fmla="*/ 6787298 w 6858000"/>
                <a:gd name="connsiteY9" fmla="*/ 389642 h 12198816"/>
                <a:gd name="connsiteX10" fmla="*/ 6705068 w 6858000"/>
                <a:gd name="connsiteY10" fmla="*/ 389642 h 12198816"/>
                <a:gd name="connsiteX11" fmla="*/ 6705068 w 6858000"/>
                <a:gd name="connsiteY11" fmla="*/ 159282 h 1219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8816">
                  <a:moveTo>
                    <a:pt x="0" y="152932"/>
                  </a:moveTo>
                  <a:lnTo>
                    <a:pt x="0" y="0"/>
                  </a:lnTo>
                  <a:lnTo>
                    <a:pt x="6858000" y="0"/>
                  </a:lnTo>
                  <a:lnTo>
                    <a:pt x="6851460" y="6816"/>
                  </a:lnTo>
                  <a:lnTo>
                    <a:pt x="6858000" y="6816"/>
                  </a:lnTo>
                  <a:lnTo>
                    <a:pt x="6858000" y="12198816"/>
                  </a:lnTo>
                  <a:lnTo>
                    <a:pt x="6705068" y="12198816"/>
                  </a:lnTo>
                  <a:lnTo>
                    <a:pt x="6705068" y="1247481"/>
                  </a:lnTo>
                  <a:lnTo>
                    <a:pt x="6787298" y="1247481"/>
                  </a:lnTo>
                  <a:lnTo>
                    <a:pt x="6787298" y="389642"/>
                  </a:lnTo>
                  <a:lnTo>
                    <a:pt x="6705068" y="389642"/>
                  </a:lnTo>
                  <a:lnTo>
                    <a:pt x="6705068" y="159282"/>
                  </a:lnTo>
                  <a:close/>
                </a:path>
              </a:pathLst>
            </a:custGeom>
            <a:solidFill>
              <a:srgbClr val="EB4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p:nvSpPr>
          <p:spPr>
            <a:xfrm>
              <a:off x="10989041" y="6235952"/>
              <a:ext cx="764067" cy="518474"/>
            </a:xfrm>
            <a:custGeom>
              <a:avLst/>
              <a:gdLst>
                <a:gd name="connsiteX0" fmla="*/ 395926 w 791852"/>
                <a:gd name="connsiteY0" fmla="*/ 0 h 824845"/>
                <a:gd name="connsiteX1" fmla="*/ 791852 w 791852"/>
                <a:gd name="connsiteY1" fmla="*/ 344078 h 824845"/>
                <a:gd name="connsiteX2" fmla="*/ 791852 w 791852"/>
                <a:gd name="connsiteY2" fmla="*/ 824845 h 824845"/>
                <a:gd name="connsiteX3" fmla="*/ 1 w 791852"/>
                <a:gd name="connsiteY3" fmla="*/ 824845 h 824845"/>
                <a:gd name="connsiteX4" fmla="*/ 1 w 791852"/>
                <a:gd name="connsiteY4" fmla="*/ 344087 h 824845"/>
                <a:gd name="connsiteX5" fmla="*/ 0 w 791852"/>
                <a:gd name="connsiteY5" fmla="*/ 344078 h 824845"/>
                <a:gd name="connsiteX6" fmla="*/ 395926 w 791852"/>
                <a:gd name="connsiteY6" fmla="*/ 0 h 82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852" h="824845">
                  <a:moveTo>
                    <a:pt x="395926" y="0"/>
                  </a:moveTo>
                  <a:cubicBezTo>
                    <a:pt x="614590" y="0"/>
                    <a:pt x="791852" y="154049"/>
                    <a:pt x="791852" y="344078"/>
                  </a:cubicBezTo>
                  <a:lnTo>
                    <a:pt x="791852" y="824845"/>
                  </a:lnTo>
                  <a:lnTo>
                    <a:pt x="1" y="824845"/>
                  </a:lnTo>
                  <a:lnTo>
                    <a:pt x="1" y="344087"/>
                  </a:lnTo>
                  <a:lnTo>
                    <a:pt x="0" y="344078"/>
                  </a:lnTo>
                  <a:cubicBezTo>
                    <a:pt x="0" y="154049"/>
                    <a:pt x="177262" y="0"/>
                    <a:pt x="395926" y="0"/>
                  </a:cubicBezTo>
                  <a:close/>
                </a:path>
              </a:pathLst>
            </a:custGeom>
            <a:solidFill>
              <a:srgbClr val="0026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ectangle: Rounded Corners 172">
              <a:extLst>
                <a:ext uri="{FF2B5EF4-FFF2-40B4-BE49-F238E27FC236}">
                  <a16:creationId xmlns:a16="http://schemas.microsoft.com/office/drawing/2014/main" id="{323463B4-7973-454A-B608-71BC38EF8A2B}"/>
                </a:ext>
              </a:extLst>
            </p:cNvPr>
            <p:cNvSpPr/>
            <p:nvPr/>
          </p:nvSpPr>
          <p:spPr>
            <a:xfrm rot="2700000">
              <a:off x="10987023" y="5883156"/>
              <a:ext cx="768103" cy="770875"/>
            </a:xfrm>
            <a:prstGeom prst="roundRect">
              <a:avLst>
                <a:gd name="adj" fmla="val 19237"/>
              </a:avLst>
            </a:prstGeom>
            <a:solidFill>
              <a:srgbClr val="002673"/>
            </a:solidFill>
            <a:ln w="3175">
              <a:noFill/>
            </a:ln>
            <a:effectLst>
              <a:outerShdw blurRad="38100" dist="508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4" name="TextBox 123"/>
          <p:cNvSpPr txBox="1"/>
          <p:nvPr/>
        </p:nvSpPr>
        <p:spPr>
          <a:xfrm>
            <a:off x="10897306" y="6091622"/>
            <a:ext cx="1067363" cy="353943"/>
          </a:xfrm>
          <a:prstGeom prst="rect">
            <a:avLst/>
          </a:prstGeom>
          <a:noFill/>
        </p:spPr>
        <p:txBody>
          <a:bodyPr wrap="square" rtlCol="0">
            <a:spAutoFit/>
          </a:bodyPr>
          <a:lstStyle/>
          <a:p>
            <a:r>
              <a:rPr lang="en-US" sz="1700" dirty="0" err="1">
                <a:solidFill>
                  <a:schemeClr val="bg1"/>
                </a:solidFill>
              </a:rPr>
              <a:t>Nhóm</a:t>
            </a:r>
            <a:r>
              <a:rPr lang="en-US" sz="1700" dirty="0">
                <a:solidFill>
                  <a:schemeClr val="bg1"/>
                </a:solidFill>
              </a:rPr>
              <a:t> 11</a:t>
            </a:r>
          </a:p>
        </p:txBody>
      </p:sp>
      <p:sp>
        <p:nvSpPr>
          <p:cNvPr id="15" name="Title 1">
            <a:extLst>
              <a:ext uri="{FF2B5EF4-FFF2-40B4-BE49-F238E27FC236}">
                <a16:creationId xmlns:a16="http://schemas.microsoft.com/office/drawing/2014/main" id="{0232ADD2-5127-498C-B6E6-106AE4067CBC}"/>
              </a:ext>
            </a:extLst>
          </p:cNvPr>
          <p:cNvSpPr>
            <a:spLocks noGrp="1"/>
          </p:cNvSpPr>
          <p:nvPr>
            <p:ph type="title"/>
          </p:nvPr>
        </p:nvSpPr>
        <p:spPr>
          <a:xfrm>
            <a:off x="2392016" y="1067491"/>
            <a:ext cx="6927574" cy="854075"/>
          </a:xfrm>
        </p:spPr>
        <p:txBody>
          <a:bodyPr>
            <a:normAutofit fontScale="90000"/>
          </a:bodyPr>
          <a:lstStyle/>
          <a:p>
            <a:r>
              <a:rPr lang="en-US" b="1" dirty="0" err="1">
                <a:solidFill>
                  <a:schemeClr val="accent1">
                    <a:lumMod val="50000"/>
                  </a:schemeClr>
                </a:solidFill>
                <a:latin typeface="Arial" panose="020B0604020202020204" pitchFamily="34" charset="0"/>
                <a:cs typeface="Arial" panose="020B0604020202020204" pitchFamily="34" charset="0"/>
              </a:rPr>
              <a:t>Vậy</a:t>
            </a:r>
            <a:r>
              <a:rPr lang="en-US" b="1" dirty="0">
                <a:solidFill>
                  <a:schemeClr val="accent1">
                    <a:lumMod val="50000"/>
                  </a:schemeClr>
                </a:solidFill>
                <a:latin typeface="Arial" panose="020B0604020202020204" pitchFamily="34" charset="0"/>
                <a:cs typeface="Arial" panose="020B0604020202020204" pitchFamily="34" charset="0"/>
              </a:rPr>
              <a:t> </a:t>
            </a:r>
            <a:r>
              <a:rPr lang="en-US" b="1" dirty="0" err="1">
                <a:solidFill>
                  <a:schemeClr val="accent1">
                    <a:lumMod val="50000"/>
                  </a:schemeClr>
                </a:solidFill>
                <a:latin typeface="Arial" panose="020B0604020202020204" pitchFamily="34" charset="0"/>
                <a:cs typeface="Arial" panose="020B0604020202020204" pitchFamily="34" charset="0"/>
              </a:rPr>
              <a:t>chúng</a:t>
            </a:r>
            <a:r>
              <a:rPr lang="en-US" b="1" dirty="0">
                <a:solidFill>
                  <a:schemeClr val="accent1">
                    <a:lumMod val="50000"/>
                  </a:schemeClr>
                </a:solidFill>
                <a:latin typeface="Arial" panose="020B0604020202020204" pitchFamily="34" charset="0"/>
                <a:cs typeface="Arial" panose="020B0604020202020204" pitchFamily="34" charset="0"/>
              </a:rPr>
              <a:t> ta </a:t>
            </a:r>
            <a:r>
              <a:rPr lang="en-US" b="1" dirty="0" err="1">
                <a:solidFill>
                  <a:schemeClr val="accent1">
                    <a:lumMod val="50000"/>
                  </a:schemeClr>
                </a:solidFill>
                <a:latin typeface="Arial" panose="020B0604020202020204" pitchFamily="34" charset="0"/>
                <a:cs typeface="Arial" panose="020B0604020202020204" pitchFamily="34" charset="0"/>
              </a:rPr>
              <a:t>làm</a:t>
            </a:r>
            <a:r>
              <a:rPr lang="en-US" b="1" dirty="0">
                <a:solidFill>
                  <a:schemeClr val="accent1">
                    <a:lumMod val="50000"/>
                  </a:schemeClr>
                </a:solidFill>
                <a:latin typeface="Arial" panose="020B0604020202020204" pitchFamily="34" charset="0"/>
                <a:cs typeface="Arial" panose="020B0604020202020204" pitchFamily="34" charset="0"/>
              </a:rPr>
              <a:t> </a:t>
            </a:r>
            <a:r>
              <a:rPr lang="en-US" b="1" dirty="0" err="1">
                <a:solidFill>
                  <a:schemeClr val="accent1">
                    <a:lumMod val="50000"/>
                  </a:schemeClr>
                </a:solidFill>
                <a:latin typeface="Arial" panose="020B0604020202020204" pitchFamily="34" charset="0"/>
                <a:cs typeface="Arial" panose="020B0604020202020204" pitchFamily="34" charset="0"/>
              </a:rPr>
              <a:t>thế</a:t>
            </a:r>
            <a:r>
              <a:rPr lang="en-US" b="1" dirty="0">
                <a:solidFill>
                  <a:schemeClr val="accent1">
                    <a:lumMod val="50000"/>
                  </a:schemeClr>
                </a:solidFill>
                <a:latin typeface="Arial" panose="020B0604020202020204" pitchFamily="34" charset="0"/>
                <a:cs typeface="Arial" panose="020B0604020202020204" pitchFamily="34" charset="0"/>
              </a:rPr>
              <a:t> </a:t>
            </a:r>
            <a:r>
              <a:rPr lang="en-US" b="1" dirty="0" err="1">
                <a:solidFill>
                  <a:schemeClr val="accent1">
                    <a:lumMod val="50000"/>
                  </a:schemeClr>
                </a:solidFill>
                <a:latin typeface="Arial" panose="020B0604020202020204" pitchFamily="34" charset="0"/>
                <a:cs typeface="Arial" panose="020B0604020202020204" pitchFamily="34" charset="0"/>
              </a:rPr>
              <a:t>nào</a:t>
            </a:r>
            <a:r>
              <a:rPr lang="en-US" b="1" dirty="0">
                <a:solidFill>
                  <a:schemeClr val="accent1">
                    <a:lumMod val="50000"/>
                  </a:schemeClr>
                </a:solidFill>
                <a:latin typeface="Arial" panose="020B0604020202020204" pitchFamily="34" charset="0"/>
                <a:cs typeface="Arial" panose="020B0604020202020204" pitchFamily="34" charset="0"/>
              </a:rPr>
              <a:t>?</a:t>
            </a:r>
          </a:p>
        </p:txBody>
      </p:sp>
      <p:pic>
        <p:nvPicPr>
          <p:cNvPr id="17" name="Content Placeholder 4" descr="Brain in head with solid fill">
            <a:extLst>
              <a:ext uri="{FF2B5EF4-FFF2-40B4-BE49-F238E27FC236}">
                <a16:creationId xmlns:a16="http://schemas.microsoft.com/office/drawing/2014/main" id="{54C81719-3B65-4C6E-9060-D9F07018A38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63040" y="2760821"/>
            <a:ext cx="914400" cy="914400"/>
          </a:xfrm>
        </p:spPr>
      </p:pic>
      <p:sp>
        <p:nvSpPr>
          <p:cNvPr id="18" name="TextBox 17">
            <a:extLst>
              <a:ext uri="{FF2B5EF4-FFF2-40B4-BE49-F238E27FC236}">
                <a16:creationId xmlns:a16="http://schemas.microsoft.com/office/drawing/2014/main" id="{004F42AD-7F1C-488F-94D5-C61E017860E4}"/>
              </a:ext>
            </a:extLst>
          </p:cNvPr>
          <p:cNvSpPr txBox="1"/>
          <p:nvPr/>
        </p:nvSpPr>
        <p:spPr>
          <a:xfrm>
            <a:off x="2570921" y="2598003"/>
            <a:ext cx="8063949" cy="1077218"/>
          </a:xfrm>
          <a:prstGeom prst="rect">
            <a:avLst/>
          </a:prstGeom>
          <a:noFill/>
        </p:spPr>
        <p:txBody>
          <a:bodyPr wrap="square" rtlCol="0">
            <a:spAutoFit/>
          </a:bodyPr>
          <a:lstStyle/>
          <a:p>
            <a:r>
              <a:rPr lang="vi-VN" sz="3200" dirty="0">
                <a:solidFill>
                  <a:schemeClr val="accent1">
                    <a:lumMod val="75000"/>
                  </a:schemeClr>
                </a:solidFill>
              </a:rPr>
              <a:t>Tạo chương trình trung gian (middleware) để truyền tin nhắn và thông báo.</a:t>
            </a:r>
            <a:endParaRPr lang="en-US" sz="3200" dirty="0">
              <a:solidFill>
                <a:schemeClr val="accent1">
                  <a:lumMod val="75000"/>
                </a:schemeClr>
              </a:solidFill>
            </a:endParaRPr>
          </a:p>
        </p:txBody>
      </p:sp>
    </p:spTree>
    <p:extLst>
      <p:ext uri="{BB962C8B-B14F-4D97-AF65-F5344CB8AC3E}">
        <p14:creationId xmlns:p14="http://schemas.microsoft.com/office/powerpoint/2010/main" val="2274248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0BAB404-69C6-50C9-B132-BD45063D245D}"/>
              </a:ext>
            </a:extLst>
          </p:cNvPr>
          <p:cNvGrpSpPr/>
          <p:nvPr/>
        </p:nvGrpSpPr>
        <p:grpSpPr>
          <a:xfrm>
            <a:off x="-361877" y="0"/>
            <a:ext cx="2739317" cy="2377440"/>
            <a:chOff x="-361877" y="0"/>
            <a:chExt cx="2739317" cy="2377440"/>
          </a:xfrm>
        </p:grpSpPr>
        <p:sp>
          <p:nvSpPr>
            <p:cNvPr id="36" name="Right Triangle 35">
              <a:extLst>
                <a:ext uri="{FF2B5EF4-FFF2-40B4-BE49-F238E27FC236}">
                  <a16:creationId xmlns:a16="http://schemas.microsoft.com/office/drawing/2014/main" id="{53990FA9-E2AA-3E9A-B60B-2DD27D09B1FA}"/>
                </a:ext>
              </a:extLst>
            </p:cNvPr>
            <p:cNvSpPr/>
            <p:nvPr/>
          </p:nvSpPr>
          <p:spPr>
            <a:xfrm rot="5400000">
              <a:off x="0" y="0"/>
              <a:ext cx="2377440" cy="2377440"/>
            </a:xfrm>
            <a:prstGeom prst="rtTriangle">
              <a:avLst/>
            </a:prstGeom>
            <a:solidFill>
              <a:srgbClr val="EB4F00"/>
            </a:solidFill>
            <a:ln>
              <a:solidFill>
                <a:srgbClr val="EB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ight Triangle 34">
              <a:extLst>
                <a:ext uri="{FF2B5EF4-FFF2-40B4-BE49-F238E27FC236}">
                  <a16:creationId xmlns:a16="http://schemas.microsoft.com/office/drawing/2014/main" id="{EACFCA30-C36B-09B4-1A90-55B489AA56BF}"/>
                </a:ext>
              </a:extLst>
            </p:cNvPr>
            <p:cNvSpPr/>
            <p:nvPr/>
          </p:nvSpPr>
          <p:spPr>
            <a:xfrm rot="5400000">
              <a:off x="0" y="0"/>
              <a:ext cx="1371600" cy="1371600"/>
            </a:xfrm>
            <a:prstGeom prst="rtTriangle">
              <a:avLst/>
            </a:prstGeom>
            <a:solidFill>
              <a:srgbClr val="002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2F3DACF7-2DE8-7B77-319F-A8D82D2B9766}"/>
                </a:ext>
              </a:extLst>
            </p:cNvPr>
            <p:cNvSpPr/>
            <p:nvPr/>
          </p:nvSpPr>
          <p:spPr>
            <a:xfrm>
              <a:off x="137160" y="137160"/>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BDD77F1B-0211-CFB6-84B0-28A4E901393A}"/>
                </a:ext>
              </a:extLst>
            </p:cNvPr>
            <p:cNvSpPr/>
            <p:nvPr/>
          </p:nvSpPr>
          <p:spPr>
            <a:xfrm rot="2707606">
              <a:off x="614684" y="-357065"/>
              <a:ext cx="141508" cy="2094630"/>
            </a:xfrm>
            <a:custGeom>
              <a:avLst/>
              <a:gdLst>
                <a:gd name="connsiteX0" fmla="*/ 0 w 137160"/>
                <a:gd name="connsiteY0" fmla="*/ 0 h 2094630"/>
                <a:gd name="connsiteX1" fmla="*/ 137160 w 137160"/>
                <a:gd name="connsiteY1" fmla="*/ 0 h 2094630"/>
                <a:gd name="connsiteX2" fmla="*/ 137160 w 137160"/>
                <a:gd name="connsiteY2" fmla="*/ 2094630 h 2094630"/>
                <a:gd name="connsiteX3" fmla="*/ 0 w 137160"/>
                <a:gd name="connsiteY3" fmla="*/ 2094630 h 2094630"/>
                <a:gd name="connsiteX4" fmla="*/ 0 w 137160"/>
                <a:gd name="connsiteY4" fmla="*/ 0 h 2094630"/>
                <a:gd name="connsiteX0" fmla="*/ 4348 w 141508"/>
                <a:gd name="connsiteY0" fmla="*/ 0 h 2094630"/>
                <a:gd name="connsiteX1" fmla="*/ 141508 w 141508"/>
                <a:gd name="connsiteY1" fmla="*/ 0 h 2094630"/>
                <a:gd name="connsiteX2" fmla="*/ 141508 w 141508"/>
                <a:gd name="connsiteY2" fmla="*/ 2094630 h 2094630"/>
                <a:gd name="connsiteX3" fmla="*/ 0 w 141508"/>
                <a:gd name="connsiteY3" fmla="*/ 1955894 h 2094630"/>
                <a:gd name="connsiteX4" fmla="*/ 4348 w 141508"/>
                <a:gd name="connsiteY4" fmla="*/ 0 h 2094630"/>
                <a:gd name="connsiteX0" fmla="*/ 3285 w 141508"/>
                <a:gd name="connsiteY0" fmla="*/ 127971 h 2094630"/>
                <a:gd name="connsiteX1" fmla="*/ 141508 w 141508"/>
                <a:gd name="connsiteY1" fmla="*/ 0 h 2094630"/>
                <a:gd name="connsiteX2" fmla="*/ 141508 w 141508"/>
                <a:gd name="connsiteY2" fmla="*/ 2094630 h 2094630"/>
                <a:gd name="connsiteX3" fmla="*/ 0 w 141508"/>
                <a:gd name="connsiteY3" fmla="*/ 1955894 h 2094630"/>
                <a:gd name="connsiteX4" fmla="*/ 3285 w 141508"/>
                <a:gd name="connsiteY4" fmla="*/ 127971 h 2094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08" h="2094630">
                  <a:moveTo>
                    <a:pt x="3285" y="127971"/>
                  </a:moveTo>
                  <a:lnTo>
                    <a:pt x="141508" y="0"/>
                  </a:lnTo>
                  <a:lnTo>
                    <a:pt x="141508" y="2094630"/>
                  </a:lnTo>
                  <a:lnTo>
                    <a:pt x="0" y="1955894"/>
                  </a:lnTo>
                  <a:cubicBezTo>
                    <a:pt x="1449" y="1303929"/>
                    <a:pt x="1836" y="779936"/>
                    <a:pt x="3285" y="1279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a:t>
              </a:r>
            </a:p>
          </p:txBody>
        </p:sp>
        <p:pic>
          <p:nvPicPr>
            <p:cNvPr id="16" name="Picture 15">
              <a:extLst>
                <a:ext uri="{FF2B5EF4-FFF2-40B4-BE49-F238E27FC236}">
                  <a16:creationId xmlns:a16="http://schemas.microsoft.com/office/drawing/2014/main" id="{7A9030B2-7AE9-7BBB-4274-C95F54D6085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8531" y="426188"/>
              <a:ext cx="474538" cy="608990"/>
            </a:xfrm>
            <a:prstGeom prst="rect">
              <a:avLst/>
            </a:prstGeom>
          </p:spPr>
        </p:pic>
      </p:grpSp>
      <p:grpSp>
        <p:nvGrpSpPr>
          <p:cNvPr id="6" name="Group 5"/>
          <p:cNvGrpSpPr/>
          <p:nvPr/>
        </p:nvGrpSpPr>
        <p:grpSpPr>
          <a:xfrm>
            <a:off x="0" y="0"/>
            <a:ext cx="12198816" cy="6858000"/>
            <a:chOff x="0" y="0"/>
            <a:chExt cx="12198816" cy="6858000"/>
          </a:xfrm>
        </p:grpSpPr>
        <p:sp>
          <p:nvSpPr>
            <p:cNvPr id="10" name="Freeform 9">
              <a:extLst>
                <a:ext uri="{FF2B5EF4-FFF2-40B4-BE49-F238E27FC236}">
                  <a16:creationId xmlns:a16="http://schemas.microsoft.com/office/drawing/2014/main" id="{0DDCBD8F-0130-9D2F-B37D-FC51F7EE8086}"/>
                </a:ext>
              </a:extLst>
            </p:cNvPr>
            <p:cNvSpPr/>
            <p:nvPr/>
          </p:nvSpPr>
          <p:spPr>
            <a:xfrm rot="5400000">
              <a:off x="2670408" y="-2670408"/>
              <a:ext cx="6858000" cy="12198816"/>
            </a:xfrm>
            <a:custGeom>
              <a:avLst/>
              <a:gdLst>
                <a:gd name="connsiteX0" fmla="*/ 0 w 6858000"/>
                <a:gd name="connsiteY0" fmla="*/ 152932 h 12198816"/>
                <a:gd name="connsiteX1" fmla="*/ 0 w 6858000"/>
                <a:gd name="connsiteY1" fmla="*/ 0 h 12198816"/>
                <a:gd name="connsiteX2" fmla="*/ 6858000 w 6858000"/>
                <a:gd name="connsiteY2" fmla="*/ 0 h 12198816"/>
                <a:gd name="connsiteX3" fmla="*/ 6851460 w 6858000"/>
                <a:gd name="connsiteY3" fmla="*/ 6816 h 12198816"/>
                <a:gd name="connsiteX4" fmla="*/ 6858000 w 6858000"/>
                <a:gd name="connsiteY4" fmla="*/ 6816 h 12198816"/>
                <a:gd name="connsiteX5" fmla="*/ 6858000 w 6858000"/>
                <a:gd name="connsiteY5" fmla="*/ 12198816 h 12198816"/>
                <a:gd name="connsiteX6" fmla="*/ 6705068 w 6858000"/>
                <a:gd name="connsiteY6" fmla="*/ 12198816 h 12198816"/>
                <a:gd name="connsiteX7" fmla="*/ 6705068 w 6858000"/>
                <a:gd name="connsiteY7" fmla="*/ 1247481 h 12198816"/>
                <a:gd name="connsiteX8" fmla="*/ 6787298 w 6858000"/>
                <a:gd name="connsiteY8" fmla="*/ 1247481 h 12198816"/>
                <a:gd name="connsiteX9" fmla="*/ 6787298 w 6858000"/>
                <a:gd name="connsiteY9" fmla="*/ 389642 h 12198816"/>
                <a:gd name="connsiteX10" fmla="*/ 6705068 w 6858000"/>
                <a:gd name="connsiteY10" fmla="*/ 389642 h 12198816"/>
                <a:gd name="connsiteX11" fmla="*/ 6705068 w 6858000"/>
                <a:gd name="connsiteY11" fmla="*/ 159282 h 1219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8816">
                  <a:moveTo>
                    <a:pt x="0" y="152932"/>
                  </a:moveTo>
                  <a:lnTo>
                    <a:pt x="0" y="0"/>
                  </a:lnTo>
                  <a:lnTo>
                    <a:pt x="6858000" y="0"/>
                  </a:lnTo>
                  <a:lnTo>
                    <a:pt x="6851460" y="6816"/>
                  </a:lnTo>
                  <a:lnTo>
                    <a:pt x="6858000" y="6816"/>
                  </a:lnTo>
                  <a:lnTo>
                    <a:pt x="6858000" y="12198816"/>
                  </a:lnTo>
                  <a:lnTo>
                    <a:pt x="6705068" y="12198816"/>
                  </a:lnTo>
                  <a:lnTo>
                    <a:pt x="6705068" y="1247481"/>
                  </a:lnTo>
                  <a:lnTo>
                    <a:pt x="6787298" y="1247481"/>
                  </a:lnTo>
                  <a:lnTo>
                    <a:pt x="6787298" y="389642"/>
                  </a:lnTo>
                  <a:lnTo>
                    <a:pt x="6705068" y="389642"/>
                  </a:lnTo>
                  <a:lnTo>
                    <a:pt x="6705068" y="159282"/>
                  </a:lnTo>
                  <a:close/>
                </a:path>
              </a:pathLst>
            </a:custGeom>
            <a:solidFill>
              <a:srgbClr val="EB4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13" name="Freeform 12"/>
            <p:cNvSpPr/>
            <p:nvPr/>
          </p:nvSpPr>
          <p:spPr>
            <a:xfrm>
              <a:off x="10989041" y="6235952"/>
              <a:ext cx="764067" cy="518474"/>
            </a:xfrm>
            <a:custGeom>
              <a:avLst/>
              <a:gdLst>
                <a:gd name="connsiteX0" fmla="*/ 395926 w 791852"/>
                <a:gd name="connsiteY0" fmla="*/ 0 h 824845"/>
                <a:gd name="connsiteX1" fmla="*/ 791852 w 791852"/>
                <a:gd name="connsiteY1" fmla="*/ 344078 h 824845"/>
                <a:gd name="connsiteX2" fmla="*/ 791852 w 791852"/>
                <a:gd name="connsiteY2" fmla="*/ 824845 h 824845"/>
                <a:gd name="connsiteX3" fmla="*/ 1 w 791852"/>
                <a:gd name="connsiteY3" fmla="*/ 824845 h 824845"/>
                <a:gd name="connsiteX4" fmla="*/ 1 w 791852"/>
                <a:gd name="connsiteY4" fmla="*/ 344087 h 824845"/>
                <a:gd name="connsiteX5" fmla="*/ 0 w 791852"/>
                <a:gd name="connsiteY5" fmla="*/ 344078 h 824845"/>
                <a:gd name="connsiteX6" fmla="*/ 395926 w 791852"/>
                <a:gd name="connsiteY6" fmla="*/ 0 h 82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852" h="824845">
                  <a:moveTo>
                    <a:pt x="395926" y="0"/>
                  </a:moveTo>
                  <a:cubicBezTo>
                    <a:pt x="614590" y="0"/>
                    <a:pt x="791852" y="154049"/>
                    <a:pt x="791852" y="344078"/>
                  </a:cubicBezTo>
                  <a:lnTo>
                    <a:pt x="791852" y="824845"/>
                  </a:lnTo>
                  <a:lnTo>
                    <a:pt x="1" y="824845"/>
                  </a:lnTo>
                  <a:lnTo>
                    <a:pt x="1" y="344087"/>
                  </a:lnTo>
                  <a:lnTo>
                    <a:pt x="0" y="344078"/>
                  </a:lnTo>
                  <a:cubicBezTo>
                    <a:pt x="0" y="154049"/>
                    <a:pt x="177262" y="0"/>
                    <a:pt x="395926" y="0"/>
                  </a:cubicBezTo>
                  <a:close/>
                </a:path>
              </a:pathLst>
            </a:custGeom>
            <a:solidFill>
              <a:srgbClr val="0026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Rounded Corners 172">
              <a:extLst>
                <a:ext uri="{FF2B5EF4-FFF2-40B4-BE49-F238E27FC236}">
                  <a16:creationId xmlns:a16="http://schemas.microsoft.com/office/drawing/2014/main" id="{323463B4-7973-454A-B608-71BC38EF8A2B}"/>
                </a:ext>
              </a:extLst>
            </p:cNvPr>
            <p:cNvSpPr/>
            <p:nvPr/>
          </p:nvSpPr>
          <p:spPr>
            <a:xfrm rot="2700000">
              <a:off x="10987023" y="5883156"/>
              <a:ext cx="768103" cy="770875"/>
            </a:xfrm>
            <a:prstGeom prst="roundRect">
              <a:avLst>
                <a:gd name="adj" fmla="val 19237"/>
              </a:avLst>
            </a:prstGeom>
            <a:solidFill>
              <a:srgbClr val="002673"/>
            </a:solidFill>
            <a:ln w="3175">
              <a:noFill/>
            </a:ln>
            <a:effectLst>
              <a:outerShdw blurRad="38100" dist="508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24" name="TextBox 123"/>
          <p:cNvSpPr txBox="1"/>
          <p:nvPr/>
        </p:nvSpPr>
        <p:spPr>
          <a:xfrm>
            <a:off x="10897306" y="6091622"/>
            <a:ext cx="1067363" cy="830997"/>
          </a:xfrm>
          <a:prstGeom prst="rect">
            <a:avLst/>
          </a:prstGeom>
          <a:noFill/>
        </p:spPr>
        <p:txBody>
          <a:bodyPr wrap="square" rtlCol="0">
            <a:spAutoFit/>
          </a:bodyPr>
          <a:lstStyle/>
          <a:p>
            <a:r>
              <a:rPr lang="en-US" sz="2400" dirty="0" err="1">
                <a:solidFill>
                  <a:schemeClr val="bg1"/>
                </a:solidFill>
              </a:rPr>
              <a:t>Nhóm</a:t>
            </a:r>
            <a:r>
              <a:rPr lang="en-US" sz="2400" dirty="0">
                <a:solidFill>
                  <a:schemeClr val="bg1"/>
                </a:solidFill>
              </a:rPr>
              <a:t> 11</a:t>
            </a:r>
          </a:p>
        </p:txBody>
      </p:sp>
      <p:sp>
        <p:nvSpPr>
          <p:cNvPr id="20" name="Title 1">
            <a:extLst>
              <a:ext uri="{FF2B5EF4-FFF2-40B4-BE49-F238E27FC236}">
                <a16:creationId xmlns:a16="http://schemas.microsoft.com/office/drawing/2014/main" id="{0326412C-7179-438A-96FD-212CD3797CE0}"/>
              </a:ext>
            </a:extLst>
          </p:cNvPr>
          <p:cNvSpPr>
            <a:spLocks noGrp="1"/>
          </p:cNvSpPr>
          <p:nvPr>
            <p:ph type="title"/>
          </p:nvPr>
        </p:nvSpPr>
        <p:spPr>
          <a:xfrm>
            <a:off x="1421406" y="969741"/>
            <a:ext cx="3786809" cy="529397"/>
          </a:xfrm>
        </p:spPr>
        <p:txBody>
          <a:bodyPr>
            <a:noAutofit/>
          </a:bodyPr>
          <a:lstStyle/>
          <a:p>
            <a:r>
              <a:rPr lang="en-US" sz="2400" b="1" dirty="0">
                <a:solidFill>
                  <a:schemeClr val="accent1">
                    <a:lumMod val="50000"/>
                  </a:schemeClr>
                </a:solidFill>
                <a:latin typeface="Arial" panose="020B0604020202020204" pitchFamily="34" charset="0"/>
                <a:cs typeface="Arial" panose="020B0604020202020204" pitchFamily="34" charset="0"/>
              </a:rPr>
              <a:t>1. Middleware </a:t>
            </a:r>
            <a:r>
              <a:rPr lang="en-US" sz="2400" b="1" dirty="0" err="1">
                <a:solidFill>
                  <a:schemeClr val="accent1">
                    <a:lumMod val="50000"/>
                  </a:schemeClr>
                </a:solidFill>
                <a:latin typeface="Arial" panose="020B0604020202020204" pitchFamily="34" charset="0"/>
                <a:cs typeface="Arial" panose="020B0604020202020204" pitchFamily="34" charset="0"/>
              </a:rPr>
              <a:t>là</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gì</a:t>
            </a:r>
            <a:r>
              <a:rPr lang="en-US" sz="2400" b="1" dirty="0">
                <a:solidFill>
                  <a:schemeClr val="accent1">
                    <a:lumMod val="50000"/>
                  </a:schemeClr>
                </a:solidFill>
                <a:latin typeface="Arial" panose="020B0604020202020204" pitchFamily="34" charset="0"/>
                <a:cs typeface="Arial" panose="020B0604020202020204" pitchFamily="34" charset="0"/>
              </a:rPr>
              <a:t>?</a:t>
            </a:r>
          </a:p>
        </p:txBody>
      </p:sp>
      <p:sp>
        <p:nvSpPr>
          <p:cNvPr id="21" name="Content Placeholder 2">
            <a:extLst>
              <a:ext uri="{FF2B5EF4-FFF2-40B4-BE49-F238E27FC236}">
                <a16:creationId xmlns:a16="http://schemas.microsoft.com/office/drawing/2014/main" id="{43604C9F-CF22-4EC5-BD28-4574649C2099}"/>
              </a:ext>
            </a:extLst>
          </p:cNvPr>
          <p:cNvSpPr>
            <a:spLocks noGrp="1"/>
          </p:cNvSpPr>
          <p:nvPr>
            <p:ph idx="1"/>
          </p:nvPr>
        </p:nvSpPr>
        <p:spPr>
          <a:xfrm>
            <a:off x="1371600" y="1720821"/>
            <a:ext cx="10515600" cy="748058"/>
          </a:xfrm>
        </p:spPr>
        <p:txBody>
          <a:bodyPr>
            <a:noAutofit/>
          </a:bodyPr>
          <a:lstStyle/>
          <a:p>
            <a:r>
              <a:rPr lang="en-US" sz="2400" dirty="0">
                <a:solidFill>
                  <a:schemeClr val="accent1">
                    <a:lumMod val="50000"/>
                  </a:schemeClr>
                </a:solidFill>
                <a:latin typeface="Arial" panose="020B0604020202020204" pitchFamily="34" charset="0"/>
                <a:cs typeface="Arial" panose="020B0604020202020204" pitchFamily="34" charset="0"/>
              </a:rPr>
              <a:t>Middleware (</a:t>
            </a:r>
            <a:r>
              <a:rPr lang="en-US" sz="2400" dirty="0" err="1">
                <a:solidFill>
                  <a:schemeClr val="accent1">
                    <a:lumMod val="50000"/>
                  </a:schemeClr>
                </a:solidFill>
                <a:latin typeface="Arial" panose="020B0604020202020204" pitchFamily="34" charset="0"/>
                <a:cs typeface="Arial" panose="020B0604020202020204" pitchFamily="34" charset="0"/>
              </a:rPr>
              <a:t>Phần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mềm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trung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gian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những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nằm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giữa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request </a:t>
            </a:r>
            <a:r>
              <a:rPr lang="en-US" sz="2400" dirty="0" err="1">
                <a:solidFill>
                  <a:schemeClr val="accent1">
                    <a:lumMod val="50000"/>
                  </a:schemeClr>
                </a:solidFill>
                <a:latin typeface="Arial" panose="020B0604020202020204" pitchFamily="34" charset="0"/>
                <a:cs typeface="Arial" panose="020B0604020202020204" pitchFamily="34" charset="0"/>
              </a:rPr>
              <a:t>và</a:t>
            </a:r>
            <a:r>
              <a:rPr lang="en-US" sz="2400" dirty="0">
                <a:solidFill>
                  <a:schemeClr val="accent1">
                    <a:lumMod val="50000"/>
                  </a:schemeClr>
                </a:solidFill>
                <a:latin typeface="Arial" panose="020B0604020202020204" pitchFamily="34" charset="0"/>
                <a:cs typeface="Arial" panose="020B0604020202020204" pitchFamily="34" charset="0"/>
              </a:rPr>
              <a:t> response. </a:t>
            </a:r>
            <a:r>
              <a:rPr lang="en-US" sz="2400" dirty="0" err="1">
                <a:solidFill>
                  <a:schemeClr val="accent1">
                    <a:lumMod val="50000"/>
                  </a:schemeClr>
                </a:solidFill>
                <a:latin typeface="Arial" panose="020B0604020202020204" pitchFamily="34" charset="0"/>
                <a:cs typeface="Arial" panose="020B0604020202020204" pitchFamily="34" charset="0"/>
              </a:rPr>
              <a:t>Nó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sẽ</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từ</a:t>
            </a:r>
            <a:r>
              <a:rPr lang="en-US" sz="2400" dirty="0">
                <a:solidFill>
                  <a:schemeClr val="accent1">
                    <a:lumMod val="50000"/>
                  </a:schemeClr>
                </a:solidFill>
                <a:latin typeface="Arial" panose="020B0604020202020204" pitchFamily="34" charset="0"/>
                <a:cs typeface="Arial" panose="020B0604020202020204" pitchFamily="34" charset="0"/>
              </a:rPr>
              <a:t> request, </a:t>
            </a:r>
            <a:r>
              <a:rPr lang="en-US" sz="2400" dirty="0" err="1">
                <a:solidFill>
                  <a:schemeClr val="accent1">
                    <a:lumMod val="50000"/>
                  </a:schemeClr>
                </a:solidFill>
                <a:latin typeface="Arial" panose="020B0604020202020204" pitchFamily="34" charset="0"/>
                <a:cs typeface="Arial" panose="020B0604020202020204" pitchFamily="34" charset="0"/>
              </a:rPr>
              <a:t>thực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kết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quả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response.</a:t>
            </a:r>
          </a:p>
        </p:txBody>
      </p:sp>
      <p:sp>
        <p:nvSpPr>
          <p:cNvPr id="22" name="Title 1">
            <a:extLst>
              <a:ext uri="{FF2B5EF4-FFF2-40B4-BE49-F238E27FC236}">
                <a16:creationId xmlns:a16="http://schemas.microsoft.com/office/drawing/2014/main" id="{C128CF1C-C968-4CD5-A671-B80E5D6D7D39}"/>
              </a:ext>
            </a:extLst>
          </p:cNvPr>
          <p:cNvSpPr txBox="1">
            <a:spLocks/>
          </p:cNvSpPr>
          <p:nvPr/>
        </p:nvSpPr>
        <p:spPr>
          <a:xfrm>
            <a:off x="1368728" y="3219959"/>
            <a:ext cx="4263888" cy="476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accent1">
                    <a:lumMod val="50000"/>
                  </a:schemeClr>
                </a:solidFill>
                <a:latin typeface="Arial" panose="020B0604020202020204" pitchFamily="34" charset="0"/>
                <a:cs typeface="Arial" panose="020B0604020202020204" pitchFamily="34" charset="0"/>
              </a:rPr>
              <a:t>2. </a:t>
            </a:r>
            <a:r>
              <a:rPr lang="en-US" sz="2400" b="1" dirty="0" err="1">
                <a:solidFill>
                  <a:schemeClr val="accent1">
                    <a:lumMod val="50000"/>
                  </a:schemeClr>
                </a:solidFill>
                <a:latin typeface="Arial" panose="020B0604020202020204" pitchFamily="34" charset="0"/>
                <a:cs typeface="Arial" panose="020B0604020202020204" pitchFamily="34" charset="0"/>
              </a:rPr>
              <a:t>Kết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hợp</a:t>
            </a:r>
            <a:r>
              <a:rPr lang="en-US" sz="2400" b="1" dirty="0">
                <a:solidFill>
                  <a:schemeClr val="accent1">
                    <a:lumMod val="50000"/>
                  </a:schemeClr>
                </a:solidFill>
                <a:latin typeface="Arial" panose="020B0604020202020204" pitchFamily="34" charset="0"/>
                <a:cs typeface="Arial" panose="020B0604020202020204" pitchFamily="34" charset="0"/>
              </a:rPr>
              <a:t> Alice </a:t>
            </a:r>
            <a:r>
              <a:rPr lang="en-US" sz="2400" b="1" dirty="0" err="1">
                <a:solidFill>
                  <a:schemeClr val="accent1">
                    <a:lumMod val="50000"/>
                  </a:schemeClr>
                </a:solidFill>
                <a:latin typeface="Arial" panose="020B0604020202020204" pitchFamily="34" charset="0"/>
                <a:cs typeface="Arial" panose="020B0604020202020204" pitchFamily="34" charset="0"/>
              </a:rPr>
              <a:t>và</a:t>
            </a:r>
            <a:r>
              <a:rPr lang="en-US" sz="2400" b="1" dirty="0">
                <a:solidFill>
                  <a:schemeClr val="accent1">
                    <a:lumMod val="50000"/>
                  </a:schemeClr>
                </a:solidFill>
                <a:latin typeface="Arial" panose="020B0604020202020204" pitchFamily="34" charset="0"/>
                <a:cs typeface="Arial" panose="020B0604020202020204" pitchFamily="34" charset="0"/>
              </a:rPr>
              <a:t> Bill</a:t>
            </a:r>
          </a:p>
        </p:txBody>
      </p:sp>
      <p:sp>
        <p:nvSpPr>
          <p:cNvPr id="23" name="Content Placeholder 2">
            <a:extLst>
              <a:ext uri="{FF2B5EF4-FFF2-40B4-BE49-F238E27FC236}">
                <a16:creationId xmlns:a16="http://schemas.microsoft.com/office/drawing/2014/main" id="{AD67A001-D797-4EB6-B824-5EFBCB9126AE}"/>
              </a:ext>
            </a:extLst>
          </p:cNvPr>
          <p:cNvSpPr txBox="1">
            <a:spLocks/>
          </p:cNvSpPr>
          <p:nvPr/>
        </p:nvSpPr>
        <p:spPr>
          <a:xfrm>
            <a:off x="1368728" y="4063486"/>
            <a:ext cx="10515601" cy="23456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solidFill>
                  <a:schemeClr val="accent1">
                    <a:lumMod val="50000"/>
                  </a:schemeClr>
                </a:solidFill>
                <a:latin typeface="Arial" panose="020B0604020202020204" pitchFamily="34" charset="0"/>
                <a:cs typeface="Arial" panose="020B0604020202020204" pitchFamily="34" charset="0"/>
              </a:rPr>
              <a:t>Chương trình trung gian của chúng ta sẽ là sự kết hợp của Alice và Bill. Một chương trình có thể nhận tin nhắn từ người dùng A, gửi chúng tới người dùng B, và theo chiều ngược lại.</a:t>
            </a:r>
          </a:p>
          <a:p>
            <a:r>
              <a:rPr lang="vi-VN" sz="2400" dirty="0">
                <a:solidFill>
                  <a:schemeClr val="accent1">
                    <a:lumMod val="50000"/>
                  </a:schemeClr>
                </a:solidFill>
                <a:latin typeface="Arial" panose="020B0604020202020204" pitchFamily="34" charset="0"/>
                <a:cs typeface="Arial" panose="020B0604020202020204" pitchFamily="34" charset="0"/>
              </a:rPr>
              <a:t>Các hàng đợi tin nhắn (message queue) và hàng đợi thông báo (acknowledgment queue) sẽ được quản lý bởi middleware này.</a:t>
            </a:r>
          </a:p>
        </p:txBody>
      </p:sp>
    </p:spTree>
    <p:extLst>
      <p:ext uri="{BB962C8B-B14F-4D97-AF65-F5344CB8AC3E}">
        <p14:creationId xmlns:p14="http://schemas.microsoft.com/office/powerpoint/2010/main" val="1218309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wipe(down)">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uild="p"/>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0BAB404-69C6-50C9-B132-BD45063D245D}"/>
              </a:ext>
            </a:extLst>
          </p:cNvPr>
          <p:cNvGrpSpPr/>
          <p:nvPr/>
        </p:nvGrpSpPr>
        <p:grpSpPr>
          <a:xfrm>
            <a:off x="-361877" y="0"/>
            <a:ext cx="2739317" cy="2377440"/>
            <a:chOff x="-361877" y="0"/>
            <a:chExt cx="2739317" cy="2377440"/>
          </a:xfrm>
        </p:grpSpPr>
        <p:sp>
          <p:nvSpPr>
            <p:cNvPr id="36" name="Right Triangle 35">
              <a:extLst>
                <a:ext uri="{FF2B5EF4-FFF2-40B4-BE49-F238E27FC236}">
                  <a16:creationId xmlns:a16="http://schemas.microsoft.com/office/drawing/2014/main" id="{53990FA9-E2AA-3E9A-B60B-2DD27D09B1FA}"/>
                </a:ext>
              </a:extLst>
            </p:cNvPr>
            <p:cNvSpPr/>
            <p:nvPr/>
          </p:nvSpPr>
          <p:spPr>
            <a:xfrm rot="5400000">
              <a:off x="0" y="0"/>
              <a:ext cx="2377440" cy="2377440"/>
            </a:xfrm>
            <a:prstGeom prst="rtTriangle">
              <a:avLst/>
            </a:prstGeom>
            <a:solidFill>
              <a:srgbClr val="EB4F00"/>
            </a:solidFill>
            <a:ln>
              <a:solidFill>
                <a:srgbClr val="EB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EACFCA30-C36B-09B4-1A90-55B489AA56BF}"/>
                </a:ext>
              </a:extLst>
            </p:cNvPr>
            <p:cNvSpPr/>
            <p:nvPr/>
          </p:nvSpPr>
          <p:spPr>
            <a:xfrm rot="5400000">
              <a:off x="0" y="0"/>
              <a:ext cx="1371600" cy="1371600"/>
            </a:xfrm>
            <a:prstGeom prst="rtTriangle">
              <a:avLst/>
            </a:prstGeom>
            <a:solidFill>
              <a:srgbClr val="002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F3DACF7-2DE8-7B77-319F-A8D82D2B9766}"/>
                </a:ext>
              </a:extLst>
            </p:cNvPr>
            <p:cNvSpPr/>
            <p:nvPr/>
          </p:nvSpPr>
          <p:spPr>
            <a:xfrm>
              <a:off x="137160" y="137160"/>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DD77F1B-0211-CFB6-84B0-28A4E901393A}"/>
                </a:ext>
              </a:extLst>
            </p:cNvPr>
            <p:cNvSpPr/>
            <p:nvPr/>
          </p:nvSpPr>
          <p:spPr>
            <a:xfrm rot="2707606">
              <a:off x="614684" y="-357065"/>
              <a:ext cx="141508" cy="2094630"/>
            </a:xfrm>
            <a:custGeom>
              <a:avLst/>
              <a:gdLst>
                <a:gd name="connsiteX0" fmla="*/ 0 w 137160"/>
                <a:gd name="connsiteY0" fmla="*/ 0 h 2094630"/>
                <a:gd name="connsiteX1" fmla="*/ 137160 w 137160"/>
                <a:gd name="connsiteY1" fmla="*/ 0 h 2094630"/>
                <a:gd name="connsiteX2" fmla="*/ 137160 w 137160"/>
                <a:gd name="connsiteY2" fmla="*/ 2094630 h 2094630"/>
                <a:gd name="connsiteX3" fmla="*/ 0 w 137160"/>
                <a:gd name="connsiteY3" fmla="*/ 2094630 h 2094630"/>
                <a:gd name="connsiteX4" fmla="*/ 0 w 137160"/>
                <a:gd name="connsiteY4" fmla="*/ 0 h 2094630"/>
                <a:gd name="connsiteX0" fmla="*/ 4348 w 141508"/>
                <a:gd name="connsiteY0" fmla="*/ 0 h 2094630"/>
                <a:gd name="connsiteX1" fmla="*/ 141508 w 141508"/>
                <a:gd name="connsiteY1" fmla="*/ 0 h 2094630"/>
                <a:gd name="connsiteX2" fmla="*/ 141508 w 141508"/>
                <a:gd name="connsiteY2" fmla="*/ 2094630 h 2094630"/>
                <a:gd name="connsiteX3" fmla="*/ 0 w 141508"/>
                <a:gd name="connsiteY3" fmla="*/ 1955894 h 2094630"/>
                <a:gd name="connsiteX4" fmla="*/ 4348 w 141508"/>
                <a:gd name="connsiteY4" fmla="*/ 0 h 2094630"/>
                <a:gd name="connsiteX0" fmla="*/ 3285 w 141508"/>
                <a:gd name="connsiteY0" fmla="*/ 127971 h 2094630"/>
                <a:gd name="connsiteX1" fmla="*/ 141508 w 141508"/>
                <a:gd name="connsiteY1" fmla="*/ 0 h 2094630"/>
                <a:gd name="connsiteX2" fmla="*/ 141508 w 141508"/>
                <a:gd name="connsiteY2" fmla="*/ 2094630 h 2094630"/>
                <a:gd name="connsiteX3" fmla="*/ 0 w 141508"/>
                <a:gd name="connsiteY3" fmla="*/ 1955894 h 2094630"/>
                <a:gd name="connsiteX4" fmla="*/ 3285 w 141508"/>
                <a:gd name="connsiteY4" fmla="*/ 127971 h 2094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08" h="2094630">
                  <a:moveTo>
                    <a:pt x="3285" y="127971"/>
                  </a:moveTo>
                  <a:lnTo>
                    <a:pt x="141508" y="0"/>
                  </a:lnTo>
                  <a:lnTo>
                    <a:pt x="141508" y="2094630"/>
                  </a:lnTo>
                  <a:lnTo>
                    <a:pt x="0" y="1955894"/>
                  </a:lnTo>
                  <a:cubicBezTo>
                    <a:pt x="1449" y="1303929"/>
                    <a:pt x="1836" y="779936"/>
                    <a:pt x="3285" y="1279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6" name="Picture 15">
              <a:extLst>
                <a:ext uri="{FF2B5EF4-FFF2-40B4-BE49-F238E27FC236}">
                  <a16:creationId xmlns:a16="http://schemas.microsoft.com/office/drawing/2014/main" id="{7A9030B2-7AE9-7BBB-4274-C95F54D6085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8531" y="426188"/>
              <a:ext cx="474538" cy="608990"/>
            </a:xfrm>
            <a:prstGeom prst="rect">
              <a:avLst/>
            </a:prstGeom>
          </p:spPr>
        </p:pic>
      </p:grpSp>
      <p:grpSp>
        <p:nvGrpSpPr>
          <p:cNvPr id="6" name="Group 5"/>
          <p:cNvGrpSpPr/>
          <p:nvPr/>
        </p:nvGrpSpPr>
        <p:grpSpPr>
          <a:xfrm>
            <a:off x="0" y="0"/>
            <a:ext cx="12198816" cy="6858000"/>
            <a:chOff x="0" y="0"/>
            <a:chExt cx="12198816" cy="6858000"/>
          </a:xfrm>
        </p:grpSpPr>
        <p:sp>
          <p:nvSpPr>
            <p:cNvPr id="10" name="Freeform 9">
              <a:extLst>
                <a:ext uri="{FF2B5EF4-FFF2-40B4-BE49-F238E27FC236}">
                  <a16:creationId xmlns:a16="http://schemas.microsoft.com/office/drawing/2014/main" id="{0DDCBD8F-0130-9D2F-B37D-FC51F7EE8086}"/>
                </a:ext>
              </a:extLst>
            </p:cNvPr>
            <p:cNvSpPr/>
            <p:nvPr/>
          </p:nvSpPr>
          <p:spPr>
            <a:xfrm rot="5400000">
              <a:off x="2670408" y="-2670408"/>
              <a:ext cx="6858000" cy="12198816"/>
            </a:xfrm>
            <a:custGeom>
              <a:avLst/>
              <a:gdLst>
                <a:gd name="connsiteX0" fmla="*/ 0 w 6858000"/>
                <a:gd name="connsiteY0" fmla="*/ 152932 h 12198816"/>
                <a:gd name="connsiteX1" fmla="*/ 0 w 6858000"/>
                <a:gd name="connsiteY1" fmla="*/ 0 h 12198816"/>
                <a:gd name="connsiteX2" fmla="*/ 6858000 w 6858000"/>
                <a:gd name="connsiteY2" fmla="*/ 0 h 12198816"/>
                <a:gd name="connsiteX3" fmla="*/ 6851460 w 6858000"/>
                <a:gd name="connsiteY3" fmla="*/ 6816 h 12198816"/>
                <a:gd name="connsiteX4" fmla="*/ 6858000 w 6858000"/>
                <a:gd name="connsiteY4" fmla="*/ 6816 h 12198816"/>
                <a:gd name="connsiteX5" fmla="*/ 6858000 w 6858000"/>
                <a:gd name="connsiteY5" fmla="*/ 12198816 h 12198816"/>
                <a:gd name="connsiteX6" fmla="*/ 6705068 w 6858000"/>
                <a:gd name="connsiteY6" fmla="*/ 12198816 h 12198816"/>
                <a:gd name="connsiteX7" fmla="*/ 6705068 w 6858000"/>
                <a:gd name="connsiteY7" fmla="*/ 1247481 h 12198816"/>
                <a:gd name="connsiteX8" fmla="*/ 6787298 w 6858000"/>
                <a:gd name="connsiteY8" fmla="*/ 1247481 h 12198816"/>
                <a:gd name="connsiteX9" fmla="*/ 6787298 w 6858000"/>
                <a:gd name="connsiteY9" fmla="*/ 389642 h 12198816"/>
                <a:gd name="connsiteX10" fmla="*/ 6705068 w 6858000"/>
                <a:gd name="connsiteY10" fmla="*/ 389642 h 12198816"/>
                <a:gd name="connsiteX11" fmla="*/ 6705068 w 6858000"/>
                <a:gd name="connsiteY11" fmla="*/ 159282 h 1219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8816">
                  <a:moveTo>
                    <a:pt x="0" y="152932"/>
                  </a:moveTo>
                  <a:lnTo>
                    <a:pt x="0" y="0"/>
                  </a:lnTo>
                  <a:lnTo>
                    <a:pt x="6858000" y="0"/>
                  </a:lnTo>
                  <a:lnTo>
                    <a:pt x="6851460" y="6816"/>
                  </a:lnTo>
                  <a:lnTo>
                    <a:pt x="6858000" y="6816"/>
                  </a:lnTo>
                  <a:lnTo>
                    <a:pt x="6858000" y="12198816"/>
                  </a:lnTo>
                  <a:lnTo>
                    <a:pt x="6705068" y="12198816"/>
                  </a:lnTo>
                  <a:lnTo>
                    <a:pt x="6705068" y="1247481"/>
                  </a:lnTo>
                  <a:lnTo>
                    <a:pt x="6787298" y="1247481"/>
                  </a:lnTo>
                  <a:lnTo>
                    <a:pt x="6787298" y="389642"/>
                  </a:lnTo>
                  <a:lnTo>
                    <a:pt x="6705068" y="389642"/>
                  </a:lnTo>
                  <a:lnTo>
                    <a:pt x="6705068" y="159282"/>
                  </a:lnTo>
                  <a:close/>
                </a:path>
              </a:pathLst>
            </a:custGeom>
            <a:solidFill>
              <a:srgbClr val="EB4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p:nvSpPr>
          <p:spPr>
            <a:xfrm>
              <a:off x="10989041" y="6235952"/>
              <a:ext cx="764067" cy="518474"/>
            </a:xfrm>
            <a:custGeom>
              <a:avLst/>
              <a:gdLst>
                <a:gd name="connsiteX0" fmla="*/ 395926 w 791852"/>
                <a:gd name="connsiteY0" fmla="*/ 0 h 824845"/>
                <a:gd name="connsiteX1" fmla="*/ 791852 w 791852"/>
                <a:gd name="connsiteY1" fmla="*/ 344078 h 824845"/>
                <a:gd name="connsiteX2" fmla="*/ 791852 w 791852"/>
                <a:gd name="connsiteY2" fmla="*/ 824845 h 824845"/>
                <a:gd name="connsiteX3" fmla="*/ 1 w 791852"/>
                <a:gd name="connsiteY3" fmla="*/ 824845 h 824845"/>
                <a:gd name="connsiteX4" fmla="*/ 1 w 791852"/>
                <a:gd name="connsiteY4" fmla="*/ 344087 h 824845"/>
                <a:gd name="connsiteX5" fmla="*/ 0 w 791852"/>
                <a:gd name="connsiteY5" fmla="*/ 344078 h 824845"/>
                <a:gd name="connsiteX6" fmla="*/ 395926 w 791852"/>
                <a:gd name="connsiteY6" fmla="*/ 0 h 82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852" h="824845">
                  <a:moveTo>
                    <a:pt x="395926" y="0"/>
                  </a:moveTo>
                  <a:cubicBezTo>
                    <a:pt x="614590" y="0"/>
                    <a:pt x="791852" y="154049"/>
                    <a:pt x="791852" y="344078"/>
                  </a:cubicBezTo>
                  <a:lnTo>
                    <a:pt x="791852" y="824845"/>
                  </a:lnTo>
                  <a:lnTo>
                    <a:pt x="1" y="824845"/>
                  </a:lnTo>
                  <a:lnTo>
                    <a:pt x="1" y="344087"/>
                  </a:lnTo>
                  <a:lnTo>
                    <a:pt x="0" y="344078"/>
                  </a:lnTo>
                  <a:cubicBezTo>
                    <a:pt x="0" y="154049"/>
                    <a:pt x="177262" y="0"/>
                    <a:pt x="395926" y="0"/>
                  </a:cubicBezTo>
                  <a:close/>
                </a:path>
              </a:pathLst>
            </a:custGeom>
            <a:solidFill>
              <a:srgbClr val="0026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ectangle: Rounded Corners 172">
              <a:extLst>
                <a:ext uri="{FF2B5EF4-FFF2-40B4-BE49-F238E27FC236}">
                  <a16:creationId xmlns:a16="http://schemas.microsoft.com/office/drawing/2014/main" id="{323463B4-7973-454A-B608-71BC38EF8A2B}"/>
                </a:ext>
              </a:extLst>
            </p:cNvPr>
            <p:cNvSpPr/>
            <p:nvPr/>
          </p:nvSpPr>
          <p:spPr>
            <a:xfrm rot="2700000">
              <a:off x="10987023" y="5883156"/>
              <a:ext cx="768103" cy="770875"/>
            </a:xfrm>
            <a:prstGeom prst="roundRect">
              <a:avLst>
                <a:gd name="adj" fmla="val 19237"/>
              </a:avLst>
            </a:prstGeom>
            <a:solidFill>
              <a:srgbClr val="002673"/>
            </a:solidFill>
            <a:ln w="3175">
              <a:noFill/>
            </a:ln>
            <a:effectLst>
              <a:outerShdw blurRad="38100" dist="508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4" name="TextBox 123"/>
          <p:cNvSpPr txBox="1"/>
          <p:nvPr/>
        </p:nvSpPr>
        <p:spPr>
          <a:xfrm>
            <a:off x="10897306" y="6091622"/>
            <a:ext cx="1067363" cy="353943"/>
          </a:xfrm>
          <a:prstGeom prst="rect">
            <a:avLst/>
          </a:prstGeom>
          <a:noFill/>
        </p:spPr>
        <p:txBody>
          <a:bodyPr wrap="square" rtlCol="0">
            <a:spAutoFit/>
          </a:bodyPr>
          <a:lstStyle/>
          <a:p>
            <a:r>
              <a:rPr lang="en-US" sz="1700" dirty="0" err="1">
                <a:solidFill>
                  <a:schemeClr val="bg1"/>
                </a:solidFill>
              </a:rPr>
              <a:t>Nhóm</a:t>
            </a:r>
            <a:r>
              <a:rPr lang="en-US" sz="1700" dirty="0">
                <a:solidFill>
                  <a:schemeClr val="bg1"/>
                </a:solidFill>
              </a:rPr>
              <a:t> 11</a:t>
            </a:r>
          </a:p>
        </p:txBody>
      </p:sp>
      <p:sp>
        <p:nvSpPr>
          <p:cNvPr id="24" name="Title 1">
            <a:extLst>
              <a:ext uri="{FF2B5EF4-FFF2-40B4-BE49-F238E27FC236}">
                <a16:creationId xmlns:a16="http://schemas.microsoft.com/office/drawing/2014/main" id="{2E84549B-FB5F-4929-ABEE-CA3071212572}"/>
              </a:ext>
            </a:extLst>
          </p:cNvPr>
          <p:cNvSpPr>
            <a:spLocks noGrp="1"/>
          </p:cNvSpPr>
          <p:nvPr>
            <p:ph type="title"/>
          </p:nvPr>
        </p:nvSpPr>
        <p:spPr>
          <a:xfrm>
            <a:off x="923068" y="1371600"/>
            <a:ext cx="3185492" cy="615536"/>
          </a:xfrm>
        </p:spPr>
        <p:txBody>
          <a:bodyPr>
            <a:noAutofit/>
          </a:bodyPr>
          <a:lstStyle/>
          <a:p>
            <a:r>
              <a:rPr lang="en-US" sz="2800" b="1" dirty="0">
                <a:solidFill>
                  <a:schemeClr val="accent1">
                    <a:lumMod val="50000"/>
                  </a:schemeClr>
                </a:solidFill>
                <a:latin typeface="Arial" panose="020B0604020202020204" pitchFamily="34" charset="0"/>
                <a:cs typeface="Arial" panose="020B0604020202020204" pitchFamily="34" charset="0"/>
              </a:rPr>
              <a:t>3. </a:t>
            </a:r>
            <a:r>
              <a:rPr lang="en-US" sz="2800" b="1" dirty="0" err="1">
                <a:solidFill>
                  <a:schemeClr val="accent1">
                    <a:lumMod val="50000"/>
                  </a:schemeClr>
                </a:solidFill>
                <a:latin typeface="Arial" panose="020B0604020202020204" pitchFamily="34" charset="0"/>
                <a:cs typeface="Arial" panose="020B0604020202020204" pitchFamily="34" charset="0"/>
              </a:rPr>
              <a:t>Tạo</a:t>
            </a:r>
            <a:r>
              <a:rPr lang="en-US" sz="2800" b="1" dirty="0">
                <a:solidFill>
                  <a:schemeClr val="accent1">
                    <a:lumMod val="50000"/>
                  </a:schemeClr>
                </a:solidFill>
                <a:latin typeface="Arial" panose="020B0604020202020204" pitchFamily="34" charset="0"/>
                <a:cs typeface="Arial" panose="020B0604020202020204" pitchFamily="34" charset="0"/>
              </a:rPr>
              <a:t> class user</a:t>
            </a:r>
          </a:p>
        </p:txBody>
      </p:sp>
      <p:sp>
        <p:nvSpPr>
          <p:cNvPr id="25" name="Content Placeholder 2">
            <a:extLst>
              <a:ext uri="{FF2B5EF4-FFF2-40B4-BE49-F238E27FC236}">
                <a16:creationId xmlns:a16="http://schemas.microsoft.com/office/drawing/2014/main" id="{CD423558-64F0-4198-96F6-89E9374F3E2B}"/>
              </a:ext>
            </a:extLst>
          </p:cNvPr>
          <p:cNvSpPr>
            <a:spLocks noGrp="1"/>
          </p:cNvSpPr>
          <p:nvPr>
            <p:ph idx="1"/>
          </p:nvPr>
        </p:nvSpPr>
        <p:spPr>
          <a:xfrm>
            <a:off x="923069" y="2011972"/>
            <a:ext cx="10638183" cy="1460914"/>
          </a:xfrm>
        </p:spPr>
        <p:txBody>
          <a:bodyPr>
            <a:normAutofit/>
          </a:bodyPr>
          <a:lstStyle/>
          <a:p>
            <a:r>
              <a:rPr lang="vi-VN" dirty="0">
                <a:solidFill>
                  <a:schemeClr val="accent1">
                    <a:lumMod val="50000"/>
                  </a:schemeClr>
                </a:solidFill>
                <a:latin typeface="Arial" panose="020B0604020202020204" pitchFamily="34" charset="0"/>
                <a:cs typeface="Arial" panose="020B0604020202020204" pitchFamily="34" charset="0"/>
              </a:rPr>
              <a:t>Một user với đầy đủ chức năng gửi/nhận tin nhắn và thông báo.</a:t>
            </a:r>
          </a:p>
          <a:p>
            <a:r>
              <a:rPr lang="vi-VN" dirty="0">
                <a:solidFill>
                  <a:schemeClr val="accent1">
                    <a:lumMod val="50000"/>
                  </a:schemeClr>
                </a:solidFill>
                <a:latin typeface="Arial" panose="020B0604020202020204" pitchFamily="34" charset="0"/>
                <a:cs typeface="Arial" panose="020B0604020202020204" pitchFamily="34" charset="0"/>
              </a:rPr>
              <a:t>User sẽ được cấp một số lượng slot tin nhắn nhất định (biến k trong bài báo).</a:t>
            </a:r>
          </a:p>
          <a:p>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26" name="Title 1">
            <a:extLst>
              <a:ext uri="{FF2B5EF4-FFF2-40B4-BE49-F238E27FC236}">
                <a16:creationId xmlns:a16="http://schemas.microsoft.com/office/drawing/2014/main" id="{93F7A85A-31F2-46F3-8CC2-ED84564066B2}"/>
              </a:ext>
            </a:extLst>
          </p:cNvPr>
          <p:cNvSpPr txBox="1">
            <a:spLocks/>
          </p:cNvSpPr>
          <p:nvPr/>
        </p:nvSpPr>
        <p:spPr>
          <a:xfrm>
            <a:off x="923068" y="3834090"/>
            <a:ext cx="10368171" cy="936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50000"/>
                  </a:schemeClr>
                </a:solidFill>
                <a:latin typeface="Arial" panose="020B0604020202020204" pitchFamily="34" charset="0"/>
                <a:cs typeface="Arial" panose="020B0604020202020204" pitchFamily="34" charset="0"/>
              </a:rPr>
              <a:t>4. </a:t>
            </a:r>
            <a:r>
              <a:rPr lang="en-US" sz="2800" b="1" dirty="0" err="1">
                <a:solidFill>
                  <a:schemeClr val="accent1">
                    <a:lumMod val="50000"/>
                  </a:schemeClr>
                </a:solidFill>
                <a:latin typeface="Arial" panose="020B0604020202020204" pitchFamily="34" charset="0"/>
                <a:cs typeface="Arial" panose="020B0604020202020204" pitchFamily="34" charset="0"/>
              </a:rPr>
              <a:t>Áp</a:t>
            </a:r>
            <a:r>
              <a:rPr lang="en-US" sz="2800" b="1" dirty="0">
                <a:solidFill>
                  <a:schemeClr val="accent1">
                    <a:lumMod val="50000"/>
                  </a:schemeClr>
                </a:solidFill>
                <a:latin typeface="Arial" panose="020B0604020202020204" pitchFamily="34" charset="0"/>
                <a:cs typeface="Arial" panose="020B0604020202020204" pitchFamily="34" charset="0"/>
              </a:rPr>
              <a:t> </a:t>
            </a:r>
            <a:r>
              <a:rPr lang="en-US" sz="2800" b="1" dirty="0" err="1">
                <a:solidFill>
                  <a:schemeClr val="accent1">
                    <a:lumMod val="50000"/>
                  </a:schemeClr>
                </a:solidFill>
                <a:latin typeface="Arial" panose="020B0604020202020204" pitchFamily="34" charset="0"/>
                <a:cs typeface="Arial" panose="020B0604020202020204" pitchFamily="34" charset="0"/>
              </a:rPr>
              <a:t>dụng</a:t>
            </a:r>
            <a:r>
              <a:rPr lang="en-US" sz="2800" b="1" dirty="0">
                <a:solidFill>
                  <a:schemeClr val="accent1">
                    <a:lumMod val="50000"/>
                  </a:schemeClr>
                </a:solidFill>
                <a:latin typeface="Arial" panose="020B0604020202020204" pitchFamily="34" charset="0"/>
                <a:cs typeface="Arial" panose="020B0604020202020204" pitchFamily="34" charset="0"/>
              </a:rPr>
              <a:t> </a:t>
            </a:r>
            <a:r>
              <a:rPr lang="en-US" sz="2800" b="1" dirty="0" err="1">
                <a:solidFill>
                  <a:schemeClr val="accent1">
                    <a:lumMod val="50000"/>
                  </a:schemeClr>
                </a:solidFill>
                <a:latin typeface="Arial" panose="020B0604020202020204" pitchFamily="34" charset="0"/>
                <a:cs typeface="Arial" panose="020B0604020202020204" pitchFamily="34" charset="0"/>
              </a:rPr>
              <a:t>quy</a:t>
            </a:r>
            <a:r>
              <a:rPr lang="en-US" sz="2800" b="1" dirty="0">
                <a:solidFill>
                  <a:schemeClr val="accent1">
                    <a:lumMod val="50000"/>
                  </a:schemeClr>
                </a:solidFill>
                <a:latin typeface="Arial" panose="020B0604020202020204" pitchFamily="34" charset="0"/>
                <a:cs typeface="Arial" panose="020B0604020202020204" pitchFamily="34" charset="0"/>
              </a:rPr>
              <a:t> </a:t>
            </a:r>
            <a:r>
              <a:rPr lang="en-US" sz="2800" b="1" dirty="0" err="1">
                <a:solidFill>
                  <a:schemeClr val="accent1">
                    <a:lumMod val="50000"/>
                  </a:schemeClr>
                </a:solidFill>
                <a:latin typeface="Arial" panose="020B0604020202020204" pitchFamily="34" charset="0"/>
                <a:cs typeface="Arial" panose="020B0604020202020204" pitchFamily="34" charset="0"/>
              </a:rPr>
              <a:t>tắc</a:t>
            </a:r>
            <a:r>
              <a:rPr lang="en-US" sz="2800" b="1" dirty="0">
                <a:solidFill>
                  <a:schemeClr val="accent1">
                    <a:lumMod val="50000"/>
                  </a:schemeClr>
                </a:solidFill>
                <a:latin typeface="Arial" panose="020B0604020202020204" pitchFamily="34" charset="0"/>
                <a:cs typeface="Arial" panose="020B0604020202020204" pitchFamily="34" charset="0"/>
              </a:rPr>
              <a:t> </a:t>
            </a:r>
            <a:r>
              <a:rPr lang="en-US" sz="2800" b="1" dirty="0" err="1">
                <a:solidFill>
                  <a:schemeClr val="accent1">
                    <a:lumMod val="50000"/>
                  </a:schemeClr>
                </a:solidFill>
                <a:latin typeface="Arial" panose="020B0604020202020204" pitchFamily="34" charset="0"/>
                <a:cs typeface="Arial" panose="020B0604020202020204" pitchFamily="34" charset="0"/>
              </a:rPr>
              <a:t>gửi</a:t>
            </a:r>
            <a:r>
              <a:rPr lang="en-US" sz="2800" b="1" dirty="0">
                <a:solidFill>
                  <a:schemeClr val="accent1">
                    <a:lumMod val="50000"/>
                  </a:schemeClr>
                </a:solidFill>
                <a:latin typeface="Arial" panose="020B0604020202020204" pitchFamily="34" charset="0"/>
                <a:cs typeface="Arial" panose="020B0604020202020204" pitchFamily="34" charset="0"/>
              </a:rPr>
              <a:t>/</a:t>
            </a:r>
            <a:r>
              <a:rPr lang="en-US" sz="2800" b="1" dirty="0" err="1">
                <a:solidFill>
                  <a:schemeClr val="accent1">
                    <a:lumMod val="50000"/>
                  </a:schemeClr>
                </a:solidFill>
                <a:latin typeface="Arial" panose="020B0604020202020204" pitchFamily="34" charset="0"/>
                <a:cs typeface="Arial" panose="020B0604020202020204" pitchFamily="34" charset="0"/>
              </a:rPr>
              <a:t>nhận</a:t>
            </a:r>
            <a:r>
              <a:rPr lang="en-US" sz="2800" b="1" dirty="0">
                <a:solidFill>
                  <a:schemeClr val="accent1">
                    <a:lumMod val="50000"/>
                  </a:schemeClr>
                </a:solidFill>
                <a:latin typeface="Arial" panose="020B0604020202020204" pitchFamily="34" charset="0"/>
                <a:cs typeface="Arial" panose="020B0604020202020204" pitchFamily="34" charset="0"/>
              </a:rPr>
              <a:t> tin </a:t>
            </a:r>
            <a:r>
              <a:rPr lang="en-US" sz="2800" b="1" dirty="0" err="1">
                <a:solidFill>
                  <a:schemeClr val="accent1">
                    <a:lumMod val="50000"/>
                  </a:schemeClr>
                </a:solidFill>
                <a:latin typeface="Arial" panose="020B0604020202020204" pitchFamily="34" charset="0"/>
                <a:cs typeface="Arial" panose="020B0604020202020204" pitchFamily="34" charset="0"/>
              </a:rPr>
              <a:t>nhắn</a:t>
            </a:r>
            <a:r>
              <a:rPr lang="en-US" sz="2800" b="1" dirty="0">
                <a:solidFill>
                  <a:schemeClr val="accent1">
                    <a:lumMod val="50000"/>
                  </a:schemeClr>
                </a:solidFill>
                <a:latin typeface="Arial" panose="020B0604020202020204" pitchFamily="34" charset="0"/>
                <a:cs typeface="Arial" panose="020B0604020202020204" pitchFamily="34" charset="0"/>
              </a:rPr>
              <a:t> </a:t>
            </a:r>
            <a:r>
              <a:rPr lang="en-US" sz="2800" b="1" dirty="0" err="1">
                <a:solidFill>
                  <a:schemeClr val="accent1">
                    <a:lumMod val="50000"/>
                  </a:schemeClr>
                </a:solidFill>
                <a:latin typeface="Arial" panose="020B0604020202020204" pitchFamily="34" charset="0"/>
                <a:cs typeface="Arial" panose="020B0604020202020204" pitchFamily="34" charset="0"/>
              </a:rPr>
              <a:t>và</a:t>
            </a:r>
            <a:r>
              <a:rPr lang="en-US" sz="2800" b="1" dirty="0">
                <a:solidFill>
                  <a:schemeClr val="accent1">
                    <a:lumMod val="50000"/>
                  </a:schemeClr>
                </a:solidFill>
                <a:latin typeface="Arial" panose="020B0604020202020204" pitchFamily="34" charset="0"/>
                <a:cs typeface="Arial" panose="020B0604020202020204" pitchFamily="34" charset="0"/>
              </a:rPr>
              <a:t> </a:t>
            </a:r>
            <a:r>
              <a:rPr lang="en-US" sz="2800" b="1" dirty="0" err="1">
                <a:solidFill>
                  <a:schemeClr val="accent1">
                    <a:lumMod val="50000"/>
                  </a:schemeClr>
                </a:solidFill>
                <a:latin typeface="Arial" panose="020B0604020202020204" pitchFamily="34" charset="0"/>
                <a:cs typeface="Arial" panose="020B0604020202020204" pitchFamily="34" charset="0"/>
              </a:rPr>
              <a:t>thông</a:t>
            </a:r>
            <a:r>
              <a:rPr lang="en-US" sz="2800" b="1" dirty="0">
                <a:solidFill>
                  <a:schemeClr val="accent1">
                    <a:lumMod val="50000"/>
                  </a:schemeClr>
                </a:solidFill>
                <a:latin typeface="Arial" panose="020B0604020202020204" pitchFamily="34" charset="0"/>
                <a:cs typeface="Arial" panose="020B0604020202020204" pitchFamily="34" charset="0"/>
              </a:rPr>
              <a:t> </a:t>
            </a:r>
            <a:r>
              <a:rPr lang="en-US" sz="2800" b="1" dirty="0" err="1">
                <a:solidFill>
                  <a:schemeClr val="accent1">
                    <a:lumMod val="50000"/>
                  </a:schemeClr>
                </a:solidFill>
                <a:latin typeface="Arial" panose="020B0604020202020204" pitchFamily="34" charset="0"/>
                <a:cs typeface="Arial" panose="020B0604020202020204" pitchFamily="34" charset="0"/>
              </a:rPr>
              <a:t>báo</a:t>
            </a:r>
            <a:r>
              <a:rPr lang="en-US" sz="2800" b="1" dirty="0">
                <a:solidFill>
                  <a:schemeClr val="accent1">
                    <a:lumMod val="50000"/>
                  </a:schemeClr>
                </a:solidFill>
                <a:latin typeface="Arial" panose="020B0604020202020204" pitchFamily="34" charset="0"/>
                <a:cs typeface="Arial" panose="020B0604020202020204" pitchFamily="34" charset="0"/>
              </a:rPr>
              <a:t> </a:t>
            </a:r>
            <a:r>
              <a:rPr lang="en-US" sz="2800" b="1" dirty="0" err="1">
                <a:solidFill>
                  <a:schemeClr val="accent1">
                    <a:lumMod val="50000"/>
                  </a:schemeClr>
                </a:solidFill>
                <a:latin typeface="Arial" panose="020B0604020202020204" pitchFamily="34" charset="0"/>
                <a:cs typeface="Arial" panose="020B0604020202020204" pitchFamily="34" charset="0"/>
              </a:rPr>
              <a:t>của</a:t>
            </a:r>
            <a:r>
              <a:rPr lang="en-US" sz="2800" b="1" dirty="0">
                <a:solidFill>
                  <a:schemeClr val="accent1">
                    <a:lumMod val="50000"/>
                  </a:schemeClr>
                </a:solidFill>
                <a:latin typeface="Arial" panose="020B0604020202020204" pitchFamily="34" charset="0"/>
                <a:cs typeface="Arial" panose="020B0604020202020204" pitchFamily="34" charset="0"/>
              </a:rPr>
              <a:t> Stein </a:t>
            </a:r>
            <a:r>
              <a:rPr lang="en-US" sz="2800" b="1" dirty="0" err="1">
                <a:solidFill>
                  <a:schemeClr val="accent1">
                    <a:lumMod val="50000"/>
                  </a:schemeClr>
                </a:solidFill>
                <a:latin typeface="Arial" panose="020B0604020202020204" pitchFamily="34" charset="0"/>
                <a:cs typeface="Arial" panose="020B0604020202020204" pitchFamily="34" charset="0"/>
              </a:rPr>
              <a:t>Krogdahl</a:t>
            </a:r>
            <a:endParaRPr lang="en-US" sz="2800" b="1" dirty="0">
              <a:solidFill>
                <a:schemeClr val="accent1">
                  <a:lumMod val="50000"/>
                </a:schemeClr>
              </a:solidFill>
              <a:latin typeface="Arial" panose="020B0604020202020204" pitchFamily="34" charset="0"/>
              <a:cs typeface="Arial" panose="020B0604020202020204" pitchFamily="34" charset="0"/>
            </a:endParaRPr>
          </a:p>
        </p:txBody>
      </p:sp>
      <p:sp>
        <p:nvSpPr>
          <p:cNvPr id="27" name="Content Placeholder 2">
            <a:extLst>
              <a:ext uri="{FF2B5EF4-FFF2-40B4-BE49-F238E27FC236}">
                <a16:creationId xmlns:a16="http://schemas.microsoft.com/office/drawing/2014/main" id="{A655839A-A272-4E57-A9E7-8D052021AEB2}"/>
              </a:ext>
            </a:extLst>
          </p:cNvPr>
          <p:cNvSpPr txBox="1">
            <a:spLocks/>
          </p:cNvSpPr>
          <p:nvPr/>
        </p:nvSpPr>
        <p:spPr>
          <a:xfrm>
            <a:off x="923068" y="4915319"/>
            <a:ext cx="10638183" cy="1460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solidFill>
                  <a:schemeClr val="accent1">
                    <a:lumMod val="50000"/>
                  </a:schemeClr>
                </a:solidFill>
                <a:latin typeface="Arial" panose="020B0604020202020204" pitchFamily="34" charset="0"/>
                <a:cs typeface="Arial" panose="020B0604020202020204" pitchFamily="34" charset="0"/>
              </a:rPr>
              <a:t>Middleware mà chúng ta xây dựng vẫn sẽ giữ nguyên các tính chất như Lemma 1, 2 và Theorem mà Stein Krogdahl đã chứng minh.</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4088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 calcmode="lin" valueType="num">
                                      <p:cBhvr additive="base">
                                        <p:cTn id="17"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anim calcmode="lin" valueType="num">
                                      <p:cBhvr>
                                        <p:cTn id="24" dur="1000" fill="hold"/>
                                        <p:tgtEl>
                                          <p:spTgt spid="26"/>
                                        </p:tgtEl>
                                        <p:attrNameLst>
                                          <p:attrName>ppt_x</p:attrName>
                                        </p:attrNameLst>
                                      </p:cBhvr>
                                      <p:tavLst>
                                        <p:tav tm="0">
                                          <p:val>
                                            <p:strVal val="#ppt_x"/>
                                          </p:val>
                                        </p:tav>
                                        <p:tav tm="100000">
                                          <p:val>
                                            <p:strVal val="#ppt_x"/>
                                          </p:val>
                                        </p:tav>
                                      </p:tavLst>
                                    </p:anim>
                                    <p:anim calcmode="lin" valueType="num">
                                      <p:cBhvr>
                                        <p:cTn id="2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0BAB404-69C6-50C9-B132-BD45063D245D}"/>
              </a:ext>
            </a:extLst>
          </p:cNvPr>
          <p:cNvGrpSpPr/>
          <p:nvPr/>
        </p:nvGrpSpPr>
        <p:grpSpPr>
          <a:xfrm>
            <a:off x="-361877" y="0"/>
            <a:ext cx="2739317" cy="2377440"/>
            <a:chOff x="-361877" y="0"/>
            <a:chExt cx="2739317" cy="2377440"/>
          </a:xfrm>
        </p:grpSpPr>
        <p:sp>
          <p:nvSpPr>
            <p:cNvPr id="36" name="Right Triangle 35">
              <a:extLst>
                <a:ext uri="{FF2B5EF4-FFF2-40B4-BE49-F238E27FC236}">
                  <a16:creationId xmlns:a16="http://schemas.microsoft.com/office/drawing/2014/main" id="{53990FA9-E2AA-3E9A-B60B-2DD27D09B1FA}"/>
                </a:ext>
              </a:extLst>
            </p:cNvPr>
            <p:cNvSpPr/>
            <p:nvPr/>
          </p:nvSpPr>
          <p:spPr>
            <a:xfrm rot="5400000">
              <a:off x="0" y="0"/>
              <a:ext cx="2377440" cy="2377440"/>
            </a:xfrm>
            <a:prstGeom prst="rtTriangle">
              <a:avLst/>
            </a:prstGeom>
            <a:solidFill>
              <a:srgbClr val="EB4F00"/>
            </a:solidFill>
            <a:ln>
              <a:solidFill>
                <a:srgbClr val="EB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EACFCA30-C36B-09B4-1A90-55B489AA56BF}"/>
                </a:ext>
              </a:extLst>
            </p:cNvPr>
            <p:cNvSpPr/>
            <p:nvPr/>
          </p:nvSpPr>
          <p:spPr>
            <a:xfrm rot="5400000">
              <a:off x="0" y="0"/>
              <a:ext cx="1371600" cy="1371600"/>
            </a:xfrm>
            <a:prstGeom prst="rtTriangle">
              <a:avLst/>
            </a:prstGeom>
            <a:solidFill>
              <a:srgbClr val="002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F3DACF7-2DE8-7B77-319F-A8D82D2B9766}"/>
                </a:ext>
              </a:extLst>
            </p:cNvPr>
            <p:cNvSpPr/>
            <p:nvPr/>
          </p:nvSpPr>
          <p:spPr>
            <a:xfrm>
              <a:off x="137160" y="137160"/>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DD77F1B-0211-CFB6-84B0-28A4E901393A}"/>
                </a:ext>
              </a:extLst>
            </p:cNvPr>
            <p:cNvSpPr/>
            <p:nvPr/>
          </p:nvSpPr>
          <p:spPr>
            <a:xfrm rot="2707606">
              <a:off x="614684" y="-357065"/>
              <a:ext cx="141508" cy="2094630"/>
            </a:xfrm>
            <a:custGeom>
              <a:avLst/>
              <a:gdLst>
                <a:gd name="connsiteX0" fmla="*/ 0 w 137160"/>
                <a:gd name="connsiteY0" fmla="*/ 0 h 2094630"/>
                <a:gd name="connsiteX1" fmla="*/ 137160 w 137160"/>
                <a:gd name="connsiteY1" fmla="*/ 0 h 2094630"/>
                <a:gd name="connsiteX2" fmla="*/ 137160 w 137160"/>
                <a:gd name="connsiteY2" fmla="*/ 2094630 h 2094630"/>
                <a:gd name="connsiteX3" fmla="*/ 0 w 137160"/>
                <a:gd name="connsiteY3" fmla="*/ 2094630 h 2094630"/>
                <a:gd name="connsiteX4" fmla="*/ 0 w 137160"/>
                <a:gd name="connsiteY4" fmla="*/ 0 h 2094630"/>
                <a:gd name="connsiteX0" fmla="*/ 4348 w 141508"/>
                <a:gd name="connsiteY0" fmla="*/ 0 h 2094630"/>
                <a:gd name="connsiteX1" fmla="*/ 141508 w 141508"/>
                <a:gd name="connsiteY1" fmla="*/ 0 h 2094630"/>
                <a:gd name="connsiteX2" fmla="*/ 141508 w 141508"/>
                <a:gd name="connsiteY2" fmla="*/ 2094630 h 2094630"/>
                <a:gd name="connsiteX3" fmla="*/ 0 w 141508"/>
                <a:gd name="connsiteY3" fmla="*/ 1955894 h 2094630"/>
                <a:gd name="connsiteX4" fmla="*/ 4348 w 141508"/>
                <a:gd name="connsiteY4" fmla="*/ 0 h 2094630"/>
                <a:gd name="connsiteX0" fmla="*/ 3285 w 141508"/>
                <a:gd name="connsiteY0" fmla="*/ 127971 h 2094630"/>
                <a:gd name="connsiteX1" fmla="*/ 141508 w 141508"/>
                <a:gd name="connsiteY1" fmla="*/ 0 h 2094630"/>
                <a:gd name="connsiteX2" fmla="*/ 141508 w 141508"/>
                <a:gd name="connsiteY2" fmla="*/ 2094630 h 2094630"/>
                <a:gd name="connsiteX3" fmla="*/ 0 w 141508"/>
                <a:gd name="connsiteY3" fmla="*/ 1955894 h 2094630"/>
                <a:gd name="connsiteX4" fmla="*/ 3285 w 141508"/>
                <a:gd name="connsiteY4" fmla="*/ 127971 h 2094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08" h="2094630">
                  <a:moveTo>
                    <a:pt x="3285" y="127971"/>
                  </a:moveTo>
                  <a:lnTo>
                    <a:pt x="141508" y="0"/>
                  </a:lnTo>
                  <a:lnTo>
                    <a:pt x="141508" y="2094630"/>
                  </a:lnTo>
                  <a:lnTo>
                    <a:pt x="0" y="1955894"/>
                  </a:lnTo>
                  <a:cubicBezTo>
                    <a:pt x="1449" y="1303929"/>
                    <a:pt x="1836" y="779936"/>
                    <a:pt x="3285" y="1279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6" name="Picture 15">
              <a:extLst>
                <a:ext uri="{FF2B5EF4-FFF2-40B4-BE49-F238E27FC236}">
                  <a16:creationId xmlns:a16="http://schemas.microsoft.com/office/drawing/2014/main" id="{7A9030B2-7AE9-7BBB-4274-C95F54D6085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8531" y="426188"/>
              <a:ext cx="474538" cy="608990"/>
            </a:xfrm>
            <a:prstGeom prst="rect">
              <a:avLst/>
            </a:prstGeom>
          </p:spPr>
        </p:pic>
      </p:grpSp>
      <p:grpSp>
        <p:nvGrpSpPr>
          <p:cNvPr id="6" name="Group 5"/>
          <p:cNvGrpSpPr/>
          <p:nvPr/>
        </p:nvGrpSpPr>
        <p:grpSpPr>
          <a:xfrm>
            <a:off x="0" y="0"/>
            <a:ext cx="12198816" cy="6858000"/>
            <a:chOff x="0" y="0"/>
            <a:chExt cx="12198816" cy="6858000"/>
          </a:xfrm>
        </p:grpSpPr>
        <p:sp>
          <p:nvSpPr>
            <p:cNvPr id="10" name="Freeform 9">
              <a:extLst>
                <a:ext uri="{FF2B5EF4-FFF2-40B4-BE49-F238E27FC236}">
                  <a16:creationId xmlns:a16="http://schemas.microsoft.com/office/drawing/2014/main" id="{0DDCBD8F-0130-9D2F-B37D-FC51F7EE8086}"/>
                </a:ext>
              </a:extLst>
            </p:cNvPr>
            <p:cNvSpPr/>
            <p:nvPr/>
          </p:nvSpPr>
          <p:spPr>
            <a:xfrm rot="5400000">
              <a:off x="2670408" y="-2670408"/>
              <a:ext cx="6858000" cy="12198816"/>
            </a:xfrm>
            <a:custGeom>
              <a:avLst/>
              <a:gdLst>
                <a:gd name="connsiteX0" fmla="*/ 0 w 6858000"/>
                <a:gd name="connsiteY0" fmla="*/ 152932 h 12198816"/>
                <a:gd name="connsiteX1" fmla="*/ 0 w 6858000"/>
                <a:gd name="connsiteY1" fmla="*/ 0 h 12198816"/>
                <a:gd name="connsiteX2" fmla="*/ 6858000 w 6858000"/>
                <a:gd name="connsiteY2" fmla="*/ 0 h 12198816"/>
                <a:gd name="connsiteX3" fmla="*/ 6851460 w 6858000"/>
                <a:gd name="connsiteY3" fmla="*/ 6816 h 12198816"/>
                <a:gd name="connsiteX4" fmla="*/ 6858000 w 6858000"/>
                <a:gd name="connsiteY4" fmla="*/ 6816 h 12198816"/>
                <a:gd name="connsiteX5" fmla="*/ 6858000 w 6858000"/>
                <a:gd name="connsiteY5" fmla="*/ 12198816 h 12198816"/>
                <a:gd name="connsiteX6" fmla="*/ 6705068 w 6858000"/>
                <a:gd name="connsiteY6" fmla="*/ 12198816 h 12198816"/>
                <a:gd name="connsiteX7" fmla="*/ 6705068 w 6858000"/>
                <a:gd name="connsiteY7" fmla="*/ 1247481 h 12198816"/>
                <a:gd name="connsiteX8" fmla="*/ 6787298 w 6858000"/>
                <a:gd name="connsiteY8" fmla="*/ 1247481 h 12198816"/>
                <a:gd name="connsiteX9" fmla="*/ 6787298 w 6858000"/>
                <a:gd name="connsiteY9" fmla="*/ 389642 h 12198816"/>
                <a:gd name="connsiteX10" fmla="*/ 6705068 w 6858000"/>
                <a:gd name="connsiteY10" fmla="*/ 389642 h 12198816"/>
                <a:gd name="connsiteX11" fmla="*/ 6705068 w 6858000"/>
                <a:gd name="connsiteY11" fmla="*/ 159282 h 1219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8816">
                  <a:moveTo>
                    <a:pt x="0" y="152932"/>
                  </a:moveTo>
                  <a:lnTo>
                    <a:pt x="0" y="0"/>
                  </a:lnTo>
                  <a:lnTo>
                    <a:pt x="6858000" y="0"/>
                  </a:lnTo>
                  <a:lnTo>
                    <a:pt x="6851460" y="6816"/>
                  </a:lnTo>
                  <a:lnTo>
                    <a:pt x="6858000" y="6816"/>
                  </a:lnTo>
                  <a:lnTo>
                    <a:pt x="6858000" y="12198816"/>
                  </a:lnTo>
                  <a:lnTo>
                    <a:pt x="6705068" y="12198816"/>
                  </a:lnTo>
                  <a:lnTo>
                    <a:pt x="6705068" y="1247481"/>
                  </a:lnTo>
                  <a:lnTo>
                    <a:pt x="6787298" y="1247481"/>
                  </a:lnTo>
                  <a:lnTo>
                    <a:pt x="6787298" y="389642"/>
                  </a:lnTo>
                  <a:lnTo>
                    <a:pt x="6705068" y="389642"/>
                  </a:lnTo>
                  <a:lnTo>
                    <a:pt x="6705068" y="159282"/>
                  </a:lnTo>
                  <a:close/>
                </a:path>
              </a:pathLst>
            </a:custGeom>
            <a:solidFill>
              <a:srgbClr val="EB4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p:nvSpPr>
          <p:spPr>
            <a:xfrm>
              <a:off x="10989041" y="6235952"/>
              <a:ext cx="764067" cy="518474"/>
            </a:xfrm>
            <a:custGeom>
              <a:avLst/>
              <a:gdLst>
                <a:gd name="connsiteX0" fmla="*/ 395926 w 791852"/>
                <a:gd name="connsiteY0" fmla="*/ 0 h 824845"/>
                <a:gd name="connsiteX1" fmla="*/ 791852 w 791852"/>
                <a:gd name="connsiteY1" fmla="*/ 344078 h 824845"/>
                <a:gd name="connsiteX2" fmla="*/ 791852 w 791852"/>
                <a:gd name="connsiteY2" fmla="*/ 824845 h 824845"/>
                <a:gd name="connsiteX3" fmla="*/ 1 w 791852"/>
                <a:gd name="connsiteY3" fmla="*/ 824845 h 824845"/>
                <a:gd name="connsiteX4" fmla="*/ 1 w 791852"/>
                <a:gd name="connsiteY4" fmla="*/ 344087 h 824845"/>
                <a:gd name="connsiteX5" fmla="*/ 0 w 791852"/>
                <a:gd name="connsiteY5" fmla="*/ 344078 h 824845"/>
                <a:gd name="connsiteX6" fmla="*/ 395926 w 791852"/>
                <a:gd name="connsiteY6" fmla="*/ 0 h 82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852" h="824845">
                  <a:moveTo>
                    <a:pt x="395926" y="0"/>
                  </a:moveTo>
                  <a:cubicBezTo>
                    <a:pt x="614590" y="0"/>
                    <a:pt x="791852" y="154049"/>
                    <a:pt x="791852" y="344078"/>
                  </a:cubicBezTo>
                  <a:lnTo>
                    <a:pt x="791852" y="824845"/>
                  </a:lnTo>
                  <a:lnTo>
                    <a:pt x="1" y="824845"/>
                  </a:lnTo>
                  <a:lnTo>
                    <a:pt x="1" y="344087"/>
                  </a:lnTo>
                  <a:lnTo>
                    <a:pt x="0" y="344078"/>
                  </a:lnTo>
                  <a:cubicBezTo>
                    <a:pt x="0" y="154049"/>
                    <a:pt x="177262" y="0"/>
                    <a:pt x="395926" y="0"/>
                  </a:cubicBezTo>
                  <a:close/>
                </a:path>
              </a:pathLst>
            </a:custGeom>
            <a:solidFill>
              <a:srgbClr val="0026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ectangle: Rounded Corners 172">
              <a:extLst>
                <a:ext uri="{FF2B5EF4-FFF2-40B4-BE49-F238E27FC236}">
                  <a16:creationId xmlns:a16="http://schemas.microsoft.com/office/drawing/2014/main" id="{323463B4-7973-454A-B608-71BC38EF8A2B}"/>
                </a:ext>
              </a:extLst>
            </p:cNvPr>
            <p:cNvSpPr/>
            <p:nvPr/>
          </p:nvSpPr>
          <p:spPr>
            <a:xfrm rot="2700000">
              <a:off x="10987023" y="5883156"/>
              <a:ext cx="768103" cy="770875"/>
            </a:xfrm>
            <a:prstGeom prst="roundRect">
              <a:avLst>
                <a:gd name="adj" fmla="val 19237"/>
              </a:avLst>
            </a:prstGeom>
            <a:solidFill>
              <a:srgbClr val="002673"/>
            </a:solidFill>
            <a:ln w="3175">
              <a:noFill/>
            </a:ln>
            <a:effectLst>
              <a:outerShdw blurRad="38100" dist="508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4" name="TextBox 123"/>
          <p:cNvSpPr txBox="1"/>
          <p:nvPr/>
        </p:nvSpPr>
        <p:spPr>
          <a:xfrm>
            <a:off x="10897306" y="6091622"/>
            <a:ext cx="1067363" cy="353943"/>
          </a:xfrm>
          <a:prstGeom prst="rect">
            <a:avLst/>
          </a:prstGeom>
          <a:noFill/>
        </p:spPr>
        <p:txBody>
          <a:bodyPr wrap="square" rtlCol="0">
            <a:spAutoFit/>
          </a:bodyPr>
          <a:lstStyle/>
          <a:p>
            <a:r>
              <a:rPr lang="en-US" sz="1700" dirty="0" err="1">
                <a:solidFill>
                  <a:schemeClr val="bg1"/>
                </a:solidFill>
              </a:rPr>
              <a:t>Nhóm</a:t>
            </a:r>
            <a:r>
              <a:rPr lang="en-US" sz="1700" dirty="0">
                <a:solidFill>
                  <a:schemeClr val="bg1"/>
                </a:solidFill>
              </a:rPr>
              <a:t> 11</a:t>
            </a:r>
          </a:p>
        </p:txBody>
      </p:sp>
      <p:sp>
        <p:nvSpPr>
          <p:cNvPr id="20" name="Title 1">
            <a:extLst>
              <a:ext uri="{FF2B5EF4-FFF2-40B4-BE49-F238E27FC236}">
                <a16:creationId xmlns:a16="http://schemas.microsoft.com/office/drawing/2014/main" id="{687C3AE2-CFAD-427B-9A6F-E85E85D7683A}"/>
              </a:ext>
            </a:extLst>
          </p:cNvPr>
          <p:cNvSpPr>
            <a:spLocks noGrp="1"/>
          </p:cNvSpPr>
          <p:nvPr>
            <p:ph type="title"/>
          </p:nvPr>
        </p:nvSpPr>
        <p:spPr>
          <a:xfrm>
            <a:off x="1341123" y="1147127"/>
            <a:ext cx="10515600" cy="1325563"/>
          </a:xfrm>
        </p:spPr>
        <p:txBody>
          <a:bodyPr/>
          <a:lstStyle/>
          <a:p>
            <a:r>
              <a:rPr lang="en-US" b="1" dirty="0" err="1">
                <a:solidFill>
                  <a:schemeClr val="accent1">
                    <a:lumMod val="50000"/>
                  </a:schemeClr>
                </a:solidFill>
              </a:rPr>
              <a:t>Ứng</a:t>
            </a:r>
            <a:r>
              <a:rPr lang="en-US" b="1" dirty="0">
                <a:solidFill>
                  <a:schemeClr val="accent1">
                    <a:lumMod val="50000"/>
                  </a:schemeClr>
                </a:solidFill>
              </a:rPr>
              <a:t> </a:t>
            </a:r>
            <a:r>
              <a:rPr lang="en-US" b="1" dirty="0" err="1">
                <a:solidFill>
                  <a:schemeClr val="accent1">
                    <a:lumMod val="50000"/>
                  </a:schemeClr>
                </a:solidFill>
              </a:rPr>
              <a:t>dụng</a:t>
            </a:r>
            <a:endParaRPr lang="en-US" b="1" dirty="0">
              <a:solidFill>
                <a:schemeClr val="accent1">
                  <a:lumMod val="50000"/>
                </a:schemeClr>
              </a:solidFill>
            </a:endParaRPr>
          </a:p>
        </p:txBody>
      </p:sp>
      <p:sp>
        <p:nvSpPr>
          <p:cNvPr id="21" name="Content Placeholder 2">
            <a:extLst>
              <a:ext uri="{FF2B5EF4-FFF2-40B4-BE49-F238E27FC236}">
                <a16:creationId xmlns:a16="http://schemas.microsoft.com/office/drawing/2014/main" id="{1059220C-95DE-444E-BD27-34477C00B28C}"/>
              </a:ext>
            </a:extLst>
          </p:cNvPr>
          <p:cNvSpPr>
            <a:spLocks noGrp="1"/>
          </p:cNvSpPr>
          <p:nvPr>
            <p:ph idx="1"/>
          </p:nvPr>
        </p:nvSpPr>
        <p:spPr>
          <a:xfrm>
            <a:off x="1341123" y="2607627"/>
            <a:ext cx="10515600" cy="2216288"/>
          </a:xfrm>
        </p:spPr>
        <p:txBody>
          <a:bodyPr>
            <a:normAutofit fontScale="92500" lnSpcReduction="10000"/>
          </a:bodyPr>
          <a:lstStyle/>
          <a:p>
            <a:pPr marL="0" indent="0">
              <a:buNone/>
            </a:pPr>
            <a:r>
              <a:rPr lang="en-US" dirty="0" err="1">
                <a:solidFill>
                  <a:schemeClr val="accent1">
                    <a:lumMod val="50000"/>
                  </a:schemeClr>
                </a:solidFill>
              </a:rPr>
              <a:t>Ứng</a:t>
            </a:r>
            <a:r>
              <a:rPr lang="en-US" dirty="0">
                <a:solidFill>
                  <a:schemeClr val="accent1">
                    <a:lumMod val="50000"/>
                  </a:schemeClr>
                </a:solidFill>
              </a:rPr>
              <a:t> </a:t>
            </a:r>
            <a:r>
              <a:rPr lang="en-US" dirty="0" err="1">
                <a:solidFill>
                  <a:schemeClr val="accent1">
                    <a:lumMod val="50000"/>
                  </a:schemeClr>
                </a:solidFill>
              </a:rPr>
              <a:t>dụng</a:t>
            </a:r>
            <a:r>
              <a:rPr lang="en-US" dirty="0">
                <a:solidFill>
                  <a:schemeClr val="accent1">
                    <a:lumMod val="50000"/>
                  </a:schemeClr>
                </a:solidFill>
              </a:rPr>
              <a:t> 1.</a:t>
            </a:r>
          </a:p>
          <a:p>
            <a:pPr marL="0" indent="0">
              <a:buNone/>
            </a:pPr>
            <a:r>
              <a:rPr lang="vi-VN" dirty="0">
                <a:solidFill>
                  <a:schemeClr val="accent1">
                    <a:lumMod val="50000"/>
                  </a:schemeClr>
                </a:solidFill>
              </a:rPr>
              <a:t>Đếm số lượng tin nhắn bị lỗi trong quá trình truyền dữ liệu</a:t>
            </a:r>
          </a:p>
          <a:p>
            <a:pPr marL="0" indent="0">
              <a:buNone/>
            </a:pPr>
            <a:r>
              <a:rPr lang="vi-VN" dirty="0">
                <a:solidFill>
                  <a:schemeClr val="accent1">
                    <a:lumMod val="50000"/>
                  </a:schemeClr>
                </a:solidFill>
              </a:rPr>
              <a:t>Dùng hàm random() để mô phỏng việc bị lỗi</a:t>
            </a:r>
          </a:p>
          <a:p>
            <a:pPr>
              <a:buFont typeface="Arial" panose="020B0604020202020204" pitchFamily="34" charset="0"/>
              <a:buChar char="•"/>
            </a:pPr>
            <a:r>
              <a:rPr lang="vi-VN" dirty="0">
                <a:solidFill>
                  <a:schemeClr val="accent1">
                    <a:lumMod val="50000"/>
                  </a:schemeClr>
                </a:solidFill>
              </a:rPr>
              <a:t>Return 0 thì không insert tin nhắn vào queue</a:t>
            </a:r>
          </a:p>
          <a:p>
            <a:pPr>
              <a:buFont typeface="Arial" panose="020B0604020202020204" pitchFamily="34" charset="0"/>
              <a:buChar char="•"/>
            </a:pPr>
            <a:r>
              <a:rPr lang="vi-VN" dirty="0">
                <a:solidFill>
                  <a:schemeClr val="accent1">
                    <a:lumMod val="50000"/>
                  </a:schemeClr>
                </a:solidFill>
              </a:rPr>
              <a:t>Return 1 thì insert</a:t>
            </a:r>
          </a:p>
          <a:p>
            <a:endParaRPr lang="en-US" dirty="0">
              <a:solidFill>
                <a:schemeClr val="accent1">
                  <a:lumMod val="50000"/>
                </a:schemeClr>
              </a:solidFill>
            </a:endParaRPr>
          </a:p>
        </p:txBody>
      </p:sp>
    </p:spTree>
    <p:extLst>
      <p:ext uri="{BB962C8B-B14F-4D97-AF65-F5344CB8AC3E}">
        <p14:creationId xmlns:p14="http://schemas.microsoft.com/office/powerpoint/2010/main" val="1968587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0BAB404-69C6-50C9-B132-BD45063D245D}"/>
              </a:ext>
            </a:extLst>
          </p:cNvPr>
          <p:cNvGrpSpPr/>
          <p:nvPr/>
        </p:nvGrpSpPr>
        <p:grpSpPr>
          <a:xfrm>
            <a:off x="-361877" y="0"/>
            <a:ext cx="2739317" cy="2377440"/>
            <a:chOff x="-361877" y="0"/>
            <a:chExt cx="2739317" cy="2377440"/>
          </a:xfrm>
        </p:grpSpPr>
        <p:sp>
          <p:nvSpPr>
            <p:cNvPr id="36" name="Right Triangle 35">
              <a:extLst>
                <a:ext uri="{FF2B5EF4-FFF2-40B4-BE49-F238E27FC236}">
                  <a16:creationId xmlns:a16="http://schemas.microsoft.com/office/drawing/2014/main" id="{53990FA9-E2AA-3E9A-B60B-2DD27D09B1FA}"/>
                </a:ext>
              </a:extLst>
            </p:cNvPr>
            <p:cNvSpPr/>
            <p:nvPr/>
          </p:nvSpPr>
          <p:spPr>
            <a:xfrm rot="5400000">
              <a:off x="0" y="0"/>
              <a:ext cx="2377440" cy="2377440"/>
            </a:xfrm>
            <a:prstGeom prst="rtTriangle">
              <a:avLst/>
            </a:prstGeom>
            <a:solidFill>
              <a:srgbClr val="EB4F00"/>
            </a:solidFill>
            <a:ln>
              <a:solidFill>
                <a:srgbClr val="EB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EACFCA30-C36B-09B4-1A90-55B489AA56BF}"/>
                </a:ext>
              </a:extLst>
            </p:cNvPr>
            <p:cNvSpPr/>
            <p:nvPr/>
          </p:nvSpPr>
          <p:spPr>
            <a:xfrm rot="5400000">
              <a:off x="0" y="0"/>
              <a:ext cx="1371600" cy="1371600"/>
            </a:xfrm>
            <a:prstGeom prst="rtTriangle">
              <a:avLst/>
            </a:prstGeom>
            <a:solidFill>
              <a:srgbClr val="002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F3DACF7-2DE8-7B77-319F-A8D82D2B9766}"/>
                </a:ext>
              </a:extLst>
            </p:cNvPr>
            <p:cNvSpPr/>
            <p:nvPr/>
          </p:nvSpPr>
          <p:spPr>
            <a:xfrm>
              <a:off x="137160" y="137160"/>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DD77F1B-0211-CFB6-84B0-28A4E901393A}"/>
                </a:ext>
              </a:extLst>
            </p:cNvPr>
            <p:cNvSpPr/>
            <p:nvPr/>
          </p:nvSpPr>
          <p:spPr>
            <a:xfrm rot="2707606">
              <a:off x="614684" y="-357065"/>
              <a:ext cx="141508" cy="2094630"/>
            </a:xfrm>
            <a:custGeom>
              <a:avLst/>
              <a:gdLst>
                <a:gd name="connsiteX0" fmla="*/ 0 w 137160"/>
                <a:gd name="connsiteY0" fmla="*/ 0 h 2094630"/>
                <a:gd name="connsiteX1" fmla="*/ 137160 w 137160"/>
                <a:gd name="connsiteY1" fmla="*/ 0 h 2094630"/>
                <a:gd name="connsiteX2" fmla="*/ 137160 w 137160"/>
                <a:gd name="connsiteY2" fmla="*/ 2094630 h 2094630"/>
                <a:gd name="connsiteX3" fmla="*/ 0 w 137160"/>
                <a:gd name="connsiteY3" fmla="*/ 2094630 h 2094630"/>
                <a:gd name="connsiteX4" fmla="*/ 0 w 137160"/>
                <a:gd name="connsiteY4" fmla="*/ 0 h 2094630"/>
                <a:gd name="connsiteX0" fmla="*/ 4348 w 141508"/>
                <a:gd name="connsiteY0" fmla="*/ 0 h 2094630"/>
                <a:gd name="connsiteX1" fmla="*/ 141508 w 141508"/>
                <a:gd name="connsiteY1" fmla="*/ 0 h 2094630"/>
                <a:gd name="connsiteX2" fmla="*/ 141508 w 141508"/>
                <a:gd name="connsiteY2" fmla="*/ 2094630 h 2094630"/>
                <a:gd name="connsiteX3" fmla="*/ 0 w 141508"/>
                <a:gd name="connsiteY3" fmla="*/ 1955894 h 2094630"/>
                <a:gd name="connsiteX4" fmla="*/ 4348 w 141508"/>
                <a:gd name="connsiteY4" fmla="*/ 0 h 2094630"/>
                <a:gd name="connsiteX0" fmla="*/ 3285 w 141508"/>
                <a:gd name="connsiteY0" fmla="*/ 127971 h 2094630"/>
                <a:gd name="connsiteX1" fmla="*/ 141508 w 141508"/>
                <a:gd name="connsiteY1" fmla="*/ 0 h 2094630"/>
                <a:gd name="connsiteX2" fmla="*/ 141508 w 141508"/>
                <a:gd name="connsiteY2" fmla="*/ 2094630 h 2094630"/>
                <a:gd name="connsiteX3" fmla="*/ 0 w 141508"/>
                <a:gd name="connsiteY3" fmla="*/ 1955894 h 2094630"/>
                <a:gd name="connsiteX4" fmla="*/ 3285 w 141508"/>
                <a:gd name="connsiteY4" fmla="*/ 127971 h 2094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08" h="2094630">
                  <a:moveTo>
                    <a:pt x="3285" y="127971"/>
                  </a:moveTo>
                  <a:lnTo>
                    <a:pt x="141508" y="0"/>
                  </a:lnTo>
                  <a:lnTo>
                    <a:pt x="141508" y="2094630"/>
                  </a:lnTo>
                  <a:lnTo>
                    <a:pt x="0" y="1955894"/>
                  </a:lnTo>
                  <a:cubicBezTo>
                    <a:pt x="1449" y="1303929"/>
                    <a:pt x="1836" y="779936"/>
                    <a:pt x="3285" y="1279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6" name="Picture 15">
              <a:extLst>
                <a:ext uri="{FF2B5EF4-FFF2-40B4-BE49-F238E27FC236}">
                  <a16:creationId xmlns:a16="http://schemas.microsoft.com/office/drawing/2014/main" id="{7A9030B2-7AE9-7BBB-4274-C95F54D6085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8531" y="426188"/>
              <a:ext cx="474538" cy="608990"/>
            </a:xfrm>
            <a:prstGeom prst="rect">
              <a:avLst/>
            </a:prstGeom>
          </p:spPr>
        </p:pic>
      </p:grpSp>
      <p:grpSp>
        <p:nvGrpSpPr>
          <p:cNvPr id="6" name="Group 5"/>
          <p:cNvGrpSpPr/>
          <p:nvPr/>
        </p:nvGrpSpPr>
        <p:grpSpPr>
          <a:xfrm>
            <a:off x="0" y="0"/>
            <a:ext cx="12198816" cy="6858000"/>
            <a:chOff x="0" y="0"/>
            <a:chExt cx="12198816" cy="6858000"/>
          </a:xfrm>
        </p:grpSpPr>
        <p:sp>
          <p:nvSpPr>
            <p:cNvPr id="10" name="Freeform 9">
              <a:extLst>
                <a:ext uri="{FF2B5EF4-FFF2-40B4-BE49-F238E27FC236}">
                  <a16:creationId xmlns:a16="http://schemas.microsoft.com/office/drawing/2014/main" id="{0DDCBD8F-0130-9D2F-B37D-FC51F7EE8086}"/>
                </a:ext>
              </a:extLst>
            </p:cNvPr>
            <p:cNvSpPr/>
            <p:nvPr/>
          </p:nvSpPr>
          <p:spPr>
            <a:xfrm rot="5400000">
              <a:off x="2670408" y="-2670408"/>
              <a:ext cx="6858000" cy="12198816"/>
            </a:xfrm>
            <a:custGeom>
              <a:avLst/>
              <a:gdLst>
                <a:gd name="connsiteX0" fmla="*/ 0 w 6858000"/>
                <a:gd name="connsiteY0" fmla="*/ 152932 h 12198816"/>
                <a:gd name="connsiteX1" fmla="*/ 0 w 6858000"/>
                <a:gd name="connsiteY1" fmla="*/ 0 h 12198816"/>
                <a:gd name="connsiteX2" fmla="*/ 6858000 w 6858000"/>
                <a:gd name="connsiteY2" fmla="*/ 0 h 12198816"/>
                <a:gd name="connsiteX3" fmla="*/ 6851460 w 6858000"/>
                <a:gd name="connsiteY3" fmla="*/ 6816 h 12198816"/>
                <a:gd name="connsiteX4" fmla="*/ 6858000 w 6858000"/>
                <a:gd name="connsiteY4" fmla="*/ 6816 h 12198816"/>
                <a:gd name="connsiteX5" fmla="*/ 6858000 w 6858000"/>
                <a:gd name="connsiteY5" fmla="*/ 12198816 h 12198816"/>
                <a:gd name="connsiteX6" fmla="*/ 6705068 w 6858000"/>
                <a:gd name="connsiteY6" fmla="*/ 12198816 h 12198816"/>
                <a:gd name="connsiteX7" fmla="*/ 6705068 w 6858000"/>
                <a:gd name="connsiteY7" fmla="*/ 1247481 h 12198816"/>
                <a:gd name="connsiteX8" fmla="*/ 6787298 w 6858000"/>
                <a:gd name="connsiteY8" fmla="*/ 1247481 h 12198816"/>
                <a:gd name="connsiteX9" fmla="*/ 6787298 w 6858000"/>
                <a:gd name="connsiteY9" fmla="*/ 389642 h 12198816"/>
                <a:gd name="connsiteX10" fmla="*/ 6705068 w 6858000"/>
                <a:gd name="connsiteY10" fmla="*/ 389642 h 12198816"/>
                <a:gd name="connsiteX11" fmla="*/ 6705068 w 6858000"/>
                <a:gd name="connsiteY11" fmla="*/ 159282 h 1219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8816">
                  <a:moveTo>
                    <a:pt x="0" y="152932"/>
                  </a:moveTo>
                  <a:lnTo>
                    <a:pt x="0" y="0"/>
                  </a:lnTo>
                  <a:lnTo>
                    <a:pt x="6858000" y="0"/>
                  </a:lnTo>
                  <a:lnTo>
                    <a:pt x="6851460" y="6816"/>
                  </a:lnTo>
                  <a:lnTo>
                    <a:pt x="6858000" y="6816"/>
                  </a:lnTo>
                  <a:lnTo>
                    <a:pt x="6858000" y="12198816"/>
                  </a:lnTo>
                  <a:lnTo>
                    <a:pt x="6705068" y="12198816"/>
                  </a:lnTo>
                  <a:lnTo>
                    <a:pt x="6705068" y="1247481"/>
                  </a:lnTo>
                  <a:lnTo>
                    <a:pt x="6787298" y="1247481"/>
                  </a:lnTo>
                  <a:lnTo>
                    <a:pt x="6787298" y="389642"/>
                  </a:lnTo>
                  <a:lnTo>
                    <a:pt x="6705068" y="389642"/>
                  </a:lnTo>
                  <a:lnTo>
                    <a:pt x="6705068" y="159282"/>
                  </a:lnTo>
                  <a:close/>
                </a:path>
              </a:pathLst>
            </a:custGeom>
            <a:solidFill>
              <a:srgbClr val="EB4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p:nvSpPr>
          <p:spPr>
            <a:xfrm>
              <a:off x="10989041" y="6235952"/>
              <a:ext cx="764067" cy="518474"/>
            </a:xfrm>
            <a:custGeom>
              <a:avLst/>
              <a:gdLst>
                <a:gd name="connsiteX0" fmla="*/ 395926 w 791852"/>
                <a:gd name="connsiteY0" fmla="*/ 0 h 824845"/>
                <a:gd name="connsiteX1" fmla="*/ 791852 w 791852"/>
                <a:gd name="connsiteY1" fmla="*/ 344078 h 824845"/>
                <a:gd name="connsiteX2" fmla="*/ 791852 w 791852"/>
                <a:gd name="connsiteY2" fmla="*/ 824845 h 824845"/>
                <a:gd name="connsiteX3" fmla="*/ 1 w 791852"/>
                <a:gd name="connsiteY3" fmla="*/ 824845 h 824845"/>
                <a:gd name="connsiteX4" fmla="*/ 1 w 791852"/>
                <a:gd name="connsiteY4" fmla="*/ 344087 h 824845"/>
                <a:gd name="connsiteX5" fmla="*/ 0 w 791852"/>
                <a:gd name="connsiteY5" fmla="*/ 344078 h 824845"/>
                <a:gd name="connsiteX6" fmla="*/ 395926 w 791852"/>
                <a:gd name="connsiteY6" fmla="*/ 0 h 82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852" h="824845">
                  <a:moveTo>
                    <a:pt x="395926" y="0"/>
                  </a:moveTo>
                  <a:cubicBezTo>
                    <a:pt x="614590" y="0"/>
                    <a:pt x="791852" y="154049"/>
                    <a:pt x="791852" y="344078"/>
                  </a:cubicBezTo>
                  <a:lnTo>
                    <a:pt x="791852" y="824845"/>
                  </a:lnTo>
                  <a:lnTo>
                    <a:pt x="1" y="824845"/>
                  </a:lnTo>
                  <a:lnTo>
                    <a:pt x="1" y="344087"/>
                  </a:lnTo>
                  <a:lnTo>
                    <a:pt x="0" y="344078"/>
                  </a:lnTo>
                  <a:cubicBezTo>
                    <a:pt x="0" y="154049"/>
                    <a:pt x="177262" y="0"/>
                    <a:pt x="395926" y="0"/>
                  </a:cubicBezTo>
                  <a:close/>
                </a:path>
              </a:pathLst>
            </a:custGeom>
            <a:solidFill>
              <a:srgbClr val="0026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ectangle: Rounded Corners 172">
              <a:extLst>
                <a:ext uri="{FF2B5EF4-FFF2-40B4-BE49-F238E27FC236}">
                  <a16:creationId xmlns:a16="http://schemas.microsoft.com/office/drawing/2014/main" id="{323463B4-7973-454A-B608-71BC38EF8A2B}"/>
                </a:ext>
              </a:extLst>
            </p:cNvPr>
            <p:cNvSpPr/>
            <p:nvPr/>
          </p:nvSpPr>
          <p:spPr>
            <a:xfrm rot="2700000">
              <a:off x="10987023" y="5883156"/>
              <a:ext cx="768103" cy="770875"/>
            </a:xfrm>
            <a:prstGeom prst="roundRect">
              <a:avLst>
                <a:gd name="adj" fmla="val 19237"/>
              </a:avLst>
            </a:prstGeom>
            <a:solidFill>
              <a:srgbClr val="002673"/>
            </a:solidFill>
            <a:ln w="3175">
              <a:noFill/>
            </a:ln>
            <a:effectLst>
              <a:outerShdw blurRad="38100" dist="508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4" name="TextBox 123"/>
          <p:cNvSpPr txBox="1"/>
          <p:nvPr/>
        </p:nvSpPr>
        <p:spPr>
          <a:xfrm>
            <a:off x="10897306" y="6091622"/>
            <a:ext cx="1067363" cy="353943"/>
          </a:xfrm>
          <a:prstGeom prst="rect">
            <a:avLst/>
          </a:prstGeom>
          <a:noFill/>
        </p:spPr>
        <p:txBody>
          <a:bodyPr wrap="square" rtlCol="0">
            <a:spAutoFit/>
          </a:bodyPr>
          <a:lstStyle/>
          <a:p>
            <a:r>
              <a:rPr lang="en-US" sz="1700" dirty="0" err="1">
                <a:solidFill>
                  <a:schemeClr val="bg1"/>
                </a:solidFill>
              </a:rPr>
              <a:t>Nhóm</a:t>
            </a:r>
            <a:r>
              <a:rPr lang="en-US" sz="1700" dirty="0">
                <a:solidFill>
                  <a:schemeClr val="bg1"/>
                </a:solidFill>
              </a:rPr>
              <a:t> 11</a:t>
            </a:r>
          </a:p>
        </p:txBody>
      </p:sp>
      <p:sp>
        <p:nvSpPr>
          <p:cNvPr id="20" name="Title 1">
            <a:extLst>
              <a:ext uri="{FF2B5EF4-FFF2-40B4-BE49-F238E27FC236}">
                <a16:creationId xmlns:a16="http://schemas.microsoft.com/office/drawing/2014/main" id="{687C3AE2-CFAD-427B-9A6F-E85E85D7683A}"/>
              </a:ext>
            </a:extLst>
          </p:cNvPr>
          <p:cNvSpPr>
            <a:spLocks noGrp="1"/>
          </p:cNvSpPr>
          <p:nvPr>
            <p:ph type="title"/>
          </p:nvPr>
        </p:nvSpPr>
        <p:spPr>
          <a:xfrm>
            <a:off x="1341123" y="1147127"/>
            <a:ext cx="10515600" cy="1325563"/>
          </a:xfrm>
        </p:spPr>
        <p:txBody>
          <a:bodyPr/>
          <a:lstStyle/>
          <a:p>
            <a:r>
              <a:rPr lang="en-US" b="1" dirty="0" err="1">
                <a:solidFill>
                  <a:schemeClr val="accent1">
                    <a:lumMod val="50000"/>
                  </a:schemeClr>
                </a:solidFill>
              </a:rPr>
              <a:t>Ứng</a:t>
            </a:r>
            <a:r>
              <a:rPr lang="en-US" b="1" dirty="0">
                <a:solidFill>
                  <a:schemeClr val="accent1">
                    <a:lumMod val="50000"/>
                  </a:schemeClr>
                </a:solidFill>
              </a:rPr>
              <a:t> </a:t>
            </a:r>
            <a:r>
              <a:rPr lang="en-US" b="1" dirty="0" err="1">
                <a:solidFill>
                  <a:schemeClr val="accent1">
                    <a:lumMod val="50000"/>
                  </a:schemeClr>
                </a:solidFill>
              </a:rPr>
              <a:t>dụng</a:t>
            </a:r>
            <a:endParaRPr lang="en-US" b="1" dirty="0">
              <a:solidFill>
                <a:schemeClr val="accent1">
                  <a:lumMod val="50000"/>
                </a:schemeClr>
              </a:solidFill>
            </a:endParaRPr>
          </a:p>
        </p:txBody>
      </p:sp>
      <p:sp>
        <p:nvSpPr>
          <p:cNvPr id="21" name="Content Placeholder 2">
            <a:extLst>
              <a:ext uri="{FF2B5EF4-FFF2-40B4-BE49-F238E27FC236}">
                <a16:creationId xmlns:a16="http://schemas.microsoft.com/office/drawing/2014/main" id="{1059220C-95DE-444E-BD27-34477C00B28C}"/>
              </a:ext>
            </a:extLst>
          </p:cNvPr>
          <p:cNvSpPr>
            <a:spLocks noGrp="1"/>
          </p:cNvSpPr>
          <p:nvPr>
            <p:ph idx="1"/>
          </p:nvPr>
        </p:nvSpPr>
        <p:spPr>
          <a:xfrm>
            <a:off x="1341123" y="2607627"/>
            <a:ext cx="10515600" cy="2216288"/>
          </a:xfrm>
        </p:spPr>
        <p:txBody>
          <a:bodyPr>
            <a:normAutofit/>
          </a:bodyPr>
          <a:lstStyle/>
          <a:p>
            <a:pPr marL="0" indent="0">
              <a:buNone/>
            </a:pPr>
            <a:r>
              <a:rPr lang="en-US" dirty="0" err="1">
                <a:solidFill>
                  <a:schemeClr val="accent1">
                    <a:lumMod val="50000"/>
                  </a:schemeClr>
                </a:solidFill>
              </a:rPr>
              <a:t>Ứng</a:t>
            </a:r>
            <a:r>
              <a:rPr lang="en-US" dirty="0">
                <a:solidFill>
                  <a:schemeClr val="accent1">
                    <a:lumMod val="50000"/>
                  </a:schemeClr>
                </a:solidFill>
              </a:rPr>
              <a:t> </a:t>
            </a:r>
            <a:r>
              <a:rPr lang="en-US" dirty="0" err="1">
                <a:solidFill>
                  <a:schemeClr val="accent1">
                    <a:lumMod val="50000"/>
                  </a:schemeClr>
                </a:solidFill>
              </a:rPr>
              <a:t>dụng</a:t>
            </a:r>
            <a:r>
              <a:rPr lang="en-US" dirty="0">
                <a:solidFill>
                  <a:schemeClr val="accent1">
                    <a:lumMod val="50000"/>
                  </a:schemeClr>
                </a:solidFill>
              </a:rPr>
              <a:t> 2.</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r: </a:t>
            </a:r>
            <a:r>
              <a:rPr lang="en-US" dirty="0" err="1">
                <a:solidFill>
                  <a:schemeClr val="accent1">
                    <a:lumMod val="50000"/>
                  </a:schemeClr>
                </a:solidFill>
                <a:latin typeface="Arial" panose="020B0604020202020204" pitchFamily="34" charset="0"/>
                <a:cs typeface="Arial" panose="020B0604020202020204" pitchFamily="34" charset="0"/>
              </a:rPr>
              <a:t>số</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lượng</a:t>
            </a:r>
            <a:r>
              <a:rPr lang="en-US" dirty="0">
                <a:solidFill>
                  <a:schemeClr val="accent1">
                    <a:lumMod val="50000"/>
                  </a:schemeClr>
                </a:solidFill>
                <a:latin typeface="Arial" panose="020B0604020202020204" pitchFamily="34" charset="0"/>
                <a:cs typeface="Arial" panose="020B0604020202020204" pitchFamily="34" charset="0"/>
              </a:rPr>
              <a:t> tin </a:t>
            </a:r>
            <a:r>
              <a:rPr lang="en-US" dirty="0" err="1">
                <a:solidFill>
                  <a:schemeClr val="accent1">
                    <a:lumMod val="50000"/>
                  </a:schemeClr>
                </a:solidFill>
                <a:latin typeface="Arial" panose="020B0604020202020204" pitchFamily="34" charset="0"/>
                <a:cs typeface="Arial" panose="020B0604020202020204" pitchFamily="34" charset="0"/>
              </a:rPr>
              <a:t>nhắn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mà</a:t>
            </a:r>
            <a:r>
              <a:rPr lang="en-US" dirty="0">
                <a:solidFill>
                  <a:schemeClr val="accent1">
                    <a:lumMod val="50000"/>
                  </a:schemeClr>
                </a:solidFill>
                <a:latin typeface="Arial" panose="020B0604020202020204" pitchFamily="34" charset="0"/>
                <a:cs typeface="Arial" panose="020B0604020202020204" pitchFamily="34" charset="0"/>
              </a:rPr>
              <a:t> Alice </a:t>
            </a:r>
            <a:r>
              <a:rPr lang="en-US" dirty="0" err="1">
                <a:solidFill>
                  <a:schemeClr val="accent1">
                    <a:lumMod val="50000"/>
                  </a:schemeClr>
                </a:solidFill>
                <a:latin typeface="Arial" panose="020B0604020202020204" pitchFamily="34" charset="0"/>
                <a:cs typeface="Arial" panose="020B0604020202020204" pitchFamily="34" charset="0"/>
              </a:rPr>
              <a:t>muốn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gửi</a:t>
            </a:r>
            <a:endParaRPr lang="en-US"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vi-VN" dirty="0">
                <a:solidFill>
                  <a:schemeClr val="accent1">
                    <a:lumMod val="50000"/>
                  </a:schemeClr>
                </a:solidFill>
              </a:rPr>
              <a:t>Kiểm tra xem đường truyền có bị lỗi hay không. Nếu sau khi hoàn tất truyền dữ liệu mà </a:t>
            </a:r>
            <a:r>
              <a:rPr lang="en-US" dirty="0">
                <a:solidFill>
                  <a:schemeClr val="accent1">
                    <a:lumMod val="50000"/>
                  </a:schemeClr>
                </a:solidFill>
              </a:rPr>
              <a:t>r </a:t>
            </a:r>
            <a:r>
              <a:rPr lang="vi-VN" dirty="0">
                <a:solidFill>
                  <a:schemeClr val="accent1">
                    <a:lumMod val="50000"/>
                  </a:schemeClr>
                </a:solidFill>
              </a:rPr>
              <a:t>!=</a:t>
            </a:r>
            <a:r>
              <a:rPr lang="en-US" dirty="0">
                <a:solidFill>
                  <a:schemeClr val="accent1">
                    <a:lumMod val="50000"/>
                  </a:schemeClr>
                </a:solidFill>
              </a:rPr>
              <a:t> </a:t>
            </a:r>
            <a:r>
              <a:rPr lang="vi-VN" dirty="0">
                <a:solidFill>
                  <a:schemeClr val="accent1">
                    <a:lumMod val="50000"/>
                  </a:schemeClr>
                </a:solidFill>
              </a:rPr>
              <a:t>B thì bị lỗi</a:t>
            </a:r>
            <a:endParaRPr lang="en-US" dirty="0">
              <a:solidFill>
                <a:schemeClr val="accent1">
                  <a:lumMod val="50000"/>
                </a:schemeClr>
              </a:solidFill>
            </a:endParaRPr>
          </a:p>
        </p:txBody>
      </p:sp>
    </p:spTree>
    <p:extLst>
      <p:ext uri="{BB962C8B-B14F-4D97-AF65-F5344CB8AC3E}">
        <p14:creationId xmlns:p14="http://schemas.microsoft.com/office/powerpoint/2010/main" val="158582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0BAB404-69C6-50C9-B132-BD45063D245D}"/>
              </a:ext>
            </a:extLst>
          </p:cNvPr>
          <p:cNvGrpSpPr/>
          <p:nvPr/>
        </p:nvGrpSpPr>
        <p:grpSpPr>
          <a:xfrm>
            <a:off x="-361877" y="0"/>
            <a:ext cx="2739317" cy="2377440"/>
            <a:chOff x="-361877" y="0"/>
            <a:chExt cx="2739317" cy="2377440"/>
          </a:xfrm>
        </p:grpSpPr>
        <p:sp>
          <p:nvSpPr>
            <p:cNvPr id="36" name="Right Triangle 35">
              <a:extLst>
                <a:ext uri="{FF2B5EF4-FFF2-40B4-BE49-F238E27FC236}">
                  <a16:creationId xmlns:a16="http://schemas.microsoft.com/office/drawing/2014/main" id="{53990FA9-E2AA-3E9A-B60B-2DD27D09B1FA}"/>
                </a:ext>
              </a:extLst>
            </p:cNvPr>
            <p:cNvSpPr/>
            <p:nvPr/>
          </p:nvSpPr>
          <p:spPr>
            <a:xfrm rot="5400000">
              <a:off x="0" y="0"/>
              <a:ext cx="2377440" cy="2377440"/>
            </a:xfrm>
            <a:prstGeom prst="rtTriangle">
              <a:avLst/>
            </a:prstGeom>
            <a:solidFill>
              <a:srgbClr val="EB4F00"/>
            </a:solidFill>
            <a:ln>
              <a:solidFill>
                <a:srgbClr val="EB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EACFCA30-C36B-09B4-1A90-55B489AA56BF}"/>
                </a:ext>
              </a:extLst>
            </p:cNvPr>
            <p:cNvSpPr/>
            <p:nvPr/>
          </p:nvSpPr>
          <p:spPr>
            <a:xfrm rot="5400000">
              <a:off x="0" y="0"/>
              <a:ext cx="1371600" cy="1371600"/>
            </a:xfrm>
            <a:prstGeom prst="rtTriangle">
              <a:avLst/>
            </a:prstGeom>
            <a:solidFill>
              <a:srgbClr val="002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F3DACF7-2DE8-7B77-319F-A8D82D2B9766}"/>
                </a:ext>
              </a:extLst>
            </p:cNvPr>
            <p:cNvSpPr/>
            <p:nvPr/>
          </p:nvSpPr>
          <p:spPr>
            <a:xfrm>
              <a:off x="137160" y="137160"/>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DD77F1B-0211-CFB6-84B0-28A4E901393A}"/>
                </a:ext>
              </a:extLst>
            </p:cNvPr>
            <p:cNvSpPr/>
            <p:nvPr/>
          </p:nvSpPr>
          <p:spPr>
            <a:xfrm rot="2707606">
              <a:off x="614684" y="-357065"/>
              <a:ext cx="141508" cy="2094630"/>
            </a:xfrm>
            <a:custGeom>
              <a:avLst/>
              <a:gdLst>
                <a:gd name="connsiteX0" fmla="*/ 0 w 137160"/>
                <a:gd name="connsiteY0" fmla="*/ 0 h 2094630"/>
                <a:gd name="connsiteX1" fmla="*/ 137160 w 137160"/>
                <a:gd name="connsiteY1" fmla="*/ 0 h 2094630"/>
                <a:gd name="connsiteX2" fmla="*/ 137160 w 137160"/>
                <a:gd name="connsiteY2" fmla="*/ 2094630 h 2094630"/>
                <a:gd name="connsiteX3" fmla="*/ 0 w 137160"/>
                <a:gd name="connsiteY3" fmla="*/ 2094630 h 2094630"/>
                <a:gd name="connsiteX4" fmla="*/ 0 w 137160"/>
                <a:gd name="connsiteY4" fmla="*/ 0 h 2094630"/>
                <a:gd name="connsiteX0" fmla="*/ 4348 w 141508"/>
                <a:gd name="connsiteY0" fmla="*/ 0 h 2094630"/>
                <a:gd name="connsiteX1" fmla="*/ 141508 w 141508"/>
                <a:gd name="connsiteY1" fmla="*/ 0 h 2094630"/>
                <a:gd name="connsiteX2" fmla="*/ 141508 w 141508"/>
                <a:gd name="connsiteY2" fmla="*/ 2094630 h 2094630"/>
                <a:gd name="connsiteX3" fmla="*/ 0 w 141508"/>
                <a:gd name="connsiteY3" fmla="*/ 1955894 h 2094630"/>
                <a:gd name="connsiteX4" fmla="*/ 4348 w 141508"/>
                <a:gd name="connsiteY4" fmla="*/ 0 h 2094630"/>
                <a:gd name="connsiteX0" fmla="*/ 3285 w 141508"/>
                <a:gd name="connsiteY0" fmla="*/ 127971 h 2094630"/>
                <a:gd name="connsiteX1" fmla="*/ 141508 w 141508"/>
                <a:gd name="connsiteY1" fmla="*/ 0 h 2094630"/>
                <a:gd name="connsiteX2" fmla="*/ 141508 w 141508"/>
                <a:gd name="connsiteY2" fmla="*/ 2094630 h 2094630"/>
                <a:gd name="connsiteX3" fmla="*/ 0 w 141508"/>
                <a:gd name="connsiteY3" fmla="*/ 1955894 h 2094630"/>
                <a:gd name="connsiteX4" fmla="*/ 3285 w 141508"/>
                <a:gd name="connsiteY4" fmla="*/ 127971 h 2094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08" h="2094630">
                  <a:moveTo>
                    <a:pt x="3285" y="127971"/>
                  </a:moveTo>
                  <a:lnTo>
                    <a:pt x="141508" y="0"/>
                  </a:lnTo>
                  <a:lnTo>
                    <a:pt x="141508" y="2094630"/>
                  </a:lnTo>
                  <a:lnTo>
                    <a:pt x="0" y="1955894"/>
                  </a:lnTo>
                  <a:cubicBezTo>
                    <a:pt x="1449" y="1303929"/>
                    <a:pt x="1836" y="779936"/>
                    <a:pt x="3285" y="1279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6" name="Picture 15">
              <a:extLst>
                <a:ext uri="{FF2B5EF4-FFF2-40B4-BE49-F238E27FC236}">
                  <a16:creationId xmlns:a16="http://schemas.microsoft.com/office/drawing/2014/main" id="{7A9030B2-7AE9-7BBB-4274-C95F54D6085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8531" y="426188"/>
              <a:ext cx="474538" cy="608990"/>
            </a:xfrm>
            <a:prstGeom prst="rect">
              <a:avLst/>
            </a:prstGeom>
          </p:spPr>
        </p:pic>
      </p:grpSp>
      <p:grpSp>
        <p:nvGrpSpPr>
          <p:cNvPr id="6" name="Group 5"/>
          <p:cNvGrpSpPr/>
          <p:nvPr/>
        </p:nvGrpSpPr>
        <p:grpSpPr>
          <a:xfrm>
            <a:off x="0" y="0"/>
            <a:ext cx="12198816" cy="6858000"/>
            <a:chOff x="0" y="0"/>
            <a:chExt cx="12198816" cy="6858000"/>
          </a:xfrm>
        </p:grpSpPr>
        <p:sp>
          <p:nvSpPr>
            <p:cNvPr id="10" name="Freeform 9">
              <a:extLst>
                <a:ext uri="{FF2B5EF4-FFF2-40B4-BE49-F238E27FC236}">
                  <a16:creationId xmlns:a16="http://schemas.microsoft.com/office/drawing/2014/main" id="{0DDCBD8F-0130-9D2F-B37D-FC51F7EE8086}"/>
                </a:ext>
              </a:extLst>
            </p:cNvPr>
            <p:cNvSpPr/>
            <p:nvPr/>
          </p:nvSpPr>
          <p:spPr>
            <a:xfrm rot="5400000">
              <a:off x="2670408" y="-2670408"/>
              <a:ext cx="6858000" cy="12198816"/>
            </a:xfrm>
            <a:custGeom>
              <a:avLst/>
              <a:gdLst>
                <a:gd name="connsiteX0" fmla="*/ 0 w 6858000"/>
                <a:gd name="connsiteY0" fmla="*/ 152932 h 12198816"/>
                <a:gd name="connsiteX1" fmla="*/ 0 w 6858000"/>
                <a:gd name="connsiteY1" fmla="*/ 0 h 12198816"/>
                <a:gd name="connsiteX2" fmla="*/ 6858000 w 6858000"/>
                <a:gd name="connsiteY2" fmla="*/ 0 h 12198816"/>
                <a:gd name="connsiteX3" fmla="*/ 6851460 w 6858000"/>
                <a:gd name="connsiteY3" fmla="*/ 6816 h 12198816"/>
                <a:gd name="connsiteX4" fmla="*/ 6858000 w 6858000"/>
                <a:gd name="connsiteY4" fmla="*/ 6816 h 12198816"/>
                <a:gd name="connsiteX5" fmla="*/ 6858000 w 6858000"/>
                <a:gd name="connsiteY5" fmla="*/ 12198816 h 12198816"/>
                <a:gd name="connsiteX6" fmla="*/ 6705068 w 6858000"/>
                <a:gd name="connsiteY6" fmla="*/ 12198816 h 12198816"/>
                <a:gd name="connsiteX7" fmla="*/ 6705068 w 6858000"/>
                <a:gd name="connsiteY7" fmla="*/ 1247481 h 12198816"/>
                <a:gd name="connsiteX8" fmla="*/ 6787298 w 6858000"/>
                <a:gd name="connsiteY8" fmla="*/ 1247481 h 12198816"/>
                <a:gd name="connsiteX9" fmla="*/ 6787298 w 6858000"/>
                <a:gd name="connsiteY9" fmla="*/ 389642 h 12198816"/>
                <a:gd name="connsiteX10" fmla="*/ 6705068 w 6858000"/>
                <a:gd name="connsiteY10" fmla="*/ 389642 h 12198816"/>
                <a:gd name="connsiteX11" fmla="*/ 6705068 w 6858000"/>
                <a:gd name="connsiteY11" fmla="*/ 159282 h 1219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8816">
                  <a:moveTo>
                    <a:pt x="0" y="152932"/>
                  </a:moveTo>
                  <a:lnTo>
                    <a:pt x="0" y="0"/>
                  </a:lnTo>
                  <a:lnTo>
                    <a:pt x="6858000" y="0"/>
                  </a:lnTo>
                  <a:lnTo>
                    <a:pt x="6851460" y="6816"/>
                  </a:lnTo>
                  <a:lnTo>
                    <a:pt x="6858000" y="6816"/>
                  </a:lnTo>
                  <a:lnTo>
                    <a:pt x="6858000" y="12198816"/>
                  </a:lnTo>
                  <a:lnTo>
                    <a:pt x="6705068" y="12198816"/>
                  </a:lnTo>
                  <a:lnTo>
                    <a:pt x="6705068" y="1247481"/>
                  </a:lnTo>
                  <a:lnTo>
                    <a:pt x="6787298" y="1247481"/>
                  </a:lnTo>
                  <a:lnTo>
                    <a:pt x="6787298" y="389642"/>
                  </a:lnTo>
                  <a:lnTo>
                    <a:pt x="6705068" y="389642"/>
                  </a:lnTo>
                  <a:lnTo>
                    <a:pt x="6705068" y="159282"/>
                  </a:lnTo>
                  <a:close/>
                </a:path>
              </a:pathLst>
            </a:custGeom>
            <a:solidFill>
              <a:srgbClr val="EB4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p:nvSpPr>
          <p:spPr>
            <a:xfrm>
              <a:off x="10989041" y="6235952"/>
              <a:ext cx="764067" cy="518474"/>
            </a:xfrm>
            <a:custGeom>
              <a:avLst/>
              <a:gdLst>
                <a:gd name="connsiteX0" fmla="*/ 395926 w 791852"/>
                <a:gd name="connsiteY0" fmla="*/ 0 h 824845"/>
                <a:gd name="connsiteX1" fmla="*/ 791852 w 791852"/>
                <a:gd name="connsiteY1" fmla="*/ 344078 h 824845"/>
                <a:gd name="connsiteX2" fmla="*/ 791852 w 791852"/>
                <a:gd name="connsiteY2" fmla="*/ 824845 h 824845"/>
                <a:gd name="connsiteX3" fmla="*/ 1 w 791852"/>
                <a:gd name="connsiteY3" fmla="*/ 824845 h 824845"/>
                <a:gd name="connsiteX4" fmla="*/ 1 w 791852"/>
                <a:gd name="connsiteY4" fmla="*/ 344087 h 824845"/>
                <a:gd name="connsiteX5" fmla="*/ 0 w 791852"/>
                <a:gd name="connsiteY5" fmla="*/ 344078 h 824845"/>
                <a:gd name="connsiteX6" fmla="*/ 395926 w 791852"/>
                <a:gd name="connsiteY6" fmla="*/ 0 h 82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852" h="824845">
                  <a:moveTo>
                    <a:pt x="395926" y="0"/>
                  </a:moveTo>
                  <a:cubicBezTo>
                    <a:pt x="614590" y="0"/>
                    <a:pt x="791852" y="154049"/>
                    <a:pt x="791852" y="344078"/>
                  </a:cubicBezTo>
                  <a:lnTo>
                    <a:pt x="791852" y="824845"/>
                  </a:lnTo>
                  <a:lnTo>
                    <a:pt x="1" y="824845"/>
                  </a:lnTo>
                  <a:lnTo>
                    <a:pt x="1" y="344087"/>
                  </a:lnTo>
                  <a:lnTo>
                    <a:pt x="0" y="344078"/>
                  </a:lnTo>
                  <a:cubicBezTo>
                    <a:pt x="0" y="154049"/>
                    <a:pt x="177262" y="0"/>
                    <a:pt x="395926" y="0"/>
                  </a:cubicBezTo>
                  <a:close/>
                </a:path>
              </a:pathLst>
            </a:custGeom>
            <a:solidFill>
              <a:srgbClr val="0026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ectangle: Rounded Corners 172">
              <a:extLst>
                <a:ext uri="{FF2B5EF4-FFF2-40B4-BE49-F238E27FC236}">
                  <a16:creationId xmlns:a16="http://schemas.microsoft.com/office/drawing/2014/main" id="{323463B4-7973-454A-B608-71BC38EF8A2B}"/>
                </a:ext>
              </a:extLst>
            </p:cNvPr>
            <p:cNvSpPr/>
            <p:nvPr/>
          </p:nvSpPr>
          <p:spPr>
            <a:xfrm rot="2700000">
              <a:off x="10987023" y="5883156"/>
              <a:ext cx="768103" cy="770875"/>
            </a:xfrm>
            <a:prstGeom prst="roundRect">
              <a:avLst>
                <a:gd name="adj" fmla="val 19237"/>
              </a:avLst>
            </a:prstGeom>
            <a:solidFill>
              <a:srgbClr val="002673"/>
            </a:solidFill>
            <a:ln w="3175">
              <a:noFill/>
            </a:ln>
            <a:effectLst>
              <a:outerShdw blurRad="38100" dist="508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4" name="TextBox 123"/>
          <p:cNvSpPr txBox="1"/>
          <p:nvPr/>
        </p:nvSpPr>
        <p:spPr>
          <a:xfrm>
            <a:off x="10897306" y="6091622"/>
            <a:ext cx="1067363" cy="353943"/>
          </a:xfrm>
          <a:prstGeom prst="rect">
            <a:avLst/>
          </a:prstGeom>
          <a:noFill/>
        </p:spPr>
        <p:txBody>
          <a:bodyPr wrap="square" rtlCol="0">
            <a:spAutoFit/>
          </a:bodyPr>
          <a:lstStyle/>
          <a:p>
            <a:r>
              <a:rPr lang="en-US" sz="1700" dirty="0" err="1">
                <a:solidFill>
                  <a:schemeClr val="bg1"/>
                </a:solidFill>
              </a:rPr>
              <a:t>Nhóm</a:t>
            </a:r>
            <a:r>
              <a:rPr lang="en-US" sz="1700" dirty="0">
                <a:solidFill>
                  <a:schemeClr val="bg1"/>
                </a:solidFill>
              </a:rPr>
              <a:t> 11</a:t>
            </a:r>
          </a:p>
        </p:txBody>
      </p:sp>
      <p:sp>
        <p:nvSpPr>
          <p:cNvPr id="20" name="Title 1">
            <a:extLst>
              <a:ext uri="{FF2B5EF4-FFF2-40B4-BE49-F238E27FC236}">
                <a16:creationId xmlns:a16="http://schemas.microsoft.com/office/drawing/2014/main" id="{687C3AE2-CFAD-427B-9A6F-E85E85D7683A}"/>
              </a:ext>
            </a:extLst>
          </p:cNvPr>
          <p:cNvSpPr>
            <a:spLocks noGrp="1"/>
          </p:cNvSpPr>
          <p:nvPr>
            <p:ph type="title"/>
          </p:nvPr>
        </p:nvSpPr>
        <p:spPr>
          <a:xfrm>
            <a:off x="1341123" y="1147127"/>
            <a:ext cx="10515600" cy="1325563"/>
          </a:xfrm>
        </p:spPr>
        <p:txBody>
          <a:bodyPr/>
          <a:lstStyle/>
          <a:p>
            <a:r>
              <a:rPr lang="en-US" b="1" dirty="0" err="1">
                <a:solidFill>
                  <a:schemeClr val="accent1">
                    <a:lumMod val="50000"/>
                  </a:schemeClr>
                </a:solidFill>
              </a:rPr>
              <a:t>Ứng</a:t>
            </a:r>
            <a:r>
              <a:rPr lang="en-US" b="1" dirty="0">
                <a:solidFill>
                  <a:schemeClr val="accent1">
                    <a:lumMod val="50000"/>
                  </a:schemeClr>
                </a:solidFill>
              </a:rPr>
              <a:t> </a:t>
            </a:r>
            <a:r>
              <a:rPr lang="en-US" b="1" dirty="0" err="1">
                <a:solidFill>
                  <a:schemeClr val="accent1">
                    <a:lumMod val="50000"/>
                  </a:schemeClr>
                </a:solidFill>
              </a:rPr>
              <a:t>dụng</a:t>
            </a:r>
            <a:endParaRPr lang="en-US" b="1" dirty="0">
              <a:solidFill>
                <a:schemeClr val="accent1">
                  <a:lumMod val="50000"/>
                </a:schemeClr>
              </a:solidFill>
            </a:endParaRPr>
          </a:p>
        </p:txBody>
      </p:sp>
      <p:sp>
        <p:nvSpPr>
          <p:cNvPr id="21" name="Content Placeholder 2">
            <a:extLst>
              <a:ext uri="{FF2B5EF4-FFF2-40B4-BE49-F238E27FC236}">
                <a16:creationId xmlns:a16="http://schemas.microsoft.com/office/drawing/2014/main" id="{1059220C-95DE-444E-BD27-34477C00B28C}"/>
              </a:ext>
            </a:extLst>
          </p:cNvPr>
          <p:cNvSpPr>
            <a:spLocks noGrp="1"/>
          </p:cNvSpPr>
          <p:nvPr>
            <p:ph idx="1"/>
          </p:nvPr>
        </p:nvSpPr>
        <p:spPr>
          <a:xfrm>
            <a:off x="1341123" y="2607627"/>
            <a:ext cx="10515600" cy="2216288"/>
          </a:xfrm>
        </p:spPr>
        <p:txBody>
          <a:bodyPr>
            <a:normAutofit/>
          </a:bodyPr>
          <a:lstStyle/>
          <a:p>
            <a:pPr marL="0" indent="0">
              <a:buNone/>
            </a:pPr>
            <a:r>
              <a:rPr lang="en-US" dirty="0" err="1">
                <a:solidFill>
                  <a:schemeClr val="accent1">
                    <a:lumMod val="50000"/>
                  </a:schemeClr>
                </a:solidFill>
                <a:latin typeface="Arial" panose="020B0604020202020204" pitchFamily="34" charset="0"/>
                <a:cs typeface="Arial" panose="020B0604020202020204" pitchFamily="34" charset="0"/>
              </a:rPr>
              <a:t>Ứng</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dụng</a:t>
            </a:r>
            <a:r>
              <a:rPr lang="en-US" dirty="0">
                <a:solidFill>
                  <a:schemeClr val="accent1">
                    <a:lumMod val="50000"/>
                  </a:schemeClr>
                </a:solidFill>
                <a:latin typeface="Arial" panose="020B0604020202020204" pitchFamily="34" charset="0"/>
                <a:cs typeface="Arial" panose="020B0604020202020204" pitchFamily="34" charset="0"/>
              </a:rPr>
              <a:t> 3.</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K</a:t>
            </a:r>
            <a:r>
              <a:rPr lang="vi-VN" dirty="0">
                <a:solidFill>
                  <a:schemeClr val="accent1">
                    <a:lumMod val="50000"/>
                  </a:schemeClr>
                </a:solidFill>
                <a:latin typeface="Arial" panose="020B0604020202020204" pitchFamily="34" charset="0"/>
                <a:cs typeface="Arial" panose="020B0604020202020204" pitchFamily="34" charset="0"/>
              </a:rPr>
              <a:t>iểm tra xem Alice có gửi vượt quá số lượng tin nhắn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được</a:t>
            </a:r>
            <a:r>
              <a:rPr lang="en-US" dirty="0">
                <a:solidFill>
                  <a:schemeClr val="accent1">
                    <a:lumMod val="50000"/>
                  </a:schemeClr>
                </a:solidFill>
                <a:latin typeface="Arial" panose="020B0604020202020204" pitchFamily="34" charset="0"/>
                <a:cs typeface="Arial" panose="020B0604020202020204" pitchFamily="34" charset="0"/>
              </a:rPr>
              <a:t> </a:t>
            </a:r>
            <a:r>
              <a:rPr lang="vi-VN" dirty="0">
                <a:solidFill>
                  <a:schemeClr val="accent1">
                    <a:lumMod val="50000"/>
                  </a:schemeClr>
                </a:solidFill>
                <a:latin typeface="Arial" panose="020B0604020202020204" pitchFamily="34" charset="0"/>
                <a:cs typeface="Arial" panose="020B0604020202020204" pitchFamily="34" charset="0"/>
              </a:rPr>
              <a:t>cho</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phép</a:t>
            </a:r>
            <a:r>
              <a:rPr lang="vi-VN" dirty="0">
                <a:solidFill>
                  <a:schemeClr val="accent1">
                    <a:lumMod val="50000"/>
                  </a:schemeClr>
                </a:solidFill>
                <a:latin typeface="Arial" panose="020B0604020202020204" pitchFamily="34" charset="0"/>
                <a:cs typeface="Arial" panose="020B0604020202020204" pitchFamily="34" charset="0"/>
              </a:rPr>
              <a:t> hay chưa. Nếu Alice gửi 6 tin mà Bill gửi thông báo là 1 thì vượt</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1811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0BAB404-69C6-50C9-B132-BD45063D245D}"/>
              </a:ext>
            </a:extLst>
          </p:cNvPr>
          <p:cNvGrpSpPr/>
          <p:nvPr/>
        </p:nvGrpSpPr>
        <p:grpSpPr>
          <a:xfrm>
            <a:off x="-361877" y="0"/>
            <a:ext cx="2739317" cy="2377440"/>
            <a:chOff x="-361877" y="0"/>
            <a:chExt cx="2739317" cy="2377440"/>
          </a:xfrm>
        </p:grpSpPr>
        <p:sp>
          <p:nvSpPr>
            <p:cNvPr id="36" name="Right Triangle 35">
              <a:extLst>
                <a:ext uri="{FF2B5EF4-FFF2-40B4-BE49-F238E27FC236}">
                  <a16:creationId xmlns:a16="http://schemas.microsoft.com/office/drawing/2014/main" id="{53990FA9-E2AA-3E9A-B60B-2DD27D09B1FA}"/>
                </a:ext>
              </a:extLst>
            </p:cNvPr>
            <p:cNvSpPr/>
            <p:nvPr/>
          </p:nvSpPr>
          <p:spPr>
            <a:xfrm rot="5400000">
              <a:off x="0" y="0"/>
              <a:ext cx="2377440" cy="2377440"/>
            </a:xfrm>
            <a:prstGeom prst="rtTriangle">
              <a:avLst/>
            </a:prstGeom>
            <a:solidFill>
              <a:srgbClr val="EB4F00"/>
            </a:solidFill>
            <a:ln>
              <a:solidFill>
                <a:srgbClr val="EB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EACFCA30-C36B-09B4-1A90-55B489AA56BF}"/>
                </a:ext>
              </a:extLst>
            </p:cNvPr>
            <p:cNvSpPr/>
            <p:nvPr/>
          </p:nvSpPr>
          <p:spPr>
            <a:xfrm rot="5400000">
              <a:off x="0" y="0"/>
              <a:ext cx="1371600" cy="1371600"/>
            </a:xfrm>
            <a:prstGeom prst="rtTriangle">
              <a:avLst/>
            </a:prstGeom>
            <a:solidFill>
              <a:srgbClr val="002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F3DACF7-2DE8-7B77-319F-A8D82D2B9766}"/>
                </a:ext>
              </a:extLst>
            </p:cNvPr>
            <p:cNvSpPr/>
            <p:nvPr/>
          </p:nvSpPr>
          <p:spPr>
            <a:xfrm>
              <a:off x="137160" y="137160"/>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DD77F1B-0211-CFB6-84B0-28A4E901393A}"/>
                </a:ext>
              </a:extLst>
            </p:cNvPr>
            <p:cNvSpPr/>
            <p:nvPr/>
          </p:nvSpPr>
          <p:spPr>
            <a:xfrm rot="2707606">
              <a:off x="614684" y="-357065"/>
              <a:ext cx="141508" cy="2094630"/>
            </a:xfrm>
            <a:custGeom>
              <a:avLst/>
              <a:gdLst>
                <a:gd name="connsiteX0" fmla="*/ 0 w 137160"/>
                <a:gd name="connsiteY0" fmla="*/ 0 h 2094630"/>
                <a:gd name="connsiteX1" fmla="*/ 137160 w 137160"/>
                <a:gd name="connsiteY1" fmla="*/ 0 h 2094630"/>
                <a:gd name="connsiteX2" fmla="*/ 137160 w 137160"/>
                <a:gd name="connsiteY2" fmla="*/ 2094630 h 2094630"/>
                <a:gd name="connsiteX3" fmla="*/ 0 w 137160"/>
                <a:gd name="connsiteY3" fmla="*/ 2094630 h 2094630"/>
                <a:gd name="connsiteX4" fmla="*/ 0 w 137160"/>
                <a:gd name="connsiteY4" fmla="*/ 0 h 2094630"/>
                <a:gd name="connsiteX0" fmla="*/ 4348 w 141508"/>
                <a:gd name="connsiteY0" fmla="*/ 0 h 2094630"/>
                <a:gd name="connsiteX1" fmla="*/ 141508 w 141508"/>
                <a:gd name="connsiteY1" fmla="*/ 0 h 2094630"/>
                <a:gd name="connsiteX2" fmla="*/ 141508 w 141508"/>
                <a:gd name="connsiteY2" fmla="*/ 2094630 h 2094630"/>
                <a:gd name="connsiteX3" fmla="*/ 0 w 141508"/>
                <a:gd name="connsiteY3" fmla="*/ 1955894 h 2094630"/>
                <a:gd name="connsiteX4" fmla="*/ 4348 w 141508"/>
                <a:gd name="connsiteY4" fmla="*/ 0 h 2094630"/>
                <a:gd name="connsiteX0" fmla="*/ 3285 w 141508"/>
                <a:gd name="connsiteY0" fmla="*/ 127971 h 2094630"/>
                <a:gd name="connsiteX1" fmla="*/ 141508 w 141508"/>
                <a:gd name="connsiteY1" fmla="*/ 0 h 2094630"/>
                <a:gd name="connsiteX2" fmla="*/ 141508 w 141508"/>
                <a:gd name="connsiteY2" fmla="*/ 2094630 h 2094630"/>
                <a:gd name="connsiteX3" fmla="*/ 0 w 141508"/>
                <a:gd name="connsiteY3" fmla="*/ 1955894 h 2094630"/>
                <a:gd name="connsiteX4" fmla="*/ 3285 w 141508"/>
                <a:gd name="connsiteY4" fmla="*/ 127971 h 2094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08" h="2094630">
                  <a:moveTo>
                    <a:pt x="3285" y="127971"/>
                  </a:moveTo>
                  <a:lnTo>
                    <a:pt x="141508" y="0"/>
                  </a:lnTo>
                  <a:lnTo>
                    <a:pt x="141508" y="2094630"/>
                  </a:lnTo>
                  <a:lnTo>
                    <a:pt x="0" y="1955894"/>
                  </a:lnTo>
                  <a:cubicBezTo>
                    <a:pt x="1449" y="1303929"/>
                    <a:pt x="1836" y="779936"/>
                    <a:pt x="3285" y="1279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6" name="Picture 15">
              <a:extLst>
                <a:ext uri="{FF2B5EF4-FFF2-40B4-BE49-F238E27FC236}">
                  <a16:creationId xmlns:a16="http://schemas.microsoft.com/office/drawing/2014/main" id="{7A9030B2-7AE9-7BBB-4274-C95F54D6085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8531" y="426188"/>
              <a:ext cx="474538" cy="608990"/>
            </a:xfrm>
            <a:prstGeom prst="rect">
              <a:avLst/>
            </a:prstGeom>
          </p:spPr>
        </p:pic>
      </p:grpSp>
      <p:grpSp>
        <p:nvGrpSpPr>
          <p:cNvPr id="6" name="Group 5"/>
          <p:cNvGrpSpPr/>
          <p:nvPr/>
        </p:nvGrpSpPr>
        <p:grpSpPr>
          <a:xfrm>
            <a:off x="0" y="0"/>
            <a:ext cx="12198816" cy="6858000"/>
            <a:chOff x="0" y="0"/>
            <a:chExt cx="12198816" cy="6858000"/>
          </a:xfrm>
        </p:grpSpPr>
        <p:sp>
          <p:nvSpPr>
            <p:cNvPr id="10" name="Freeform 9">
              <a:extLst>
                <a:ext uri="{FF2B5EF4-FFF2-40B4-BE49-F238E27FC236}">
                  <a16:creationId xmlns:a16="http://schemas.microsoft.com/office/drawing/2014/main" id="{0DDCBD8F-0130-9D2F-B37D-FC51F7EE8086}"/>
                </a:ext>
              </a:extLst>
            </p:cNvPr>
            <p:cNvSpPr/>
            <p:nvPr/>
          </p:nvSpPr>
          <p:spPr>
            <a:xfrm rot="5400000">
              <a:off x="2670408" y="-2670408"/>
              <a:ext cx="6858000" cy="12198816"/>
            </a:xfrm>
            <a:custGeom>
              <a:avLst/>
              <a:gdLst>
                <a:gd name="connsiteX0" fmla="*/ 0 w 6858000"/>
                <a:gd name="connsiteY0" fmla="*/ 152932 h 12198816"/>
                <a:gd name="connsiteX1" fmla="*/ 0 w 6858000"/>
                <a:gd name="connsiteY1" fmla="*/ 0 h 12198816"/>
                <a:gd name="connsiteX2" fmla="*/ 6858000 w 6858000"/>
                <a:gd name="connsiteY2" fmla="*/ 0 h 12198816"/>
                <a:gd name="connsiteX3" fmla="*/ 6851460 w 6858000"/>
                <a:gd name="connsiteY3" fmla="*/ 6816 h 12198816"/>
                <a:gd name="connsiteX4" fmla="*/ 6858000 w 6858000"/>
                <a:gd name="connsiteY4" fmla="*/ 6816 h 12198816"/>
                <a:gd name="connsiteX5" fmla="*/ 6858000 w 6858000"/>
                <a:gd name="connsiteY5" fmla="*/ 12198816 h 12198816"/>
                <a:gd name="connsiteX6" fmla="*/ 6705068 w 6858000"/>
                <a:gd name="connsiteY6" fmla="*/ 12198816 h 12198816"/>
                <a:gd name="connsiteX7" fmla="*/ 6705068 w 6858000"/>
                <a:gd name="connsiteY7" fmla="*/ 1247481 h 12198816"/>
                <a:gd name="connsiteX8" fmla="*/ 6787298 w 6858000"/>
                <a:gd name="connsiteY8" fmla="*/ 1247481 h 12198816"/>
                <a:gd name="connsiteX9" fmla="*/ 6787298 w 6858000"/>
                <a:gd name="connsiteY9" fmla="*/ 389642 h 12198816"/>
                <a:gd name="connsiteX10" fmla="*/ 6705068 w 6858000"/>
                <a:gd name="connsiteY10" fmla="*/ 389642 h 12198816"/>
                <a:gd name="connsiteX11" fmla="*/ 6705068 w 6858000"/>
                <a:gd name="connsiteY11" fmla="*/ 159282 h 1219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8816">
                  <a:moveTo>
                    <a:pt x="0" y="152932"/>
                  </a:moveTo>
                  <a:lnTo>
                    <a:pt x="0" y="0"/>
                  </a:lnTo>
                  <a:lnTo>
                    <a:pt x="6858000" y="0"/>
                  </a:lnTo>
                  <a:lnTo>
                    <a:pt x="6851460" y="6816"/>
                  </a:lnTo>
                  <a:lnTo>
                    <a:pt x="6858000" y="6816"/>
                  </a:lnTo>
                  <a:lnTo>
                    <a:pt x="6858000" y="12198816"/>
                  </a:lnTo>
                  <a:lnTo>
                    <a:pt x="6705068" y="12198816"/>
                  </a:lnTo>
                  <a:lnTo>
                    <a:pt x="6705068" y="1247481"/>
                  </a:lnTo>
                  <a:lnTo>
                    <a:pt x="6787298" y="1247481"/>
                  </a:lnTo>
                  <a:lnTo>
                    <a:pt x="6787298" y="389642"/>
                  </a:lnTo>
                  <a:lnTo>
                    <a:pt x="6705068" y="389642"/>
                  </a:lnTo>
                  <a:lnTo>
                    <a:pt x="6705068" y="159282"/>
                  </a:lnTo>
                  <a:close/>
                </a:path>
              </a:pathLst>
            </a:custGeom>
            <a:solidFill>
              <a:srgbClr val="EB4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p:nvSpPr>
          <p:spPr>
            <a:xfrm>
              <a:off x="10989041" y="6235952"/>
              <a:ext cx="764067" cy="518474"/>
            </a:xfrm>
            <a:custGeom>
              <a:avLst/>
              <a:gdLst>
                <a:gd name="connsiteX0" fmla="*/ 395926 w 791852"/>
                <a:gd name="connsiteY0" fmla="*/ 0 h 824845"/>
                <a:gd name="connsiteX1" fmla="*/ 791852 w 791852"/>
                <a:gd name="connsiteY1" fmla="*/ 344078 h 824845"/>
                <a:gd name="connsiteX2" fmla="*/ 791852 w 791852"/>
                <a:gd name="connsiteY2" fmla="*/ 824845 h 824845"/>
                <a:gd name="connsiteX3" fmla="*/ 1 w 791852"/>
                <a:gd name="connsiteY3" fmla="*/ 824845 h 824845"/>
                <a:gd name="connsiteX4" fmla="*/ 1 w 791852"/>
                <a:gd name="connsiteY4" fmla="*/ 344087 h 824845"/>
                <a:gd name="connsiteX5" fmla="*/ 0 w 791852"/>
                <a:gd name="connsiteY5" fmla="*/ 344078 h 824845"/>
                <a:gd name="connsiteX6" fmla="*/ 395926 w 791852"/>
                <a:gd name="connsiteY6" fmla="*/ 0 h 82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852" h="824845">
                  <a:moveTo>
                    <a:pt x="395926" y="0"/>
                  </a:moveTo>
                  <a:cubicBezTo>
                    <a:pt x="614590" y="0"/>
                    <a:pt x="791852" y="154049"/>
                    <a:pt x="791852" y="344078"/>
                  </a:cubicBezTo>
                  <a:lnTo>
                    <a:pt x="791852" y="824845"/>
                  </a:lnTo>
                  <a:lnTo>
                    <a:pt x="1" y="824845"/>
                  </a:lnTo>
                  <a:lnTo>
                    <a:pt x="1" y="344087"/>
                  </a:lnTo>
                  <a:lnTo>
                    <a:pt x="0" y="344078"/>
                  </a:lnTo>
                  <a:cubicBezTo>
                    <a:pt x="0" y="154049"/>
                    <a:pt x="177262" y="0"/>
                    <a:pt x="395926" y="0"/>
                  </a:cubicBezTo>
                  <a:close/>
                </a:path>
              </a:pathLst>
            </a:custGeom>
            <a:solidFill>
              <a:srgbClr val="0026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ectangle: Rounded Corners 172">
              <a:extLst>
                <a:ext uri="{FF2B5EF4-FFF2-40B4-BE49-F238E27FC236}">
                  <a16:creationId xmlns:a16="http://schemas.microsoft.com/office/drawing/2014/main" id="{323463B4-7973-454A-B608-71BC38EF8A2B}"/>
                </a:ext>
              </a:extLst>
            </p:cNvPr>
            <p:cNvSpPr/>
            <p:nvPr/>
          </p:nvSpPr>
          <p:spPr>
            <a:xfrm rot="2700000">
              <a:off x="10987023" y="5883156"/>
              <a:ext cx="768103" cy="770875"/>
            </a:xfrm>
            <a:prstGeom prst="roundRect">
              <a:avLst>
                <a:gd name="adj" fmla="val 19237"/>
              </a:avLst>
            </a:prstGeom>
            <a:solidFill>
              <a:srgbClr val="002673"/>
            </a:solidFill>
            <a:ln w="3175">
              <a:noFill/>
            </a:ln>
            <a:effectLst>
              <a:outerShdw blurRad="38100" dist="508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4" name="TextBox 123"/>
          <p:cNvSpPr txBox="1"/>
          <p:nvPr/>
        </p:nvSpPr>
        <p:spPr>
          <a:xfrm>
            <a:off x="10897306" y="6091622"/>
            <a:ext cx="1067363" cy="353943"/>
          </a:xfrm>
          <a:prstGeom prst="rect">
            <a:avLst/>
          </a:prstGeom>
          <a:noFill/>
        </p:spPr>
        <p:txBody>
          <a:bodyPr wrap="square" rtlCol="0">
            <a:spAutoFit/>
          </a:bodyPr>
          <a:lstStyle/>
          <a:p>
            <a:r>
              <a:rPr lang="en-US" sz="1700" dirty="0" err="1">
                <a:solidFill>
                  <a:schemeClr val="bg1"/>
                </a:solidFill>
              </a:rPr>
              <a:t>Nhóm</a:t>
            </a:r>
            <a:r>
              <a:rPr lang="en-US" sz="1700" dirty="0">
                <a:solidFill>
                  <a:schemeClr val="bg1"/>
                </a:solidFill>
              </a:rPr>
              <a:t> 11</a:t>
            </a:r>
          </a:p>
        </p:txBody>
      </p:sp>
      <p:sp>
        <p:nvSpPr>
          <p:cNvPr id="20" name="Title 1">
            <a:extLst>
              <a:ext uri="{FF2B5EF4-FFF2-40B4-BE49-F238E27FC236}">
                <a16:creationId xmlns:a16="http://schemas.microsoft.com/office/drawing/2014/main" id="{687C3AE2-CFAD-427B-9A6F-E85E85D7683A}"/>
              </a:ext>
            </a:extLst>
          </p:cNvPr>
          <p:cNvSpPr>
            <a:spLocks noGrp="1"/>
          </p:cNvSpPr>
          <p:nvPr>
            <p:ph type="title"/>
          </p:nvPr>
        </p:nvSpPr>
        <p:spPr>
          <a:xfrm>
            <a:off x="1341123" y="1147127"/>
            <a:ext cx="2756092" cy="857519"/>
          </a:xfrm>
        </p:spPr>
        <p:txBody>
          <a:bodyPr/>
          <a:lstStyle/>
          <a:p>
            <a:r>
              <a:rPr lang="en-US" b="1" dirty="0">
                <a:solidFill>
                  <a:schemeClr val="accent1">
                    <a:lumMod val="50000"/>
                  </a:schemeClr>
                </a:solidFill>
              </a:rPr>
              <a:t>Thu </a:t>
            </a:r>
            <a:r>
              <a:rPr lang="en-US" b="1" dirty="0" err="1">
                <a:solidFill>
                  <a:schemeClr val="accent1">
                    <a:lumMod val="50000"/>
                  </a:schemeClr>
                </a:solidFill>
              </a:rPr>
              <a:t>hoạch</a:t>
            </a:r>
            <a:endParaRPr lang="en-US" b="1" dirty="0">
              <a:solidFill>
                <a:schemeClr val="accent1">
                  <a:lumMod val="50000"/>
                </a:schemeClr>
              </a:solidFill>
            </a:endParaRPr>
          </a:p>
        </p:txBody>
      </p:sp>
      <p:sp>
        <p:nvSpPr>
          <p:cNvPr id="21" name="Content Placeholder 2">
            <a:extLst>
              <a:ext uri="{FF2B5EF4-FFF2-40B4-BE49-F238E27FC236}">
                <a16:creationId xmlns:a16="http://schemas.microsoft.com/office/drawing/2014/main" id="{1059220C-95DE-444E-BD27-34477C00B28C}"/>
              </a:ext>
            </a:extLst>
          </p:cNvPr>
          <p:cNvSpPr>
            <a:spLocks noGrp="1"/>
          </p:cNvSpPr>
          <p:nvPr>
            <p:ph idx="1"/>
          </p:nvPr>
        </p:nvSpPr>
        <p:spPr>
          <a:xfrm>
            <a:off x="685438" y="1952369"/>
            <a:ext cx="10515600" cy="4369300"/>
          </a:xfrm>
        </p:spPr>
        <p:txBody>
          <a:bodyPr>
            <a:noAutofit/>
          </a:bodyPr>
          <a:lstStyle/>
          <a:p>
            <a:pPr marL="0" marR="0" indent="457200" algn="just">
              <a:lnSpc>
                <a:spcPct val="150000"/>
              </a:lnSpc>
              <a:spcBef>
                <a:spcPts val="0"/>
              </a:spcBef>
              <a:spcAft>
                <a:spcPts val="800"/>
              </a:spcAft>
            </a:pP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Sau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khi</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nghiên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cứu</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bài</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báo</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của</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Stein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Krogdahl</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nhóm</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em</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đã</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thu</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hoạch</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được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một</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số</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nội</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dung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như</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sau</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a:t>
            </a:r>
          </a:p>
          <a:p>
            <a:pPr marL="0" marR="0" indent="457200" algn="just">
              <a:lnSpc>
                <a:spcPct val="150000"/>
              </a:lnSpc>
              <a:spcBef>
                <a:spcPts val="0"/>
              </a:spcBef>
              <a:spcAft>
                <a:spcPts val="800"/>
              </a:spcAft>
            </a:pPr>
            <a:r>
              <a:rPr lang="en-US" sz="1800" i="1"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Một</a:t>
            </a:r>
            <a:r>
              <a:rPr lang="en-US" sz="1800" i="1"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i="1"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là</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ôn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tập</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lại</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kiến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thức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về</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tiếng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Anh,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tăng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cường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khả</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năng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dịch</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thuật</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và</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khả</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năng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phân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tích</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bài</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báo</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p>
          <a:p>
            <a:pPr marL="0" marR="0" indent="457200" algn="just">
              <a:lnSpc>
                <a:spcPct val="150000"/>
              </a:lnSpc>
              <a:spcBef>
                <a:spcPts val="0"/>
              </a:spcBef>
              <a:spcAft>
                <a:spcPts val="800"/>
              </a:spcAft>
            </a:pPr>
            <a:r>
              <a:rPr lang="en-US" sz="1800" i="1"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Hai </a:t>
            </a:r>
            <a:r>
              <a:rPr lang="en-US" sz="1800" i="1"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là</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vận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dụng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kiến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thức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đã</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học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từ</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môn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Cấu</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trúc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dữ</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liệu</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và</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Giải</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thuật</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để</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viết</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thuật</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toán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giải</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thích</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công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thức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trong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bài</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báo</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Vận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dụng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kiến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thức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về</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Queue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và</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Linked-list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để</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viết</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code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mô</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phỏng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chương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trình</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a:t>
            </a:r>
          </a:p>
          <a:p>
            <a:pPr marL="0" marR="0" indent="457200" algn="just">
              <a:lnSpc>
                <a:spcPct val="150000"/>
              </a:lnSpc>
              <a:spcBef>
                <a:spcPts val="0"/>
              </a:spcBef>
              <a:spcAft>
                <a:spcPts val="800"/>
              </a:spcAft>
            </a:pPr>
            <a:r>
              <a:rPr lang="en-US" sz="1800" i="1"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Ba </a:t>
            </a:r>
            <a:r>
              <a:rPr lang="en-US" sz="1800" i="1"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là</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áp</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dụng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được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những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kiến</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thức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đã</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học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vào</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thực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tế</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tìm</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được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các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ứng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dụng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và</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viết</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code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mô</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phỏng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cho</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các</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ứng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dụng</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 </a:t>
            </a:r>
            <a:r>
              <a:rPr lang="en-US" sz="1800" dirty="0" err="1">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đó</a:t>
            </a:r>
            <a:r>
              <a:rPr lang="en-US" sz="1800" dirty="0">
                <a:solidFill>
                  <a:schemeClr val="accent1">
                    <a:lumMod val="50000"/>
                  </a:schemeClr>
                </a:solidFill>
                <a:effectLst/>
                <a:latin typeface="Arial" panose="020B0604020202020204" pitchFamily="34" charset="0"/>
                <a:ea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76794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619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Vậy chúng ta làm thế nào?</vt:lpstr>
      <vt:lpstr>1. Middleware là gì?</vt:lpstr>
      <vt:lpstr>3. Tạo class user</vt:lpstr>
      <vt:lpstr>Ứng dụng</vt:lpstr>
      <vt:lpstr>Ứng dụng</vt:lpstr>
      <vt:lpstr>Ứng dụng</vt:lpstr>
      <vt:lpstr>Thu hoạch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hướng phát triển</dc:title>
  <dc:creator>Duy Đăng</dc:creator>
  <cp:lastModifiedBy>Duy Đăng</cp:lastModifiedBy>
  <cp:revision>7</cp:revision>
  <dcterms:created xsi:type="dcterms:W3CDTF">2022-12-26T13:03:37Z</dcterms:created>
  <dcterms:modified xsi:type="dcterms:W3CDTF">2022-12-28T13:22:53Z</dcterms:modified>
</cp:coreProperties>
</file>