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85" r:id="rId6"/>
    <p:sldId id="261" r:id="rId7"/>
    <p:sldId id="262" r:id="rId8"/>
    <p:sldId id="283" r:id="rId9"/>
    <p:sldId id="264" r:id="rId10"/>
    <p:sldId id="284" r:id="rId11"/>
    <p:sldId id="265" r:id="rId12"/>
    <p:sldId id="266" r:id="rId13"/>
    <p:sldId id="267" r:id="rId14"/>
    <p:sldId id="287" r:id="rId15"/>
    <p:sldId id="268" r:id="rId16"/>
    <p:sldId id="269" r:id="rId17"/>
    <p:sldId id="270" r:id="rId18"/>
    <p:sldId id="271" r:id="rId19"/>
    <p:sldId id="28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8" r:id="rId32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C9E10748-4608-4731-8737-BADFD84AF917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3D97B973-CC58-4F41-8E6E-49A3E7E55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023823-C37F-4F61-853D-3C88229E035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AD7980-EF50-46F5-B9DE-F5BD663EE23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017D3A-CDF7-4EBE-BDC1-214DDDABC43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93825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89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13DF-5795-4100-83F6-AC62D7E16010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675F-9367-45EF-AD82-394C799F4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Lý thuyết tập hợp</a:t>
            </a:r>
            <a:endParaRPr lang="en-US"/>
          </a:p>
        </p:txBody>
      </p:sp>
      <p:sp>
        <p:nvSpPr>
          <p:cNvPr id="102403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mtClean="0"/>
              <a:t>Tập bù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A là con của B thì B\A được gọi là tập bù của A trong B.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34290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/>
              <a:t>B\A</a:t>
            </a:r>
            <a:endParaRPr lang="en-US" b="1"/>
          </a:p>
        </p:txBody>
      </p:sp>
      <p:sp>
        <p:nvSpPr>
          <p:cNvPr id="8" name="Oval 7"/>
          <p:cNvSpPr/>
          <p:nvPr/>
        </p:nvSpPr>
        <p:spPr>
          <a:xfrm>
            <a:off x="5715000" y="4191000"/>
            <a:ext cx="12192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solidFill>
                  <a:srgbClr val="C00000"/>
                </a:solidFill>
              </a:rPr>
              <a:t>Tập các tập con của một tập hợp</a:t>
            </a:r>
            <a:endParaRPr lang="en-US" sz="360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93825"/>
            <a:ext cx="8686800" cy="10445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ĐN:  </a:t>
            </a:r>
            <a:r>
              <a:rPr lang="en-US" sz="2400" b="0" smtClean="0">
                <a:solidFill>
                  <a:schemeClr val="tx1"/>
                </a:solidFill>
              </a:rPr>
              <a:t>Cho X là một tập hợp. Khi đó tập tất cả các tập con của X được ký hiệu là P(X)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 typeface="Wingdings" pitchFamily="2" charset="2"/>
              <a:buNone/>
            </a:pPr>
            <a:endParaRPr lang="en-US" sz="2400" smtClean="0">
              <a:solidFill>
                <a:srgbClr val="C00000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 typeface="Wingdings" pitchFamily="2" charset="2"/>
              <a:buNone/>
            </a:pPr>
            <a:endParaRPr lang="en-US" sz="2400" smtClean="0">
              <a:solidFill>
                <a:srgbClr val="C0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3048000"/>
            <a:ext cx="2509838" cy="533400"/>
            <a:chOff x="228600" y="3048000"/>
            <a:chExt cx="2509839" cy="533400"/>
          </a:xfrm>
        </p:grpSpPr>
        <p:sp>
          <p:nvSpPr>
            <p:cNvPr id="31753" name="TextBox 7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u="sng"/>
                <a:t>Ví dụ </a:t>
              </a:r>
            </a:p>
          </p:txBody>
        </p:sp>
        <p:graphicFrame>
          <p:nvGraphicFramePr>
            <p:cNvPr id="31749" name="Object 2"/>
            <p:cNvGraphicFramePr>
              <a:graphicFrameLocks noChangeAspect="1"/>
            </p:cNvGraphicFramePr>
            <p:nvPr/>
          </p:nvGraphicFramePr>
          <p:xfrm>
            <a:off x="1524000" y="3200400"/>
            <a:ext cx="1214439" cy="381000"/>
          </p:xfrm>
          <a:graphic>
            <a:graphicData uri="http://schemas.openxmlformats.org/presentationml/2006/ole">
              <p:oleObj spid="_x0000_s5125" name="Equation" r:id="rId4" imgW="647640" imgH="203040" progId="">
                <p:embed/>
              </p:oleObj>
            </a:graphicData>
          </a:graphic>
        </p:graphicFrame>
      </p:grp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524000" y="3810000"/>
          <a:ext cx="3771900" cy="457200"/>
        </p:xfrm>
        <a:graphic>
          <a:graphicData uri="http://schemas.openxmlformats.org/presentationml/2006/ole">
            <p:oleObj spid="_x0000_s5122" name="Equation" r:id="rId5" imgW="1676160" imgH="203040" progId="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600200" y="4495800"/>
          <a:ext cx="2971800" cy="457200"/>
        </p:xfrm>
        <a:graphic>
          <a:graphicData uri="http://schemas.openxmlformats.org/presentationml/2006/ole">
            <p:oleObj spid="_x0000_s5123" name="Equation" r:id="rId6" imgW="1320480" imgH="203040" progId="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71600" y="5257800"/>
          <a:ext cx="3254375" cy="457200"/>
        </p:xfrm>
        <a:graphic>
          <a:graphicData uri="http://schemas.openxmlformats.org/presentationml/2006/ole">
            <p:oleObj spid="_x0000_s5124" name="Equation" r:id="rId7" imgW="153648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3825"/>
            <a:ext cx="8305800" cy="31019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 typeface="Wingdings" pitchFamily="2" charset="2"/>
              <a:buNone/>
            </a:pPr>
            <a:r>
              <a:rPr lang="en-US" sz="2400" u="sng" smtClean="0">
                <a:solidFill>
                  <a:srgbClr val="C00000"/>
                </a:solidFill>
              </a:rPr>
              <a:t>ĐN</a:t>
            </a:r>
            <a:r>
              <a:rPr lang="en-US" sz="2400" smtClean="0">
                <a:solidFill>
                  <a:srgbClr val="C00000"/>
                </a:solidFill>
              </a:rPr>
              <a:t>: </a:t>
            </a:r>
            <a:r>
              <a:rPr lang="en-US" sz="2400" smtClean="0">
                <a:latin typeface="Arial" pitchFamily="34" charset="0"/>
              </a:rPr>
              <a:t>Tích Đề các của tập hợp A với tập hợp B là tập hợp bao gồm tất cả các cặp thứ tự (x,y) với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400" smtClean="0">
              <a:latin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Ký hiệu A.B hoặc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Chú ý: Tích của 2 tập hợp không có tính chất giao hoán.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Tx/>
              <a:buNone/>
            </a:pPr>
            <a:endParaRPr lang="en-US" sz="2400" u="sng" smtClean="0"/>
          </a:p>
          <a:p>
            <a:pPr>
              <a:buFontTx/>
              <a:buNone/>
            </a:pPr>
            <a:endParaRPr lang="en-US" sz="2400" smtClean="0"/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6400800" y="1905000"/>
          <a:ext cx="2095500" cy="381000"/>
        </p:xfrm>
        <a:graphic>
          <a:graphicData uri="http://schemas.openxmlformats.org/presentationml/2006/ole">
            <p:oleObj spid="_x0000_s6146" name="Equation" r:id="rId3" imgW="1269720" imgH="291960" progId="">
              <p:embed/>
            </p:oleObj>
          </a:graphicData>
        </a:graphic>
      </p:graphicFrame>
      <p:graphicFrame>
        <p:nvGraphicFramePr>
          <p:cNvPr id="56326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810000" y="2971800"/>
          <a:ext cx="914400" cy="381000"/>
        </p:xfrm>
        <a:graphic>
          <a:graphicData uri="http://schemas.openxmlformats.org/presentationml/2006/ole">
            <p:oleObj spid="_x0000_s6147" name="Equation" r:id="rId4" imgW="583920" imgH="228600" progId="">
              <p:embed/>
            </p:oleObj>
          </a:graphicData>
        </a:graphic>
      </p:graphicFrame>
      <p:graphicFrame>
        <p:nvGraphicFramePr>
          <p:cNvPr id="56328" name="Object 4"/>
          <p:cNvGraphicFramePr>
            <a:graphicFrameLocks noChangeAspect="1"/>
          </p:cNvGraphicFramePr>
          <p:nvPr/>
        </p:nvGraphicFramePr>
        <p:xfrm>
          <a:off x="1905000" y="2362200"/>
          <a:ext cx="4572000" cy="457200"/>
        </p:xfrm>
        <a:graphic>
          <a:graphicData uri="http://schemas.openxmlformats.org/presentationml/2006/ole">
            <p:oleObj spid="_x0000_s6148" name="Equation" r:id="rId5" imgW="3238200" imgH="304560" progId="">
              <p:embed/>
            </p:oleObj>
          </a:graphicData>
        </a:graphic>
      </p:graphicFrame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C00000"/>
                </a:solidFill>
              </a:rPr>
              <a:t>Tích Đề Các</a:t>
            </a:r>
            <a:endParaRPr lang="en-US" smtClean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447800" y="4953000"/>
          <a:ext cx="1733550" cy="533400"/>
        </p:xfrm>
        <a:graphic>
          <a:graphicData uri="http://schemas.openxmlformats.org/presentationml/2006/ole">
            <p:oleObj spid="_x0000_s6149" name="Equation" r:id="rId6" imgW="6602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Mở rộng các phép toán cho nhiều tập hợp</a:t>
            </a:r>
            <a:endParaRPr lang="en-US" sz="3600" smtClean="0"/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228600" y="1371600"/>
            <a:ext cx="868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Các phép toán giao, hợp, tích có thể mở rộng cho nhiều tập hợp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66800" y="2327275"/>
          <a:ext cx="3962400" cy="796925"/>
        </p:xfrm>
        <a:graphic>
          <a:graphicData uri="http://schemas.openxmlformats.org/presentationml/2006/ole">
            <p:oleObj spid="_x0000_s7170" name="Equation" r:id="rId3" imgW="1701800" imgH="342900" progId="">
              <p:embed/>
            </p:oleObj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066800" y="3200400"/>
          <a:ext cx="3810000" cy="774700"/>
        </p:xfrm>
        <a:graphic>
          <a:graphicData uri="http://schemas.openxmlformats.org/presentationml/2006/ole">
            <p:oleObj spid="_x0000_s7171" name="Equation" r:id="rId4" imgW="1688367" imgH="342751" progId="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066800" y="4114800"/>
          <a:ext cx="5867400" cy="838200"/>
        </p:xfrm>
        <a:graphic>
          <a:graphicData uri="http://schemas.openxmlformats.org/presentationml/2006/ole">
            <p:oleObj spid="_x0000_s7172" name="Equation" r:id="rId5" imgW="2057400" imgH="355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1, 2, 3, 4, 5, 6ab, 7ab, 8ab, 9ab, 10ab, 11ab, 12a, 14, 15a</a:t>
            </a:r>
          </a:p>
          <a:p>
            <a:endParaRPr lang="en-US" smtClean="0"/>
          </a:p>
          <a:p>
            <a:r>
              <a:rPr lang="en-US" smtClean="0"/>
              <a:t>Về nhà: còn lại.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Ánh xạ</a:t>
            </a:r>
            <a:endParaRPr lang="en-US"/>
          </a:p>
        </p:txBody>
      </p:sp>
      <p:sp>
        <p:nvSpPr>
          <p:cNvPr id="106499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Khái niệm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3716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</a:t>
            </a:r>
            <a:r>
              <a:rPr lang="en-US" sz="2400" b="1" dirty="0" err="1">
                <a:solidFill>
                  <a:srgbClr val="C00000"/>
                </a:solidFill>
              </a:rPr>
              <a:t>Định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nghĩa</a:t>
            </a:r>
            <a:r>
              <a:rPr lang="en-US" sz="2400" dirty="0"/>
              <a:t>. </a:t>
            </a:r>
            <a:r>
              <a:rPr lang="en-US" sz="2400" dirty="0">
                <a:latin typeface="Verdana" pitchFamily="34" charset="0"/>
              </a:rPr>
              <a:t>Cho </a:t>
            </a:r>
            <a:r>
              <a:rPr lang="en-US" sz="2400" dirty="0" err="1">
                <a:latin typeface="Verdana" pitchFamily="34" charset="0"/>
              </a:rPr>
              <a:t>hai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tập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hợp</a:t>
            </a:r>
            <a:r>
              <a:rPr lang="en-US" sz="2400" dirty="0">
                <a:latin typeface="Verdana" pitchFamily="34" charset="0"/>
              </a:rPr>
              <a:t> X, Y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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</a:t>
            </a:r>
            <a:r>
              <a:rPr lang="en-US" sz="2400" dirty="0">
                <a:latin typeface="Verdana" pitchFamily="34" charset="0"/>
              </a:rPr>
              <a:t>. </a:t>
            </a:r>
            <a:r>
              <a:rPr lang="en-US" sz="2400" dirty="0" err="1">
                <a:latin typeface="Verdana" pitchFamily="34" charset="0"/>
              </a:rPr>
              <a:t>Ánh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xạ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giữa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hai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tập</a:t>
            </a:r>
            <a:r>
              <a:rPr lang="en-US" sz="2400" dirty="0">
                <a:latin typeface="Verdana" pitchFamily="34" charset="0"/>
              </a:rPr>
              <a:t> X </a:t>
            </a:r>
            <a:r>
              <a:rPr lang="en-US" sz="2400" dirty="0" err="1">
                <a:latin typeface="Verdana" pitchFamily="34" charset="0"/>
              </a:rPr>
              <a:t>và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i="1" dirty="0">
                <a:latin typeface="Verdana" pitchFamily="34" charset="0"/>
              </a:rPr>
              <a:t>Y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là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một</a:t>
            </a:r>
            <a:r>
              <a:rPr lang="en-US" sz="2400" dirty="0">
                <a:latin typeface="Verdana" pitchFamily="34" charset="0"/>
              </a:rPr>
              <a:t> qui </a:t>
            </a:r>
            <a:r>
              <a:rPr lang="en-US" sz="2400" dirty="0" err="1">
                <a:latin typeface="Verdana" pitchFamily="34" charset="0"/>
              </a:rPr>
              <a:t>tắc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</a:rPr>
              <a:t>f </a:t>
            </a:r>
            <a:r>
              <a:rPr lang="en-US" sz="2400" dirty="0" err="1" smtClean="0">
                <a:latin typeface="Verdana" pitchFamily="34" charset="0"/>
              </a:rPr>
              <a:t>sao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cho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mỗi</a:t>
            </a:r>
            <a:r>
              <a:rPr lang="en-US" sz="2400" dirty="0">
                <a:latin typeface="Verdana" pitchFamily="34" charset="0"/>
              </a:rPr>
              <a:t> x </a:t>
            </a:r>
            <a:r>
              <a:rPr lang="en-US" sz="2400" dirty="0" err="1">
                <a:latin typeface="Verdana" pitchFamily="34" charset="0"/>
              </a:rPr>
              <a:t>thuộc</a:t>
            </a:r>
            <a:r>
              <a:rPr lang="en-US" sz="2400" dirty="0">
                <a:latin typeface="Verdana" pitchFamily="34" charset="0"/>
              </a:rPr>
              <a:t> X </a:t>
            </a:r>
            <a:r>
              <a:rPr lang="en-US" sz="2400" dirty="0" err="1">
                <a:latin typeface="Verdana" pitchFamily="34" charset="0"/>
              </a:rPr>
              <a:t>tồn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tại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duy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nhất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một</a:t>
            </a:r>
            <a:r>
              <a:rPr lang="en-US" sz="2400" dirty="0">
                <a:latin typeface="Verdana" pitchFamily="34" charset="0"/>
              </a:rPr>
              <a:t> y </a:t>
            </a:r>
            <a:r>
              <a:rPr lang="en-US" sz="2400" dirty="0" err="1">
                <a:latin typeface="Verdana" pitchFamily="34" charset="0"/>
              </a:rPr>
              <a:t>thuộc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</a:rPr>
              <a:t>Y </a:t>
            </a:r>
            <a:r>
              <a:rPr lang="en-US" sz="2400" dirty="0" err="1">
                <a:latin typeface="Verdana" pitchFamily="34" charset="0"/>
              </a:rPr>
              <a:t>để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i="1" dirty="0">
                <a:latin typeface="Verdana" pitchFamily="34" charset="0"/>
              </a:rPr>
              <a:t> y = f</a:t>
            </a:r>
            <a:r>
              <a:rPr lang="en-US" sz="2400" dirty="0">
                <a:latin typeface="Verdana" pitchFamily="34" charset="0"/>
              </a:rPr>
              <a:t>(</a:t>
            </a:r>
            <a:r>
              <a:rPr lang="en-US" sz="2400" i="1" dirty="0">
                <a:latin typeface="Verdana" pitchFamily="34" charset="0"/>
              </a:rPr>
              <a:t>x</a:t>
            </a:r>
            <a:r>
              <a:rPr lang="en-US" sz="2400" dirty="0">
                <a:latin typeface="Verdana" pitchFamily="34" charset="0"/>
              </a:rPr>
              <a:t>)</a:t>
            </a:r>
          </a:p>
          <a:p>
            <a:r>
              <a:rPr lang="en-US" sz="2400" dirty="0">
                <a:latin typeface="Verdana" pitchFamily="34" charset="0"/>
              </a:rPr>
              <a:t> Ta </a:t>
            </a:r>
            <a:r>
              <a:rPr lang="en-US" sz="2400" dirty="0" err="1">
                <a:latin typeface="Verdana" pitchFamily="34" charset="0"/>
              </a:rPr>
              <a:t>viết</a:t>
            </a:r>
            <a:r>
              <a:rPr lang="en-US" sz="2400" dirty="0">
                <a:latin typeface="Verdana" pitchFamily="34" charset="0"/>
              </a:rPr>
              <a:t>:</a:t>
            </a:r>
            <a:r>
              <a:rPr lang="en-US" sz="2400" dirty="0"/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895600" y="2667000"/>
          <a:ext cx="2133600" cy="1163638"/>
        </p:xfrm>
        <a:graphic>
          <a:graphicData uri="http://schemas.openxmlformats.org/presentationml/2006/ole">
            <p:oleObj spid="_x0000_s8194" name="Equation" r:id="rId3" imgW="838080" imgH="457200" progId="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3886200"/>
            <a:ext cx="6324600" cy="2286000"/>
            <a:chOff x="304800" y="3886200"/>
            <a:chExt cx="6324600" cy="2286000"/>
          </a:xfrm>
        </p:grpSpPr>
        <p:sp>
          <p:nvSpPr>
            <p:cNvPr id="34826" name="Text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2362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Nghĩa là </a:t>
              </a:r>
            </a:p>
          </p:txBody>
        </p:sp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2209799" y="3962400"/>
            <a:ext cx="3626069" cy="381000"/>
          </p:xfrm>
          <a:graphic>
            <a:graphicData uri="http://schemas.openxmlformats.org/presentationml/2006/ole">
              <p:oleObj spid="_x0000_s8195" name="Equation" r:id="rId4" imgW="3504960" imgH="368280" progId="">
                <p:embed/>
              </p:oleObj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1752600" y="4724400"/>
              <a:ext cx="1752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baseline="-2500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572000" y="4572000"/>
              <a:ext cx="2057400" cy="16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7" name="Decagon 26"/>
            <p:cNvSpPr/>
            <p:nvPr/>
          </p:nvSpPr>
          <p:spPr>
            <a:xfrm>
              <a:off x="2438400" y="50292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Decagon 27"/>
            <p:cNvSpPr/>
            <p:nvPr/>
          </p:nvSpPr>
          <p:spPr>
            <a:xfrm>
              <a:off x="2438400" y="53340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Decagon 28"/>
            <p:cNvSpPr/>
            <p:nvPr/>
          </p:nvSpPr>
          <p:spPr>
            <a:xfrm>
              <a:off x="2133600" y="55626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Decagon 29"/>
            <p:cNvSpPr/>
            <p:nvPr/>
          </p:nvSpPr>
          <p:spPr>
            <a:xfrm>
              <a:off x="5029200" y="50292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Decagon 30"/>
            <p:cNvSpPr/>
            <p:nvPr/>
          </p:nvSpPr>
          <p:spPr>
            <a:xfrm>
              <a:off x="4953000" y="53340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Decagon 31"/>
            <p:cNvSpPr/>
            <p:nvPr/>
          </p:nvSpPr>
          <p:spPr>
            <a:xfrm>
              <a:off x="5638800" y="56388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Decagon 32"/>
            <p:cNvSpPr/>
            <p:nvPr/>
          </p:nvSpPr>
          <p:spPr>
            <a:xfrm>
              <a:off x="6172200" y="52578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1" name="Curved Connector 20"/>
          <p:cNvCxnSpPr/>
          <p:nvPr/>
        </p:nvCxnSpPr>
        <p:spPr>
          <a:xfrm>
            <a:off x="2514600" y="5105400"/>
            <a:ext cx="2514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4600" y="54102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33600" y="54102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Ví dụ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066800" y="5257800"/>
            <a:ext cx="434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latin typeface="Verdana" pitchFamily="34" charset="0"/>
              </a:rPr>
              <a:t>Cả hai đều Không </a:t>
            </a:r>
            <a:r>
              <a:rPr lang="en-US">
                <a:latin typeface="Verdana" pitchFamily="34" charset="0"/>
              </a:rPr>
              <a:t>là ánh xạ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24000" y="1295400"/>
            <a:ext cx="5105400" cy="1371600"/>
            <a:chOff x="1524000" y="1295400"/>
            <a:chExt cx="5105400" cy="1371600"/>
          </a:xfrm>
        </p:grpSpPr>
        <p:sp>
          <p:nvSpPr>
            <p:cNvPr id="4" name="Oval 3"/>
            <p:cNvSpPr/>
            <p:nvPr/>
          </p:nvSpPr>
          <p:spPr>
            <a:xfrm>
              <a:off x="1524000" y="1295400"/>
              <a:ext cx="19050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48200" y="1295400"/>
              <a:ext cx="19812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16200" y="2095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67000" y="158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743200" y="1600200"/>
              <a:ext cx="2667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667000" y="2133600"/>
              <a:ext cx="2895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514600" y="1828800"/>
              <a:ext cx="3429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133600" y="182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01900" y="2374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72100" y="165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43600" y="17907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21717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447800" y="3124200"/>
            <a:ext cx="4876800" cy="2057400"/>
            <a:chOff x="1447800" y="3124200"/>
            <a:chExt cx="4876800" cy="2057400"/>
          </a:xfrm>
        </p:grpSpPr>
        <p:sp>
          <p:nvSpPr>
            <p:cNvPr id="17" name="Oval 16"/>
            <p:cNvSpPr/>
            <p:nvPr/>
          </p:nvSpPr>
          <p:spPr>
            <a:xfrm>
              <a:off x="4343400" y="3733800"/>
              <a:ext cx="1981200" cy="1447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7800" y="3124200"/>
              <a:ext cx="1905000" cy="16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438400" y="3657600"/>
              <a:ext cx="2971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438400" y="3657600"/>
              <a:ext cx="26670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286000" y="4267200"/>
              <a:ext cx="3352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4102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38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05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4384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7150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Ánh xạ bằng nhau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371601"/>
            <a:ext cx="88392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smtClean="0">
                <a:solidFill>
                  <a:srgbClr val="C00000"/>
                </a:solidFill>
              </a:rPr>
              <a:t>Định nghĩa</a:t>
            </a:r>
            <a:r>
              <a:rPr lang="en-US" sz="2400" smtClean="0">
                <a:solidFill>
                  <a:srgbClr val="C00000"/>
                </a:solidFill>
              </a:rPr>
              <a:t>.</a:t>
            </a:r>
            <a:r>
              <a:rPr lang="en-US" sz="2400" b="1" i="1" smtClean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sz="2400">
                <a:latin typeface="Verdana" pitchFamily="34" charset="0"/>
              </a:rPr>
              <a:t>Hai ánh xạ f và g từ X vào Y được gọi là </a:t>
            </a:r>
            <a:r>
              <a:rPr lang="en-US" sz="2400" i="1">
                <a:latin typeface="Verdana" pitchFamily="34" charset="0"/>
              </a:rPr>
              <a:t>bằng nhau</a:t>
            </a:r>
            <a:r>
              <a:rPr lang="en-US" sz="2400">
                <a:latin typeface="Verdana" pitchFamily="34" charset="0"/>
              </a:rPr>
              <a:t> nếu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</a:t>
            </a:r>
            <a:r>
              <a:rPr lang="en-US" sz="2400">
                <a:latin typeface="Verdana" pitchFamily="34" charset="0"/>
              </a:rPr>
              <a:t>x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</a:t>
            </a:r>
            <a:r>
              <a:rPr lang="en-US" sz="2400">
                <a:latin typeface="Verdana" pitchFamily="34" charset="0"/>
              </a:rPr>
              <a:t> X, f(x) = g(x).</a:t>
            </a:r>
            <a:endParaRPr lang="en-US" sz="2400" b="1" i="1">
              <a:latin typeface="Verdana" pitchFamily="34" charset="0"/>
            </a:endParaRPr>
          </a:p>
          <a:p>
            <a:endParaRPr 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1242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dụ: </a:t>
            </a:r>
            <a:r>
              <a:rPr lang="en-US" sz="2400"/>
              <a:t>Xét ánh xạ f(x)=(x-1)(x+1) và g(x) =x</a:t>
            </a:r>
            <a:r>
              <a:rPr lang="en-US" sz="2400" baseline="30000"/>
              <a:t>2</a:t>
            </a:r>
            <a:r>
              <a:rPr lang="en-US" sz="2400"/>
              <a:t>-1 từ R-&gt;R</a:t>
            </a:r>
            <a:r>
              <a:rPr lang="en-US" sz="2400" baseline="30000"/>
              <a:t>  </a:t>
            </a:r>
            <a:endParaRPr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810000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smtClean="0"/>
              <a:t>Ta </a:t>
            </a:r>
            <a:r>
              <a:rPr lang="en-US" sz="2400"/>
              <a:t>có </a:t>
            </a:r>
            <a:r>
              <a:rPr lang="en-US" sz="2400" smtClean="0"/>
              <a:t>(x-1)(x+1) = x</a:t>
            </a:r>
            <a:r>
              <a:rPr lang="en-US" sz="2400" baseline="30000" smtClean="0"/>
              <a:t>2</a:t>
            </a:r>
            <a:r>
              <a:rPr lang="en-US" sz="2400" smtClean="0"/>
              <a:t> – 1 nên f(x) = g(x) </a:t>
            </a:r>
            <a:r>
              <a:rPr lang="en-US" sz="2400" smtClean="0">
                <a:latin typeface="Verdana" pitchFamily="34" charset="0"/>
                <a:sym typeface="Symbol" pitchFamily="18" charset="2"/>
              </a:rPr>
              <a:t></a:t>
            </a:r>
            <a:r>
              <a:rPr lang="en-US" sz="2400" smtClean="0">
                <a:latin typeface="Verdana" pitchFamily="34" charset="0"/>
              </a:rPr>
              <a:t>x </a:t>
            </a:r>
            <a:r>
              <a:rPr lang="en-US" sz="2400" smtClean="0">
                <a:latin typeface="Verdana" pitchFamily="34" charset="0"/>
                <a:sym typeface="Symbol" pitchFamily="18" charset="2"/>
              </a:rPr>
              <a:t> R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Verdana" pitchFamily="34" charset="0"/>
                <a:sym typeface="Symbol" pitchFamily="18" charset="2"/>
              </a:rPr>
              <a:t>Vậy hai ánh xạ này bằng nhau.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Ảnh và ảnh ngược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Cho ánh xạ f từ X vào Y và A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/>
              <a:t> X, B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/>
              <a:t> Y. Ta định nghĩa:</a:t>
            </a:r>
          </a:p>
          <a:p>
            <a:r>
              <a:rPr lang="en-US" smtClean="0"/>
              <a:t> f(A) = {f(x) </a:t>
            </a:r>
            <a:r>
              <a:rPr lang="en-US" smtClean="0">
                <a:sym typeface="Symbol" pitchFamily="18" charset="2"/>
              </a:rPr>
              <a:t></a:t>
            </a:r>
            <a:r>
              <a:rPr lang="en-US" smtClean="0"/>
              <a:t> 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A}  = {y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Y </a:t>
            </a:r>
            <a:r>
              <a:rPr lang="en-US" smtClean="0">
                <a:sym typeface="Symbol" pitchFamily="18" charset="2"/>
              </a:rPr>
              <a:t>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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A, y = f(x)} được gọi là </a:t>
            </a:r>
            <a:r>
              <a:rPr lang="en-US" smtClean="0">
                <a:solidFill>
                  <a:srgbClr val="C00000"/>
                </a:solidFill>
              </a:rPr>
              <a:t>ảnh</a:t>
            </a:r>
            <a:r>
              <a:rPr lang="en-US" smtClean="0"/>
              <a:t> của A</a:t>
            </a:r>
          </a:p>
          <a:p>
            <a:endParaRPr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524000" y="4495800"/>
            <a:ext cx="6172200" cy="1752600"/>
            <a:chOff x="1524000" y="4495800"/>
            <a:chExt cx="6172200" cy="1752600"/>
          </a:xfrm>
        </p:grpSpPr>
        <p:sp>
          <p:nvSpPr>
            <p:cNvPr id="8" name="Oval 7"/>
            <p:cNvSpPr/>
            <p:nvPr/>
          </p:nvSpPr>
          <p:spPr>
            <a:xfrm>
              <a:off x="1524000" y="4724400"/>
              <a:ext cx="2057400" cy="152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4495800"/>
              <a:ext cx="2057400" cy="17526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14600" y="5105400"/>
              <a:ext cx="6096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24600" y="4800600"/>
              <a:ext cx="1066800" cy="1143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f(A)</a:t>
              </a:r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rot="5400000" flipH="1" flipV="1">
              <a:off x="4610100" y="3009900"/>
              <a:ext cx="304800" cy="388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4"/>
              <a:endCxn id="11" idx="4"/>
            </p:cNvCxnSpPr>
            <p:nvPr/>
          </p:nvCxnSpPr>
          <p:spPr>
            <a:xfrm rot="16200000" flipH="1">
              <a:off x="4800600" y="3886200"/>
              <a:ext cx="76200" cy="403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Định nghĩa Tập hợp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800600" cy="4800600"/>
          </a:xfrm>
        </p:spPr>
        <p:txBody>
          <a:bodyPr/>
          <a:lstStyle/>
          <a:p>
            <a:pPr marL="274638" indent="-274638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Khái niệm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sz="2400" b="1" smtClean="0">
                <a:latin typeface="Arial" pitchFamily="34" charset="0"/>
              </a:rPr>
              <a:t>Tập hợp</a:t>
            </a:r>
            <a:r>
              <a:rPr lang="en-US" sz="2400" smtClean="0">
                <a:latin typeface="Arial" pitchFamily="34" charset="0"/>
              </a:rPr>
              <a:t> là một khái niệm cơ bản của Toán học.  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sz="2400" u="sng" smtClean="0">
                <a:latin typeface="Arial" pitchFamily="34" charset="0"/>
              </a:rPr>
              <a:t>Ví dụ</a:t>
            </a:r>
            <a:r>
              <a:rPr lang="en-US" sz="2400" smtClean="0">
                <a:latin typeface="Arial" pitchFamily="34" charset="0"/>
              </a:rPr>
              <a:t>: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smtClean="0">
                <a:latin typeface="Arial" pitchFamily="34" charset="0"/>
              </a:rPr>
              <a:t>      1) Tập hợp sinh viên của một trường đại học.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smtClean="0">
                <a:latin typeface="Arial" pitchFamily="34" charset="0"/>
              </a:rPr>
              <a:t>      2) Tập hợp các số nguyên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smtClean="0">
                <a:latin typeface="Arial" pitchFamily="34" charset="0"/>
              </a:rPr>
              <a:t>      3) Tập hợp các trái táo trên một cây cụ thể.</a:t>
            </a:r>
          </a:p>
          <a:p>
            <a:pPr marL="808038" lvl="1" indent="-350838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sz="2400" b="1" smtClean="0">
                <a:latin typeface="Arial" pitchFamily="34" charset="0"/>
              </a:rPr>
              <a:t>Sơ đồ Ven</a:t>
            </a:r>
            <a:r>
              <a:rPr lang="en-US" sz="2400" smtClean="0">
                <a:latin typeface="Arial" pitchFamily="34" charset="0"/>
              </a:rPr>
              <a:t>:</a:t>
            </a:r>
          </a:p>
          <a:p>
            <a:pPr marL="274638" indent="-274638"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03428" name="Picture 5" descr="creative2.jpg (28112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905000"/>
            <a:ext cx="29718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7" descr="Light upward diagonal"/>
          <p:cNvSpPr>
            <a:spLocks noChangeArrowheads="1"/>
          </p:cNvSpPr>
          <p:nvPr/>
        </p:nvSpPr>
        <p:spPr bwMode="auto">
          <a:xfrm>
            <a:off x="3352800" y="5410200"/>
            <a:ext cx="1905000" cy="914400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solidFill>
                  <a:srgbClr val="C00000"/>
                </a:solidFill>
              </a:rPr>
              <a:t>Ảnh và ảnh ngược</a:t>
            </a:r>
            <a:endParaRPr lang="en-US" sz="36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3048000"/>
            <a:ext cx="883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f</a:t>
            </a:r>
            <a:r>
              <a:rPr lang="en-US" sz="2400" baseline="30000"/>
              <a:t>–1</a:t>
            </a:r>
            <a:r>
              <a:rPr lang="en-US" sz="2400"/>
              <a:t>(B) = {x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 </a:t>
            </a:r>
            <a:r>
              <a:rPr lang="en-US" sz="2400">
                <a:sym typeface="Symbol" pitchFamily="18" charset="2"/>
              </a:rPr>
              <a:t></a:t>
            </a:r>
            <a:r>
              <a:rPr lang="en-US" sz="2400"/>
              <a:t> f(x)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B}  được gọi là </a:t>
            </a:r>
            <a:r>
              <a:rPr lang="en-US" sz="2400">
                <a:solidFill>
                  <a:srgbClr val="C00000"/>
                </a:solidFill>
              </a:rPr>
              <a:t>ảnh ngược </a:t>
            </a:r>
            <a:r>
              <a:rPr lang="en-US" sz="2400"/>
              <a:t>của B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f(A) = {f(x) </a:t>
            </a:r>
            <a:r>
              <a:rPr lang="en-US" sz="2400">
                <a:sym typeface="Symbol" pitchFamily="18" charset="2"/>
              </a:rPr>
              <a:t></a:t>
            </a:r>
            <a:r>
              <a:rPr lang="en-US" sz="2400"/>
              <a:t>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A}  = {y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 </a:t>
            </a:r>
            <a:r>
              <a:rPr lang="en-US" sz="2400">
                <a:sym typeface="Symbol" pitchFamily="18" charset="2"/>
              </a:rPr>
              <a:t>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A, y = f(x)}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Như vậy 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y 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 f(A)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</a:rPr>
              <a:t>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</a:t>
            </a:r>
            <a:r>
              <a:rPr lang="en-US" sz="2400">
                <a:latin typeface="Verdana" pitchFamily="34" charset="0"/>
              </a:rPr>
              <a:t>x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</a:t>
            </a:r>
            <a:r>
              <a:rPr lang="en-US" sz="2400">
                <a:latin typeface="Verdana" pitchFamily="34" charset="0"/>
              </a:rPr>
              <a:t> A, y = f(x);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               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y 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  <a:sym typeface="Symbol" pitchFamily="18" charset="2"/>
              </a:rPr>
              <a:t></a:t>
            </a:r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 f(A)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</a:t>
            </a:r>
            <a:r>
              <a:rPr lang="en-US" sz="2400">
                <a:latin typeface="Verdana" pitchFamily="34" charset="0"/>
              </a:rPr>
              <a:t>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</a:t>
            </a:r>
            <a:r>
              <a:rPr lang="en-US" sz="2400">
                <a:latin typeface="Verdana" pitchFamily="34" charset="0"/>
              </a:rPr>
              <a:t>x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</a:t>
            </a:r>
            <a:r>
              <a:rPr lang="en-US" sz="2400">
                <a:latin typeface="Verdana" pitchFamily="34" charset="0"/>
              </a:rPr>
              <a:t> A, y </a:t>
            </a:r>
            <a:r>
              <a:rPr lang="en-US" sz="2400">
                <a:latin typeface="Verdana" pitchFamily="34" charset="0"/>
                <a:sym typeface="Symbol" pitchFamily="18" charset="2"/>
              </a:rPr>
              <a:t></a:t>
            </a:r>
            <a:r>
              <a:rPr lang="en-US" sz="2400">
                <a:latin typeface="Verdana" pitchFamily="34" charset="0"/>
              </a:rPr>
              <a:t> f(x).</a:t>
            </a:r>
            <a:r>
              <a:rPr lang="en-US" sz="2400"/>
              <a:t> </a:t>
            </a:r>
            <a:endParaRPr lang="en-US" sz="2400">
              <a:latin typeface="Verdana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3505200"/>
            <a:ext cx="6172200" cy="1752600"/>
            <a:chOff x="1295400" y="3505200"/>
            <a:chExt cx="6172200" cy="1752600"/>
          </a:xfrm>
        </p:grpSpPr>
        <p:sp>
          <p:nvSpPr>
            <p:cNvPr id="10" name="Oval 9"/>
            <p:cNvSpPr/>
            <p:nvPr/>
          </p:nvSpPr>
          <p:spPr>
            <a:xfrm>
              <a:off x="1295400" y="3733800"/>
              <a:ext cx="2057400" cy="152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3505200"/>
              <a:ext cx="2057400" cy="17526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2600" y="4114800"/>
              <a:ext cx="1143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Arial" pitchFamily="34" charset="0"/>
                  <a:cs typeface="Arial" pitchFamily="34" charset="0"/>
                </a:rPr>
                <a:t> f</a:t>
              </a:r>
              <a:r>
                <a:rPr lang="en-US" baseline="30000">
                  <a:latin typeface="Arial" pitchFamily="34" charset="0"/>
                  <a:cs typeface="Arial" pitchFamily="34" charset="0"/>
                </a:rPr>
                <a:t>–1</a:t>
              </a:r>
              <a:r>
                <a:rPr lang="en-US">
                  <a:latin typeface="Arial" pitchFamily="34" charset="0"/>
                  <a:cs typeface="Arial" pitchFamily="34" charset="0"/>
                </a:rPr>
                <a:t>(B) </a:t>
              </a:r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0" y="3810000"/>
              <a:ext cx="1066800" cy="1143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rot="5400000" flipH="1" flipV="1">
              <a:off x="4248150" y="1885950"/>
              <a:ext cx="304800" cy="415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4"/>
              <a:endCxn id="13" idx="4"/>
            </p:cNvCxnSpPr>
            <p:nvPr/>
          </p:nvCxnSpPr>
          <p:spPr>
            <a:xfrm rot="16200000" flipH="1">
              <a:off x="4438650" y="2762250"/>
              <a:ext cx="76200" cy="4305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62000" y="5557838"/>
            <a:ext cx="5257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Như vậy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f</a:t>
            </a:r>
            <a:r>
              <a:rPr lang="en-US" sz="2400" baseline="30000"/>
              <a:t>–1</a:t>
            </a:r>
            <a:r>
              <a:rPr lang="en-US" sz="2400"/>
              <a:t>(B) </a:t>
            </a:r>
            <a:r>
              <a:rPr lang="en-US" sz="2400">
                <a:sym typeface="Symbol" pitchFamily="18" charset="2"/>
              </a:rPr>
              <a:t></a:t>
            </a:r>
            <a:r>
              <a:rPr lang="en-US" sz="2400"/>
              <a:t> f(x)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Ví dụ ảnh và ảnh ngược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371600"/>
            <a:ext cx="8839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/>
              <a:t>Cho f: </a:t>
            </a:r>
            <a:r>
              <a:rPr lang="en-US" sz="2400" b="1"/>
              <a:t>R</a:t>
            </a:r>
            <a:r>
              <a:rPr lang="en-US" sz="2400">
                <a:latin typeface="Verdana" pitchFamily="34" charset="0"/>
                <a:sym typeface="Symbol" pitchFamily="18" charset="2"/>
              </a:rPr>
              <a:t> </a:t>
            </a:r>
            <a:r>
              <a:rPr lang="en-US" sz="2400" b="1">
                <a:latin typeface="Verdana" pitchFamily="34" charset="0"/>
                <a:sym typeface="Symbol" pitchFamily="18" charset="2"/>
              </a:rPr>
              <a:t>R</a:t>
            </a:r>
            <a:r>
              <a:rPr lang="en-US" sz="2400">
                <a:latin typeface="Verdana" pitchFamily="34" charset="0"/>
                <a:sym typeface="Symbol" pitchFamily="18" charset="2"/>
              </a:rPr>
              <a:t> được xác định f(x)=x</a:t>
            </a:r>
            <a:r>
              <a:rPr lang="en-US" sz="2400" baseline="30000">
                <a:latin typeface="Verdana" pitchFamily="34" charset="0"/>
                <a:sym typeface="Symbol" pitchFamily="18" charset="2"/>
              </a:rPr>
              <a:t>2</a:t>
            </a:r>
            <a:r>
              <a:rPr lang="en-US" sz="2400">
                <a:latin typeface="Verdana" pitchFamily="34" charset="0"/>
                <a:sym typeface="Symbol" pitchFamily="18" charset="2"/>
              </a:rPr>
              <a:t> +1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Ta có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f([1,3])=[2,10]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f([-2,-1])=[2,5]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f([-1,3])=[1,10]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f((1,5)) = (2,26)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</a:t>
            </a:r>
            <a:r>
              <a:rPr lang="en-US" sz="2400">
                <a:latin typeface="Verdana" pitchFamily="34" charset="0"/>
              </a:rPr>
              <a:t>f</a:t>
            </a:r>
            <a:r>
              <a:rPr lang="en-US" sz="2400" baseline="30000">
                <a:latin typeface="Verdana" pitchFamily="34" charset="0"/>
              </a:rPr>
              <a:t>–1</a:t>
            </a:r>
            <a:r>
              <a:rPr lang="en-US" sz="2400">
                <a:latin typeface="Verdana" pitchFamily="34" charset="0"/>
                <a:sym typeface="Symbol" pitchFamily="18" charset="2"/>
              </a:rPr>
              <a:t>(1)={0}</a:t>
            </a:r>
          </a:p>
          <a:p>
            <a:r>
              <a:rPr lang="en-US" sz="2400">
                <a:latin typeface="Verdana" pitchFamily="34" charset="0"/>
              </a:rPr>
              <a:t>     f</a:t>
            </a:r>
            <a:r>
              <a:rPr lang="en-US" sz="2400" baseline="30000">
                <a:latin typeface="Verdana" pitchFamily="34" charset="0"/>
              </a:rPr>
              <a:t>–1</a:t>
            </a:r>
            <a:r>
              <a:rPr lang="en-US" sz="2400">
                <a:latin typeface="Verdana" pitchFamily="34" charset="0"/>
                <a:sym typeface="Symbol" pitchFamily="18" charset="2"/>
              </a:rPr>
              <a:t>(2)={-1,1}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</a:t>
            </a:r>
            <a:r>
              <a:rPr lang="en-US" sz="2400">
                <a:latin typeface="Verdana" pitchFamily="34" charset="0"/>
              </a:rPr>
              <a:t>f</a:t>
            </a:r>
            <a:r>
              <a:rPr lang="en-US" sz="2400" baseline="30000">
                <a:latin typeface="Verdana" pitchFamily="34" charset="0"/>
              </a:rPr>
              <a:t>–1</a:t>
            </a:r>
            <a:r>
              <a:rPr lang="en-US" sz="2400">
                <a:latin typeface="Verdana" pitchFamily="34" charset="0"/>
                <a:sym typeface="Symbol" pitchFamily="18" charset="2"/>
              </a:rPr>
              <a:t>(-5)= </a:t>
            </a:r>
          </a:p>
          <a:p>
            <a:r>
              <a:rPr lang="en-US" sz="2400">
                <a:latin typeface="Verdana" pitchFamily="34" charset="0"/>
              </a:rPr>
              <a:t>     f</a:t>
            </a:r>
            <a:r>
              <a:rPr lang="en-US" sz="2400" baseline="30000">
                <a:latin typeface="Verdana" pitchFamily="34" charset="0"/>
              </a:rPr>
              <a:t>–1</a:t>
            </a:r>
            <a:r>
              <a:rPr lang="en-US" sz="2400">
                <a:latin typeface="Verdana" pitchFamily="34" charset="0"/>
                <a:sym typeface="Symbol" pitchFamily="18" charset="2"/>
              </a:rPr>
              <a:t>([2,5])= [-2,-1] [1,2]</a:t>
            </a:r>
          </a:p>
          <a:p>
            <a:r>
              <a:rPr lang="en-US" sz="2400">
                <a:latin typeface="Verdana" pitchFamily="34" charset="0"/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Phân loại ánh xạ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8839200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smtClean="0">
                <a:solidFill>
                  <a:srgbClr val="00B050"/>
                </a:solidFill>
              </a:rPr>
              <a:t>  </a:t>
            </a:r>
            <a:r>
              <a:rPr lang="en-US" sz="2400">
                <a:solidFill>
                  <a:srgbClr val="00B050"/>
                </a:solidFill>
              </a:rPr>
              <a:t>a.</a:t>
            </a:r>
            <a:r>
              <a:rPr lang="en-US" sz="2400" b="1" i="1">
                <a:solidFill>
                  <a:srgbClr val="00B050"/>
                </a:solidFill>
              </a:rPr>
              <a:t> </a:t>
            </a:r>
            <a:r>
              <a:rPr lang="en-US" sz="2400" b="1" i="1">
                <a:solidFill>
                  <a:schemeClr val="accent6">
                    <a:lumMod val="50000"/>
                  </a:schemeClr>
                </a:solidFill>
              </a:rPr>
              <a:t>Đơn ánh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/>
              <a:t>Ta nói 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là một </a:t>
            </a:r>
            <a:r>
              <a:rPr lang="en-US" sz="2400" b="1" i="1"/>
              <a:t>đơn ánh</a:t>
            </a:r>
            <a:r>
              <a:rPr lang="en-US" sz="2400"/>
              <a:t> nếu hai phần tử khác nhau bất kỳ của X đều có ảnh khác nhau, nghĩa là:</a:t>
            </a:r>
          </a:p>
          <a:p>
            <a:pPr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>
                <a:sym typeface="Symbol" pitchFamily="18" charset="2"/>
              </a:rPr>
              <a:t>               </a:t>
            </a:r>
            <a:endParaRPr lang="en-US" sz="24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52600" y="2971800"/>
            <a:ext cx="4876800" cy="1600200"/>
            <a:chOff x="1752600" y="2971800"/>
            <a:chExt cx="4876800" cy="1600200"/>
          </a:xfrm>
        </p:grpSpPr>
        <p:sp>
          <p:nvSpPr>
            <p:cNvPr id="4" name="Oval 3"/>
            <p:cNvSpPr/>
            <p:nvPr/>
          </p:nvSpPr>
          <p:spPr>
            <a:xfrm>
              <a:off x="1752600" y="3124200"/>
              <a:ext cx="1752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baseline="-2500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971800"/>
              <a:ext cx="2057400" cy="16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cxnSp>
          <p:nvCxnSpPr>
            <p:cNvPr id="7" name="Curved Connector 6"/>
            <p:cNvCxnSpPr/>
            <p:nvPr/>
          </p:nvCxnSpPr>
          <p:spPr>
            <a:xfrm>
              <a:off x="2514600" y="3505200"/>
              <a:ext cx="25146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4600" y="38100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5" idx="6"/>
            </p:cNvCxnSpPr>
            <p:nvPr/>
          </p:nvCxnSpPr>
          <p:spPr>
            <a:xfrm>
              <a:off x="2133600" y="4038600"/>
              <a:ext cx="35052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cagon 9"/>
            <p:cNvSpPr/>
            <p:nvPr/>
          </p:nvSpPr>
          <p:spPr>
            <a:xfrm>
              <a:off x="2438400" y="34290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Decagon 10"/>
            <p:cNvSpPr/>
            <p:nvPr/>
          </p:nvSpPr>
          <p:spPr>
            <a:xfrm>
              <a:off x="2438400" y="37338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Decagon 11"/>
            <p:cNvSpPr/>
            <p:nvPr/>
          </p:nvSpPr>
          <p:spPr>
            <a:xfrm>
              <a:off x="2133600" y="39624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Decagon 12"/>
            <p:cNvSpPr/>
            <p:nvPr/>
          </p:nvSpPr>
          <p:spPr>
            <a:xfrm>
              <a:off x="5029200" y="34290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Decagon 13"/>
            <p:cNvSpPr/>
            <p:nvPr/>
          </p:nvSpPr>
          <p:spPr>
            <a:xfrm>
              <a:off x="4953000" y="37338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Decagon 14"/>
            <p:cNvSpPr/>
            <p:nvPr/>
          </p:nvSpPr>
          <p:spPr>
            <a:xfrm>
              <a:off x="5638800" y="40386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Decagon 15"/>
            <p:cNvSpPr/>
            <p:nvPr/>
          </p:nvSpPr>
          <p:spPr>
            <a:xfrm>
              <a:off x="6172200" y="3657600"/>
              <a:ext cx="76200" cy="152400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" y="49530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sng">
                <a:solidFill>
                  <a:srgbClr val="FF0000"/>
                </a:solidFill>
              </a:rPr>
              <a:t>Ví dụ</a:t>
            </a:r>
            <a:r>
              <a:rPr lang="en-US" sz="2400"/>
              <a:t>.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Cho f: </a:t>
            </a:r>
            <a:r>
              <a:rPr lang="en-US" sz="2400" b="1"/>
              <a:t>N</a:t>
            </a:r>
            <a:r>
              <a:rPr lang="en-US" sz="2400">
                <a:sym typeface="Symbol" pitchFamily="18" charset="2"/>
              </a:rPr>
              <a:t> </a:t>
            </a:r>
            <a:r>
              <a:rPr lang="en-US" sz="2400" b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được xác định f(x)=x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+1 (là đơn ánh)</a:t>
            </a:r>
          </a:p>
          <a:p>
            <a:endParaRPr lang="en-US" sz="2400">
              <a:sym typeface="Symbol" pitchFamily="18" charset="2"/>
            </a:endParaRPr>
          </a:p>
          <a:p>
            <a:r>
              <a:rPr lang="en-US" sz="2400"/>
              <a:t>            g: </a:t>
            </a:r>
            <a:r>
              <a:rPr lang="en-US" sz="2400" b="1">
                <a:solidFill>
                  <a:srgbClr val="FF0000"/>
                </a:solidFill>
              </a:rPr>
              <a:t>R</a:t>
            </a:r>
            <a:r>
              <a:rPr lang="en-US" sz="2400">
                <a:sym typeface="Symbol" pitchFamily="18" charset="2"/>
              </a:rPr>
              <a:t> </a:t>
            </a:r>
            <a:r>
              <a:rPr lang="en-US" sz="2400" b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được xác định g(x)=x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+1 (không đơn ánh)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Cách CM ánh xạ f là đơn ánh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371600"/>
            <a:ext cx="8839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x, x'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x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x'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f(x)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f(x' )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Như vậy 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là </a:t>
            </a:r>
            <a:r>
              <a:rPr lang="en-US" sz="2400">
                <a:solidFill>
                  <a:srgbClr val="00B050"/>
                </a:solidFill>
              </a:rPr>
              <a:t>một đơn ánh </a:t>
            </a:r>
            <a:endParaRPr lang="en-US" sz="2400">
              <a:solidFill>
                <a:srgbClr val="00B05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</a:t>
            </a:r>
            <a:r>
              <a:rPr lang="en-US" sz="2400"/>
              <a:t> 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x, x'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f(x) = f(x')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x = x').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</a:t>
            </a:r>
            <a:r>
              <a:rPr lang="en-US" sz="2400"/>
              <a:t> 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f</a:t>
            </a:r>
            <a:r>
              <a:rPr lang="en-US" sz="2400" baseline="30000"/>
              <a:t>–1</a:t>
            </a:r>
            <a:r>
              <a:rPr lang="en-US" sz="2400"/>
              <a:t>(y) có nhiều nhất một phần tử).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</a:t>
            </a:r>
            <a:r>
              <a:rPr lang="en-US" sz="2400"/>
              <a:t> 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phương trình f(x) = y (y được xem như tham  số) có nhiều nhất một nghiệm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4038600"/>
            <a:ext cx="85344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</a:t>
            </a:r>
            <a:r>
              <a:rPr lang="en-US" sz="2400">
                <a:solidFill>
                  <a:srgbClr val="00B050"/>
                </a:solidFill>
              </a:rPr>
              <a:t>không là một đơn ánh </a:t>
            </a:r>
            <a:endParaRPr lang="en-US" sz="2400">
              <a:solidFill>
                <a:srgbClr val="00B05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  </a:t>
            </a:r>
            <a:r>
              <a:rPr lang="en-US" sz="2400"/>
              <a:t>(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x, x'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x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x' và f(x) = f(x')). 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   </a:t>
            </a:r>
            <a:r>
              <a:rPr lang="en-US" sz="2400"/>
              <a:t>(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phương trình f(x) = y (y được xem như tham số) có ít nhất hai nghiệm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 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Toàn 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71600"/>
            <a:ext cx="8839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>
                <a:solidFill>
                  <a:srgbClr val="00B050"/>
                </a:solidFill>
              </a:rPr>
              <a:t>  b.</a:t>
            </a:r>
            <a:r>
              <a:rPr lang="en-US" sz="2400" b="1" i="1">
                <a:solidFill>
                  <a:srgbClr val="00B050"/>
                </a:solidFill>
              </a:rPr>
              <a:t> </a:t>
            </a:r>
            <a:r>
              <a:rPr lang="en-US" sz="2400" b="1" i="1">
                <a:solidFill>
                  <a:schemeClr val="accent6">
                    <a:lumMod val="50000"/>
                  </a:schemeClr>
                </a:solidFill>
              </a:rPr>
              <a:t>Toàn  ánh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/>
              <a:t>Ta nói 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là một </a:t>
            </a:r>
            <a:r>
              <a:rPr lang="en-US" sz="2400" b="1" i="1"/>
              <a:t>toàn ánh</a:t>
            </a:r>
            <a:r>
              <a:rPr lang="en-US" sz="2400"/>
              <a:t> f(X)=Y, nghĩa là: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828800" y="2133600"/>
            <a:ext cx="5105400" cy="1371600"/>
            <a:chOff x="1828800" y="2133600"/>
            <a:chExt cx="5105400" cy="1371600"/>
          </a:xfrm>
        </p:grpSpPr>
        <p:sp>
          <p:nvSpPr>
            <p:cNvPr id="7" name="Oval 6"/>
            <p:cNvSpPr/>
            <p:nvPr/>
          </p:nvSpPr>
          <p:spPr>
            <a:xfrm>
              <a:off x="1828800" y="2133600"/>
              <a:ext cx="19050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133600"/>
              <a:ext cx="19812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21000" y="29337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24257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48000" y="2438400"/>
              <a:ext cx="2667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71800" y="2971800"/>
              <a:ext cx="2895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19400" y="2667000"/>
              <a:ext cx="3429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806700" y="3213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76900" y="248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48400" y="2628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67400" y="3009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38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>
              <a:stCxn id="23" idx="5"/>
              <a:endCxn id="16" idx="2"/>
            </p:cNvCxnSpPr>
            <p:nvPr/>
          </p:nvCxnSpPr>
          <p:spPr>
            <a:xfrm rot="5400000" flipH="1" flipV="1">
              <a:off x="3835400" y="1195388"/>
              <a:ext cx="509588" cy="31734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04800" y="38100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/>
              <a:t>Cho f: R</a:t>
            </a:r>
            <a:r>
              <a:rPr lang="en-US" sz="2400">
                <a:sym typeface="Symbol" pitchFamily="18" charset="2"/>
              </a:rPr>
              <a:t> R được xác định f(x)=x</a:t>
            </a:r>
            <a:r>
              <a:rPr lang="en-US" sz="2400" baseline="30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 +1 (là toàn ánh)</a:t>
            </a:r>
          </a:p>
          <a:p>
            <a:r>
              <a:rPr lang="en-US" sz="2400">
                <a:sym typeface="Symbol" pitchFamily="18" charset="2"/>
              </a:rPr>
              <a:t> </a:t>
            </a:r>
          </a:p>
          <a:p>
            <a:r>
              <a:rPr lang="en-US" sz="2400">
                <a:sym typeface="Symbol" pitchFamily="18" charset="2"/>
              </a:rPr>
              <a:t>                  g</a:t>
            </a:r>
            <a:r>
              <a:rPr lang="en-US" sz="2400"/>
              <a:t>: R</a:t>
            </a:r>
            <a:r>
              <a:rPr lang="en-US" sz="2400">
                <a:sym typeface="Symbol" pitchFamily="18" charset="2"/>
              </a:rPr>
              <a:t> R được xác định g(x)=x</a:t>
            </a:r>
            <a:r>
              <a:rPr lang="en-US" sz="2400" b="1" baseline="30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+1 (không là toàn ánh)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1447800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Toàn ánh </a:t>
            </a:r>
            <a:r>
              <a:rPr lang="en-US" sz="2400">
                <a:sym typeface="Symbol" pitchFamily="18" charset="2"/>
              </a:rPr>
              <a:t> </a:t>
            </a:r>
            <a:r>
              <a:rPr lang="en-US" sz="2400"/>
              <a:t>f(X)=Y. </a:t>
            </a:r>
            <a:r>
              <a:rPr lang="vi-VN" sz="2400"/>
              <a:t>Như</a:t>
            </a:r>
            <a:r>
              <a:rPr lang="en-US" sz="2400"/>
              <a:t> vậy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2133600"/>
            <a:ext cx="8610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là một toàn ánh 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y = f(x))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f</a:t>
            </a:r>
            <a:r>
              <a:rPr lang="en-US" sz="2400" baseline="30000"/>
              <a:t>–1</a:t>
            </a:r>
            <a:r>
              <a:rPr lang="en-US" sz="2400"/>
              <a:t>(y)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</a:t>
            </a:r>
            <a:r>
              <a:rPr lang="en-US" sz="2400"/>
              <a:t>);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 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phương trình f(x) = y (y được xem như tham số) có nghiệm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4429125"/>
            <a:ext cx="8153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không là một toàn ánh 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y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f(x));</a:t>
            </a:r>
            <a:endParaRPr lang="en-US" sz="240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f</a:t>
            </a:r>
            <a:r>
              <a:rPr lang="en-US" sz="2400" baseline="30000"/>
              <a:t>–1</a:t>
            </a:r>
            <a:r>
              <a:rPr lang="en-US" sz="2400"/>
              <a:t>(y)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</a:t>
            </a:r>
            <a:r>
              <a:rPr lang="en-US" sz="2400"/>
              <a:t>);</a:t>
            </a:r>
          </a:p>
        </p:txBody>
      </p:sp>
      <p:sp>
        <p:nvSpPr>
          <p:cNvPr id="114693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Cách CM ánh xạ f là toàn ánh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Song 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71600"/>
            <a:ext cx="8839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rgbClr val="00B050"/>
                </a:solidFill>
              </a:rPr>
              <a:t>  c.</a:t>
            </a:r>
            <a:r>
              <a:rPr lang="en-US" sz="2400" b="1" i="1">
                <a:solidFill>
                  <a:srgbClr val="00B050"/>
                </a:solidFill>
              </a:rPr>
              <a:t> </a:t>
            </a:r>
            <a:r>
              <a:rPr lang="en-US" sz="2400" b="1" i="1">
                <a:solidFill>
                  <a:schemeClr val="accent6">
                    <a:lumMod val="50000"/>
                  </a:schemeClr>
                </a:solidFill>
              </a:rPr>
              <a:t>Song ánh </a:t>
            </a:r>
            <a:r>
              <a:rPr lang="en-US" sz="2400">
                <a:latin typeface="+mn-lt"/>
                <a:cs typeface="+mn-cs"/>
              </a:rPr>
              <a:t>Ta nói f : X </a:t>
            </a:r>
            <a:r>
              <a:rPr lang="en-US" sz="2400">
                <a:latin typeface="+mn-lt"/>
                <a:cs typeface="+mn-cs"/>
                <a:sym typeface="Symbol" pitchFamily="18" charset="2"/>
              </a:rPr>
              <a:t></a:t>
            </a:r>
            <a:r>
              <a:rPr lang="en-US" sz="2400">
                <a:latin typeface="+mn-lt"/>
                <a:cs typeface="+mn-cs"/>
              </a:rPr>
              <a:t> Y là một </a:t>
            </a:r>
            <a:r>
              <a:rPr lang="en-US" sz="2400" b="1" i="1">
                <a:latin typeface="+mn-lt"/>
                <a:cs typeface="+mn-cs"/>
              </a:rPr>
              <a:t>song ánh</a:t>
            </a:r>
            <a:r>
              <a:rPr lang="en-US" sz="2400">
                <a:latin typeface="+mn-lt"/>
                <a:cs typeface="+mn-cs"/>
              </a:rPr>
              <a:t> nếu f vừa là đơn ánh vừa là toàn ánh.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000" y="3657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/>
              <a:t>Cho f: R</a:t>
            </a:r>
            <a:r>
              <a:rPr lang="en-US" sz="2400">
                <a:sym typeface="Symbol" pitchFamily="18" charset="2"/>
              </a:rPr>
              <a:t> R được xác định f(x)=x</a:t>
            </a:r>
            <a:r>
              <a:rPr lang="en-US" sz="2400" baseline="30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 +1 (là song ánh)</a:t>
            </a:r>
          </a:p>
          <a:p>
            <a:r>
              <a:rPr lang="en-US" sz="2400">
                <a:sym typeface="Symbol" pitchFamily="18" charset="2"/>
              </a:rPr>
              <a:t> </a:t>
            </a:r>
          </a:p>
          <a:p>
            <a:r>
              <a:rPr lang="en-US" sz="2400">
                <a:sym typeface="Symbol" pitchFamily="18" charset="2"/>
              </a:rPr>
              <a:t>                  g</a:t>
            </a:r>
            <a:r>
              <a:rPr lang="en-US" sz="2400"/>
              <a:t>: R</a:t>
            </a:r>
            <a:r>
              <a:rPr lang="en-US" sz="2400">
                <a:sym typeface="Symbol" pitchFamily="18" charset="2"/>
              </a:rPr>
              <a:t> R được xác định g(x)=x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+1 (không là song ánh)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05000" y="2286000"/>
            <a:ext cx="5105400" cy="1371600"/>
            <a:chOff x="1905000" y="2286000"/>
            <a:chExt cx="5105400" cy="1371600"/>
          </a:xfrm>
        </p:grpSpPr>
        <p:sp>
          <p:nvSpPr>
            <p:cNvPr id="7" name="Oval 6"/>
            <p:cNvSpPr/>
            <p:nvPr/>
          </p:nvSpPr>
          <p:spPr>
            <a:xfrm>
              <a:off x="1905000" y="2286000"/>
              <a:ext cx="19050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29200" y="2286000"/>
              <a:ext cx="19812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97200" y="3086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578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124200" y="2590800"/>
              <a:ext cx="2667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48000" y="3124200"/>
              <a:ext cx="2895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95600" y="2819400"/>
              <a:ext cx="3429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882900" y="3365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53100" y="264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781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43600" y="3162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4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Arrow Connector 24"/>
            <p:cNvCxnSpPr>
              <a:stCxn id="23" idx="5"/>
            </p:cNvCxnSpPr>
            <p:nvPr/>
          </p:nvCxnSpPr>
          <p:spPr>
            <a:xfrm rot="5400000" flipH="1" flipV="1">
              <a:off x="4419600" y="1208088"/>
              <a:ext cx="141288" cy="3821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388100" y="3009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Tính chất của song ánh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371600"/>
            <a:ext cx="84582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C00000"/>
                </a:solidFill>
              </a:rPr>
              <a:t>Tính chất.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 : X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Y là một song ánh </a:t>
            </a:r>
            <a:endParaRPr lang="en-US" sz="2400">
              <a:sym typeface="Symbol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</a:t>
            </a: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!x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X, y = f(x));</a:t>
            </a:r>
            <a:endParaRPr lang="en-US" sz="2400">
              <a:sym typeface="Symbol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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f</a:t>
            </a:r>
            <a:r>
              <a:rPr lang="en-US" sz="2400" baseline="30000"/>
              <a:t>–1</a:t>
            </a:r>
            <a:r>
              <a:rPr lang="en-US" sz="2400"/>
              <a:t>(y) có đúng một phần tử);</a:t>
            </a:r>
            <a:endParaRPr lang="en-US" sz="2400">
              <a:sym typeface="Symbol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ym typeface="Symbol" pitchFamily="18" charset="2"/>
              </a:rPr>
              <a:t>      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</a:t>
            </a:r>
            <a:r>
              <a:rPr lang="en-US" sz="2400"/>
              <a:t>y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Y, phương trình f(x) = y (y được xem như tham số) có duy nhất một nghiệm x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X.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24000" y="4495800"/>
            <a:ext cx="5105400" cy="1371600"/>
            <a:chOff x="1905000" y="2286000"/>
            <a:chExt cx="5105400" cy="1371600"/>
          </a:xfrm>
        </p:grpSpPr>
        <p:sp>
          <p:nvSpPr>
            <p:cNvPr id="21" name="Oval 20"/>
            <p:cNvSpPr/>
            <p:nvPr/>
          </p:nvSpPr>
          <p:spPr>
            <a:xfrm>
              <a:off x="1905000" y="2286000"/>
              <a:ext cx="19050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29200" y="2286000"/>
              <a:ext cx="19812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97200" y="3086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2578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24200" y="2590800"/>
              <a:ext cx="2667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048000" y="3124200"/>
              <a:ext cx="2895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895600" y="2819400"/>
              <a:ext cx="3429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882900" y="3365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53100" y="264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324600" y="2781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43600" y="3162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146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Arrow Connector 35"/>
            <p:cNvCxnSpPr>
              <a:stCxn id="35" idx="5"/>
            </p:cNvCxnSpPr>
            <p:nvPr/>
          </p:nvCxnSpPr>
          <p:spPr>
            <a:xfrm rot="5400000" flipH="1" flipV="1">
              <a:off x="4419600" y="1208088"/>
              <a:ext cx="141288" cy="3821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388100" y="3009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" y="3505200"/>
            <a:ext cx="8001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</a:t>
            </a:r>
            <a:r>
              <a:rPr lang="en-US" sz="2400" baseline="30000"/>
              <a:t>–1</a:t>
            </a:r>
            <a:r>
              <a:rPr lang="en-US" sz="2400"/>
              <a:t> : Y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           y     f</a:t>
            </a:r>
            <a:r>
              <a:rPr lang="en-US" sz="2400" baseline="30000"/>
              <a:t>–1</a:t>
            </a:r>
            <a:r>
              <a:rPr lang="en-US" sz="2400"/>
              <a:t>(y) = x với f(x) = y. </a:t>
            </a:r>
          </a:p>
          <a:p>
            <a:endParaRPr lang="en-US" sz="2400">
              <a:latin typeface="Verdana" pitchFamily="34" charset="0"/>
            </a:endParaRPr>
          </a:p>
        </p:txBody>
      </p:sp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Ánh xạ ngược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1371600"/>
            <a:ext cx="8534400" cy="2092325"/>
            <a:chOff x="381000" y="1371601"/>
            <a:chExt cx="8534400" cy="2092881"/>
          </a:xfrm>
        </p:grpSpPr>
        <p:sp>
          <p:nvSpPr>
            <p:cNvPr id="35848" name="Rectangle 18"/>
            <p:cNvSpPr>
              <a:spLocks noChangeArrowheads="1"/>
            </p:cNvSpPr>
            <p:nvPr/>
          </p:nvSpPr>
          <p:spPr bwMode="auto">
            <a:xfrm>
              <a:off x="381000" y="1371601"/>
              <a:ext cx="8534400" cy="2092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rgbClr val="C00000"/>
                  </a:solidFill>
                </a:rPr>
                <a:t>Ánh xạ ngược.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/>
                <a:t> Xét f : X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Y là một song ánh. Khi đó, theo tính chất trên, với mọi y </a:t>
              </a:r>
              <a:r>
                <a:rPr lang="en-US" sz="2400">
                  <a:sym typeface="Symbol" pitchFamily="18" charset="2"/>
                </a:rPr>
                <a:t></a:t>
              </a:r>
              <a:r>
                <a:rPr lang="en-US" sz="2400"/>
                <a:t> Y, tồn tại duy nhất một phần tử x </a:t>
              </a:r>
              <a:r>
                <a:rPr lang="en-US" sz="2400">
                  <a:sym typeface="Symbol" pitchFamily="18" charset="2"/>
                </a:rPr>
                <a:t></a:t>
              </a:r>
              <a:r>
                <a:rPr lang="en-US" sz="2400"/>
                <a:t> X thỏa f(x) = y. Do đó tương ứng y    x là  một ánh xạ từ Y vào X. Ta gọi đây là </a:t>
              </a:r>
              <a:r>
                <a:rPr lang="en-US" sz="2400" b="1" i="1"/>
                <a:t>ánh xạ ngược</a:t>
              </a:r>
              <a:r>
                <a:rPr lang="en-US" sz="2400"/>
                <a:t> của f và ký hiệu f</a:t>
              </a:r>
              <a:r>
                <a:rPr lang="en-US" sz="2400" baseline="30000"/>
                <a:t>–1</a:t>
              </a:r>
              <a:r>
                <a:rPr lang="en-US" sz="2400"/>
                <a:t>. Như vậy:</a:t>
              </a:r>
            </a:p>
          </p:txBody>
        </p:sp>
        <p:graphicFrame>
          <p:nvGraphicFramePr>
            <p:cNvPr id="20484" name="Object 3"/>
            <p:cNvGraphicFramePr>
              <a:graphicFrameLocks noChangeAspect="1"/>
            </p:cNvGraphicFramePr>
            <p:nvPr/>
          </p:nvGraphicFramePr>
          <p:xfrm>
            <a:off x="2590800" y="2718516"/>
            <a:ext cx="304800" cy="304800"/>
          </p:xfrm>
          <a:graphic>
            <a:graphicData uri="http://schemas.openxmlformats.org/presentationml/2006/ole">
              <p:oleObj spid="_x0000_s9219" name="Equation" r:id="rId3" imgW="203040" imgH="152280" progId="">
                <p:embed/>
              </p:oleObj>
            </a:graphicData>
          </a:graphic>
        </p:graphicFrame>
      </p:grp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600200" y="4114800"/>
          <a:ext cx="304800" cy="304800"/>
        </p:xfrm>
        <a:graphic>
          <a:graphicData uri="http://schemas.openxmlformats.org/presentationml/2006/ole">
            <p:oleObj spid="_x0000_s9218" name="Equation" r:id="rId4" imgW="203040" imgH="152280" progId="">
              <p:embed/>
            </p:oleObj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4724400"/>
            <a:ext cx="845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Ví dụ. </a:t>
            </a:r>
            <a:r>
              <a:rPr lang="en-US" sz="2400">
                <a:latin typeface="Verdana" pitchFamily="34" charset="0"/>
              </a:rPr>
              <a:t>Cho f là ánh xạ từ R vào R f(x) =2x+1.</a:t>
            </a:r>
          </a:p>
          <a:p>
            <a:endParaRPr lang="en-US" sz="2400">
              <a:latin typeface="Verdana" pitchFamily="34" charset="0"/>
            </a:endParaRPr>
          </a:p>
          <a:p>
            <a:r>
              <a:rPr lang="en-US" sz="2400">
                <a:latin typeface="Verdana" pitchFamily="34" charset="0"/>
              </a:rPr>
              <a:t>Khi đó </a:t>
            </a:r>
            <a:r>
              <a:rPr lang="en-US" sz="2400" smtClean="0"/>
              <a:t>f</a:t>
            </a:r>
            <a:r>
              <a:rPr lang="en-US" sz="2400" baseline="30000" smtClean="0"/>
              <a:t>–1</a:t>
            </a:r>
            <a:r>
              <a:rPr lang="en-US" sz="2400" smtClean="0"/>
              <a:t>(y)=(</a:t>
            </a:r>
            <a:r>
              <a:rPr lang="en-US" sz="2400"/>
              <a:t>y-1)/2</a:t>
            </a:r>
            <a:endParaRPr lang="en-US" sz="24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Ánh xạ hợp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28600" y="1447800"/>
            <a:ext cx="8915400" cy="1570038"/>
            <a:chOff x="228600" y="1447800"/>
            <a:chExt cx="8915400" cy="1569660"/>
          </a:xfrm>
        </p:grpSpPr>
        <p:sp>
          <p:nvSpPr>
            <p:cNvPr id="36896" name="TextBox 19"/>
            <p:cNvSpPr txBox="1">
              <a:spLocks noChangeArrowheads="1"/>
            </p:cNvSpPr>
            <p:nvPr/>
          </p:nvSpPr>
          <p:spPr bwMode="auto">
            <a:xfrm>
              <a:off x="228600" y="1447800"/>
              <a:ext cx="8915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>
                  <a:solidFill>
                    <a:srgbClr val="C00000"/>
                  </a:solidFill>
                </a:rPr>
                <a:t>3. </a:t>
              </a:r>
              <a:r>
                <a:rPr lang="en-US" sz="2400" b="1" smtClean="0">
                  <a:solidFill>
                    <a:srgbClr val="C00000"/>
                  </a:solidFill>
                </a:rPr>
                <a:t>Ánh xạ hợp. </a:t>
              </a:r>
              <a:r>
                <a:rPr lang="en-US" sz="2400"/>
                <a:t>Cho hai ánh xạ f : X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Y và g : Y'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Z </a:t>
              </a:r>
            </a:p>
            <a:p>
              <a:pPr>
                <a:lnSpc>
                  <a:spcPct val="80000"/>
                </a:lnSpc>
              </a:pPr>
              <a:r>
                <a:rPr lang="en-US" sz="2400"/>
                <a:t>trong đó Y </a:t>
              </a:r>
              <a:r>
                <a:rPr lang="en-US" sz="2400">
                  <a:sym typeface="Symbol" pitchFamily="18" charset="2"/>
                </a:rPr>
                <a:t></a:t>
              </a:r>
              <a:r>
                <a:rPr lang="en-US" sz="2400"/>
                <a:t> Y'. </a:t>
              </a:r>
              <a:r>
                <a:rPr lang="en-US" sz="2400" i="1"/>
                <a:t>Ánh xạ hợp </a:t>
              </a:r>
              <a:r>
                <a:rPr lang="en-US" sz="2400"/>
                <a:t>h của f và g là ánh xạ từ X vào Z xác định bởi: h : X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Z</a:t>
              </a:r>
            </a:p>
            <a:p>
              <a:pPr>
                <a:lnSpc>
                  <a:spcPct val="80000"/>
                </a:lnSpc>
              </a:pPr>
              <a:r>
                <a:rPr lang="en-US" sz="2400"/>
                <a:t>                           x           h(x) = g(f(x))</a:t>
              </a:r>
            </a:p>
            <a:p>
              <a:pPr>
                <a:lnSpc>
                  <a:spcPct val="80000"/>
                </a:lnSpc>
              </a:pPr>
              <a:r>
                <a:rPr lang="en-US" sz="2400"/>
                <a:t>Ta viết:    h = g</a:t>
              </a:r>
              <a:r>
                <a:rPr lang="en-US" sz="1400"/>
                <a:t>o</a:t>
              </a:r>
              <a:r>
                <a:rPr lang="en-US" sz="2400"/>
                <a:t>f : X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Y </a:t>
              </a:r>
              <a:r>
                <a:rPr lang="en-US" sz="2400">
                  <a:sym typeface="Symbol" pitchFamily="18" charset="2"/>
                </a:rPr>
                <a:t></a:t>
              </a:r>
              <a:r>
                <a:rPr lang="en-US" sz="2400"/>
                <a:t> Z </a:t>
              </a: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2934237" y="2299953"/>
            <a:ext cx="533400" cy="400050"/>
          </p:xfrm>
          <a:graphic>
            <a:graphicData uri="http://schemas.openxmlformats.org/presentationml/2006/ole">
              <p:oleObj spid="_x0000_s10242" name="Equation" r:id="rId3" imgW="203040" imgH="152280" progId="">
                <p:embed/>
              </p:oleObj>
            </a:graphicData>
          </a:graphic>
        </p:graphicFrame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371600" y="3276600"/>
            <a:ext cx="6019800" cy="1752600"/>
            <a:chOff x="1371600" y="3276600"/>
            <a:chExt cx="6019800" cy="1752600"/>
          </a:xfrm>
        </p:grpSpPr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371600" y="3276600"/>
              <a:ext cx="6019800" cy="1752600"/>
              <a:chOff x="1371600" y="3276600"/>
              <a:chExt cx="6019800" cy="17526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371600" y="3429000"/>
                <a:ext cx="1279525" cy="14398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70275" y="3429000"/>
                <a:ext cx="1330325" cy="152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05025" y="4318000"/>
                <a:ext cx="50800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9950" y="3752850"/>
                <a:ext cx="50800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190750" y="3767138"/>
                <a:ext cx="1790700" cy="857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139950" y="4360863"/>
                <a:ext cx="1944688" cy="841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036763" y="4021138"/>
                <a:ext cx="2303462" cy="6778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028825" y="4629150"/>
                <a:ext cx="50800" cy="84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56050" y="3824288"/>
                <a:ext cx="52388" cy="841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40225" y="3978275"/>
                <a:ext cx="50800" cy="85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084638" y="4402138"/>
                <a:ext cx="50800" cy="841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81175" y="4360863"/>
                <a:ext cx="50800" cy="841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5"/>
              </p:cNvCxnSpPr>
              <p:nvPr/>
            </p:nvCxnSpPr>
            <p:spPr>
              <a:xfrm rot="5400000" flipH="1" flipV="1">
                <a:off x="3028951" y="3070225"/>
                <a:ext cx="157162" cy="2566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4383088" y="4233863"/>
                <a:ext cx="50800" cy="841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43600" y="3276600"/>
                <a:ext cx="1447800" cy="1752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0" y="4572000"/>
                <a:ext cx="50800" cy="84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58000" y="4038600"/>
                <a:ext cx="50800" cy="84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4724400"/>
                <a:ext cx="50800" cy="84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553200" y="3810000"/>
                <a:ext cx="50800" cy="84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17" idx="7"/>
                <a:endCxn id="28" idx="0"/>
              </p:cNvCxnSpPr>
              <p:nvPr/>
            </p:nvCxnSpPr>
            <p:spPr>
              <a:xfrm rot="5400000" flipH="1" flipV="1">
                <a:off x="5276850" y="2533650"/>
                <a:ext cx="25400" cy="257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3"/>
                <a:endCxn id="28" idx="6"/>
              </p:cNvCxnSpPr>
              <p:nvPr/>
            </p:nvCxnSpPr>
            <p:spPr>
              <a:xfrm rot="5400000" flipH="1" flipV="1">
                <a:off x="5376863" y="2824163"/>
                <a:ext cx="198437" cy="22558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27" idx="6"/>
              </p:cNvCxnSpPr>
              <p:nvPr/>
            </p:nvCxnSpPr>
            <p:spPr>
              <a:xfrm>
                <a:off x="4419600" y="4267200"/>
                <a:ext cx="2184400" cy="500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5" idx="7"/>
                <a:endCxn id="26" idx="1"/>
              </p:cNvCxnSpPr>
              <p:nvPr/>
            </p:nvCxnSpPr>
            <p:spPr>
              <a:xfrm rot="5400000" flipH="1" flipV="1">
                <a:off x="5283994" y="3002756"/>
                <a:ext cx="533400" cy="2630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9" idx="7"/>
                <a:endCxn id="27" idx="7"/>
              </p:cNvCxnSpPr>
              <p:nvPr/>
            </p:nvCxnSpPr>
            <p:spPr>
              <a:xfrm rot="16200000" flipH="1">
                <a:off x="5201444" y="3340894"/>
                <a:ext cx="322262" cy="2470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71" name="TextBox 42"/>
            <p:cNvSpPr txBox="1">
              <a:spLocks noChangeArrowheads="1"/>
            </p:cNvSpPr>
            <p:nvPr/>
          </p:nvSpPr>
          <p:spPr bwMode="auto">
            <a:xfrm>
              <a:off x="1905000" y="3657600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371600"/>
            <a:ext cx="8610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Định nghĩa</a:t>
            </a:r>
            <a:endParaRPr lang="en-US" sz="2400" b="1">
              <a:solidFill>
                <a:srgbClr val="C00000"/>
              </a:solidFill>
            </a:endParaRPr>
          </a:p>
          <a:p>
            <a:r>
              <a:rPr lang="en-US" sz="2400"/>
              <a:t>    </a:t>
            </a:r>
            <a:r>
              <a:rPr lang="en-US" sz="2400" b="1"/>
              <a:t>Số phần tử</a:t>
            </a:r>
            <a:r>
              <a:rPr lang="en-US" sz="2400"/>
              <a:t> của tập hợp A được gọi là </a:t>
            </a:r>
            <a:r>
              <a:rPr lang="en-US" sz="2400" b="1" i="1"/>
              <a:t>lực lượng của tập hợp</a:t>
            </a:r>
            <a:r>
              <a:rPr lang="en-US" sz="2400"/>
              <a:t>, kí hiệu </a:t>
            </a:r>
            <a:r>
              <a:rPr lang="en-US" sz="2400" b="1"/>
              <a:t>|A|</a:t>
            </a:r>
            <a:r>
              <a:rPr lang="en-US" sz="2400"/>
              <a:t>.</a:t>
            </a:r>
          </a:p>
          <a:p>
            <a:r>
              <a:rPr lang="en-US" sz="2400"/>
              <a:t>     Nếu A có hữu hạn phần tử, ta nói A </a:t>
            </a:r>
            <a:r>
              <a:rPr lang="en-US" sz="2400" b="1" i="1"/>
              <a:t>hữu hạn</a:t>
            </a:r>
            <a:r>
              <a:rPr lang="en-US" sz="2400"/>
              <a:t>.</a:t>
            </a:r>
          </a:p>
          <a:p>
            <a:r>
              <a:rPr lang="en-US" sz="2400"/>
              <a:t>     Ngược lại, ta nói A </a:t>
            </a:r>
            <a:r>
              <a:rPr lang="en-US" sz="2400" b="1" i="1"/>
              <a:t>vô hạn</a:t>
            </a:r>
            <a:r>
              <a:rPr lang="en-US" sz="2400"/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3810000"/>
            <a:ext cx="5791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Ví dụ.</a:t>
            </a:r>
          </a:p>
          <a:p>
            <a:r>
              <a:rPr lang="en-US" sz="2400"/>
              <a:t>    </a:t>
            </a:r>
            <a:r>
              <a:rPr lang="en-US" sz="2400" b="1"/>
              <a:t>N</a:t>
            </a:r>
            <a:r>
              <a:rPr lang="en-US" sz="2400"/>
              <a:t>, </a:t>
            </a:r>
            <a:r>
              <a:rPr lang="en-US" sz="2400" b="1"/>
              <a:t>Z</a:t>
            </a:r>
            <a:r>
              <a:rPr lang="en-US" sz="2400"/>
              <a:t>, </a:t>
            </a:r>
            <a:r>
              <a:rPr lang="en-US" sz="2400" b="1"/>
              <a:t>R</a:t>
            </a:r>
            <a:r>
              <a:rPr lang="en-US" sz="2400"/>
              <a:t>, là các tập vô hạn</a:t>
            </a:r>
          </a:p>
          <a:p>
            <a:r>
              <a:rPr lang="en-US" sz="2400"/>
              <a:t>    </a:t>
            </a:r>
            <a:r>
              <a:rPr lang="en-US" sz="2400" smtClean="0"/>
              <a:t>X = {</a:t>
            </a:r>
            <a:r>
              <a:rPr lang="en-US" sz="2400"/>
              <a:t>1</a:t>
            </a:r>
            <a:r>
              <a:rPr lang="en-US" sz="2400" smtClean="0"/>
              <a:t>, 3, 4, 5</a:t>
            </a:r>
            <a:r>
              <a:rPr lang="en-US" sz="2400"/>
              <a:t>} là tập hữu hạn |X|=4</a:t>
            </a: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b="1" smtClean="0">
                <a:solidFill>
                  <a:srgbClr val="C00000"/>
                </a:solidFill>
              </a:rPr>
              <a:t>Lực lượng của tập hợp</a:t>
            </a:r>
            <a:endParaRPr lang="en-US" sz="36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  <a:cs typeface="Arial" pitchFamily="34" charset="0"/>
              </a:rPr>
              <a:t>Ví dụ ánh xạ hợp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752600" y="1981200"/>
          <a:ext cx="4267200" cy="588963"/>
        </p:xfrm>
        <a:graphic>
          <a:graphicData uri="http://schemas.openxmlformats.org/presentationml/2006/ole">
            <p:oleObj spid="_x0000_s11266" name="Equation" r:id="rId3" imgW="1714320" imgH="241200" progId="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447800"/>
            <a:ext cx="609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/>
              <a:t>Tìm g</a:t>
            </a:r>
            <a:r>
              <a:rPr lang="en-US" sz="1200"/>
              <a:t>o</a:t>
            </a:r>
            <a:r>
              <a:rPr lang="en-US" sz="2400"/>
              <a:t>f, f</a:t>
            </a:r>
            <a:r>
              <a:rPr lang="en-US" sz="1200"/>
              <a:t>o</a:t>
            </a:r>
            <a:r>
              <a:rPr lang="en-US" sz="2400"/>
              <a:t>g  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676400" y="2743200"/>
          <a:ext cx="4953000" cy="990600"/>
        </p:xfrm>
        <a:graphic>
          <a:graphicData uri="http://schemas.openxmlformats.org/presentationml/2006/ole">
            <p:oleObj spid="_x0000_s11267" name="Equation" r:id="rId4" imgW="255240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16ab, 17a, 18a, 21a, 23ab,24, 29a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Về nhà: còn lại đến bài 30.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800600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mtClean="0">
                <a:latin typeface="Arial" pitchFamily="34" charset="0"/>
              </a:rPr>
              <a:t>Liệt kê tất cả các phần tử của tập hợp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>
                <a:latin typeface="Arial" pitchFamily="34" charset="0"/>
              </a:rPr>
              <a:t>       A={1,2,3,4,a,b}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mtClean="0">
                <a:latin typeface="Arial" pitchFamily="34" charset="0"/>
              </a:rPr>
              <a:t>Đưa ra tính chất đặc trưng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smtClean="0">
                <a:latin typeface="Arial" pitchFamily="34" charset="0"/>
              </a:rPr>
              <a:t> B={ n </a:t>
            </a:r>
            <a:r>
              <a:rPr lang="en-US" sz="2800" smtClean="0">
                <a:latin typeface="Arial" pitchFamily="34" charset="0"/>
                <a:sym typeface="Symbol" pitchFamily="18" charset="2"/>
              </a:rPr>
              <a:t>N | n chia hết cho 3</a:t>
            </a:r>
            <a:r>
              <a:rPr lang="en-US" sz="2800" smtClean="0">
                <a:latin typeface="Arial" pitchFamily="34" charset="0"/>
              </a:rPr>
              <a:t>}</a:t>
            </a:r>
          </a:p>
          <a:p>
            <a:pPr>
              <a:buFontTx/>
              <a:buNone/>
            </a:pPr>
            <a:endParaRPr lang="en-US" sz="3600" smtClean="0">
              <a:solidFill>
                <a:schemeClr val="tx1"/>
              </a:solidFill>
            </a:endParaRPr>
          </a:p>
        </p:txBody>
      </p:sp>
      <p:sp>
        <p:nvSpPr>
          <p:cNvPr id="1054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Cách xác định tập hợp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Quan hệ giữa các tập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mtClean="0">
                <a:latin typeface="Arial" pitchFamily="34" charset="0"/>
              </a:rPr>
              <a:t>Tập hợp con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z="2400" smtClean="0">
                <a:latin typeface="Arial" pitchFamily="34" charset="0"/>
              </a:rPr>
              <a:t>A là tập con của B nếu mọi phần tử của A đều nằm trong B. Ký hiệu: A </a:t>
            </a:r>
            <a:r>
              <a:rPr lang="en-US" sz="2400" smtClean="0">
                <a:latin typeface="Arial" pitchFamily="34" charset="0"/>
                <a:sym typeface="Euclid Symbol"/>
              </a:rPr>
              <a:t> </a:t>
            </a:r>
            <a:r>
              <a:rPr lang="en-US" sz="2400" smtClean="0">
                <a:latin typeface="Arial" pitchFamily="34" charset="0"/>
              </a:rPr>
              <a:t>B.</a:t>
            </a:r>
            <a:endParaRPr lang="en-US" sz="2400">
              <a:latin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endParaRPr lang="en-US" sz="2400" smtClean="0">
              <a:latin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mtClean="0">
                <a:latin typeface="Arial" pitchFamily="34" charset="0"/>
              </a:rPr>
              <a:t>Hai tập hợp bằng nhau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</a:pPr>
            <a:r>
              <a:rPr lang="en-US" sz="2400" smtClean="0">
                <a:latin typeface="Arial" pitchFamily="34" charset="0"/>
              </a:rPr>
              <a:t>A = B nếu mọi phần tử của A đều nằm trong B và ngược lại.</a:t>
            </a:r>
          </a:p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400800" y="2743200"/>
            <a:ext cx="1676400" cy="914400"/>
            <a:chOff x="768" y="3360"/>
            <a:chExt cx="1056" cy="57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68" y="3360"/>
              <a:ext cx="105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	B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64" y="3456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6388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077200" y="3810000"/>
            <a:ext cx="838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B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467600" y="3733800"/>
            <a:ext cx="914400" cy="609600"/>
          </a:xfrm>
          <a:prstGeom prst="ellipse">
            <a:avLst/>
          </a:prstGeom>
          <a:solidFill>
            <a:schemeClr val="bg1">
              <a:alpha val="4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8229600" cy="671513"/>
          </a:xfrm>
        </p:spPr>
        <p:txBody>
          <a:bodyPr/>
          <a:lstStyle/>
          <a:p>
            <a:endParaRPr lang="en-US" sz="24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51025"/>
            <a:ext cx="4038600" cy="4930775"/>
          </a:xfrm>
        </p:spPr>
        <p:txBody>
          <a:bodyPr/>
          <a:lstStyle/>
          <a:p>
            <a:pPr>
              <a:defRPr/>
            </a:pPr>
            <a:r>
              <a:rPr lang="en-US" sz="2400" b="1" u="sng">
                <a:latin typeface="Arial" pitchFamily="34" charset="0"/>
                <a:cs typeface="Arial" pitchFamily="34" charset="0"/>
              </a:rPr>
              <a:t>a</a:t>
            </a:r>
            <a:r>
              <a:rPr lang="en-US" sz="2400" b="1" u="sng" smtClean="0">
                <a:latin typeface="Arial" pitchFamily="34" charset="0"/>
                <a:cs typeface="Arial" pitchFamily="34" charset="0"/>
              </a:rPr>
              <a:t>. Phép hợp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của tập A và tập B là tập hợp tạo bởi tất cả các phần tử thuộc A hoặc thuộc B.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Ký hiệu: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u="sng" smtClean="0">
                <a:solidFill>
                  <a:srgbClr val="9B13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Ví dụ: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91200" y="2286000"/>
            <a:ext cx="2667000" cy="1600200"/>
            <a:chOff x="3600" y="1104"/>
            <a:chExt cx="1680" cy="1008"/>
          </a:xfrm>
        </p:grpSpPr>
        <p:sp>
          <p:nvSpPr>
            <p:cNvPr id="27659" name="Oval 6" descr="Dark downward diagonal"/>
            <p:cNvSpPr>
              <a:spLocks noChangeArrowheads="1"/>
            </p:cNvSpPr>
            <p:nvPr/>
          </p:nvSpPr>
          <p:spPr bwMode="auto">
            <a:xfrm>
              <a:off x="3600" y="1488"/>
              <a:ext cx="1104" cy="624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7660" name="Oval 7" descr="Dark downward diagonal"/>
            <p:cNvSpPr>
              <a:spLocks noChangeArrowheads="1"/>
            </p:cNvSpPr>
            <p:nvPr/>
          </p:nvSpPr>
          <p:spPr bwMode="auto">
            <a:xfrm>
              <a:off x="4416" y="1104"/>
              <a:ext cx="864" cy="864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019800" y="32004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239000" y="28194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graphicFrame>
        <p:nvGraphicFramePr>
          <p:cNvPr id="43019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5257800"/>
          <a:ext cx="5105400" cy="908050"/>
        </p:xfrm>
        <a:graphic>
          <a:graphicData uri="http://schemas.openxmlformats.org/presentationml/2006/ole">
            <p:oleObj spid="_x0000_s1026" name="Equation" r:id="rId3" imgW="3429000" imgH="609480" progId="">
              <p:embed/>
            </p:oleObj>
          </a:graphicData>
        </a:graphic>
      </p:graphicFrame>
      <p:graphicFrame>
        <p:nvGraphicFramePr>
          <p:cNvPr id="43021" name="Object 3"/>
          <p:cNvGraphicFramePr>
            <a:graphicFrameLocks noChangeAspect="1"/>
          </p:cNvGraphicFramePr>
          <p:nvPr/>
        </p:nvGraphicFramePr>
        <p:xfrm>
          <a:off x="2667000" y="4572000"/>
          <a:ext cx="762000" cy="304800"/>
        </p:xfrm>
        <a:graphic>
          <a:graphicData uri="http://schemas.openxmlformats.org/presentationml/2006/ole">
            <p:oleObj spid="_x0000_s1027" name="Equation" r:id="rId4" imgW="533160" imgH="190440" progId="">
              <p:embed/>
            </p:oleObj>
          </a:graphicData>
        </a:graphic>
      </p:graphicFrame>
      <p:graphicFrame>
        <p:nvGraphicFramePr>
          <p:cNvPr id="43022" name="Object 4"/>
          <p:cNvGraphicFramePr>
            <a:graphicFrameLocks noChangeAspect="1"/>
          </p:cNvGraphicFramePr>
          <p:nvPr/>
        </p:nvGraphicFramePr>
        <p:xfrm>
          <a:off x="1143000" y="3962400"/>
          <a:ext cx="3825875" cy="381000"/>
        </p:xfrm>
        <a:graphic>
          <a:graphicData uri="http://schemas.openxmlformats.org/presentationml/2006/ole">
            <p:oleObj spid="_x0000_s1028" name="Equation" r:id="rId5" imgW="3060360" imgH="304560" progId="">
              <p:embed/>
            </p:oleObj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gray">
          <a:xfrm>
            <a:off x="381000" y="381000"/>
            <a:ext cx="8229600" cy="671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3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Các phép toán tập hợp</a:t>
            </a:r>
            <a:endParaRPr lang="en-US" sz="3600" b="1" ker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31175" cy="6227763"/>
          </a:xfrm>
        </p:spPr>
        <p:txBody>
          <a:bodyPr/>
          <a:lstStyle/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2400" smtClean="0">
              <a:latin typeface="Arial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mtClean="0">
                <a:latin typeface="Arial" pitchFamily="34" charset="0"/>
              </a:rPr>
              <a:t>Tính lũy đẳng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sz="2400" smtClean="0">
              <a:latin typeface="Arial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smtClean="0">
                <a:latin typeface="Arial" pitchFamily="34" charset="0"/>
              </a:rPr>
              <a:t>Tính giao hoán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smtClean="0">
              <a:latin typeface="Arial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Arial" pitchFamily="34" charset="0"/>
              </a:rPr>
              <a:t> Tính kết hợp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smtClean="0">
              <a:latin typeface="Arial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Arial" pitchFamily="34" charset="0"/>
              </a:rPr>
              <a:t>Hợp với tập rỗng                   </a:t>
            </a:r>
          </a:p>
          <a:p>
            <a:pPr marL="838200" lvl="1" indent="-381000" algn="just">
              <a:spcBef>
                <a:spcPts val="600"/>
              </a:spcBef>
              <a:spcAft>
                <a:spcPts val="600"/>
              </a:spcAft>
            </a:pPr>
            <a:endParaRPr lang="en-US" sz="2400" smtClean="0">
              <a:latin typeface="Arial" pitchFamily="34" charset="0"/>
            </a:endParaRPr>
          </a:p>
          <a:p>
            <a:pPr marL="381000" indent="-3810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663300"/>
              </a:buClr>
              <a:buFontTx/>
              <a:buNone/>
            </a:pPr>
            <a:endParaRPr lang="en-US" sz="2400" u="sng" smtClean="0"/>
          </a:p>
          <a:p>
            <a:pPr marL="381000" indent="-381000">
              <a:buFontTx/>
              <a:buNone/>
            </a:pPr>
            <a:endParaRPr lang="en-US" sz="2400" smtClean="0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4191000" y="2694769"/>
          <a:ext cx="1981200" cy="384981"/>
        </p:xfrm>
        <a:graphic>
          <a:graphicData uri="http://schemas.openxmlformats.org/presentationml/2006/ole">
            <p:oleObj spid="_x0000_s2050" name="Equation" r:id="rId3" imgW="1244520" imgH="241200" progId="">
              <p:embed/>
            </p:oleObj>
          </a:graphicData>
        </a:graphic>
      </p:graphicFrame>
      <p:graphicFrame>
        <p:nvGraphicFramePr>
          <p:cNvPr id="46090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4267199" y="1717524"/>
          <a:ext cx="2209801" cy="403376"/>
        </p:xfrm>
        <a:graphic>
          <a:graphicData uri="http://schemas.openxmlformats.org/presentationml/2006/ole">
            <p:oleObj spid="_x0000_s2051" name="Equation" r:id="rId4" imgW="876240" imgH="190440" progId="">
              <p:embed/>
            </p:oleObj>
          </a:graphicData>
        </a:graphic>
      </p:graphicFrame>
      <p:graphicFrame>
        <p:nvGraphicFramePr>
          <p:cNvPr id="46092" name="Object 4"/>
          <p:cNvGraphicFramePr>
            <a:graphicFrameLocks noChangeAspect="1"/>
          </p:cNvGraphicFramePr>
          <p:nvPr/>
        </p:nvGraphicFramePr>
        <p:xfrm>
          <a:off x="4191000" y="3810000"/>
          <a:ext cx="3513138" cy="385763"/>
        </p:xfrm>
        <a:graphic>
          <a:graphicData uri="http://schemas.openxmlformats.org/presentationml/2006/ole">
            <p:oleObj spid="_x0000_s2052" name="Equation" r:id="rId5" imgW="2781000" imgH="304560" progId="">
              <p:embed/>
            </p:oleObj>
          </a:graphicData>
        </a:graphic>
      </p:graphicFrame>
      <p:graphicFrame>
        <p:nvGraphicFramePr>
          <p:cNvPr id="46093" name="Object 5"/>
          <p:cNvGraphicFramePr>
            <a:graphicFrameLocks noChangeAspect="1"/>
          </p:cNvGraphicFramePr>
          <p:nvPr/>
        </p:nvGraphicFramePr>
        <p:xfrm>
          <a:off x="4724400" y="4876800"/>
          <a:ext cx="2551113" cy="304800"/>
        </p:xfrm>
        <a:graphic>
          <a:graphicData uri="http://schemas.openxmlformats.org/presentationml/2006/ole">
            <p:oleObj spid="_x0000_s2053" name="Equation" r:id="rId6" imgW="2019240" imgH="241200" progId="">
              <p:embed/>
            </p:oleObj>
          </a:graphicData>
        </a:graphic>
      </p:graphicFrame>
      <p:sp>
        <p:nvSpPr>
          <p:cNvPr id="28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>
                <a:latin typeface="Arial" pitchFamily="34" charset="0"/>
              </a:rPr>
              <a:t>Tính chất phép hợp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smtClean="0"/>
              <a:t>Phép giao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838200" lvl="1" indent="-381000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i="1" smtClean="0">
                <a:latin typeface="Arial" pitchFamily="34" charset="0"/>
              </a:rPr>
              <a:t>Giao</a:t>
            </a:r>
            <a:r>
              <a:rPr lang="en-US" sz="2400" smtClean="0">
                <a:latin typeface="Arial" pitchFamily="34" charset="0"/>
              </a:rPr>
              <a:t> của hai tập hợp A và B là tập hợp tạo bởi các phần tử vừa thuộc A vừa thuộc B.</a:t>
            </a:r>
          </a:p>
          <a:p>
            <a:pPr marL="838200" lvl="1" indent="-381000" algn="just">
              <a:spcBef>
                <a:spcPts val="600"/>
              </a:spcBef>
              <a:spcAft>
                <a:spcPts val="600"/>
              </a:spcAft>
            </a:pPr>
            <a:endParaRPr lang="en-US" sz="2400" smtClean="0">
              <a:latin typeface="Arial" pitchFamily="34" charset="0"/>
            </a:endParaRPr>
          </a:p>
          <a:p>
            <a:pPr marL="838200" lvl="1" indent="-381000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Ký hiệu: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Tính chất: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            </a:t>
            </a:r>
            <a:r>
              <a:rPr lang="en-US" sz="2400" b="0" smtClean="0">
                <a:solidFill>
                  <a:schemeClr val="tx1"/>
                </a:solidFill>
              </a:rPr>
              <a:t>1)    Tính lũy đẳng</a:t>
            </a:r>
          </a:p>
          <a:p>
            <a:pPr>
              <a:buFontTx/>
              <a:buNone/>
            </a:pPr>
            <a:r>
              <a:rPr lang="en-US" sz="2400" b="0" smtClean="0">
                <a:solidFill>
                  <a:schemeClr val="tx1"/>
                </a:solidFill>
              </a:rPr>
              <a:t>           2)    Tính giao hoán</a:t>
            </a:r>
          </a:p>
          <a:p>
            <a:pPr>
              <a:buFontTx/>
              <a:buNone/>
            </a:pPr>
            <a:r>
              <a:rPr lang="en-US" sz="2400" b="0" smtClean="0">
                <a:solidFill>
                  <a:schemeClr val="tx1"/>
                </a:solidFill>
              </a:rPr>
              <a:t>           3)    Tính kết hợp</a:t>
            </a:r>
          </a:p>
          <a:p>
            <a:pPr>
              <a:buFontTx/>
              <a:buNone/>
            </a:pPr>
            <a:r>
              <a:rPr lang="en-US" sz="2400" b="0" smtClean="0">
                <a:solidFill>
                  <a:schemeClr val="tx1"/>
                </a:solidFill>
              </a:rPr>
              <a:t>           4)    Giao với tập rỗng</a:t>
            </a:r>
          </a:p>
          <a:p>
            <a:pPr>
              <a:buNone/>
            </a:pPr>
            <a:r>
              <a:rPr lang="en-US" sz="2400" b="0" i="1" u="sng" smtClean="0">
                <a:solidFill>
                  <a:schemeClr val="tx1"/>
                </a:solidFill>
              </a:rPr>
              <a:t>Tính phân phối của phép giao và hợp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46107" name="Object 7"/>
          <p:cNvGraphicFramePr>
            <a:graphicFrameLocks noChangeAspect="1"/>
          </p:cNvGraphicFramePr>
          <p:nvPr/>
        </p:nvGraphicFramePr>
        <p:xfrm>
          <a:off x="2667000" y="2057400"/>
          <a:ext cx="3825875" cy="381000"/>
        </p:xfrm>
        <a:graphic>
          <a:graphicData uri="http://schemas.openxmlformats.org/presentationml/2006/ole">
            <p:oleObj spid="_x0000_s12290" name="Equation" r:id="rId3" imgW="3060360" imgH="304560" progId="">
              <p:embed/>
            </p:oleObj>
          </a:graphicData>
        </a:graphic>
      </p:graphicFrame>
      <p:graphicFrame>
        <p:nvGraphicFramePr>
          <p:cNvPr id="46094" name="Object 6"/>
          <p:cNvGraphicFramePr>
            <a:graphicFrameLocks noChangeAspect="1"/>
          </p:cNvGraphicFramePr>
          <p:nvPr/>
        </p:nvGraphicFramePr>
        <p:xfrm>
          <a:off x="3429000" y="2590800"/>
          <a:ext cx="1066800" cy="368935"/>
        </p:xfrm>
        <a:graphic>
          <a:graphicData uri="http://schemas.openxmlformats.org/presentationml/2006/ole">
            <p:oleObj spid="_x0000_s12291" name="Equation" r:id="rId4" imgW="660240" imgH="228600" progId="">
              <p:embed/>
            </p:oleObj>
          </a:graphicData>
        </a:graphic>
      </p:graphicFrame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019800" y="2514600"/>
            <a:ext cx="2667000" cy="1066800"/>
            <a:chOff x="3696" y="3120"/>
            <a:chExt cx="1680" cy="672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696" y="3120"/>
              <a:ext cx="1680" cy="672"/>
              <a:chOff x="3696" y="3120"/>
              <a:chExt cx="1680" cy="672"/>
            </a:xfrm>
          </p:grpSpPr>
          <p:sp>
            <p:nvSpPr>
              <p:cNvPr id="16" name="Oval 17" descr="Trellis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1104" cy="624"/>
              </a:xfrm>
              <a:prstGeom prst="ellipse">
                <a:avLst/>
              </a:prstGeom>
              <a:pattFill prst="trellis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7" name="Oval 18" descr="Large checker board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960" cy="672"/>
              </a:xfrm>
              <a:prstGeom prst="ellipse">
                <a:avLst/>
              </a:prstGeom>
              <a:pattFill prst="lgCheck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Verdana" pitchFamily="34" charset="0"/>
                </a:endParaRPr>
              </a:p>
            </p:txBody>
          </p:sp>
        </p:grp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4416" y="3216"/>
              <a:ext cx="288" cy="5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Verdana" pitchFamily="34" charset="0"/>
              </a:endParaRP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984" y="3360"/>
              <a:ext cx="1200" cy="279"/>
              <a:chOff x="3984" y="3360"/>
              <a:chExt cx="1200" cy="279"/>
            </a:xfrm>
          </p:grpSpPr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848" y="340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Verdana" pitchFamily="34" charset="0"/>
                  </a:rPr>
                  <a:t>B</a:t>
                </a:r>
              </a:p>
            </p:txBody>
          </p:sp>
          <p:graphicFrame>
            <p:nvGraphicFramePr>
              <p:cNvPr id="15" name="Object 8"/>
              <p:cNvGraphicFramePr>
                <a:graphicFrameLocks noChangeAspect="1"/>
              </p:cNvGraphicFramePr>
              <p:nvPr/>
            </p:nvGraphicFramePr>
            <p:xfrm>
              <a:off x="4272" y="3360"/>
              <a:ext cx="555" cy="192"/>
            </p:xfrm>
            <a:graphic>
              <a:graphicData uri="http://schemas.openxmlformats.org/presentationml/2006/ole">
                <p:oleObj spid="_x0000_s12292" name="Equation" r:id="rId5" imgW="660240" imgH="228600" progId="">
                  <p:embed/>
                </p:oleObj>
              </a:graphicData>
            </a:graphic>
          </p:graphicFrame>
        </p:grpSp>
      </p:grpSp>
      <p:graphicFrame>
        <p:nvGraphicFramePr>
          <p:cNvPr id="51205" name="Object 2"/>
          <p:cNvGraphicFramePr>
            <a:graphicFrameLocks noChangeAspect="1"/>
          </p:cNvGraphicFramePr>
          <p:nvPr/>
        </p:nvGraphicFramePr>
        <p:xfrm>
          <a:off x="4495800" y="4038600"/>
          <a:ext cx="1925638" cy="374650"/>
        </p:xfrm>
        <a:graphic>
          <a:graphicData uri="http://schemas.openxmlformats.org/presentationml/2006/ole">
            <p:oleObj spid="_x0000_s12293" name="Equation" r:id="rId6" imgW="1244520" imgH="241200" progId="">
              <p:embed/>
            </p:oleObj>
          </a:graphicData>
        </a:graphic>
      </p:graphicFrame>
      <p:graphicFrame>
        <p:nvGraphicFramePr>
          <p:cNvPr id="51206" name="Object 3"/>
          <p:cNvGraphicFramePr>
            <a:graphicFrameLocks noChangeAspect="1"/>
          </p:cNvGraphicFramePr>
          <p:nvPr/>
        </p:nvGraphicFramePr>
        <p:xfrm>
          <a:off x="4343400" y="3505200"/>
          <a:ext cx="1347788" cy="292100"/>
        </p:xfrm>
        <a:graphic>
          <a:graphicData uri="http://schemas.openxmlformats.org/presentationml/2006/ole">
            <p:oleObj spid="_x0000_s12294" name="Equation" r:id="rId7" imgW="876240" imgH="190440" progId="">
              <p:embed/>
            </p:oleObj>
          </a:graphicData>
        </a:graphic>
      </p:graphicFrame>
      <p:graphicFrame>
        <p:nvGraphicFramePr>
          <p:cNvPr id="51207" name="Object 4"/>
          <p:cNvGraphicFramePr>
            <a:graphicFrameLocks noChangeAspect="1"/>
          </p:cNvGraphicFramePr>
          <p:nvPr/>
        </p:nvGraphicFramePr>
        <p:xfrm>
          <a:off x="4343400" y="4495800"/>
          <a:ext cx="3271838" cy="358775"/>
        </p:xfrm>
        <a:graphic>
          <a:graphicData uri="http://schemas.openxmlformats.org/presentationml/2006/ole">
            <p:oleObj spid="_x0000_s12295" name="Equation" r:id="rId8" imgW="2781000" imgH="304560" progId="">
              <p:embed/>
            </p:oleObj>
          </a:graphicData>
        </a:graphic>
      </p:graphicFrame>
      <p:graphicFrame>
        <p:nvGraphicFramePr>
          <p:cNvPr id="51208" name="Object 5"/>
          <p:cNvGraphicFramePr>
            <a:graphicFrameLocks noChangeAspect="1"/>
          </p:cNvGraphicFramePr>
          <p:nvPr/>
        </p:nvGraphicFramePr>
        <p:xfrm>
          <a:off x="4648200" y="4953000"/>
          <a:ext cx="2598738" cy="304800"/>
        </p:xfrm>
        <a:graphic>
          <a:graphicData uri="http://schemas.openxmlformats.org/presentationml/2006/ole">
            <p:oleObj spid="_x0000_s12296" name="Equation" r:id="rId9" imgW="2057400" imgH="241200" progId="">
              <p:embed/>
            </p:oleObj>
          </a:graphicData>
        </a:graphic>
      </p:graphicFrame>
      <p:graphicFrame>
        <p:nvGraphicFramePr>
          <p:cNvPr id="51209" name="Object 6"/>
          <p:cNvGraphicFramePr>
            <a:graphicFrameLocks noChangeAspect="1"/>
          </p:cNvGraphicFramePr>
          <p:nvPr/>
        </p:nvGraphicFramePr>
        <p:xfrm>
          <a:off x="1828800" y="5867400"/>
          <a:ext cx="4648200" cy="837985"/>
        </p:xfrm>
        <a:graphic>
          <a:graphicData uri="http://schemas.openxmlformats.org/presentationml/2006/ole">
            <p:oleObj spid="_x0000_s12297" name="Equation" r:id="rId10" imgW="380988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" y="1371600"/>
            <a:ext cx="5492750" cy="2590800"/>
          </a:xfrm>
        </p:spPr>
        <p:txBody>
          <a:bodyPr>
            <a:normAutofit lnSpcReduction="10000"/>
          </a:bodyPr>
          <a:lstStyle/>
          <a:p>
            <a:r>
              <a:rPr lang="en-US" sz="2400" b="1" u="sng" smtClean="0"/>
              <a:t>ĐN: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Hiệu của hai tập hợp là tập tạo bởi tất cả các phần tử thuộc tập này mà không thuộc tập kia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400" smtClean="0">
              <a:latin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Arial" pitchFamily="34" charset="0"/>
              </a:rPr>
              <a:t>Ký hiệu A\B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400" smtClean="0">
              <a:latin typeface="Arial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40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400" smtClean="0"/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447800" y="2895600"/>
          <a:ext cx="4438650" cy="457200"/>
        </p:xfrm>
        <a:graphic>
          <a:graphicData uri="http://schemas.openxmlformats.org/presentationml/2006/ole">
            <p:oleObj spid="_x0000_s4098" name="Equation" r:id="rId3" imgW="2958840" imgH="304560" progId="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1600200"/>
            <a:ext cx="2667000" cy="1066800"/>
            <a:chOff x="3696" y="3120"/>
            <a:chExt cx="1680" cy="672"/>
          </a:xfrm>
        </p:grpSpPr>
        <p:sp>
          <p:nvSpPr>
            <p:cNvPr id="30732" name="Oval 6" descr="Trellis"/>
            <p:cNvSpPr>
              <a:spLocks noChangeArrowheads="1"/>
            </p:cNvSpPr>
            <p:nvPr/>
          </p:nvSpPr>
          <p:spPr bwMode="auto">
            <a:xfrm>
              <a:off x="3696" y="3168"/>
              <a:ext cx="1104" cy="624"/>
            </a:xfrm>
            <a:prstGeom prst="ellipse">
              <a:avLst/>
            </a:prstGeom>
            <a:pattFill prst="trellis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Verdana" pitchFamily="34" charset="0"/>
              </a:endParaRPr>
            </a:p>
          </p:txBody>
        </p:sp>
        <p:sp>
          <p:nvSpPr>
            <p:cNvPr id="30733" name="Oval 7" descr="Large checker board"/>
            <p:cNvSpPr>
              <a:spLocks noChangeArrowheads="1"/>
            </p:cNvSpPr>
            <p:nvPr/>
          </p:nvSpPr>
          <p:spPr bwMode="auto">
            <a:xfrm>
              <a:off x="4416" y="3120"/>
              <a:ext cx="960" cy="672"/>
            </a:xfrm>
            <a:prstGeom prst="ellipse">
              <a:avLst/>
            </a:prstGeom>
            <a:pattFill prst="lgCheck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Verdana" pitchFamily="34" charset="0"/>
              </a:endParaRPr>
            </a:p>
          </p:txBody>
        </p: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3984" y="3408"/>
              <a:ext cx="2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Verdana" pitchFamily="34" charset="0"/>
                </a:rPr>
                <a:t>A</a:t>
              </a:r>
            </a:p>
          </p:txBody>
        </p:sp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4848" y="3408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Verdana" pitchFamily="34" charset="0"/>
                </a:rPr>
                <a:t>B</a:t>
              </a:r>
            </a:p>
          </p:txBody>
        </p:sp>
      </p:grpSp>
      <p:graphicFrame>
        <p:nvGraphicFramePr>
          <p:cNvPr id="53263" name="Object 6"/>
          <p:cNvGraphicFramePr>
            <a:graphicFrameLocks noChangeAspect="1"/>
          </p:cNvGraphicFramePr>
          <p:nvPr/>
        </p:nvGraphicFramePr>
        <p:xfrm>
          <a:off x="4800600" y="5105400"/>
          <a:ext cx="2438400" cy="992188"/>
        </p:xfrm>
        <a:graphic>
          <a:graphicData uri="http://schemas.openxmlformats.org/presentationml/2006/ole">
            <p:oleObj spid="_x0000_s4102" name="Equation" r:id="rId4" imgW="1930320" imgH="787320" progId="">
              <p:embed/>
            </p:oleObj>
          </a:graphicData>
        </a:graphic>
      </p:graphicFrame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33400" y="5257800"/>
            <a:ext cx="3505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5"/>
              </a:buBlip>
            </a:pPr>
            <a:r>
              <a:rPr lang="en-US" sz="2400">
                <a:latin typeface="Verdana" pitchFamily="34" charset="0"/>
              </a:rPr>
              <a:t>Luật De Morgan:</a:t>
            </a:r>
          </a:p>
          <a:p>
            <a:pPr>
              <a:spcBef>
                <a:spcPct val="50000"/>
              </a:spcBef>
            </a:pPr>
            <a:endParaRPr lang="en-US" sz="2400">
              <a:latin typeface="Verdana" pitchFamily="34" charset="0"/>
            </a:endParaRPr>
          </a:p>
        </p:txBody>
      </p:sp>
      <p:sp>
        <p:nvSpPr>
          <p:cNvPr id="30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715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smtClean="0"/>
              <a:t>Hiệu của hai tập hợp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1777</Words>
  <Application>Microsoft Office PowerPoint</Application>
  <PresentationFormat>On-screen Show (4:3)</PresentationFormat>
  <Paragraphs>199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Lý thuyết tập hợp</vt:lpstr>
      <vt:lpstr>Định nghĩa Tập hợp</vt:lpstr>
      <vt:lpstr>Lực lượng của tập hợp</vt:lpstr>
      <vt:lpstr>Cách xác định tập hợp</vt:lpstr>
      <vt:lpstr>Quan hệ giữa các tập hợp</vt:lpstr>
      <vt:lpstr>Slide 6</vt:lpstr>
      <vt:lpstr>Tính chất phép hợp</vt:lpstr>
      <vt:lpstr>Phép giao</vt:lpstr>
      <vt:lpstr>Hiệu của hai tập hợp</vt:lpstr>
      <vt:lpstr>Tập bù</vt:lpstr>
      <vt:lpstr>Tập các tập con của một tập hợp</vt:lpstr>
      <vt:lpstr>Tích Đề Các</vt:lpstr>
      <vt:lpstr>Mở rộng các phép toán cho nhiều tập hợp</vt:lpstr>
      <vt:lpstr>Bài tập</vt:lpstr>
      <vt:lpstr>Ánh xạ</vt:lpstr>
      <vt:lpstr>Khái niệm</vt:lpstr>
      <vt:lpstr>Ví dụ</vt:lpstr>
      <vt:lpstr>Ánh xạ bằng nhau</vt:lpstr>
      <vt:lpstr>Ảnh và ảnh ngược</vt:lpstr>
      <vt:lpstr>Ảnh và ảnh ngược</vt:lpstr>
      <vt:lpstr>Ví dụ ảnh và ảnh ngược</vt:lpstr>
      <vt:lpstr>Phân loại ánh xạ</vt:lpstr>
      <vt:lpstr>Cách CM ánh xạ f là đơn ánh </vt:lpstr>
      <vt:lpstr>Toàn ánh</vt:lpstr>
      <vt:lpstr>Cách CM ánh xạ f là toàn ánh</vt:lpstr>
      <vt:lpstr>Song ánh</vt:lpstr>
      <vt:lpstr>Tính chất của song ánh</vt:lpstr>
      <vt:lpstr>Ánh xạ ngược</vt:lpstr>
      <vt:lpstr>Ánh xạ hợp</vt:lpstr>
      <vt:lpstr>Ví dụ ánh xạ hợp</vt:lpstr>
      <vt:lpstr>Bài tập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Lý thuyết tập hợp</dc:title>
  <dc:creator>Nguyen Thanh Nhut</dc:creator>
  <cp:lastModifiedBy>Nhut</cp:lastModifiedBy>
  <cp:revision>17</cp:revision>
  <dcterms:created xsi:type="dcterms:W3CDTF">2010-09-17T07:21:21Z</dcterms:created>
  <dcterms:modified xsi:type="dcterms:W3CDTF">2011-03-18T08:08:06Z</dcterms:modified>
</cp:coreProperties>
</file>