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4"/>
  </p:handoutMasterIdLst>
  <p:sldIdLst>
    <p:sldId id="256" r:id="rId2"/>
    <p:sldId id="275" r:id="rId3"/>
    <p:sldId id="277" r:id="rId4"/>
    <p:sldId id="278" r:id="rId5"/>
    <p:sldId id="279" r:id="rId6"/>
    <p:sldId id="280" r:id="rId7"/>
    <p:sldId id="281" r:id="rId8"/>
    <p:sldId id="282" r:id="rId9"/>
    <p:sldId id="283" r:id="rId10"/>
    <p:sldId id="285" r:id="rId11"/>
    <p:sldId id="284" r:id="rId12"/>
    <p:sldId id="286" r:id="rId13"/>
    <p:sldId id="287" r:id="rId14"/>
    <p:sldId id="288" r:id="rId15"/>
    <p:sldId id="289" r:id="rId16"/>
    <p:sldId id="290" r:id="rId17"/>
    <p:sldId id="291" r:id="rId18"/>
    <p:sldId id="292" r:id="rId19"/>
    <p:sldId id="293" r:id="rId20"/>
    <p:sldId id="294" r:id="rId21"/>
    <p:sldId id="296" r:id="rId22"/>
    <p:sldId id="276" r:id="rId23"/>
    <p:sldId id="257" r:id="rId24"/>
    <p:sldId id="263" r:id="rId25"/>
    <p:sldId id="273" r:id="rId26"/>
    <p:sldId id="271" r:id="rId27"/>
    <p:sldId id="261" r:id="rId28"/>
    <p:sldId id="262" r:id="rId29"/>
    <p:sldId id="274" r:id="rId30"/>
    <p:sldId id="272" r:id="rId31"/>
    <p:sldId id="266" r:id="rId32"/>
    <p:sldId id="264"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5"/>
  </p:normalViewPr>
  <p:slideViewPr>
    <p:cSldViewPr>
      <p:cViewPr>
        <p:scale>
          <a:sx n="109" d="100"/>
          <a:sy n="109" d="100"/>
        </p:scale>
        <p:origin x="1720"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handoutMaster" Target="handoutMasters/handout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ED3CD9-E2FE-3549-905D-06B9DA98987C}" type="datetimeFigureOut">
              <a:rPr lang="en-US" smtClean="0"/>
              <a:t>3/9/17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27DD8D-2907-7A4F-AEE1-F842468AE570}" type="slidenum">
              <a:rPr lang="en-US" smtClean="0"/>
              <a:t>‹#›</a:t>
            </a:fld>
            <a:endParaRPr lang="en-US"/>
          </a:p>
        </p:txBody>
      </p:sp>
    </p:spTree>
    <p:extLst>
      <p:ext uri="{BB962C8B-B14F-4D97-AF65-F5344CB8AC3E}">
        <p14:creationId xmlns:p14="http://schemas.microsoft.com/office/powerpoint/2010/main" val="118216833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0B3D2FF-2869-4B95-ACD9-C81E4E284E0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9261F4D-3D16-45B2-A0E7-56B4739DDFD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F409831-74AD-4952-BDF4-3B73F97640B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367086F-EF81-4B87-B752-8D1DBABEB0B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9749900-4636-4E16-B59A-F34C7657EFE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3380163-1B75-4FF8-8128-320248C5DD1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300C0CA-A526-4C5F-9CE7-5CF61767EC1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A878534-745B-4B57-B9A0-93D3893857C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200A08E-FB92-4C63-9D99-FC6AC5B9622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A3929A8-1AF7-47E5-8426-FAD5CE5B8A1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BBD8EEE-FAA8-44A9-97FE-894312DBB75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CC49D6D9-4E8B-4695-A1F1-8D3CF7C5C5F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wiki.kernel.org/index.php/GitHost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scm.com/download/mac" TargetMode="External"/><Relationship Id="rId4" Type="http://schemas.openxmlformats.org/officeDocument/2006/relationships/hyperlink" Target="https://git-scm.com/download/win" TargetMode="External"/><Relationship Id="rId1" Type="http://schemas.openxmlformats.org/officeDocument/2006/relationships/slideLayout" Target="../slideLayouts/slideLayout2.xml"/><Relationship Id="rId2" Type="http://schemas.openxmlformats.org/officeDocument/2006/relationships/hyperlink" Target="https://git-scm.com/download/linu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subTitle" idx="1"/>
          </p:nvPr>
        </p:nvSpPr>
        <p:spPr>
          <a:xfrm>
            <a:off x="1371600" y="5029200"/>
            <a:ext cx="6400800" cy="609600"/>
          </a:xfrm>
        </p:spPr>
        <p:txBody>
          <a:bodyPr/>
          <a:lstStyle/>
          <a:p>
            <a:pPr eaLnBrk="1" hangingPunct="1"/>
            <a:r>
              <a:rPr lang="en-US" sz="1600" smtClean="0"/>
              <a:t>De Anza College</a:t>
            </a:r>
          </a:p>
          <a:p>
            <a:pPr eaLnBrk="1" hangingPunct="1"/>
            <a:r>
              <a:rPr lang="en-US" sz="1600" smtClean="0"/>
              <a:t>Instructor: Clare Nguyen</a:t>
            </a:r>
          </a:p>
        </p:txBody>
      </p:sp>
      <p:sp>
        <p:nvSpPr>
          <p:cNvPr id="2051" name="Rectangle 4"/>
          <p:cNvSpPr>
            <a:spLocks noChangeArrowheads="1"/>
          </p:cNvSpPr>
          <p:nvPr/>
        </p:nvSpPr>
        <p:spPr bwMode="auto">
          <a:xfrm>
            <a:off x="762000" y="990600"/>
            <a:ext cx="7772400" cy="2743200"/>
          </a:xfrm>
          <a:prstGeom prst="rect">
            <a:avLst/>
          </a:prstGeom>
          <a:noFill/>
          <a:ln w="9525">
            <a:noFill/>
            <a:miter lim="800000"/>
            <a:headEnd/>
            <a:tailEnd/>
          </a:ln>
        </p:spPr>
        <p:txBody>
          <a:bodyPr anchor="ctr"/>
          <a:lstStyle/>
          <a:p>
            <a:pPr algn="ctr"/>
            <a:r>
              <a:rPr lang="en-US" sz="2800" dirty="0">
                <a:solidFill>
                  <a:schemeClr val="tx2"/>
                </a:solidFill>
              </a:rPr>
              <a:t>CIS 18B</a:t>
            </a:r>
            <a:br>
              <a:rPr lang="en-US" sz="2800" dirty="0">
                <a:solidFill>
                  <a:schemeClr val="tx2"/>
                </a:solidFill>
              </a:rPr>
            </a:br>
            <a:r>
              <a:rPr lang="en-US" sz="2800" dirty="0">
                <a:solidFill>
                  <a:schemeClr val="tx2"/>
                </a:solidFill>
              </a:rPr>
              <a:t>Advanced Unix / Linux</a:t>
            </a:r>
            <a:r>
              <a:rPr lang="en-US" sz="3200" dirty="0">
                <a:solidFill>
                  <a:schemeClr val="tx2"/>
                </a:solidFill>
              </a:rPr>
              <a:t/>
            </a:r>
            <a:br>
              <a:rPr lang="en-US" sz="3200" dirty="0">
                <a:solidFill>
                  <a:schemeClr val="tx2"/>
                </a:solidFill>
              </a:rPr>
            </a:br>
            <a:r>
              <a:rPr lang="en-US" sz="3200" dirty="0">
                <a:solidFill>
                  <a:schemeClr val="tx2"/>
                </a:solidFill>
              </a:rPr>
              <a:t/>
            </a:r>
            <a:br>
              <a:rPr lang="en-US" sz="3200" dirty="0">
                <a:solidFill>
                  <a:schemeClr val="tx2"/>
                </a:solidFill>
              </a:rPr>
            </a:br>
            <a:r>
              <a:rPr lang="en-US" sz="3200" dirty="0" smtClean="0">
                <a:solidFill>
                  <a:schemeClr val="tx2"/>
                </a:solidFill>
              </a:rPr>
              <a:t>File Maintenance</a:t>
            </a:r>
            <a:endParaRPr lang="en-US" sz="3200"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b="1" dirty="0" smtClean="0">
                <a:solidFill>
                  <a:srgbClr val="FF0000"/>
                </a:solidFill>
              </a:rPr>
              <a:t>Log of Commit History</a:t>
            </a:r>
          </a:p>
        </p:txBody>
      </p:sp>
      <p:sp>
        <p:nvSpPr>
          <p:cNvPr id="3075" name="Rectangle 3"/>
          <p:cNvSpPr>
            <a:spLocks noGrp="1" noChangeArrowheads="1"/>
          </p:cNvSpPr>
          <p:nvPr>
            <p:ph type="body" idx="1"/>
          </p:nvPr>
        </p:nvSpPr>
        <p:spPr>
          <a:xfrm>
            <a:off x="533400" y="762000"/>
            <a:ext cx="8077200" cy="5410200"/>
          </a:xfrm>
        </p:spPr>
        <p:txBody>
          <a:bodyPr/>
          <a:lstStyle/>
          <a:p>
            <a:pPr eaLnBrk="1" hangingPunct="1">
              <a:spcBef>
                <a:spcPts val="600"/>
              </a:spcBef>
              <a:defRPr/>
            </a:pPr>
            <a:r>
              <a:rPr lang="en-US" sz="2000" dirty="0" smtClean="0"/>
              <a:t>Each </a:t>
            </a:r>
            <a:r>
              <a:rPr lang="en-US" sz="2000" dirty="0" smtClean="0">
                <a:solidFill>
                  <a:schemeClr val="accent1">
                    <a:lumMod val="50000"/>
                  </a:schemeClr>
                </a:solidFill>
              </a:rPr>
              <a:t>commit</a:t>
            </a:r>
            <a:r>
              <a:rPr lang="en-US" sz="2000" dirty="0" smtClean="0"/>
              <a:t> creates a </a:t>
            </a:r>
            <a:r>
              <a:rPr lang="en-US" sz="2000" dirty="0" smtClean="0">
                <a:solidFill>
                  <a:srgbClr val="FF0000"/>
                </a:solidFill>
              </a:rPr>
              <a:t>new version of the project</a:t>
            </a:r>
            <a:r>
              <a:rPr lang="en-US" sz="2000" dirty="0" smtClean="0"/>
              <a:t>.</a:t>
            </a:r>
          </a:p>
          <a:p>
            <a:pPr eaLnBrk="1" hangingPunct="1">
              <a:spcBef>
                <a:spcPts val="600"/>
              </a:spcBef>
              <a:defRPr/>
            </a:pPr>
            <a:r>
              <a:rPr lang="en-US" sz="2000" dirty="0" smtClean="0"/>
              <a:t>To see the </a:t>
            </a:r>
            <a:r>
              <a:rPr lang="en-US" sz="2000" dirty="0" smtClean="0">
                <a:solidFill>
                  <a:srgbClr val="FF0000"/>
                </a:solidFill>
              </a:rPr>
              <a:t>history of the commits</a:t>
            </a:r>
            <a:r>
              <a:rPr lang="en-US" sz="2000" dirty="0" smtClean="0"/>
              <a:t>:   </a:t>
            </a:r>
            <a:r>
              <a:rPr lang="en-US" sz="2000" b="1" dirty="0" err="1" smtClean="0">
                <a:solidFill>
                  <a:schemeClr val="accent1">
                    <a:lumMod val="50000"/>
                  </a:schemeClr>
                </a:solidFill>
              </a:rPr>
              <a:t>git</a:t>
            </a:r>
            <a:r>
              <a:rPr lang="en-US" sz="2000" b="1" dirty="0" smtClean="0">
                <a:solidFill>
                  <a:schemeClr val="accent1">
                    <a:lumMod val="50000"/>
                  </a:schemeClr>
                </a:solidFill>
              </a:rPr>
              <a:t>  log</a:t>
            </a:r>
            <a:r>
              <a:rPr lang="en-US" sz="2000" b="1" dirty="0" smtClean="0"/>
              <a:t/>
            </a:r>
            <a:br>
              <a:rPr lang="en-US" sz="2000" b="1" dirty="0" smtClean="0"/>
            </a:br>
            <a:r>
              <a:rPr lang="en-US" sz="2000" dirty="0" smtClean="0"/>
              <a:t>This lists all the commits along with the explanation of change.</a:t>
            </a:r>
          </a:p>
          <a:p>
            <a:pPr eaLnBrk="1" hangingPunct="1">
              <a:spcBef>
                <a:spcPts val="600"/>
              </a:spcBef>
              <a:defRPr/>
            </a:pPr>
            <a:r>
              <a:rPr lang="en-US" sz="2000" dirty="0" smtClean="0"/>
              <a:t>As time goes on, it’s not always necessary to see all the changes that happened a long time ago. To limit the history log:</a:t>
            </a:r>
          </a:p>
          <a:p>
            <a:pPr eaLnBrk="1" hangingPunct="1">
              <a:spcBef>
                <a:spcPts val="600"/>
              </a:spcBef>
              <a:buNone/>
              <a:defRPr/>
            </a:pPr>
            <a:r>
              <a:rPr lang="en-US" sz="2000" dirty="0" smtClean="0"/>
              <a:t>	</a:t>
            </a:r>
            <a:r>
              <a:rPr lang="en-US" sz="2000" b="1" dirty="0" err="1" smtClean="0">
                <a:solidFill>
                  <a:schemeClr val="accent1">
                    <a:lumMod val="50000"/>
                  </a:schemeClr>
                </a:solidFill>
              </a:rPr>
              <a:t>git</a:t>
            </a:r>
            <a:r>
              <a:rPr lang="en-US" sz="2000" b="1" dirty="0" smtClean="0">
                <a:solidFill>
                  <a:schemeClr val="accent1">
                    <a:lumMod val="50000"/>
                  </a:schemeClr>
                </a:solidFill>
              </a:rPr>
              <a:t>  log  -</a:t>
            </a:r>
            <a:r>
              <a:rPr lang="en-US" sz="2000" b="1" dirty="0" smtClean="0">
                <a:solidFill>
                  <a:schemeClr val="bg1">
                    <a:lumMod val="50000"/>
                  </a:schemeClr>
                </a:solidFill>
              </a:rPr>
              <a:t>num</a:t>
            </a:r>
            <a:r>
              <a:rPr lang="en-US" sz="2000" b="1" dirty="0" smtClean="0"/>
              <a:t>	</a:t>
            </a:r>
            <a:r>
              <a:rPr lang="en-US" sz="2000" dirty="0" smtClean="0"/>
              <a:t>		show the last </a:t>
            </a:r>
            <a:r>
              <a:rPr lang="en-US" sz="2000" b="1" dirty="0" smtClean="0">
                <a:solidFill>
                  <a:schemeClr val="bg1">
                    <a:lumMod val="50000"/>
                  </a:schemeClr>
                </a:solidFill>
              </a:rPr>
              <a:t>num</a:t>
            </a:r>
            <a:r>
              <a:rPr lang="en-US" sz="2000" dirty="0" smtClean="0"/>
              <a:t> commits</a:t>
            </a:r>
          </a:p>
          <a:p>
            <a:pPr eaLnBrk="1" hangingPunct="1">
              <a:spcBef>
                <a:spcPts val="600"/>
              </a:spcBef>
              <a:buNone/>
              <a:defRPr/>
            </a:pPr>
            <a:r>
              <a:rPr lang="en-US" sz="2000" dirty="0" smtClean="0"/>
              <a:t>     </a:t>
            </a:r>
            <a:r>
              <a:rPr lang="en-US" sz="2000" b="1" dirty="0" err="1" smtClean="0">
                <a:solidFill>
                  <a:schemeClr val="accent1">
                    <a:lumMod val="50000"/>
                  </a:schemeClr>
                </a:solidFill>
              </a:rPr>
              <a:t>git</a:t>
            </a:r>
            <a:r>
              <a:rPr lang="en-US" sz="2000" b="1" dirty="0" smtClean="0">
                <a:solidFill>
                  <a:schemeClr val="accent1">
                    <a:lumMod val="50000"/>
                  </a:schemeClr>
                </a:solidFill>
              </a:rPr>
              <a:t>  log --since  </a:t>
            </a:r>
            <a:r>
              <a:rPr lang="en-US" sz="2000" b="1" dirty="0" err="1" smtClean="0">
                <a:solidFill>
                  <a:schemeClr val="bg1">
                    <a:lumMod val="50000"/>
                  </a:schemeClr>
                </a:solidFill>
              </a:rPr>
              <a:t>yyyy</a:t>
            </a:r>
            <a:r>
              <a:rPr lang="en-US" sz="2000" b="1" dirty="0" smtClean="0">
                <a:solidFill>
                  <a:schemeClr val="bg1">
                    <a:lumMod val="50000"/>
                  </a:schemeClr>
                </a:solidFill>
              </a:rPr>
              <a:t>-mm-</a:t>
            </a:r>
            <a:r>
              <a:rPr lang="en-US" sz="2000" b="1" dirty="0" err="1" smtClean="0">
                <a:solidFill>
                  <a:schemeClr val="bg1">
                    <a:lumMod val="50000"/>
                  </a:schemeClr>
                </a:solidFill>
              </a:rPr>
              <a:t>dd</a:t>
            </a:r>
            <a:r>
              <a:rPr lang="en-US" sz="2000" dirty="0" smtClean="0"/>
              <a:t>	show the commits </a:t>
            </a:r>
            <a:r>
              <a:rPr lang="en-US" sz="2000" b="1" dirty="0" smtClean="0">
                <a:solidFill>
                  <a:srgbClr val="FF0000"/>
                </a:solidFill>
              </a:rPr>
              <a:t>from</a:t>
            </a:r>
            <a:r>
              <a:rPr lang="en-US" sz="2000" dirty="0" smtClean="0"/>
              <a:t> a certain date</a:t>
            </a:r>
          </a:p>
          <a:p>
            <a:pPr eaLnBrk="1" hangingPunct="1">
              <a:defRPr/>
            </a:pPr>
            <a:endParaRPr lang="en-US"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b="1" dirty="0" smtClean="0">
                <a:solidFill>
                  <a:srgbClr val="FF0000"/>
                </a:solidFill>
              </a:rPr>
              <a:t>Removing Files</a:t>
            </a:r>
          </a:p>
        </p:txBody>
      </p:sp>
      <p:sp>
        <p:nvSpPr>
          <p:cNvPr id="3075" name="Rectangle 3"/>
          <p:cNvSpPr>
            <a:spLocks noGrp="1" noChangeArrowheads="1"/>
          </p:cNvSpPr>
          <p:nvPr>
            <p:ph type="body" idx="1"/>
          </p:nvPr>
        </p:nvSpPr>
        <p:spPr>
          <a:xfrm>
            <a:off x="533400" y="762000"/>
            <a:ext cx="8077200" cy="5410200"/>
          </a:xfrm>
        </p:spPr>
        <p:txBody>
          <a:bodyPr/>
          <a:lstStyle/>
          <a:p>
            <a:pPr marL="0" indent="0" eaLnBrk="1" hangingPunct="1">
              <a:buNone/>
              <a:defRPr/>
            </a:pPr>
            <a:r>
              <a:rPr lang="en-US" sz="2000" dirty="0" smtClean="0"/>
              <a:t>Note that even though the following</a:t>
            </a:r>
            <a:r>
              <a:rPr lang="en-US" sz="2000" spc="130" dirty="0" smtClean="0">
                <a:solidFill>
                  <a:schemeClr val="accent1">
                    <a:lumMod val="50000"/>
                  </a:schemeClr>
                </a:solidFill>
              </a:rPr>
              <a:t> </a:t>
            </a:r>
            <a:r>
              <a:rPr lang="en-US" sz="2000" spc="130" dirty="0" err="1" smtClean="0">
                <a:solidFill>
                  <a:schemeClr val="accent1">
                    <a:lumMod val="50000"/>
                  </a:schemeClr>
                </a:solidFill>
              </a:rPr>
              <a:t>rm</a:t>
            </a:r>
            <a:r>
              <a:rPr lang="en-US" sz="2000" dirty="0" smtClean="0"/>
              <a:t> commands run with </a:t>
            </a:r>
            <a:r>
              <a:rPr lang="en-US" sz="2000" dirty="0" err="1" smtClean="0"/>
              <a:t>git</a:t>
            </a:r>
            <a:r>
              <a:rPr lang="en-US" sz="2000" dirty="0" smtClean="0"/>
              <a:t>, the files are not merely removed from </a:t>
            </a:r>
            <a:r>
              <a:rPr lang="en-US" sz="2000" dirty="0" err="1" smtClean="0"/>
              <a:t>git’s</a:t>
            </a:r>
            <a:r>
              <a:rPr lang="en-US" sz="2000" dirty="0" smtClean="0"/>
              <a:t> tracking. The files will be deleted as if we ran </a:t>
            </a:r>
            <a:r>
              <a:rPr lang="en-US" sz="2000" spc="130" dirty="0" err="1" smtClean="0">
                <a:solidFill>
                  <a:schemeClr val="accent1">
                    <a:lumMod val="50000"/>
                  </a:schemeClr>
                </a:solidFill>
              </a:rPr>
              <a:t>rm</a:t>
            </a:r>
            <a:r>
              <a:rPr lang="en-US" sz="2000" dirty="0" smtClean="0"/>
              <a:t> in a regular Linux setting.</a:t>
            </a:r>
          </a:p>
          <a:p>
            <a:pPr eaLnBrk="1" hangingPunct="1">
              <a:spcBef>
                <a:spcPts val="600"/>
              </a:spcBef>
              <a:defRPr/>
            </a:pPr>
            <a:r>
              <a:rPr lang="en-US" sz="2000" dirty="0" smtClean="0"/>
              <a:t>To </a:t>
            </a:r>
            <a:r>
              <a:rPr lang="en-US" sz="2000" b="1" dirty="0" smtClean="0">
                <a:solidFill>
                  <a:srgbClr val="FF0000"/>
                </a:solidFill>
              </a:rPr>
              <a:t>remove a file in the staging area</a:t>
            </a:r>
            <a:r>
              <a:rPr lang="en-US" sz="2000" dirty="0" smtClean="0"/>
              <a:t>, or to </a:t>
            </a:r>
            <a:r>
              <a:rPr lang="en-US" sz="2000" b="1" dirty="0" smtClean="0">
                <a:solidFill>
                  <a:srgbClr val="FF0000"/>
                </a:solidFill>
              </a:rPr>
              <a:t>remove a tracked file in the working tree</a:t>
            </a:r>
            <a:r>
              <a:rPr lang="en-US" sz="2000" dirty="0" smtClean="0"/>
              <a:t>:    </a:t>
            </a:r>
            <a:r>
              <a:rPr lang="en-US" sz="2000" b="1" dirty="0" err="1" smtClean="0">
                <a:solidFill>
                  <a:schemeClr val="accent1">
                    <a:lumMod val="50000"/>
                  </a:schemeClr>
                </a:solidFill>
              </a:rPr>
              <a:t>git</a:t>
            </a:r>
            <a:r>
              <a:rPr lang="en-US" sz="2000" b="1" dirty="0" smtClean="0">
                <a:solidFill>
                  <a:schemeClr val="accent1">
                    <a:lumMod val="50000"/>
                  </a:schemeClr>
                </a:solidFill>
              </a:rPr>
              <a:t>  </a:t>
            </a:r>
            <a:r>
              <a:rPr lang="en-US" sz="2000" b="1" spc="130" dirty="0" err="1" smtClean="0">
                <a:solidFill>
                  <a:schemeClr val="accent1">
                    <a:lumMod val="50000"/>
                  </a:schemeClr>
                </a:solidFill>
              </a:rPr>
              <a:t>rm</a:t>
            </a:r>
            <a:r>
              <a:rPr lang="en-US" sz="2000" b="1" dirty="0" smtClean="0">
                <a:solidFill>
                  <a:schemeClr val="accent1">
                    <a:lumMod val="50000"/>
                  </a:schemeClr>
                </a:solidFill>
              </a:rPr>
              <a:t> –f</a:t>
            </a:r>
            <a:r>
              <a:rPr lang="en-US" sz="2000" dirty="0" smtClean="0">
                <a:solidFill>
                  <a:schemeClr val="accent1">
                    <a:lumMod val="50000"/>
                  </a:schemeClr>
                </a:solidFill>
              </a:rPr>
              <a:t>  </a:t>
            </a:r>
            <a:r>
              <a:rPr lang="en-US" sz="2000" dirty="0" smtClean="0">
                <a:solidFill>
                  <a:schemeClr val="bg1">
                    <a:lumMod val="50000"/>
                  </a:schemeClr>
                </a:solidFill>
              </a:rPr>
              <a:t>filename</a:t>
            </a:r>
            <a:br>
              <a:rPr lang="en-US" sz="2000" dirty="0" smtClean="0">
                <a:solidFill>
                  <a:schemeClr val="bg1">
                    <a:lumMod val="50000"/>
                  </a:schemeClr>
                </a:solidFill>
              </a:rPr>
            </a:br>
            <a:r>
              <a:rPr lang="en-US" sz="2000" dirty="0" smtClean="0"/>
              <a:t>The </a:t>
            </a:r>
            <a:r>
              <a:rPr lang="en-US" sz="2000" dirty="0" smtClean="0">
                <a:solidFill>
                  <a:schemeClr val="accent1">
                    <a:lumMod val="50000"/>
                  </a:schemeClr>
                </a:solidFill>
              </a:rPr>
              <a:t>–f</a:t>
            </a:r>
            <a:r>
              <a:rPr lang="en-US" sz="2000" dirty="0" smtClean="0"/>
              <a:t> (</a:t>
            </a:r>
            <a:r>
              <a:rPr lang="en-US" sz="2000" u="sng" dirty="0" smtClean="0"/>
              <a:t>f</a:t>
            </a:r>
            <a:r>
              <a:rPr lang="en-US" sz="2000" dirty="0" smtClean="0"/>
              <a:t>orced) is required, to remind us that the file is about to be removed.</a:t>
            </a:r>
          </a:p>
          <a:p>
            <a:pPr eaLnBrk="1" hangingPunct="1">
              <a:defRPr/>
            </a:pPr>
            <a:r>
              <a:rPr lang="en-US" sz="2000" dirty="0" smtClean="0"/>
              <a:t>To </a:t>
            </a:r>
            <a:r>
              <a:rPr lang="en-US" sz="2000" b="1" dirty="0" smtClean="0">
                <a:solidFill>
                  <a:srgbClr val="FF0000"/>
                </a:solidFill>
              </a:rPr>
              <a:t>remove a file in the </a:t>
            </a:r>
            <a:r>
              <a:rPr lang="en-US" sz="2000" b="1" dirty="0" err="1" smtClean="0">
                <a:solidFill>
                  <a:srgbClr val="FF0000"/>
                </a:solidFill>
              </a:rPr>
              <a:t>git</a:t>
            </a:r>
            <a:r>
              <a:rPr lang="en-US" sz="2000" b="1" dirty="0" smtClean="0">
                <a:solidFill>
                  <a:srgbClr val="FF0000"/>
                </a:solidFill>
              </a:rPr>
              <a:t> directory</a:t>
            </a:r>
            <a:r>
              <a:rPr lang="en-US" sz="2000" dirty="0" smtClean="0"/>
              <a:t>:    </a:t>
            </a:r>
            <a:r>
              <a:rPr lang="en-US" sz="2000" b="1" dirty="0" err="1" smtClean="0">
                <a:solidFill>
                  <a:schemeClr val="accent1">
                    <a:lumMod val="50000"/>
                  </a:schemeClr>
                </a:solidFill>
              </a:rPr>
              <a:t>git</a:t>
            </a:r>
            <a:r>
              <a:rPr lang="en-US" sz="2000" b="1" dirty="0" smtClean="0">
                <a:solidFill>
                  <a:schemeClr val="accent1">
                    <a:lumMod val="50000"/>
                  </a:schemeClr>
                </a:solidFill>
              </a:rPr>
              <a:t>  </a:t>
            </a:r>
            <a:r>
              <a:rPr lang="en-US" sz="2000" b="1" spc="130" dirty="0" err="1" smtClean="0">
                <a:solidFill>
                  <a:schemeClr val="accent1">
                    <a:lumMod val="50000"/>
                  </a:schemeClr>
                </a:solidFill>
              </a:rPr>
              <a:t>rm</a:t>
            </a:r>
            <a:r>
              <a:rPr lang="en-US" sz="2000" spc="130" dirty="0" smtClean="0">
                <a:solidFill>
                  <a:schemeClr val="accent1">
                    <a:lumMod val="50000"/>
                  </a:schemeClr>
                </a:solidFill>
              </a:rPr>
              <a:t>  </a:t>
            </a:r>
            <a:r>
              <a:rPr lang="en-US" sz="2000" dirty="0" smtClean="0">
                <a:solidFill>
                  <a:schemeClr val="bg1">
                    <a:lumMod val="50000"/>
                  </a:schemeClr>
                </a:solidFill>
              </a:rPr>
              <a:t>filename </a:t>
            </a:r>
            <a:r>
              <a:rPr lang="en-US" sz="2000" dirty="0" smtClean="0"/>
              <a:t/>
            </a:r>
            <a:br>
              <a:rPr lang="en-US" sz="2000" dirty="0" smtClean="0"/>
            </a:br>
            <a:r>
              <a:rPr lang="en-US" sz="2000" dirty="0" smtClean="0"/>
              <a:t>The status of the file will be “deleted”, but the </a:t>
            </a:r>
            <a:r>
              <a:rPr lang="en-US" sz="2000" b="1" dirty="0" smtClean="0">
                <a:solidFill>
                  <a:srgbClr val="FF0000"/>
                </a:solidFill>
              </a:rPr>
              <a:t>file is not gone </a:t>
            </a:r>
            <a:r>
              <a:rPr lang="en-US" sz="2000" dirty="0" smtClean="0"/>
              <a:t>immediately. The file </a:t>
            </a:r>
            <a:r>
              <a:rPr lang="en-US" sz="2000" b="1" dirty="0" smtClean="0">
                <a:solidFill>
                  <a:srgbClr val="FF0000"/>
                </a:solidFill>
              </a:rPr>
              <a:t>will be gone at the next </a:t>
            </a:r>
            <a:r>
              <a:rPr lang="en-US" sz="2000" dirty="0" smtClean="0">
                <a:solidFill>
                  <a:schemeClr val="accent1">
                    <a:lumMod val="50000"/>
                  </a:schemeClr>
                </a:solidFill>
              </a:rPr>
              <a:t>commit</a:t>
            </a:r>
            <a:r>
              <a:rPr lang="en-US" sz="2000" dirty="0" smtClean="0"/>
              <a:t>, thus giving us the chance to ‘undo’ the deletion.</a:t>
            </a:r>
          </a:p>
          <a:p>
            <a:pPr eaLnBrk="1" hangingPunct="1">
              <a:defRPr/>
            </a:pPr>
            <a:r>
              <a:rPr lang="en-US" sz="2000" dirty="0" smtClean="0"/>
              <a:t>To </a:t>
            </a:r>
            <a:r>
              <a:rPr lang="en-US" sz="2000" b="1" dirty="0" smtClean="0">
                <a:solidFill>
                  <a:srgbClr val="FF0000"/>
                </a:solidFill>
              </a:rPr>
              <a:t>remove an untracked file</a:t>
            </a:r>
            <a:r>
              <a:rPr lang="en-US" sz="2000" dirty="0" smtClean="0"/>
              <a:t>, simply use the </a:t>
            </a:r>
            <a:r>
              <a:rPr lang="en-US" sz="2000" spc="130" dirty="0" err="1" smtClean="0">
                <a:solidFill>
                  <a:schemeClr val="accent1">
                    <a:lumMod val="50000"/>
                  </a:schemeClr>
                </a:solidFill>
              </a:rPr>
              <a:t>rm</a:t>
            </a:r>
            <a:r>
              <a:rPr lang="en-US" sz="2000" spc="130" dirty="0" smtClean="0">
                <a:solidFill>
                  <a:schemeClr val="accent1">
                    <a:lumMod val="50000"/>
                  </a:schemeClr>
                </a:solidFill>
              </a:rPr>
              <a:t> </a:t>
            </a:r>
            <a:r>
              <a:rPr lang="en-US" sz="2000" dirty="0" smtClean="0"/>
              <a:t>command since </a:t>
            </a:r>
            <a:r>
              <a:rPr lang="en-US" sz="2000" dirty="0" err="1" smtClean="0"/>
              <a:t>git</a:t>
            </a:r>
            <a:r>
              <a:rPr lang="en-US" sz="2000" dirty="0" smtClean="0"/>
              <a:t> doesn’t “know” about the file.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solidFill>
                  <a:schemeClr val="tx1"/>
                </a:solidFill>
              </a:rPr>
              <a:t>The master branch</a:t>
            </a:r>
          </a:p>
        </p:txBody>
      </p:sp>
      <p:sp>
        <p:nvSpPr>
          <p:cNvPr id="3075" name="Rectangle 3"/>
          <p:cNvSpPr>
            <a:spLocks noGrp="1" noChangeArrowheads="1"/>
          </p:cNvSpPr>
          <p:nvPr>
            <p:ph type="body" idx="1"/>
          </p:nvPr>
        </p:nvSpPr>
        <p:spPr>
          <a:xfrm>
            <a:off x="457200" y="685800"/>
            <a:ext cx="8229600" cy="5638800"/>
          </a:xfrm>
        </p:spPr>
        <p:txBody>
          <a:bodyPr/>
          <a:lstStyle/>
          <a:p>
            <a:pPr eaLnBrk="1" hangingPunct="1">
              <a:defRPr/>
            </a:pPr>
            <a:r>
              <a:rPr lang="en-US" sz="2000" dirty="0" smtClean="0"/>
              <a:t>When we first start a new project with </a:t>
            </a:r>
            <a:r>
              <a:rPr lang="en-US" sz="2000" dirty="0" err="1" smtClean="0"/>
              <a:t>git</a:t>
            </a:r>
            <a:r>
              <a:rPr lang="en-US" sz="2000" dirty="0" smtClean="0"/>
              <a:t>, we are in the default master branch. With each new version of the project, we continue on the same branch.</a:t>
            </a:r>
          </a:p>
          <a:p>
            <a:pPr eaLnBrk="1" hangingPunct="1">
              <a:defRPr/>
            </a:pPr>
            <a:r>
              <a:rPr lang="en-US" sz="2000" dirty="0" smtClean="0"/>
              <a:t>Here is a master branch where the project is currently at version 2:</a:t>
            </a:r>
          </a:p>
          <a:p>
            <a:pPr eaLnBrk="1" hangingPunct="1">
              <a:defRPr/>
            </a:pPr>
            <a:endParaRPr lang="en-US" sz="2000" dirty="0" smtClean="0"/>
          </a:p>
          <a:p>
            <a:pPr eaLnBrk="1" hangingPunct="1">
              <a:defRPr/>
            </a:pPr>
            <a:endParaRPr lang="en-US" sz="2000" dirty="0" smtClean="0"/>
          </a:p>
          <a:p>
            <a:pPr eaLnBrk="1" hangingPunct="1">
              <a:buNone/>
              <a:defRPr/>
            </a:pPr>
            <a:endParaRPr lang="en-US" sz="2000" dirty="0" smtClean="0"/>
          </a:p>
          <a:p>
            <a:pPr eaLnBrk="1" hangingPunct="1">
              <a:spcBef>
                <a:spcPts val="2400"/>
              </a:spcBef>
              <a:defRPr/>
            </a:pPr>
            <a:r>
              <a:rPr lang="en-US" sz="2000" dirty="0" smtClean="0"/>
              <a:t>Here is the master branch when the project is at version 4:</a:t>
            </a:r>
          </a:p>
          <a:p>
            <a:pPr eaLnBrk="1" hangingPunct="1">
              <a:defRPr/>
            </a:pPr>
            <a:endParaRPr lang="en-US" sz="2000" dirty="0" smtClean="0"/>
          </a:p>
          <a:p>
            <a:pPr eaLnBrk="1" hangingPunct="1">
              <a:defRPr/>
            </a:pPr>
            <a:endParaRPr lang="en-US" sz="2000" dirty="0" smtClean="0"/>
          </a:p>
          <a:p>
            <a:pPr eaLnBrk="1" hangingPunct="1">
              <a:defRPr/>
            </a:pPr>
            <a:endParaRPr lang="en-US" sz="2000" dirty="0" smtClean="0"/>
          </a:p>
          <a:p>
            <a:pPr eaLnBrk="1" hangingPunct="1">
              <a:spcBef>
                <a:spcPts val="1800"/>
              </a:spcBef>
              <a:defRPr/>
            </a:pPr>
            <a:r>
              <a:rPr lang="en-US" sz="2000" dirty="0" smtClean="0"/>
              <a:t>To </a:t>
            </a:r>
            <a:r>
              <a:rPr lang="en-US" sz="2000" b="1" dirty="0" smtClean="0">
                <a:solidFill>
                  <a:srgbClr val="FF0000"/>
                </a:solidFill>
              </a:rPr>
              <a:t>revert to a previous version</a:t>
            </a:r>
            <a:r>
              <a:rPr lang="en-US" sz="2000" dirty="0" smtClean="0"/>
              <a:t>:  </a:t>
            </a:r>
            <a:r>
              <a:rPr lang="en-US" sz="2000" dirty="0" err="1" smtClean="0">
                <a:solidFill>
                  <a:schemeClr val="accent1">
                    <a:lumMod val="50000"/>
                  </a:schemeClr>
                </a:solidFill>
              </a:rPr>
              <a:t>git</a:t>
            </a:r>
            <a:r>
              <a:rPr lang="en-US" sz="2000" dirty="0" smtClean="0">
                <a:solidFill>
                  <a:schemeClr val="accent1">
                    <a:lumMod val="50000"/>
                  </a:schemeClr>
                </a:solidFill>
              </a:rPr>
              <a:t>  revert  --hard  </a:t>
            </a:r>
            <a:r>
              <a:rPr lang="en-US" sz="2000" dirty="0" err="1" smtClean="0">
                <a:solidFill>
                  <a:schemeClr val="accent1">
                    <a:lumMod val="50000"/>
                  </a:schemeClr>
                </a:solidFill>
              </a:rPr>
              <a:t>HEAD~</a:t>
            </a:r>
            <a:r>
              <a:rPr lang="en-US" sz="2000" dirty="0" err="1" smtClean="0">
                <a:solidFill>
                  <a:schemeClr val="bg1">
                    <a:lumMod val="50000"/>
                  </a:schemeClr>
                </a:solidFill>
              </a:rPr>
              <a:t>n</a:t>
            </a:r>
            <a:r>
              <a:rPr lang="en-US" sz="2000" dirty="0" smtClean="0">
                <a:solidFill>
                  <a:schemeClr val="bg1">
                    <a:lumMod val="50000"/>
                  </a:schemeClr>
                </a:solidFill>
              </a:rPr>
              <a:t/>
            </a:r>
            <a:br>
              <a:rPr lang="en-US" sz="2000" dirty="0" smtClean="0">
                <a:solidFill>
                  <a:schemeClr val="bg1">
                    <a:lumMod val="50000"/>
                  </a:schemeClr>
                </a:solidFill>
              </a:rPr>
            </a:br>
            <a:r>
              <a:rPr lang="en-US" sz="2000" dirty="0" smtClean="0"/>
              <a:t>where</a:t>
            </a:r>
            <a:r>
              <a:rPr lang="en-US" sz="2000" dirty="0" smtClean="0">
                <a:solidFill>
                  <a:schemeClr val="bg1">
                    <a:lumMod val="50000"/>
                  </a:schemeClr>
                </a:solidFill>
              </a:rPr>
              <a:t> n </a:t>
            </a:r>
            <a:r>
              <a:rPr lang="en-US" sz="2000" dirty="0" smtClean="0"/>
              <a:t>is the number of versions before the current version.</a:t>
            </a:r>
            <a:br>
              <a:rPr lang="en-US" sz="2000" dirty="0" smtClean="0"/>
            </a:br>
            <a:r>
              <a:rPr lang="en-US" sz="2000" dirty="0" smtClean="0"/>
              <a:t>Example:   </a:t>
            </a:r>
            <a:r>
              <a:rPr lang="en-US" sz="2000" dirty="0" err="1" smtClean="0">
                <a:solidFill>
                  <a:schemeClr val="bg1">
                    <a:lumMod val="50000"/>
                  </a:schemeClr>
                </a:solidFill>
              </a:rPr>
              <a:t>git</a:t>
            </a:r>
            <a:r>
              <a:rPr lang="en-US" sz="2000" dirty="0" smtClean="0">
                <a:solidFill>
                  <a:schemeClr val="bg1">
                    <a:lumMod val="50000"/>
                  </a:schemeClr>
                </a:solidFill>
              </a:rPr>
              <a:t>  revert  --hard  HEAD~2    </a:t>
            </a:r>
            <a:r>
              <a:rPr lang="en-US" sz="2000" dirty="0" smtClean="0"/>
              <a:t>means </a:t>
            </a:r>
            <a:r>
              <a:rPr lang="en-US" sz="2000" dirty="0" smtClean="0">
                <a:solidFill>
                  <a:srgbClr val="FF0000"/>
                </a:solidFill>
              </a:rPr>
              <a:t>we’re back at version2, and version3 and version4 are gone.</a:t>
            </a:r>
          </a:p>
        </p:txBody>
      </p:sp>
      <p:grpSp>
        <p:nvGrpSpPr>
          <p:cNvPr id="13" name="Group 12"/>
          <p:cNvGrpSpPr/>
          <p:nvPr/>
        </p:nvGrpSpPr>
        <p:grpSpPr>
          <a:xfrm>
            <a:off x="1447800" y="2133600"/>
            <a:ext cx="2580700" cy="978932"/>
            <a:chOff x="1447800" y="3200400"/>
            <a:chExt cx="2580700" cy="978932"/>
          </a:xfrm>
        </p:grpSpPr>
        <p:sp>
          <p:nvSpPr>
            <p:cNvPr id="4" name="TextBox 3"/>
            <p:cNvSpPr txBox="1"/>
            <p:nvPr/>
          </p:nvSpPr>
          <p:spPr>
            <a:xfrm>
              <a:off x="1447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version1</a:t>
              </a:r>
              <a:endParaRPr lang="en-US" dirty="0"/>
            </a:p>
          </p:txBody>
        </p:sp>
        <p:sp>
          <p:nvSpPr>
            <p:cNvPr id="5" name="TextBox 4"/>
            <p:cNvSpPr txBox="1"/>
            <p:nvPr/>
          </p:nvSpPr>
          <p:spPr>
            <a:xfrm>
              <a:off x="2971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version2</a:t>
              </a:r>
              <a:endParaRPr lang="en-US" dirty="0"/>
            </a:p>
          </p:txBody>
        </p:sp>
        <p:sp>
          <p:nvSpPr>
            <p:cNvPr id="6" name="TextBox 5"/>
            <p:cNvSpPr txBox="1"/>
            <p:nvPr/>
          </p:nvSpPr>
          <p:spPr>
            <a:xfrm>
              <a:off x="3048000" y="3200400"/>
              <a:ext cx="889987" cy="369332"/>
            </a:xfrm>
            <a:prstGeom prst="rect">
              <a:avLst/>
            </a:prstGeom>
            <a:noFill/>
            <a:ln>
              <a:solidFill>
                <a:schemeClr val="tx1"/>
              </a:solidFill>
            </a:ln>
          </p:spPr>
          <p:txBody>
            <a:bodyPr wrap="none" rtlCol="0">
              <a:spAutoFit/>
            </a:bodyPr>
            <a:lstStyle/>
            <a:p>
              <a:r>
                <a:rPr lang="en-US" dirty="0" smtClean="0"/>
                <a:t>master</a:t>
              </a:r>
              <a:endParaRPr lang="en-US" dirty="0"/>
            </a:p>
          </p:txBody>
        </p:sp>
        <p:cxnSp>
          <p:nvCxnSpPr>
            <p:cNvPr id="9" name="Straight Arrow Connector 8"/>
            <p:cNvCxnSpPr/>
            <p:nvPr/>
          </p:nvCxnSpPr>
          <p:spPr>
            <a:xfrm flipH="1">
              <a:off x="2514600" y="39624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0"/>
            </p:cNvCxnSpPr>
            <p:nvPr/>
          </p:nvCxnSpPr>
          <p:spPr>
            <a:xfrm flipH="1">
              <a:off x="3500150" y="3581400"/>
              <a:ext cx="505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4419600" y="2057400"/>
            <a:ext cx="4038600" cy="1200329"/>
          </a:xfrm>
          <a:prstGeom prst="rect">
            <a:avLst/>
          </a:prstGeom>
          <a:noFill/>
        </p:spPr>
        <p:txBody>
          <a:bodyPr wrap="square" rtlCol="0">
            <a:spAutoFit/>
          </a:bodyPr>
          <a:lstStyle/>
          <a:p>
            <a:r>
              <a:rPr lang="en-US" dirty="0" smtClean="0"/>
              <a:t>Each version has a pointer to the previous version.</a:t>
            </a:r>
          </a:p>
          <a:p>
            <a:r>
              <a:rPr lang="en-US" b="1" dirty="0" smtClean="0">
                <a:solidFill>
                  <a:srgbClr val="FF0000"/>
                </a:solidFill>
              </a:rPr>
              <a:t>master (the name of the branch) is the pointer to the latest version</a:t>
            </a:r>
            <a:endParaRPr lang="en-US" b="1" dirty="0">
              <a:solidFill>
                <a:srgbClr val="FF0000"/>
              </a:solidFill>
            </a:endParaRPr>
          </a:p>
        </p:txBody>
      </p:sp>
      <p:grpSp>
        <p:nvGrpSpPr>
          <p:cNvPr id="29" name="Group 28"/>
          <p:cNvGrpSpPr/>
          <p:nvPr/>
        </p:nvGrpSpPr>
        <p:grpSpPr>
          <a:xfrm>
            <a:off x="1600200" y="3810000"/>
            <a:ext cx="5628700" cy="978932"/>
            <a:chOff x="1295400" y="5029200"/>
            <a:chExt cx="5628700" cy="978932"/>
          </a:xfrm>
        </p:grpSpPr>
        <p:sp>
          <p:nvSpPr>
            <p:cNvPr id="7" name="TextBox 6"/>
            <p:cNvSpPr txBox="1"/>
            <p:nvPr/>
          </p:nvSpPr>
          <p:spPr>
            <a:xfrm>
              <a:off x="4343400" y="56388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version3</a:t>
              </a:r>
              <a:endParaRPr lang="en-US" dirty="0"/>
            </a:p>
          </p:txBody>
        </p:sp>
        <p:sp>
          <p:nvSpPr>
            <p:cNvPr id="15" name="TextBox 14"/>
            <p:cNvSpPr txBox="1"/>
            <p:nvPr/>
          </p:nvSpPr>
          <p:spPr>
            <a:xfrm>
              <a:off x="1295400" y="56388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version1</a:t>
              </a:r>
              <a:endParaRPr lang="en-US" dirty="0"/>
            </a:p>
          </p:txBody>
        </p:sp>
        <p:sp>
          <p:nvSpPr>
            <p:cNvPr id="16" name="TextBox 15"/>
            <p:cNvSpPr txBox="1"/>
            <p:nvPr/>
          </p:nvSpPr>
          <p:spPr>
            <a:xfrm>
              <a:off x="2819400" y="56388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version2</a:t>
              </a:r>
              <a:endParaRPr lang="en-US" dirty="0"/>
            </a:p>
          </p:txBody>
        </p:sp>
        <p:sp>
          <p:nvSpPr>
            <p:cNvPr id="17" name="TextBox 16"/>
            <p:cNvSpPr txBox="1"/>
            <p:nvPr/>
          </p:nvSpPr>
          <p:spPr>
            <a:xfrm>
              <a:off x="5943600" y="5029200"/>
              <a:ext cx="889987" cy="369332"/>
            </a:xfrm>
            <a:prstGeom prst="rect">
              <a:avLst/>
            </a:prstGeom>
            <a:noFill/>
            <a:ln>
              <a:solidFill>
                <a:schemeClr val="tx1"/>
              </a:solidFill>
            </a:ln>
          </p:spPr>
          <p:txBody>
            <a:bodyPr wrap="none" rtlCol="0">
              <a:spAutoFit/>
            </a:bodyPr>
            <a:lstStyle/>
            <a:p>
              <a:r>
                <a:rPr lang="en-US" dirty="0" smtClean="0"/>
                <a:t>master</a:t>
              </a:r>
              <a:endParaRPr lang="en-US" dirty="0"/>
            </a:p>
          </p:txBody>
        </p:sp>
        <p:cxnSp>
          <p:nvCxnSpPr>
            <p:cNvPr id="18" name="Straight Arrow Connector 17"/>
            <p:cNvCxnSpPr/>
            <p:nvPr/>
          </p:nvCxnSpPr>
          <p:spPr>
            <a:xfrm flipH="1">
              <a:off x="2362200" y="57912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400800" y="5410200"/>
              <a:ext cx="505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867400" y="56388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version4</a:t>
              </a:r>
              <a:endParaRPr lang="en-US" dirty="0"/>
            </a:p>
          </p:txBody>
        </p:sp>
        <p:cxnSp>
          <p:nvCxnSpPr>
            <p:cNvPr id="27" name="Straight Arrow Connector 26"/>
            <p:cNvCxnSpPr/>
            <p:nvPr/>
          </p:nvCxnSpPr>
          <p:spPr>
            <a:xfrm flipH="1">
              <a:off x="5410200" y="57912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3886200" y="57912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solidFill>
                  <a:schemeClr val="tx1"/>
                </a:solidFill>
              </a:rPr>
              <a:t>Branching </a:t>
            </a:r>
            <a:r>
              <a:rPr lang="en-US" sz="2000" dirty="0" smtClean="0">
                <a:solidFill>
                  <a:schemeClr val="tx1"/>
                </a:solidFill>
              </a:rPr>
              <a:t>(1 of 3)</a:t>
            </a:r>
          </a:p>
        </p:txBody>
      </p:sp>
      <p:sp>
        <p:nvSpPr>
          <p:cNvPr id="3075" name="Rectangle 3"/>
          <p:cNvSpPr>
            <a:spLocks noGrp="1" noChangeArrowheads="1"/>
          </p:cNvSpPr>
          <p:nvPr>
            <p:ph type="body" idx="1"/>
          </p:nvPr>
        </p:nvSpPr>
        <p:spPr>
          <a:xfrm>
            <a:off x="533400" y="685800"/>
            <a:ext cx="8077200" cy="5486400"/>
          </a:xfrm>
        </p:spPr>
        <p:txBody>
          <a:bodyPr/>
          <a:lstStyle/>
          <a:p>
            <a:pPr eaLnBrk="1" hangingPunct="1">
              <a:defRPr/>
            </a:pPr>
            <a:r>
              <a:rPr lang="en-US" sz="2000" dirty="0" smtClean="0"/>
              <a:t>When we want to </a:t>
            </a:r>
            <a:r>
              <a:rPr lang="en-US" sz="2000" dirty="0" smtClean="0">
                <a:solidFill>
                  <a:srgbClr val="FF0000"/>
                </a:solidFill>
              </a:rPr>
              <a:t>try a new solution</a:t>
            </a:r>
            <a:r>
              <a:rPr lang="en-US" sz="2000" dirty="0" smtClean="0"/>
              <a:t>, we create a new branch of the project. This </a:t>
            </a:r>
            <a:r>
              <a:rPr lang="en-US" sz="2000" dirty="0" smtClean="0">
                <a:solidFill>
                  <a:srgbClr val="FF0000"/>
                </a:solidFill>
              </a:rPr>
              <a:t>keeps the master branch intact and lets us try something new without disturbing the master branch.</a:t>
            </a:r>
          </a:p>
          <a:p>
            <a:pPr eaLnBrk="1" hangingPunct="1">
              <a:defRPr/>
            </a:pPr>
            <a:r>
              <a:rPr lang="en-US" sz="2000" dirty="0" smtClean="0"/>
              <a:t>Here is a master branch and a newly created </a:t>
            </a:r>
            <a:r>
              <a:rPr lang="en-US" sz="2000" dirty="0" smtClean="0">
                <a:solidFill>
                  <a:schemeClr val="bg1">
                    <a:lumMod val="50000"/>
                  </a:schemeClr>
                </a:solidFill>
              </a:rPr>
              <a:t>testing</a:t>
            </a:r>
            <a:r>
              <a:rPr lang="en-US" sz="2000" dirty="0" smtClean="0"/>
              <a:t> branch:</a:t>
            </a:r>
          </a:p>
          <a:p>
            <a:pPr eaLnBrk="1" hangingPunct="1">
              <a:defRPr/>
            </a:pPr>
            <a:endParaRPr lang="en-US" sz="2000" dirty="0" smtClean="0"/>
          </a:p>
          <a:p>
            <a:pPr eaLnBrk="1" hangingPunct="1">
              <a:defRPr/>
            </a:pPr>
            <a:endParaRPr lang="en-US" sz="2000" dirty="0" smtClean="0"/>
          </a:p>
          <a:p>
            <a:pPr eaLnBrk="1" hangingPunct="1">
              <a:defRPr/>
            </a:pPr>
            <a:endParaRPr lang="en-US" sz="2000" dirty="0" smtClean="0"/>
          </a:p>
          <a:p>
            <a:pPr eaLnBrk="1" hangingPunct="1">
              <a:defRPr/>
            </a:pPr>
            <a:endParaRPr lang="en-US" sz="2000" dirty="0" smtClean="0"/>
          </a:p>
          <a:p>
            <a:pPr eaLnBrk="1" hangingPunct="1">
              <a:buNone/>
              <a:defRPr/>
            </a:pPr>
            <a:endParaRPr lang="en-US" sz="2000" dirty="0" smtClean="0"/>
          </a:p>
          <a:p>
            <a:r>
              <a:rPr lang="en-US" sz="2000" dirty="0" smtClean="0"/>
              <a:t>To </a:t>
            </a:r>
            <a:r>
              <a:rPr lang="en-US" sz="2000" b="1" dirty="0" smtClean="0">
                <a:solidFill>
                  <a:srgbClr val="FF0000"/>
                </a:solidFill>
              </a:rPr>
              <a:t>create a new </a:t>
            </a:r>
            <a:r>
              <a:rPr lang="en-US" sz="2000" b="1" dirty="0" smtClean="0">
                <a:solidFill>
                  <a:schemeClr val="bg1">
                    <a:lumMod val="50000"/>
                  </a:schemeClr>
                </a:solidFill>
              </a:rPr>
              <a:t>testing</a:t>
            </a:r>
            <a:r>
              <a:rPr lang="en-US" sz="2000" b="1" dirty="0" smtClean="0"/>
              <a:t> </a:t>
            </a:r>
            <a:r>
              <a:rPr lang="en-US" sz="2000" b="1" dirty="0" smtClean="0">
                <a:solidFill>
                  <a:srgbClr val="FF0000"/>
                </a:solidFill>
              </a:rPr>
              <a:t>branch</a:t>
            </a:r>
            <a:r>
              <a:rPr lang="en-US" sz="2000" dirty="0" smtClean="0"/>
              <a:t>:   </a:t>
            </a:r>
            <a:r>
              <a:rPr lang="en-US" sz="2000" dirty="0" smtClean="0">
                <a:solidFill>
                  <a:schemeClr val="accent1">
                    <a:lumMod val="50000"/>
                  </a:schemeClr>
                </a:solidFill>
              </a:rPr>
              <a:t> </a:t>
            </a:r>
            <a:r>
              <a:rPr lang="en-US" sz="2000" dirty="0" err="1" smtClean="0">
                <a:solidFill>
                  <a:schemeClr val="accent1">
                    <a:lumMod val="50000"/>
                  </a:schemeClr>
                </a:solidFill>
              </a:rPr>
              <a:t>git</a:t>
            </a:r>
            <a:r>
              <a:rPr lang="en-US" sz="2000" dirty="0" smtClean="0">
                <a:solidFill>
                  <a:schemeClr val="accent1">
                    <a:lumMod val="50000"/>
                  </a:schemeClr>
                </a:solidFill>
              </a:rPr>
              <a:t>  branch  </a:t>
            </a:r>
            <a:r>
              <a:rPr lang="en-US" sz="2000" dirty="0" err="1" smtClean="0">
                <a:solidFill>
                  <a:schemeClr val="bg1">
                    <a:lumMod val="50000"/>
                  </a:schemeClr>
                </a:solidFill>
              </a:rPr>
              <a:t>branch_name</a:t>
            </a:r>
            <a:endParaRPr lang="en-US" sz="2000" dirty="0" smtClean="0">
              <a:solidFill>
                <a:schemeClr val="bg1">
                  <a:lumMod val="50000"/>
                </a:schemeClr>
              </a:solidFill>
            </a:endParaRPr>
          </a:p>
          <a:p>
            <a:pPr>
              <a:spcBef>
                <a:spcPts val="0"/>
              </a:spcBef>
              <a:buNone/>
            </a:pPr>
            <a:r>
              <a:rPr lang="en-US" sz="2000" dirty="0" smtClean="0">
                <a:solidFill>
                  <a:schemeClr val="bg1">
                    <a:lumMod val="50000"/>
                  </a:schemeClr>
                </a:solidFill>
              </a:rPr>
              <a:t>	</a:t>
            </a:r>
            <a:r>
              <a:rPr lang="en-US" sz="2000" dirty="0" smtClean="0"/>
              <a:t>For example:  </a:t>
            </a:r>
            <a:r>
              <a:rPr lang="en-US" sz="2000" dirty="0" err="1" smtClean="0">
                <a:solidFill>
                  <a:schemeClr val="accent1">
                    <a:lumMod val="50000"/>
                  </a:schemeClr>
                </a:solidFill>
              </a:rPr>
              <a:t>git</a:t>
            </a:r>
            <a:r>
              <a:rPr lang="en-US" sz="2000" dirty="0" smtClean="0">
                <a:solidFill>
                  <a:schemeClr val="accent1">
                    <a:lumMod val="50000"/>
                  </a:schemeClr>
                </a:solidFill>
              </a:rPr>
              <a:t>  branch  </a:t>
            </a:r>
            <a:r>
              <a:rPr lang="en-US" sz="2000" dirty="0" smtClean="0">
                <a:solidFill>
                  <a:schemeClr val="bg1">
                    <a:lumMod val="50000"/>
                  </a:schemeClr>
                </a:solidFill>
              </a:rPr>
              <a:t>testing</a:t>
            </a:r>
            <a:endParaRPr lang="en-US" sz="2000" dirty="0" smtClean="0"/>
          </a:p>
          <a:p>
            <a:pPr eaLnBrk="1" hangingPunct="1">
              <a:defRPr/>
            </a:pPr>
            <a:r>
              <a:rPr lang="en-US" sz="2000" dirty="0" smtClean="0"/>
              <a:t>To </a:t>
            </a:r>
            <a:r>
              <a:rPr lang="en-US" sz="2000" b="1" dirty="0" smtClean="0">
                <a:solidFill>
                  <a:srgbClr val="FF0000"/>
                </a:solidFill>
              </a:rPr>
              <a:t>choose one branch to work on</a:t>
            </a:r>
            <a:r>
              <a:rPr lang="en-US" sz="2000" dirty="0" smtClean="0"/>
              <a:t>:   </a:t>
            </a:r>
            <a:r>
              <a:rPr lang="en-US" sz="2000" dirty="0" err="1" smtClean="0">
                <a:solidFill>
                  <a:schemeClr val="accent1">
                    <a:lumMod val="50000"/>
                  </a:schemeClr>
                </a:solidFill>
              </a:rPr>
              <a:t>git</a:t>
            </a:r>
            <a:r>
              <a:rPr lang="en-US" sz="2000" dirty="0" smtClean="0">
                <a:solidFill>
                  <a:schemeClr val="accent1">
                    <a:lumMod val="50000"/>
                  </a:schemeClr>
                </a:solidFill>
              </a:rPr>
              <a:t>  checkout  </a:t>
            </a:r>
            <a:r>
              <a:rPr lang="en-US" sz="2000" dirty="0" err="1" smtClean="0">
                <a:solidFill>
                  <a:schemeClr val="bg1">
                    <a:lumMod val="50000"/>
                  </a:schemeClr>
                </a:solidFill>
              </a:rPr>
              <a:t>branch_name</a:t>
            </a:r>
            <a:endParaRPr lang="en-US" sz="2000" dirty="0" smtClean="0">
              <a:solidFill>
                <a:schemeClr val="bg1">
                  <a:lumMod val="50000"/>
                </a:schemeClr>
              </a:solidFill>
            </a:endParaRPr>
          </a:p>
          <a:p>
            <a:pPr eaLnBrk="1" hangingPunct="1">
              <a:buNone/>
              <a:defRPr/>
            </a:pPr>
            <a:r>
              <a:rPr lang="en-US" sz="2000" dirty="0" smtClean="0"/>
              <a:t>	Therefore, to move to the </a:t>
            </a:r>
            <a:r>
              <a:rPr lang="en-US" sz="2000" dirty="0" smtClean="0">
                <a:solidFill>
                  <a:schemeClr val="bg1">
                    <a:lumMod val="50000"/>
                  </a:schemeClr>
                </a:solidFill>
              </a:rPr>
              <a:t>testing</a:t>
            </a:r>
            <a:r>
              <a:rPr lang="en-US" sz="2000" dirty="0" smtClean="0"/>
              <a:t> branch to try out a new solution:  </a:t>
            </a:r>
            <a:r>
              <a:rPr lang="en-US" sz="2000" dirty="0" err="1" smtClean="0">
                <a:solidFill>
                  <a:schemeClr val="accent1">
                    <a:lumMod val="50000"/>
                  </a:schemeClr>
                </a:solidFill>
              </a:rPr>
              <a:t>git</a:t>
            </a:r>
            <a:r>
              <a:rPr lang="en-US" sz="2000" dirty="0" smtClean="0">
                <a:solidFill>
                  <a:schemeClr val="accent1">
                    <a:lumMod val="50000"/>
                  </a:schemeClr>
                </a:solidFill>
              </a:rPr>
              <a:t>  checkout  </a:t>
            </a:r>
            <a:r>
              <a:rPr lang="en-US" sz="2000" dirty="0" smtClean="0">
                <a:solidFill>
                  <a:schemeClr val="bg1">
                    <a:lumMod val="50000"/>
                  </a:schemeClr>
                </a:solidFill>
              </a:rPr>
              <a:t>testing</a:t>
            </a:r>
          </a:p>
          <a:p>
            <a:pPr eaLnBrk="1" hangingPunct="1">
              <a:buNone/>
              <a:defRPr/>
            </a:pPr>
            <a:r>
              <a:rPr lang="en-US" sz="2000" dirty="0" smtClean="0"/>
              <a:t>	And when we want to get back to the master branch:  </a:t>
            </a:r>
            <a:br>
              <a:rPr lang="en-US" sz="2000" dirty="0" smtClean="0"/>
            </a:br>
            <a:r>
              <a:rPr lang="en-US" sz="2000" dirty="0" err="1" smtClean="0">
                <a:solidFill>
                  <a:schemeClr val="accent1">
                    <a:lumMod val="50000"/>
                  </a:schemeClr>
                </a:solidFill>
              </a:rPr>
              <a:t>git</a:t>
            </a:r>
            <a:r>
              <a:rPr lang="en-US" sz="2000" dirty="0" smtClean="0">
                <a:solidFill>
                  <a:schemeClr val="accent1">
                    <a:lumMod val="50000"/>
                  </a:schemeClr>
                </a:solidFill>
              </a:rPr>
              <a:t>  checkout  master</a:t>
            </a:r>
          </a:p>
          <a:p>
            <a:pPr eaLnBrk="1" hangingPunct="1">
              <a:defRPr/>
            </a:pPr>
            <a:endParaRPr lang="en-US" sz="2000" dirty="0" smtClean="0"/>
          </a:p>
        </p:txBody>
      </p:sp>
      <p:grpSp>
        <p:nvGrpSpPr>
          <p:cNvPr id="30" name="Group 29"/>
          <p:cNvGrpSpPr/>
          <p:nvPr/>
        </p:nvGrpSpPr>
        <p:grpSpPr>
          <a:xfrm>
            <a:off x="2971800" y="2133600"/>
            <a:ext cx="2580700" cy="1600200"/>
            <a:chOff x="1295400" y="2438400"/>
            <a:chExt cx="2580700" cy="1664732"/>
          </a:xfrm>
        </p:grpSpPr>
        <p:grpSp>
          <p:nvGrpSpPr>
            <p:cNvPr id="2" name="Group 12"/>
            <p:cNvGrpSpPr/>
            <p:nvPr/>
          </p:nvGrpSpPr>
          <p:grpSpPr>
            <a:xfrm>
              <a:off x="1295400" y="2438400"/>
              <a:ext cx="2580700" cy="978932"/>
              <a:chOff x="1447800" y="3200400"/>
              <a:chExt cx="2580700" cy="978932"/>
            </a:xfrm>
          </p:grpSpPr>
          <p:sp>
            <p:nvSpPr>
              <p:cNvPr id="4" name="TextBox 3"/>
              <p:cNvSpPr txBox="1"/>
              <p:nvPr/>
            </p:nvSpPr>
            <p:spPr>
              <a:xfrm>
                <a:off x="1447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version1</a:t>
                </a:r>
                <a:endParaRPr lang="en-US" dirty="0"/>
              </a:p>
            </p:txBody>
          </p:sp>
          <p:sp>
            <p:nvSpPr>
              <p:cNvPr id="5" name="TextBox 4"/>
              <p:cNvSpPr txBox="1"/>
              <p:nvPr/>
            </p:nvSpPr>
            <p:spPr>
              <a:xfrm>
                <a:off x="2971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version2</a:t>
                </a:r>
                <a:endParaRPr lang="en-US" dirty="0"/>
              </a:p>
            </p:txBody>
          </p:sp>
          <p:sp>
            <p:nvSpPr>
              <p:cNvPr id="6" name="TextBox 5"/>
              <p:cNvSpPr txBox="1"/>
              <p:nvPr/>
            </p:nvSpPr>
            <p:spPr>
              <a:xfrm>
                <a:off x="3048000" y="3200400"/>
                <a:ext cx="889987" cy="369332"/>
              </a:xfrm>
              <a:prstGeom prst="rect">
                <a:avLst/>
              </a:prstGeom>
              <a:noFill/>
              <a:ln>
                <a:solidFill>
                  <a:schemeClr val="tx1"/>
                </a:solidFill>
              </a:ln>
            </p:spPr>
            <p:txBody>
              <a:bodyPr wrap="none" rtlCol="0">
                <a:spAutoFit/>
              </a:bodyPr>
              <a:lstStyle/>
              <a:p>
                <a:r>
                  <a:rPr lang="en-US" dirty="0" smtClean="0"/>
                  <a:t>master</a:t>
                </a:r>
                <a:endParaRPr lang="en-US" dirty="0"/>
              </a:p>
            </p:txBody>
          </p:sp>
          <p:cxnSp>
            <p:nvCxnSpPr>
              <p:cNvPr id="9" name="Straight Arrow Connector 8"/>
              <p:cNvCxnSpPr/>
              <p:nvPr/>
            </p:nvCxnSpPr>
            <p:spPr>
              <a:xfrm flipH="1">
                <a:off x="2514600" y="39624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0"/>
              </p:cNvCxnSpPr>
              <p:nvPr/>
            </p:nvCxnSpPr>
            <p:spPr>
              <a:xfrm flipH="1">
                <a:off x="3500150" y="3581400"/>
                <a:ext cx="505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2895600" y="3733800"/>
              <a:ext cx="864339" cy="369332"/>
            </a:xfrm>
            <a:prstGeom prst="rect">
              <a:avLst/>
            </a:prstGeom>
            <a:noFill/>
            <a:ln>
              <a:solidFill>
                <a:schemeClr val="tx1"/>
              </a:solidFill>
            </a:ln>
          </p:spPr>
          <p:txBody>
            <a:bodyPr wrap="none" rtlCol="0">
              <a:spAutoFit/>
            </a:bodyPr>
            <a:lstStyle/>
            <a:p>
              <a:r>
                <a:rPr lang="en-US" dirty="0" smtClean="0"/>
                <a:t>testing</a:t>
              </a:r>
              <a:endParaRPr lang="en-US" dirty="0"/>
            </a:p>
          </p:txBody>
        </p:sp>
        <p:cxnSp>
          <p:nvCxnSpPr>
            <p:cNvPr id="25" name="Straight Arrow Connector 24"/>
            <p:cNvCxnSpPr/>
            <p:nvPr/>
          </p:nvCxnSpPr>
          <p:spPr>
            <a:xfrm flipV="1">
              <a:off x="3276600" y="34290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solidFill>
                  <a:schemeClr val="tx1"/>
                </a:solidFill>
              </a:rPr>
              <a:t>Branching </a:t>
            </a:r>
            <a:r>
              <a:rPr lang="en-US" sz="2000" dirty="0" smtClean="0">
                <a:solidFill>
                  <a:schemeClr val="tx1"/>
                </a:solidFill>
              </a:rPr>
              <a:t>(2 of 3)</a:t>
            </a:r>
          </a:p>
        </p:txBody>
      </p:sp>
      <p:sp>
        <p:nvSpPr>
          <p:cNvPr id="3075" name="Rectangle 3"/>
          <p:cNvSpPr>
            <a:spLocks noGrp="1" noChangeArrowheads="1"/>
          </p:cNvSpPr>
          <p:nvPr>
            <p:ph type="body" idx="1"/>
          </p:nvPr>
        </p:nvSpPr>
        <p:spPr>
          <a:xfrm>
            <a:off x="533400" y="685800"/>
            <a:ext cx="8077200" cy="5486400"/>
          </a:xfrm>
        </p:spPr>
        <p:txBody>
          <a:bodyPr/>
          <a:lstStyle/>
          <a:p>
            <a:pPr eaLnBrk="1" hangingPunct="1">
              <a:defRPr/>
            </a:pPr>
            <a:r>
              <a:rPr lang="en-US" sz="2000" dirty="0" smtClean="0"/>
              <a:t>Once we start working on the new branch, the 3 steps to create and check in files are the same:  </a:t>
            </a:r>
            <a:r>
              <a:rPr lang="en-US" sz="2000" dirty="0" smtClean="0">
                <a:solidFill>
                  <a:schemeClr val="accent1">
                    <a:lumMod val="50000"/>
                  </a:schemeClr>
                </a:solidFill>
              </a:rPr>
              <a:t>add</a:t>
            </a:r>
            <a:r>
              <a:rPr lang="en-US" sz="2000" dirty="0" smtClean="0"/>
              <a:t> to go from work tree to staging area, and </a:t>
            </a:r>
            <a:r>
              <a:rPr lang="en-US" sz="2000" dirty="0" smtClean="0">
                <a:solidFill>
                  <a:schemeClr val="accent1">
                    <a:lumMod val="50000"/>
                  </a:schemeClr>
                </a:solidFill>
              </a:rPr>
              <a:t>commit</a:t>
            </a:r>
            <a:r>
              <a:rPr lang="en-US" sz="2000" dirty="0" smtClean="0"/>
              <a:t> to go from staging area to </a:t>
            </a:r>
            <a:r>
              <a:rPr lang="en-US" sz="2000" dirty="0" err="1" smtClean="0"/>
              <a:t>git</a:t>
            </a:r>
            <a:r>
              <a:rPr lang="en-US" sz="2000" dirty="0" smtClean="0"/>
              <a:t> directory.</a:t>
            </a:r>
          </a:p>
          <a:p>
            <a:pPr eaLnBrk="1" hangingPunct="1">
              <a:defRPr/>
            </a:pPr>
            <a:r>
              <a:rPr lang="en-US" sz="2000" dirty="0" smtClean="0"/>
              <a:t>Here is a master branch and a </a:t>
            </a:r>
            <a:r>
              <a:rPr lang="en-US" sz="2000" dirty="0" smtClean="0">
                <a:solidFill>
                  <a:schemeClr val="bg1">
                    <a:lumMod val="50000"/>
                  </a:schemeClr>
                </a:solidFill>
              </a:rPr>
              <a:t>testing</a:t>
            </a:r>
            <a:r>
              <a:rPr lang="en-US" sz="2000" dirty="0" smtClean="0"/>
              <a:t> branch, after a </a:t>
            </a:r>
            <a:r>
              <a:rPr lang="en-US" sz="2000" dirty="0" smtClean="0">
                <a:solidFill>
                  <a:schemeClr val="accent1">
                    <a:lumMod val="50000"/>
                  </a:schemeClr>
                </a:solidFill>
              </a:rPr>
              <a:t>commit</a:t>
            </a:r>
            <a:r>
              <a:rPr lang="en-US" sz="2000" dirty="0" smtClean="0"/>
              <a:t> on the testing branch:</a:t>
            </a:r>
          </a:p>
          <a:p>
            <a:pPr eaLnBrk="1" hangingPunct="1">
              <a:defRPr/>
            </a:pPr>
            <a:endParaRPr lang="en-US" sz="2000" dirty="0" smtClean="0"/>
          </a:p>
          <a:p>
            <a:pPr eaLnBrk="1" hangingPunct="1">
              <a:defRPr/>
            </a:pPr>
            <a:endParaRPr lang="en-US" sz="2000" dirty="0" smtClean="0"/>
          </a:p>
          <a:p>
            <a:pPr eaLnBrk="1" hangingPunct="1">
              <a:defRPr/>
            </a:pPr>
            <a:endParaRPr lang="en-US" sz="2000" dirty="0" smtClean="0"/>
          </a:p>
          <a:p>
            <a:pPr eaLnBrk="1" hangingPunct="1">
              <a:defRPr/>
            </a:pPr>
            <a:endParaRPr lang="en-US" sz="2000" dirty="0" smtClean="0"/>
          </a:p>
          <a:p>
            <a:pPr eaLnBrk="1" hangingPunct="1">
              <a:buNone/>
              <a:defRPr/>
            </a:pPr>
            <a:endParaRPr lang="en-US" sz="2000" dirty="0" smtClean="0"/>
          </a:p>
          <a:p>
            <a:pPr eaLnBrk="1" hangingPunct="1">
              <a:defRPr/>
            </a:pPr>
            <a:r>
              <a:rPr lang="en-US" sz="2000" dirty="0" smtClean="0"/>
              <a:t>When we are in the </a:t>
            </a:r>
            <a:r>
              <a:rPr lang="en-US" sz="2000" dirty="0" smtClean="0">
                <a:solidFill>
                  <a:schemeClr val="bg1">
                    <a:lumMod val="50000"/>
                  </a:schemeClr>
                </a:solidFill>
              </a:rPr>
              <a:t>testing</a:t>
            </a:r>
            <a:r>
              <a:rPr lang="en-US" sz="2000" dirty="0" smtClean="0"/>
              <a:t> branch, we see files in version 3 of the project. But when we are in the master branch, we see files in version 2 of the project.</a:t>
            </a:r>
            <a:endParaRPr lang="en-US" sz="2000" dirty="0" smtClean="0">
              <a:solidFill>
                <a:schemeClr val="accent1">
                  <a:lumMod val="50000"/>
                </a:schemeClr>
              </a:solidFill>
            </a:endParaRPr>
          </a:p>
          <a:p>
            <a:pPr eaLnBrk="1" hangingPunct="1">
              <a:defRPr/>
            </a:pPr>
            <a:endParaRPr lang="en-US" sz="2000" dirty="0" smtClean="0"/>
          </a:p>
        </p:txBody>
      </p:sp>
      <p:grpSp>
        <p:nvGrpSpPr>
          <p:cNvPr id="18" name="Group 17"/>
          <p:cNvGrpSpPr/>
          <p:nvPr/>
        </p:nvGrpSpPr>
        <p:grpSpPr>
          <a:xfrm>
            <a:off x="1752600" y="2438400"/>
            <a:ext cx="4104700" cy="1664732"/>
            <a:chOff x="1295400" y="2438400"/>
            <a:chExt cx="4104700" cy="1664732"/>
          </a:xfrm>
        </p:grpSpPr>
        <p:grpSp>
          <p:nvGrpSpPr>
            <p:cNvPr id="3" name="Group 12"/>
            <p:cNvGrpSpPr/>
            <p:nvPr/>
          </p:nvGrpSpPr>
          <p:grpSpPr>
            <a:xfrm>
              <a:off x="1295400" y="2438400"/>
              <a:ext cx="2580700" cy="978932"/>
              <a:chOff x="1447800" y="3200400"/>
              <a:chExt cx="2580700" cy="978932"/>
            </a:xfrm>
          </p:grpSpPr>
          <p:sp>
            <p:nvSpPr>
              <p:cNvPr id="4" name="TextBox 3"/>
              <p:cNvSpPr txBox="1"/>
              <p:nvPr/>
            </p:nvSpPr>
            <p:spPr>
              <a:xfrm>
                <a:off x="1447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version1</a:t>
                </a:r>
                <a:endParaRPr lang="en-US" dirty="0"/>
              </a:p>
            </p:txBody>
          </p:sp>
          <p:sp>
            <p:nvSpPr>
              <p:cNvPr id="5" name="TextBox 4"/>
              <p:cNvSpPr txBox="1"/>
              <p:nvPr/>
            </p:nvSpPr>
            <p:spPr>
              <a:xfrm>
                <a:off x="2971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version2</a:t>
                </a:r>
                <a:endParaRPr lang="en-US" dirty="0"/>
              </a:p>
            </p:txBody>
          </p:sp>
          <p:sp>
            <p:nvSpPr>
              <p:cNvPr id="6" name="TextBox 5"/>
              <p:cNvSpPr txBox="1"/>
              <p:nvPr/>
            </p:nvSpPr>
            <p:spPr>
              <a:xfrm>
                <a:off x="3048000" y="3200400"/>
                <a:ext cx="889987" cy="369332"/>
              </a:xfrm>
              <a:prstGeom prst="rect">
                <a:avLst/>
              </a:prstGeom>
              <a:noFill/>
              <a:ln>
                <a:solidFill>
                  <a:schemeClr val="tx1"/>
                </a:solidFill>
              </a:ln>
            </p:spPr>
            <p:txBody>
              <a:bodyPr wrap="none" rtlCol="0">
                <a:spAutoFit/>
              </a:bodyPr>
              <a:lstStyle/>
              <a:p>
                <a:r>
                  <a:rPr lang="en-US" dirty="0" smtClean="0"/>
                  <a:t>master</a:t>
                </a:r>
                <a:endParaRPr lang="en-US" dirty="0"/>
              </a:p>
            </p:txBody>
          </p:sp>
          <p:cxnSp>
            <p:nvCxnSpPr>
              <p:cNvPr id="9" name="Straight Arrow Connector 8"/>
              <p:cNvCxnSpPr/>
              <p:nvPr/>
            </p:nvCxnSpPr>
            <p:spPr>
              <a:xfrm flipH="1">
                <a:off x="2514600" y="39624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0"/>
              </p:cNvCxnSpPr>
              <p:nvPr/>
            </p:nvCxnSpPr>
            <p:spPr>
              <a:xfrm flipH="1">
                <a:off x="3500150" y="3581400"/>
                <a:ext cx="505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4343400" y="3048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version3</a:t>
              </a:r>
              <a:endParaRPr lang="en-US" dirty="0"/>
            </a:p>
          </p:txBody>
        </p:sp>
        <p:cxnSp>
          <p:nvCxnSpPr>
            <p:cNvPr id="15" name="Straight Arrow Connector 14"/>
            <p:cNvCxnSpPr/>
            <p:nvPr/>
          </p:nvCxnSpPr>
          <p:spPr>
            <a:xfrm flipH="1">
              <a:off x="3886200" y="32004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876800" y="34290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419600" y="3733800"/>
              <a:ext cx="864339" cy="369332"/>
            </a:xfrm>
            <a:prstGeom prst="rect">
              <a:avLst/>
            </a:prstGeom>
            <a:noFill/>
            <a:ln>
              <a:solidFill>
                <a:schemeClr val="tx1"/>
              </a:solidFill>
            </a:ln>
          </p:spPr>
          <p:txBody>
            <a:bodyPr wrap="none" rtlCol="0">
              <a:spAutoFit/>
            </a:bodyPr>
            <a:lstStyle/>
            <a:p>
              <a:r>
                <a:rPr lang="en-US" dirty="0" smtClean="0"/>
                <a:t>testing</a:t>
              </a:r>
              <a:endParaRPr lang="en-US" dirty="0"/>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solidFill>
                  <a:schemeClr val="tx1"/>
                </a:solidFill>
              </a:rPr>
              <a:t>Branching </a:t>
            </a:r>
            <a:r>
              <a:rPr lang="en-US" sz="2000" dirty="0" smtClean="0">
                <a:solidFill>
                  <a:schemeClr val="tx1"/>
                </a:solidFill>
              </a:rPr>
              <a:t>(3 of 3)</a:t>
            </a:r>
          </a:p>
        </p:txBody>
      </p:sp>
      <p:sp>
        <p:nvSpPr>
          <p:cNvPr id="3075" name="Rectangle 3"/>
          <p:cNvSpPr>
            <a:spLocks noGrp="1" noChangeArrowheads="1"/>
          </p:cNvSpPr>
          <p:nvPr>
            <p:ph type="body" idx="1"/>
          </p:nvPr>
        </p:nvSpPr>
        <p:spPr>
          <a:xfrm>
            <a:off x="533400" y="685800"/>
            <a:ext cx="8077200" cy="5486400"/>
          </a:xfrm>
        </p:spPr>
        <p:txBody>
          <a:bodyPr/>
          <a:lstStyle/>
          <a:p>
            <a:pPr eaLnBrk="1" hangingPunct="1">
              <a:defRPr/>
            </a:pPr>
            <a:r>
              <a:rPr lang="en-US" sz="2000" dirty="0" smtClean="0"/>
              <a:t>It is possible to have multiple branches from the master branch.</a:t>
            </a:r>
          </a:p>
          <a:p>
            <a:pPr eaLnBrk="1" hangingPunct="1">
              <a:defRPr/>
            </a:pPr>
            <a:r>
              <a:rPr lang="en-US" sz="2000" dirty="0" smtClean="0"/>
              <a:t>Here is a project with 2 branches in addition to the master branch: a </a:t>
            </a:r>
            <a:r>
              <a:rPr lang="en-US" sz="2000" dirty="0" smtClean="0">
                <a:solidFill>
                  <a:schemeClr val="bg1">
                    <a:lumMod val="50000"/>
                  </a:schemeClr>
                </a:solidFill>
              </a:rPr>
              <a:t>testing</a:t>
            </a:r>
            <a:r>
              <a:rPr lang="en-US" sz="2000" dirty="0" smtClean="0"/>
              <a:t> branch and a </a:t>
            </a:r>
            <a:r>
              <a:rPr lang="en-US" sz="2000" dirty="0" err="1" smtClean="0">
                <a:solidFill>
                  <a:schemeClr val="bg1">
                    <a:lumMod val="50000"/>
                  </a:schemeClr>
                </a:solidFill>
              </a:rPr>
              <a:t>new_idea</a:t>
            </a:r>
            <a:r>
              <a:rPr lang="en-US" sz="2000" dirty="0" smtClean="0"/>
              <a:t> branch.</a:t>
            </a:r>
          </a:p>
          <a:p>
            <a:pPr eaLnBrk="1" hangingPunct="1">
              <a:defRPr/>
            </a:pPr>
            <a:endParaRPr lang="en-US" sz="2000" dirty="0" smtClean="0"/>
          </a:p>
          <a:p>
            <a:pPr eaLnBrk="1" hangingPunct="1">
              <a:defRPr/>
            </a:pPr>
            <a:endParaRPr lang="en-US" sz="2000" dirty="0" smtClean="0"/>
          </a:p>
          <a:p>
            <a:pPr eaLnBrk="1" hangingPunct="1">
              <a:defRPr/>
            </a:pPr>
            <a:endParaRPr lang="en-US" sz="2000" dirty="0" smtClean="0"/>
          </a:p>
          <a:p>
            <a:pPr eaLnBrk="1" hangingPunct="1">
              <a:defRPr/>
            </a:pPr>
            <a:endParaRPr lang="en-US" sz="2000" dirty="0" smtClean="0"/>
          </a:p>
          <a:p>
            <a:pPr eaLnBrk="1" hangingPunct="1">
              <a:defRPr/>
            </a:pPr>
            <a:endParaRPr lang="en-US" sz="2000" dirty="0" smtClean="0"/>
          </a:p>
          <a:p>
            <a:pPr eaLnBrk="1" hangingPunct="1">
              <a:buNone/>
              <a:defRPr/>
            </a:pPr>
            <a:endParaRPr lang="en-US" sz="2000" dirty="0" smtClean="0"/>
          </a:p>
          <a:p>
            <a:pPr eaLnBrk="1" hangingPunct="1">
              <a:defRPr/>
            </a:pPr>
            <a:r>
              <a:rPr lang="en-US" sz="2000" dirty="0" smtClean="0"/>
              <a:t>In the example above:</a:t>
            </a:r>
          </a:p>
          <a:p>
            <a:pPr lvl="1" eaLnBrk="1" hangingPunct="1">
              <a:defRPr/>
            </a:pPr>
            <a:r>
              <a:rPr lang="en-US" sz="2000" dirty="0" smtClean="0"/>
              <a:t>The </a:t>
            </a:r>
            <a:r>
              <a:rPr lang="en-US" sz="2000" dirty="0" smtClean="0">
                <a:solidFill>
                  <a:schemeClr val="bg1">
                    <a:lumMod val="50000"/>
                  </a:schemeClr>
                </a:solidFill>
              </a:rPr>
              <a:t>testing</a:t>
            </a:r>
            <a:r>
              <a:rPr lang="en-US" sz="2000" dirty="0" smtClean="0"/>
              <a:t> branch that has moved forward by 2 versions (it has gone through 2 </a:t>
            </a:r>
            <a:r>
              <a:rPr lang="en-US" sz="2000" dirty="0" smtClean="0">
                <a:solidFill>
                  <a:schemeClr val="accent1">
                    <a:lumMod val="50000"/>
                  </a:schemeClr>
                </a:solidFill>
              </a:rPr>
              <a:t>commit</a:t>
            </a:r>
            <a:r>
              <a:rPr lang="en-US" sz="2000" dirty="0" smtClean="0"/>
              <a:t>s)</a:t>
            </a:r>
          </a:p>
          <a:p>
            <a:pPr lvl="1" eaLnBrk="1" hangingPunct="1">
              <a:defRPr/>
            </a:pPr>
            <a:r>
              <a:rPr lang="en-US" sz="2000" dirty="0" smtClean="0"/>
              <a:t>The </a:t>
            </a:r>
            <a:r>
              <a:rPr lang="en-US" sz="2000" dirty="0" err="1" smtClean="0">
                <a:solidFill>
                  <a:schemeClr val="bg1">
                    <a:lumMod val="50000"/>
                  </a:schemeClr>
                </a:solidFill>
              </a:rPr>
              <a:t>new_idea</a:t>
            </a:r>
            <a:r>
              <a:rPr lang="en-US" sz="2000" dirty="0" smtClean="0"/>
              <a:t> branch has 1 new version (it has gone through 1 </a:t>
            </a:r>
            <a:r>
              <a:rPr lang="en-US" sz="2000" dirty="0" smtClean="0">
                <a:solidFill>
                  <a:schemeClr val="accent1">
                    <a:lumMod val="50000"/>
                  </a:schemeClr>
                </a:solidFill>
              </a:rPr>
              <a:t>commit</a:t>
            </a:r>
            <a:r>
              <a:rPr lang="en-US" sz="2000" dirty="0" smtClean="0"/>
              <a:t>.</a:t>
            </a:r>
          </a:p>
          <a:p>
            <a:pPr eaLnBrk="1" hangingPunct="1">
              <a:defRPr/>
            </a:pPr>
            <a:r>
              <a:rPr lang="en-US" sz="2000" dirty="0" smtClean="0"/>
              <a:t>To </a:t>
            </a:r>
            <a:r>
              <a:rPr lang="en-US" sz="2000" b="1" dirty="0" smtClean="0">
                <a:solidFill>
                  <a:srgbClr val="FF0000"/>
                </a:solidFill>
              </a:rPr>
              <a:t>see all current branches</a:t>
            </a:r>
            <a:r>
              <a:rPr lang="en-US" sz="2000" dirty="0" smtClean="0"/>
              <a:t>:  </a:t>
            </a:r>
            <a:r>
              <a:rPr lang="en-US" sz="2000" dirty="0" err="1" smtClean="0">
                <a:solidFill>
                  <a:schemeClr val="accent1">
                    <a:lumMod val="50000"/>
                  </a:schemeClr>
                </a:solidFill>
              </a:rPr>
              <a:t>git</a:t>
            </a:r>
            <a:r>
              <a:rPr lang="en-US" sz="2000" dirty="0" smtClean="0">
                <a:solidFill>
                  <a:schemeClr val="accent1">
                    <a:lumMod val="50000"/>
                  </a:schemeClr>
                </a:solidFill>
              </a:rPr>
              <a:t>  branch  -l</a:t>
            </a:r>
          </a:p>
        </p:txBody>
      </p:sp>
      <p:grpSp>
        <p:nvGrpSpPr>
          <p:cNvPr id="43" name="Group 42"/>
          <p:cNvGrpSpPr/>
          <p:nvPr/>
        </p:nvGrpSpPr>
        <p:grpSpPr>
          <a:xfrm>
            <a:off x="1524000" y="1828800"/>
            <a:ext cx="5476300" cy="1981200"/>
            <a:chOff x="1219200" y="1447800"/>
            <a:chExt cx="5476300" cy="2274332"/>
          </a:xfrm>
        </p:grpSpPr>
        <p:grpSp>
          <p:nvGrpSpPr>
            <p:cNvPr id="40" name="Group 39"/>
            <p:cNvGrpSpPr/>
            <p:nvPr/>
          </p:nvGrpSpPr>
          <p:grpSpPr>
            <a:xfrm>
              <a:off x="1219200" y="1676400"/>
              <a:ext cx="5476300" cy="2045732"/>
              <a:chOff x="1295400" y="1600200"/>
              <a:chExt cx="5476300" cy="2045732"/>
            </a:xfrm>
          </p:grpSpPr>
          <p:grpSp>
            <p:nvGrpSpPr>
              <p:cNvPr id="2" name="Group 12"/>
              <p:cNvGrpSpPr/>
              <p:nvPr/>
            </p:nvGrpSpPr>
            <p:grpSpPr>
              <a:xfrm>
                <a:off x="1295400" y="1600200"/>
                <a:ext cx="2580700" cy="978932"/>
                <a:chOff x="1447800" y="3200400"/>
                <a:chExt cx="2580700" cy="978932"/>
              </a:xfrm>
            </p:grpSpPr>
            <p:sp>
              <p:nvSpPr>
                <p:cNvPr id="4" name="TextBox 3"/>
                <p:cNvSpPr txBox="1"/>
                <p:nvPr/>
              </p:nvSpPr>
              <p:spPr>
                <a:xfrm>
                  <a:off x="1447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version1</a:t>
                  </a:r>
                  <a:endParaRPr lang="en-US" dirty="0"/>
                </a:p>
              </p:txBody>
            </p:sp>
            <p:sp>
              <p:nvSpPr>
                <p:cNvPr id="5" name="TextBox 4"/>
                <p:cNvSpPr txBox="1"/>
                <p:nvPr/>
              </p:nvSpPr>
              <p:spPr>
                <a:xfrm>
                  <a:off x="2971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version2</a:t>
                  </a:r>
                  <a:endParaRPr lang="en-US" dirty="0"/>
                </a:p>
              </p:txBody>
            </p:sp>
            <p:sp>
              <p:nvSpPr>
                <p:cNvPr id="6" name="TextBox 5"/>
                <p:cNvSpPr txBox="1"/>
                <p:nvPr/>
              </p:nvSpPr>
              <p:spPr>
                <a:xfrm>
                  <a:off x="3048000" y="3200400"/>
                  <a:ext cx="889987" cy="369332"/>
                </a:xfrm>
                <a:prstGeom prst="rect">
                  <a:avLst/>
                </a:prstGeom>
                <a:noFill/>
                <a:ln>
                  <a:solidFill>
                    <a:schemeClr val="tx1"/>
                  </a:solidFill>
                </a:ln>
              </p:spPr>
              <p:txBody>
                <a:bodyPr wrap="none" rtlCol="0">
                  <a:spAutoFit/>
                </a:bodyPr>
                <a:lstStyle/>
                <a:p>
                  <a:r>
                    <a:rPr lang="en-US" dirty="0" smtClean="0"/>
                    <a:t>master</a:t>
                  </a:r>
                  <a:endParaRPr lang="en-US" dirty="0"/>
                </a:p>
              </p:txBody>
            </p:sp>
            <p:cxnSp>
              <p:nvCxnSpPr>
                <p:cNvPr id="9" name="Straight Arrow Connector 8"/>
                <p:cNvCxnSpPr/>
                <p:nvPr/>
              </p:nvCxnSpPr>
              <p:spPr>
                <a:xfrm flipH="1">
                  <a:off x="2514600" y="39624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0"/>
                </p:cNvCxnSpPr>
                <p:nvPr/>
              </p:nvCxnSpPr>
              <p:spPr>
                <a:xfrm flipH="1">
                  <a:off x="3500150" y="3581400"/>
                  <a:ext cx="505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3886200" y="1981200"/>
                <a:ext cx="2885500" cy="1664732"/>
                <a:chOff x="3886200" y="1828800"/>
                <a:chExt cx="2885500" cy="1664732"/>
              </a:xfrm>
            </p:grpSpPr>
            <p:sp>
              <p:nvSpPr>
                <p:cNvPr id="14" name="TextBox 13"/>
                <p:cNvSpPr txBox="1"/>
                <p:nvPr/>
              </p:nvSpPr>
              <p:spPr>
                <a:xfrm>
                  <a:off x="4343400" y="24384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version3</a:t>
                  </a:r>
                  <a:endParaRPr lang="en-US" dirty="0"/>
                </a:p>
              </p:txBody>
            </p:sp>
            <p:cxnSp>
              <p:nvCxnSpPr>
                <p:cNvPr id="15" name="Straight Arrow Connector 14"/>
                <p:cNvCxnSpPr/>
                <p:nvPr/>
              </p:nvCxnSpPr>
              <p:spPr>
                <a:xfrm flipH="1" flipV="1">
                  <a:off x="3886200" y="2362200"/>
                  <a:ext cx="4572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324600" y="28194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867400" y="3124200"/>
                  <a:ext cx="864339" cy="369332"/>
                </a:xfrm>
                <a:prstGeom prst="rect">
                  <a:avLst/>
                </a:prstGeom>
                <a:noFill/>
                <a:ln>
                  <a:solidFill>
                    <a:schemeClr val="tx1"/>
                  </a:solidFill>
                </a:ln>
              </p:spPr>
              <p:txBody>
                <a:bodyPr wrap="none" rtlCol="0">
                  <a:spAutoFit/>
                </a:bodyPr>
                <a:lstStyle/>
                <a:p>
                  <a:r>
                    <a:rPr lang="en-US" dirty="0" smtClean="0"/>
                    <a:t>testing</a:t>
                  </a:r>
                  <a:endParaRPr lang="en-US" dirty="0"/>
                </a:p>
              </p:txBody>
            </p:sp>
            <p:sp>
              <p:nvSpPr>
                <p:cNvPr id="21" name="TextBox 20"/>
                <p:cNvSpPr txBox="1"/>
                <p:nvPr/>
              </p:nvSpPr>
              <p:spPr>
                <a:xfrm>
                  <a:off x="5715000" y="24384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version4</a:t>
                  </a:r>
                  <a:endParaRPr lang="en-US" dirty="0"/>
                </a:p>
              </p:txBody>
            </p:sp>
            <p:sp>
              <p:nvSpPr>
                <p:cNvPr id="22" name="TextBox 21"/>
                <p:cNvSpPr txBox="1"/>
                <p:nvPr/>
              </p:nvSpPr>
              <p:spPr>
                <a:xfrm>
                  <a:off x="4343400" y="18288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version5</a:t>
                  </a:r>
                  <a:endParaRPr lang="en-US" dirty="0"/>
                </a:p>
              </p:txBody>
            </p:sp>
            <p:cxnSp>
              <p:nvCxnSpPr>
                <p:cNvPr id="26" name="Straight Arrow Connector 25"/>
                <p:cNvCxnSpPr>
                  <a:stCxn id="22" idx="1"/>
                </p:cNvCxnSpPr>
                <p:nvPr/>
              </p:nvCxnSpPr>
              <p:spPr>
                <a:xfrm flipH="1">
                  <a:off x="3886200" y="2013466"/>
                  <a:ext cx="457200" cy="1963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1"/>
                  <a:endCxn id="14" idx="3"/>
                </p:cNvCxnSpPr>
                <p:nvPr/>
              </p:nvCxnSpPr>
              <p:spPr>
                <a:xfrm flipH="1">
                  <a:off x="5400100" y="2623066"/>
                  <a:ext cx="3149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33" name="TextBox 32"/>
            <p:cNvSpPr txBox="1"/>
            <p:nvPr/>
          </p:nvSpPr>
          <p:spPr>
            <a:xfrm>
              <a:off x="4267200" y="1447800"/>
              <a:ext cx="1172116" cy="369332"/>
            </a:xfrm>
            <a:prstGeom prst="rect">
              <a:avLst/>
            </a:prstGeom>
            <a:noFill/>
            <a:ln>
              <a:solidFill>
                <a:schemeClr val="tx1"/>
              </a:solidFill>
            </a:ln>
          </p:spPr>
          <p:txBody>
            <a:bodyPr wrap="none" rtlCol="0">
              <a:spAutoFit/>
            </a:bodyPr>
            <a:lstStyle/>
            <a:p>
              <a:r>
                <a:rPr lang="en-US" dirty="0" err="1" smtClean="0"/>
                <a:t>new_idea</a:t>
              </a:r>
              <a:endParaRPr lang="en-US" dirty="0"/>
            </a:p>
          </p:txBody>
        </p:sp>
        <p:cxnSp>
          <p:nvCxnSpPr>
            <p:cNvPr id="39" name="Straight Arrow Connector 38"/>
            <p:cNvCxnSpPr/>
            <p:nvPr/>
          </p:nvCxnSpPr>
          <p:spPr>
            <a:xfrm>
              <a:off x="4800600" y="1828800"/>
              <a:ext cx="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solidFill>
                  <a:schemeClr val="tx1"/>
                </a:solidFill>
              </a:rPr>
              <a:t>Merging </a:t>
            </a:r>
            <a:r>
              <a:rPr lang="en-US" sz="2000" dirty="0" smtClean="0">
                <a:solidFill>
                  <a:schemeClr val="tx1"/>
                </a:solidFill>
              </a:rPr>
              <a:t>(1 of 3)</a:t>
            </a:r>
          </a:p>
        </p:txBody>
      </p:sp>
      <p:sp>
        <p:nvSpPr>
          <p:cNvPr id="3075" name="Rectangle 3"/>
          <p:cNvSpPr>
            <a:spLocks noGrp="1" noChangeArrowheads="1"/>
          </p:cNvSpPr>
          <p:nvPr>
            <p:ph type="body" idx="1"/>
          </p:nvPr>
        </p:nvSpPr>
        <p:spPr>
          <a:xfrm>
            <a:off x="533400" y="685800"/>
            <a:ext cx="8077200" cy="5638800"/>
          </a:xfrm>
        </p:spPr>
        <p:txBody>
          <a:bodyPr/>
          <a:lstStyle/>
          <a:p>
            <a:pPr eaLnBrk="1" hangingPunct="1">
              <a:defRPr/>
            </a:pPr>
            <a:r>
              <a:rPr lang="en-US" sz="2000" dirty="0" smtClean="0"/>
              <a:t>A merge combines the changes in one branch into another branch.</a:t>
            </a:r>
          </a:p>
          <a:p>
            <a:pPr eaLnBrk="1" hangingPunct="1">
              <a:defRPr/>
            </a:pPr>
            <a:r>
              <a:rPr lang="en-US" sz="2000" dirty="0" smtClean="0"/>
              <a:t>To merge </a:t>
            </a:r>
            <a:r>
              <a:rPr lang="en-US" sz="2000" dirty="0" err="1" smtClean="0"/>
              <a:t>branchA</a:t>
            </a:r>
            <a:r>
              <a:rPr lang="en-US" sz="2000" dirty="0" smtClean="0"/>
              <a:t> into </a:t>
            </a:r>
            <a:r>
              <a:rPr lang="en-US" sz="2000" dirty="0" err="1" smtClean="0"/>
              <a:t>branchB</a:t>
            </a:r>
            <a:r>
              <a:rPr lang="en-US" sz="2000" dirty="0" smtClean="0"/>
              <a:t>, we need to be in </a:t>
            </a:r>
            <a:r>
              <a:rPr lang="en-US" sz="2000" dirty="0" err="1" smtClean="0"/>
              <a:t>branchB</a:t>
            </a:r>
            <a:r>
              <a:rPr lang="en-US" sz="2000" dirty="0" smtClean="0"/>
              <a:t> and use:    </a:t>
            </a:r>
            <a:r>
              <a:rPr lang="en-US" sz="2000" dirty="0" err="1" smtClean="0">
                <a:solidFill>
                  <a:schemeClr val="accent1">
                    <a:lumMod val="50000"/>
                  </a:schemeClr>
                </a:solidFill>
              </a:rPr>
              <a:t>git</a:t>
            </a:r>
            <a:r>
              <a:rPr lang="en-US" sz="2000" dirty="0" smtClean="0">
                <a:solidFill>
                  <a:schemeClr val="accent1">
                    <a:lumMod val="50000"/>
                  </a:schemeClr>
                </a:solidFill>
              </a:rPr>
              <a:t>  merge  </a:t>
            </a:r>
            <a:r>
              <a:rPr lang="en-US" sz="2000" dirty="0" err="1" smtClean="0">
                <a:solidFill>
                  <a:schemeClr val="bg1">
                    <a:lumMod val="50000"/>
                  </a:schemeClr>
                </a:solidFill>
              </a:rPr>
              <a:t>branchA</a:t>
            </a:r>
            <a:endParaRPr lang="en-US" sz="2000" dirty="0" smtClean="0">
              <a:solidFill>
                <a:schemeClr val="bg1">
                  <a:lumMod val="50000"/>
                </a:schemeClr>
              </a:solidFill>
            </a:endParaRPr>
          </a:p>
          <a:p>
            <a:pPr eaLnBrk="1" hangingPunct="1">
              <a:defRPr/>
            </a:pPr>
            <a:r>
              <a:rPr lang="en-US" sz="2000" dirty="0" smtClean="0"/>
              <a:t>From this master branch and </a:t>
            </a:r>
            <a:r>
              <a:rPr lang="en-US" sz="2000" dirty="0" smtClean="0">
                <a:solidFill>
                  <a:schemeClr val="bg1">
                    <a:lumMod val="50000"/>
                  </a:schemeClr>
                </a:solidFill>
              </a:rPr>
              <a:t>testing</a:t>
            </a:r>
            <a:r>
              <a:rPr lang="en-US" sz="2000" dirty="0" smtClean="0"/>
              <a:t> branch:</a:t>
            </a:r>
          </a:p>
          <a:p>
            <a:pPr eaLnBrk="1" hangingPunct="1">
              <a:defRPr/>
            </a:pPr>
            <a:endParaRPr lang="en-US" sz="2000" dirty="0" smtClean="0"/>
          </a:p>
          <a:p>
            <a:pPr eaLnBrk="1" hangingPunct="1">
              <a:defRPr/>
            </a:pPr>
            <a:endParaRPr lang="en-US" sz="2000" dirty="0" smtClean="0"/>
          </a:p>
          <a:p>
            <a:pPr eaLnBrk="1" hangingPunct="1">
              <a:defRPr/>
            </a:pPr>
            <a:endParaRPr lang="en-US" sz="2000" dirty="0" smtClean="0"/>
          </a:p>
          <a:p>
            <a:pPr eaLnBrk="1" hangingPunct="1">
              <a:buNone/>
              <a:defRPr/>
            </a:pPr>
            <a:endParaRPr lang="en-US" sz="2000" dirty="0" smtClean="0"/>
          </a:p>
          <a:p>
            <a:pPr eaLnBrk="1" hangingPunct="1">
              <a:spcBef>
                <a:spcPts val="1200"/>
              </a:spcBef>
              <a:defRPr/>
            </a:pPr>
            <a:r>
              <a:rPr lang="en-US" sz="2000" dirty="0" smtClean="0"/>
              <a:t>After the commands:   </a:t>
            </a:r>
            <a:br>
              <a:rPr lang="en-US" sz="2000" dirty="0" smtClean="0"/>
            </a:br>
            <a:r>
              <a:rPr lang="en-US" sz="2000" dirty="0" smtClean="0"/>
              <a:t>	</a:t>
            </a:r>
            <a:r>
              <a:rPr lang="en-US" sz="2000" dirty="0" err="1" smtClean="0">
                <a:solidFill>
                  <a:schemeClr val="accent1">
                    <a:lumMod val="50000"/>
                  </a:schemeClr>
                </a:solidFill>
              </a:rPr>
              <a:t>git</a:t>
            </a:r>
            <a:r>
              <a:rPr lang="en-US" sz="2000" dirty="0" smtClean="0">
                <a:solidFill>
                  <a:schemeClr val="accent1">
                    <a:lumMod val="50000"/>
                  </a:schemeClr>
                </a:solidFill>
              </a:rPr>
              <a:t>  checkout  master        </a:t>
            </a:r>
            <a:r>
              <a:rPr lang="en-US" sz="2000" dirty="0" smtClean="0"/>
              <a:t>(go to master branch)</a:t>
            </a:r>
            <a:r>
              <a:rPr lang="en-US" sz="2000" dirty="0" smtClean="0">
                <a:solidFill>
                  <a:schemeClr val="accent1">
                    <a:lumMod val="50000"/>
                  </a:schemeClr>
                </a:solidFill>
              </a:rPr>
              <a:t/>
            </a:r>
            <a:br>
              <a:rPr lang="en-US" sz="2000" dirty="0" smtClean="0">
                <a:solidFill>
                  <a:schemeClr val="accent1">
                    <a:lumMod val="50000"/>
                  </a:schemeClr>
                </a:solidFill>
              </a:rPr>
            </a:br>
            <a:r>
              <a:rPr lang="en-US" sz="2000" dirty="0" smtClean="0">
                <a:solidFill>
                  <a:schemeClr val="accent1">
                    <a:lumMod val="50000"/>
                  </a:schemeClr>
                </a:solidFill>
              </a:rPr>
              <a:t>	</a:t>
            </a:r>
            <a:r>
              <a:rPr lang="en-US" sz="2000" dirty="0" err="1" smtClean="0">
                <a:solidFill>
                  <a:schemeClr val="accent1">
                    <a:lumMod val="50000"/>
                  </a:schemeClr>
                </a:solidFill>
              </a:rPr>
              <a:t>git</a:t>
            </a:r>
            <a:r>
              <a:rPr lang="en-US" sz="2000" dirty="0" smtClean="0">
                <a:solidFill>
                  <a:schemeClr val="accent1">
                    <a:lumMod val="50000"/>
                  </a:schemeClr>
                </a:solidFill>
              </a:rPr>
              <a:t>  merge  </a:t>
            </a:r>
            <a:r>
              <a:rPr lang="en-US" sz="2000" dirty="0" smtClean="0">
                <a:solidFill>
                  <a:schemeClr val="bg1">
                    <a:lumMod val="50000"/>
                  </a:schemeClr>
                </a:solidFill>
              </a:rPr>
              <a:t>testing             </a:t>
            </a:r>
            <a:r>
              <a:rPr lang="en-US" sz="2000" dirty="0" smtClean="0"/>
              <a:t>(merge </a:t>
            </a:r>
            <a:r>
              <a:rPr lang="en-US" sz="2000" dirty="0" smtClean="0">
                <a:solidFill>
                  <a:schemeClr val="bg1">
                    <a:lumMod val="50000"/>
                  </a:schemeClr>
                </a:solidFill>
              </a:rPr>
              <a:t>testing </a:t>
            </a:r>
            <a:r>
              <a:rPr lang="en-US" sz="2000" dirty="0" smtClean="0"/>
              <a:t>into master branch)</a:t>
            </a:r>
          </a:p>
          <a:p>
            <a:pPr eaLnBrk="1" hangingPunct="1">
              <a:buNone/>
              <a:defRPr/>
            </a:pPr>
            <a:r>
              <a:rPr lang="en-US" sz="2000" dirty="0" smtClean="0"/>
              <a:t>	</a:t>
            </a:r>
            <a:endParaRPr lang="en-US" sz="2000" dirty="0" smtClean="0">
              <a:solidFill>
                <a:schemeClr val="accent1">
                  <a:lumMod val="50000"/>
                </a:schemeClr>
              </a:solidFill>
            </a:endParaRPr>
          </a:p>
          <a:p>
            <a:pPr eaLnBrk="1" hangingPunct="1">
              <a:defRPr/>
            </a:pPr>
            <a:endParaRPr lang="en-US" sz="2000" dirty="0" smtClean="0"/>
          </a:p>
        </p:txBody>
      </p:sp>
      <p:grpSp>
        <p:nvGrpSpPr>
          <p:cNvPr id="14" name="Group 13"/>
          <p:cNvGrpSpPr/>
          <p:nvPr/>
        </p:nvGrpSpPr>
        <p:grpSpPr>
          <a:xfrm>
            <a:off x="1981200" y="2133600"/>
            <a:ext cx="4104700" cy="1447800"/>
            <a:chOff x="1295400" y="2438400"/>
            <a:chExt cx="4104700" cy="1664732"/>
          </a:xfrm>
        </p:grpSpPr>
        <p:grpSp>
          <p:nvGrpSpPr>
            <p:cNvPr id="15" name="Group 12"/>
            <p:cNvGrpSpPr/>
            <p:nvPr/>
          </p:nvGrpSpPr>
          <p:grpSpPr>
            <a:xfrm>
              <a:off x="1295400" y="2438400"/>
              <a:ext cx="2580700" cy="978932"/>
              <a:chOff x="1447800" y="3200400"/>
              <a:chExt cx="2580700" cy="978932"/>
            </a:xfrm>
          </p:grpSpPr>
          <p:sp>
            <p:nvSpPr>
              <p:cNvPr id="20" name="TextBox 19"/>
              <p:cNvSpPr txBox="1"/>
              <p:nvPr/>
            </p:nvSpPr>
            <p:spPr>
              <a:xfrm>
                <a:off x="1447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version1</a:t>
                </a:r>
                <a:endParaRPr lang="en-US" dirty="0"/>
              </a:p>
            </p:txBody>
          </p:sp>
          <p:sp>
            <p:nvSpPr>
              <p:cNvPr id="22" name="TextBox 21"/>
              <p:cNvSpPr txBox="1"/>
              <p:nvPr/>
            </p:nvSpPr>
            <p:spPr>
              <a:xfrm>
                <a:off x="2971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version2</a:t>
                </a:r>
                <a:endParaRPr lang="en-US" dirty="0"/>
              </a:p>
            </p:txBody>
          </p:sp>
          <p:sp>
            <p:nvSpPr>
              <p:cNvPr id="23" name="TextBox 22"/>
              <p:cNvSpPr txBox="1"/>
              <p:nvPr/>
            </p:nvSpPr>
            <p:spPr>
              <a:xfrm>
                <a:off x="3048000" y="3200400"/>
                <a:ext cx="889987" cy="369332"/>
              </a:xfrm>
              <a:prstGeom prst="rect">
                <a:avLst/>
              </a:prstGeom>
              <a:noFill/>
              <a:ln>
                <a:solidFill>
                  <a:schemeClr val="tx1"/>
                </a:solidFill>
              </a:ln>
            </p:spPr>
            <p:txBody>
              <a:bodyPr wrap="none" rtlCol="0">
                <a:spAutoFit/>
              </a:bodyPr>
              <a:lstStyle/>
              <a:p>
                <a:r>
                  <a:rPr lang="en-US" dirty="0" smtClean="0"/>
                  <a:t>master</a:t>
                </a:r>
                <a:endParaRPr lang="en-US" dirty="0"/>
              </a:p>
            </p:txBody>
          </p:sp>
          <p:cxnSp>
            <p:nvCxnSpPr>
              <p:cNvPr id="24" name="Straight Arrow Connector 23"/>
              <p:cNvCxnSpPr/>
              <p:nvPr/>
            </p:nvCxnSpPr>
            <p:spPr>
              <a:xfrm flipH="1">
                <a:off x="2514600" y="39624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2" idx="0"/>
              </p:cNvCxnSpPr>
              <p:nvPr/>
            </p:nvCxnSpPr>
            <p:spPr>
              <a:xfrm flipH="1">
                <a:off x="3500150" y="3581400"/>
                <a:ext cx="505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4343400" y="3048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version3</a:t>
              </a:r>
              <a:endParaRPr lang="en-US" dirty="0"/>
            </a:p>
          </p:txBody>
        </p:sp>
        <p:cxnSp>
          <p:nvCxnSpPr>
            <p:cNvPr id="17" name="Straight Arrow Connector 16"/>
            <p:cNvCxnSpPr/>
            <p:nvPr/>
          </p:nvCxnSpPr>
          <p:spPr>
            <a:xfrm flipH="1">
              <a:off x="3886200" y="32004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876800" y="34290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419600" y="3733800"/>
              <a:ext cx="864339" cy="369332"/>
            </a:xfrm>
            <a:prstGeom prst="rect">
              <a:avLst/>
            </a:prstGeom>
            <a:noFill/>
            <a:ln>
              <a:solidFill>
                <a:schemeClr val="tx1"/>
              </a:solidFill>
            </a:ln>
          </p:spPr>
          <p:txBody>
            <a:bodyPr wrap="none" rtlCol="0">
              <a:spAutoFit/>
            </a:bodyPr>
            <a:lstStyle/>
            <a:p>
              <a:r>
                <a:rPr lang="en-US" dirty="0" smtClean="0"/>
                <a:t>testing</a:t>
              </a:r>
              <a:endParaRPr lang="en-US" dirty="0"/>
            </a:p>
          </p:txBody>
        </p:sp>
      </p:grpSp>
      <p:grpSp>
        <p:nvGrpSpPr>
          <p:cNvPr id="43" name="Group 42"/>
          <p:cNvGrpSpPr/>
          <p:nvPr/>
        </p:nvGrpSpPr>
        <p:grpSpPr>
          <a:xfrm>
            <a:off x="1981200" y="4724400"/>
            <a:ext cx="4104700" cy="1524000"/>
            <a:chOff x="1143000" y="4724400"/>
            <a:chExt cx="4104700" cy="1524000"/>
          </a:xfrm>
        </p:grpSpPr>
        <p:grpSp>
          <p:nvGrpSpPr>
            <p:cNvPr id="27" name="Group 26"/>
            <p:cNvGrpSpPr/>
            <p:nvPr/>
          </p:nvGrpSpPr>
          <p:grpSpPr>
            <a:xfrm>
              <a:off x="1143000" y="5282466"/>
              <a:ext cx="4104700" cy="965934"/>
              <a:chOff x="1295400" y="3048000"/>
              <a:chExt cx="4104700" cy="1055132"/>
            </a:xfrm>
          </p:grpSpPr>
          <p:grpSp>
            <p:nvGrpSpPr>
              <p:cNvPr id="28" name="Group 12"/>
              <p:cNvGrpSpPr/>
              <p:nvPr/>
            </p:nvGrpSpPr>
            <p:grpSpPr>
              <a:xfrm>
                <a:off x="1295400" y="3048000"/>
                <a:ext cx="2580700" cy="369332"/>
                <a:chOff x="1447800" y="3810000"/>
                <a:chExt cx="2580700" cy="369332"/>
              </a:xfrm>
            </p:grpSpPr>
            <p:sp>
              <p:nvSpPr>
                <p:cNvPr id="33" name="TextBox 32"/>
                <p:cNvSpPr txBox="1"/>
                <p:nvPr/>
              </p:nvSpPr>
              <p:spPr>
                <a:xfrm>
                  <a:off x="1447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version1</a:t>
                  </a:r>
                  <a:endParaRPr lang="en-US" dirty="0"/>
                </a:p>
              </p:txBody>
            </p:sp>
            <p:sp>
              <p:nvSpPr>
                <p:cNvPr id="34" name="TextBox 33"/>
                <p:cNvSpPr txBox="1"/>
                <p:nvPr/>
              </p:nvSpPr>
              <p:spPr>
                <a:xfrm>
                  <a:off x="2971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version2</a:t>
                  </a:r>
                  <a:endParaRPr lang="en-US" dirty="0"/>
                </a:p>
              </p:txBody>
            </p:sp>
            <p:cxnSp>
              <p:nvCxnSpPr>
                <p:cNvPr id="36" name="Straight Arrow Connector 35"/>
                <p:cNvCxnSpPr/>
                <p:nvPr/>
              </p:nvCxnSpPr>
              <p:spPr>
                <a:xfrm flipH="1">
                  <a:off x="2514600" y="39624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4343400" y="3048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version3</a:t>
                </a:r>
                <a:endParaRPr lang="en-US" dirty="0"/>
              </a:p>
            </p:txBody>
          </p:sp>
          <p:cxnSp>
            <p:nvCxnSpPr>
              <p:cNvPr id="30" name="Straight Arrow Connector 29"/>
              <p:cNvCxnSpPr/>
              <p:nvPr/>
            </p:nvCxnSpPr>
            <p:spPr>
              <a:xfrm flipH="1">
                <a:off x="3886200" y="32004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4876800" y="34290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419600" y="3733800"/>
                <a:ext cx="864339" cy="369332"/>
              </a:xfrm>
              <a:prstGeom prst="rect">
                <a:avLst/>
              </a:prstGeom>
              <a:noFill/>
              <a:ln>
                <a:solidFill>
                  <a:schemeClr val="tx1"/>
                </a:solidFill>
              </a:ln>
            </p:spPr>
            <p:txBody>
              <a:bodyPr wrap="none" rtlCol="0">
                <a:spAutoFit/>
              </a:bodyPr>
              <a:lstStyle/>
              <a:p>
                <a:r>
                  <a:rPr lang="en-US" dirty="0" smtClean="0"/>
                  <a:t>testing</a:t>
                </a:r>
                <a:endParaRPr lang="en-US" dirty="0"/>
              </a:p>
            </p:txBody>
          </p:sp>
        </p:grpSp>
        <p:sp>
          <p:nvSpPr>
            <p:cNvPr id="38" name="TextBox 37"/>
            <p:cNvSpPr txBox="1"/>
            <p:nvPr/>
          </p:nvSpPr>
          <p:spPr>
            <a:xfrm>
              <a:off x="4267200" y="4724400"/>
              <a:ext cx="889987" cy="338110"/>
            </a:xfrm>
            <a:prstGeom prst="rect">
              <a:avLst/>
            </a:prstGeom>
            <a:noFill/>
            <a:ln>
              <a:solidFill>
                <a:schemeClr val="tx1"/>
              </a:solidFill>
            </a:ln>
          </p:spPr>
          <p:txBody>
            <a:bodyPr wrap="none" rtlCol="0">
              <a:spAutoFit/>
            </a:bodyPr>
            <a:lstStyle/>
            <a:p>
              <a:r>
                <a:rPr lang="en-US" dirty="0" smtClean="0"/>
                <a:t>master</a:t>
              </a:r>
              <a:endParaRPr lang="en-US" dirty="0"/>
            </a:p>
          </p:txBody>
        </p:sp>
        <p:cxnSp>
          <p:nvCxnSpPr>
            <p:cNvPr id="41" name="Straight Arrow Connector 40"/>
            <p:cNvCxnSpPr>
              <a:stCxn id="38" idx="2"/>
              <a:endCxn id="29" idx="0"/>
            </p:cNvCxnSpPr>
            <p:nvPr/>
          </p:nvCxnSpPr>
          <p:spPr>
            <a:xfrm>
              <a:off x="4712194" y="5062510"/>
              <a:ext cx="7156" cy="2199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solidFill>
                  <a:schemeClr val="tx1"/>
                </a:solidFill>
              </a:rPr>
              <a:t>Merging </a:t>
            </a:r>
            <a:r>
              <a:rPr lang="en-US" sz="2000" dirty="0" smtClean="0">
                <a:solidFill>
                  <a:schemeClr val="tx1"/>
                </a:solidFill>
              </a:rPr>
              <a:t>(2 of 3)</a:t>
            </a:r>
          </a:p>
        </p:txBody>
      </p:sp>
      <p:sp>
        <p:nvSpPr>
          <p:cNvPr id="3075" name="Rectangle 3"/>
          <p:cNvSpPr>
            <a:spLocks noGrp="1" noChangeArrowheads="1"/>
          </p:cNvSpPr>
          <p:nvPr>
            <p:ph type="body" idx="1"/>
          </p:nvPr>
        </p:nvSpPr>
        <p:spPr>
          <a:xfrm>
            <a:off x="533400" y="685800"/>
            <a:ext cx="8077200" cy="5486400"/>
          </a:xfrm>
        </p:spPr>
        <p:txBody>
          <a:bodyPr/>
          <a:lstStyle/>
          <a:p>
            <a:pPr eaLnBrk="1" hangingPunct="1">
              <a:defRPr/>
            </a:pPr>
            <a:r>
              <a:rPr lang="en-US" sz="2000" dirty="0" smtClean="0"/>
              <a:t>Assuming we are in the master branch of this project:</a:t>
            </a:r>
          </a:p>
          <a:p>
            <a:pPr eaLnBrk="1" hangingPunct="1">
              <a:defRPr/>
            </a:pPr>
            <a:endParaRPr lang="en-US" sz="2000" dirty="0" smtClean="0"/>
          </a:p>
          <a:p>
            <a:pPr eaLnBrk="1" hangingPunct="1">
              <a:defRPr/>
            </a:pPr>
            <a:endParaRPr lang="en-US" sz="2000" dirty="0" smtClean="0"/>
          </a:p>
          <a:p>
            <a:pPr eaLnBrk="1" hangingPunct="1">
              <a:defRPr/>
            </a:pPr>
            <a:endParaRPr lang="en-US" sz="2000" dirty="0" smtClean="0"/>
          </a:p>
          <a:p>
            <a:pPr eaLnBrk="1" hangingPunct="1">
              <a:defRPr/>
            </a:pPr>
            <a:endParaRPr lang="en-US" sz="2000" dirty="0" smtClean="0"/>
          </a:p>
          <a:p>
            <a:pPr eaLnBrk="1" hangingPunct="1">
              <a:defRPr/>
            </a:pPr>
            <a:endParaRPr lang="en-US" sz="2000" dirty="0" smtClean="0"/>
          </a:p>
          <a:p>
            <a:pPr eaLnBrk="1" hangingPunct="1">
              <a:buNone/>
              <a:defRPr/>
            </a:pPr>
            <a:endParaRPr lang="en-US" sz="2000" dirty="0" smtClean="0"/>
          </a:p>
          <a:p>
            <a:pPr eaLnBrk="1" hangingPunct="1">
              <a:spcBef>
                <a:spcPts val="1200"/>
              </a:spcBef>
              <a:defRPr/>
            </a:pPr>
            <a:r>
              <a:rPr lang="en-US" sz="2000" dirty="0" smtClean="0"/>
              <a:t>After the commands:    </a:t>
            </a:r>
            <a:r>
              <a:rPr lang="en-US" sz="2000" dirty="0" err="1" smtClean="0">
                <a:solidFill>
                  <a:schemeClr val="accent1">
                    <a:lumMod val="50000"/>
                  </a:schemeClr>
                </a:solidFill>
              </a:rPr>
              <a:t>git</a:t>
            </a:r>
            <a:r>
              <a:rPr lang="en-US" sz="2000" dirty="0" smtClean="0">
                <a:solidFill>
                  <a:schemeClr val="accent1">
                    <a:lumMod val="50000"/>
                  </a:schemeClr>
                </a:solidFill>
              </a:rPr>
              <a:t>  merge  </a:t>
            </a:r>
            <a:r>
              <a:rPr lang="en-US" sz="2000" dirty="0" err="1" smtClean="0">
                <a:solidFill>
                  <a:schemeClr val="bg1">
                    <a:lumMod val="50000"/>
                  </a:schemeClr>
                </a:solidFill>
              </a:rPr>
              <a:t>new_idea</a:t>
            </a:r>
            <a:r>
              <a:rPr lang="en-US" sz="2000" dirty="0" smtClean="0">
                <a:solidFill>
                  <a:schemeClr val="bg1">
                    <a:lumMod val="50000"/>
                  </a:schemeClr>
                </a:solidFill>
              </a:rPr>
              <a:t/>
            </a:r>
            <a:br>
              <a:rPr lang="en-US" sz="2000" dirty="0" smtClean="0">
                <a:solidFill>
                  <a:schemeClr val="bg1">
                    <a:lumMod val="50000"/>
                  </a:schemeClr>
                </a:solidFill>
              </a:rPr>
            </a:br>
            <a:r>
              <a:rPr lang="en-US" sz="2000" dirty="0" smtClean="0"/>
              <a:t>the master pointer moves forward to version5.</a:t>
            </a:r>
            <a:br>
              <a:rPr lang="en-US" sz="2000" dirty="0" smtClean="0"/>
            </a:br>
            <a:endParaRPr lang="en-US" sz="2000" dirty="0" smtClean="0"/>
          </a:p>
          <a:p>
            <a:pPr eaLnBrk="1" hangingPunct="1">
              <a:defRPr/>
            </a:pPr>
            <a:endParaRPr lang="en-US" sz="2000" dirty="0" smtClean="0"/>
          </a:p>
          <a:p>
            <a:pPr eaLnBrk="1" hangingPunct="1">
              <a:defRPr/>
            </a:pPr>
            <a:endParaRPr lang="en-US" sz="2000" dirty="0" smtClean="0"/>
          </a:p>
          <a:p>
            <a:pPr eaLnBrk="1" hangingPunct="1">
              <a:defRPr/>
            </a:pPr>
            <a:endParaRPr lang="en-US" sz="2000" dirty="0" smtClean="0"/>
          </a:p>
          <a:p>
            <a:pPr eaLnBrk="1" hangingPunct="1">
              <a:buNone/>
              <a:defRPr/>
            </a:pPr>
            <a:endParaRPr lang="en-US" sz="2000" dirty="0" smtClean="0"/>
          </a:p>
          <a:p>
            <a:pPr eaLnBrk="1" hangingPunct="1">
              <a:buNone/>
              <a:defRPr/>
            </a:pPr>
            <a:endParaRPr lang="en-US" sz="2000" dirty="0" smtClean="0"/>
          </a:p>
          <a:p>
            <a:pPr eaLnBrk="1" hangingPunct="1">
              <a:defRPr/>
            </a:pPr>
            <a:endParaRPr lang="en-US" sz="2000" dirty="0" smtClean="0"/>
          </a:p>
        </p:txBody>
      </p:sp>
      <p:grpSp>
        <p:nvGrpSpPr>
          <p:cNvPr id="2" name="Group 42"/>
          <p:cNvGrpSpPr/>
          <p:nvPr/>
        </p:nvGrpSpPr>
        <p:grpSpPr>
          <a:xfrm>
            <a:off x="1524000" y="1143000"/>
            <a:ext cx="5476300" cy="2133600"/>
            <a:chOff x="1219200" y="1447800"/>
            <a:chExt cx="5476300" cy="2274332"/>
          </a:xfrm>
        </p:grpSpPr>
        <p:grpSp>
          <p:nvGrpSpPr>
            <p:cNvPr id="3" name="Group 39"/>
            <p:cNvGrpSpPr/>
            <p:nvPr/>
          </p:nvGrpSpPr>
          <p:grpSpPr>
            <a:xfrm>
              <a:off x="1219200" y="1676400"/>
              <a:ext cx="5476300" cy="2045732"/>
              <a:chOff x="1295400" y="1600200"/>
              <a:chExt cx="5476300" cy="2045732"/>
            </a:xfrm>
          </p:grpSpPr>
          <p:grpSp>
            <p:nvGrpSpPr>
              <p:cNvPr id="7" name="Group 12"/>
              <p:cNvGrpSpPr/>
              <p:nvPr/>
            </p:nvGrpSpPr>
            <p:grpSpPr>
              <a:xfrm>
                <a:off x="1295400" y="1600200"/>
                <a:ext cx="2580700" cy="978932"/>
                <a:chOff x="1447800" y="3200400"/>
                <a:chExt cx="2580700" cy="978932"/>
              </a:xfrm>
            </p:grpSpPr>
            <p:sp>
              <p:nvSpPr>
                <p:cNvPr id="4" name="TextBox 3"/>
                <p:cNvSpPr txBox="1"/>
                <p:nvPr/>
              </p:nvSpPr>
              <p:spPr>
                <a:xfrm>
                  <a:off x="1447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version1</a:t>
                  </a:r>
                  <a:endParaRPr lang="en-US" dirty="0"/>
                </a:p>
              </p:txBody>
            </p:sp>
            <p:sp>
              <p:nvSpPr>
                <p:cNvPr id="5" name="TextBox 4"/>
                <p:cNvSpPr txBox="1"/>
                <p:nvPr/>
              </p:nvSpPr>
              <p:spPr>
                <a:xfrm>
                  <a:off x="2971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version2</a:t>
                  </a:r>
                  <a:endParaRPr lang="en-US" dirty="0"/>
                </a:p>
              </p:txBody>
            </p:sp>
            <p:sp>
              <p:nvSpPr>
                <p:cNvPr id="6" name="TextBox 5"/>
                <p:cNvSpPr txBox="1"/>
                <p:nvPr/>
              </p:nvSpPr>
              <p:spPr>
                <a:xfrm>
                  <a:off x="3048000" y="3200400"/>
                  <a:ext cx="889987" cy="369332"/>
                </a:xfrm>
                <a:prstGeom prst="rect">
                  <a:avLst/>
                </a:prstGeom>
                <a:noFill/>
                <a:ln>
                  <a:solidFill>
                    <a:schemeClr val="tx1"/>
                  </a:solidFill>
                </a:ln>
              </p:spPr>
              <p:txBody>
                <a:bodyPr wrap="none" rtlCol="0">
                  <a:spAutoFit/>
                </a:bodyPr>
                <a:lstStyle/>
                <a:p>
                  <a:r>
                    <a:rPr lang="en-US" dirty="0" smtClean="0"/>
                    <a:t>master</a:t>
                  </a:r>
                  <a:endParaRPr lang="en-US" dirty="0"/>
                </a:p>
              </p:txBody>
            </p:sp>
            <p:cxnSp>
              <p:nvCxnSpPr>
                <p:cNvPr id="9" name="Straight Arrow Connector 8"/>
                <p:cNvCxnSpPr/>
                <p:nvPr/>
              </p:nvCxnSpPr>
              <p:spPr>
                <a:xfrm flipH="1">
                  <a:off x="2514600" y="39624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0"/>
                </p:cNvCxnSpPr>
                <p:nvPr/>
              </p:nvCxnSpPr>
              <p:spPr>
                <a:xfrm flipH="1">
                  <a:off x="3500150" y="3581400"/>
                  <a:ext cx="505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Group 31"/>
              <p:cNvGrpSpPr/>
              <p:nvPr/>
            </p:nvGrpSpPr>
            <p:grpSpPr>
              <a:xfrm>
                <a:off x="3886200" y="1981200"/>
                <a:ext cx="2885500" cy="1664732"/>
                <a:chOff x="3886200" y="1828800"/>
                <a:chExt cx="2885500" cy="1664732"/>
              </a:xfrm>
            </p:grpSpPr>
            <p:sp>
              <p:nvSpPr>
                <p:cNvPr id="14" name="TextBox 13"/>
                <p:cNvSpPr txBox="1"/>
                <p:nvPr/>
              </p:nvSpPr>
              <p:spPr>
                <a:xfrm>
                  <a:off x="4343400" y="2438400"/>
                  <a:ext cx="1056700" cy="393693"/>
                </a:xfrm>
                <a:prstGeom prst="rect">
                  <a:avLst/>
                </a:prstGeom>
                <a:solidFill>
                  <a:schemeClr val="bg1">
                    <a:lumMod val="85000"/>
                  </a:schemeClr>
                </a:solidFill>
                <a:ln>
                  <a:solidFill>
                    <a:schemeClr val="tx1"/>
                  </a:solidFill>
                </a:ln>
              </p:spPr>
              <p:txBody>
                <a:bodyPr wrap="none" rtlCol="0">
                  <a:spAutoFit/>
                </a:bodyPr>
                <a:lstStyle/>
                <a:p>
                  <a:r>
                    <a:rPr lang="en-US" dirty="0" smtClean="0"/>
                    <a:t>version3</a:t>
                  </a:r>
                  <a:endParaRPr lang="en-US" dirty="0"/>
                </a:p>
              </p:txBody>
            </p:sp>
            <p:cxnSp>
              <p:nvCxnSpPr>
                <p:cNvPr id="15" name="Straight Arrow Connector 14"/>
                <p:cNvCxnSpPr/>
                <p:nvPr/>
              </p:nvCxnSpPr>
              <p:spPr>
                <a:xfrm flipH="1" flipV="1">
                  <a:off x="3886200" y="2362200"/>
                  <a:ext cx="4572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324600" y="28194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867400" y="3124200"/>
                  <a:ext cx="864339" cy="369332"/>
                </a:xfrm>
                <a:prstGeom prst="rect">
                  <a:avLst/>
                </a:prstGeom>
                <a:noFill/>
                <a:ln>
                  <a:solidFill>
                    <a:schemeClr val="tx1"/>
                  </a:solidFill>
                </a:ln>
              </p:spPr>
              <p:txBody>
                <a:bodyPr wrap="none" rtlCol="0">
                  <a:spAutoFit/>
                </a:bodyPr>
                <a:lstStyle/>
                <a:p>
                  <a:r>
                    <a:rPr lang="en-US" dirty="0" smtClean="0"/>
                    <a:t>testing</a:t>
                  </a:r>
                  <a:endParaRPr lang="en-US" dirty="0"/>
                </a:p>
              </p:txBody>
            </p:sp>
            <p:sp>
              <p:nvSpPr>
                <p:cNvPr id="21" name="TextBox 20"/>
                <p:cNvSpPr txBox="1"/>
                <p:nvPr/>
              </p:nvSpPr>
              <p:spPr>
                <a:xfrm>
                  <a:off x="5715000" y="2438400"/>
                  <a:ext cx="1056700" cy="393693"/>
                </a:xfrm>
                <a:prstGeom prst="rect">
                  <a:avLst/>
                </a:prstGeom>
                <a:solidFill>
                  <a:schemeClr val="bg1">
                    <a:lumMod val="85000"/>
                  </a:schemeClr>
                </a:solidFill>
                <a:ln>
                  <a:solidFill>
                    <a:schemeClr val="tx1"/>
                  </a:solidFill>
                </a:ln>
              </p:spPr>
              <p:txBody>
                <a:bodyPr wrap="none" rtlCol="0">
                  <a:spAutoFit/>
                </a:bodyPr>
                <a:lstStyle/>
                <a:p>
                  <a:r>
                    <a:rPr lang="en-US" dirty="0" smtClean="0"/>
                    <a:t>version4</a:t>
                  </a:r>
                  <a:endParaRPr lang="en-US" dirty="0"/>
                </a:p>
              </p:txBody>
            </p:sp>
            <p:sp>
              <p:nvSpPr>
                <p:cNvPr id="22" name="TextBox 21"/>
                <p:cNvSpPr txBox="1"/>
                <p:nvPr/>
              </p:nvSpPr>
              <p:spPr>
                <a:xfrm>
                  <a:off x="4343400" y="1828800"/>
                  <a:ext cx="1056700" cy="393693"/>
                </a:xfrm>
                <a:prstGeom prst="rect">
                  <a:avLst/>
                </a:prstGeom>
                <a:solidFill>
                  <a:schemeClr val="bg1">
                    <a:lumMod val="85000"/>
                  </a:schemeClr>
                </a:solidFill>
                <a:ln>
                  <a:solidFill>
                    <a:schemeClr val="tx1"/>
                  </a:solidFill>
                </a:ln>
              </p:spPr>
              <p:txBody>
                <a:bodyPr wrap="none" rtlCol="0">
                  <a:spAutoFit/>
                </a:bodyPr>
                <a:lstStyle/>
                <a:p>
                  <a:r>
                    <a:rPr lang="en-US" dirty="0" smtClean="0"/>
                    <a:t>version5</a:t>
                  </a:r>
                  <a:endParaRPr lang="en-US" dirty="0"/>
                </a:p>
              </p:txBody>
            </p:sp>
            <p:cxnSp>
              <p:nvCxnSpPr>
                <p:cNvPr id="26" name="Straight Arrow Connector 25"/>
                <p:cNvCxnSpPr>
                  <a:stCxn id="22" idx="1"/>
                </p:cNvCxnSpPr>
                <p:nvPr/>
              </p:nvCxnSpPr>
              <p:spPr>
                <a:xfrm flipH="1">
                  <a:off x="3886200" y="2025647"/>
                  <a:ext cx="457200" cy="1841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1"/>
                  <a:endCxn id="14" idx="3"/>
                </p:cNvCxnSpPr>
                <p:nvPr/>
              </p:nvCxnSpPr>
              <p:spPr>
                <a:xfrm flipH="1">
                  <a:off x="5400100" y="2635247"/>
                  <a:ext cx="3149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33" name="TextBox 32"/>
            <p:cNvSpPr txBox="1"/>
            <p:nvPr/>
          </p:nvSpPr>
          <p:spPr>
            <a:xfrm>
              <a:off x="4267200" y="1447800"/>
              <a:ext cx="1172116" cy="369332"/>
            </a:xfrm>
            <a:prstGeom prst="rect">
              <a:avLst/>
            </a:prstGeom>
            <a:noFill/>
            <a:ln>
              <a:solidFill>
                <a:schemeClr val="tx1"/>
              </a:solidFill>
            </a:ln>
          </p:spPr>
          <p:txBody>
            <a:bodyPr wrap="none" rtlCol="0">
              <a:spAutoFit/>
            </a:bodyPr>
            <a:lstStyle/>
            <a:p>
              <a:r>
                <a:rPr lang="en-US" dirty="0" err="1" smtClean="0"/>
                <a:t>new_idea</a:t>
              </a:r>
              <a:endParaRPr lang="en-US" dirty="0"/>
            </a:p>
          </p:txBody>
        </p:sp>
        <p:cxnSp>
          <p:nvCxnSpPr>
            <p:cNvPr id="39" name="Straight Arrow Connector 38"/>
            <p:cNvCxnSpPr/>
            <p:nvPr/>
          </p:nvCxnSpPr>
          <p:spPr>
            <a:xfrm>
              <a:off x="4800600" y="1828800"/>
              <a:ext cx="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3" name="Group 42"/>
          <p:cNvGrpSpPr/>
          <p:nvPr/>
        </p:nvGrpSpPr>
        <p:grpSpPr>
          <a:xfrm>
            <a:off x="1447800" y="4114800"/>
            <a:ext cx="5476300" cy="2133600"/>
            <a:chOff x="1219200" y="1447800"/>
            <a:chExt cx="5476300" cy="2274332"/>
          </a:xfrm>
        </p:grpSpPr>
        <p:grpSp>
          <p:nvGrpSpPr>
            <p:cNvPr id="24" name="Group 39"/>
            <p:cNvGrpSpPr/>
            <p:nvPr/>
          </p:nvGrpSpPr>
          <p:grpSpPr>
            <a:xfrm>
              <a:off x="1219200" y="1447800"/>
              <a:ext cx="5476300" cy="2274332"/>
              <a:chOff x="1295400" y="1371600"/>
              <a:chExt cx="5476300" cy="2274332"/>
            </a:xfrm>
          </p:grpSpPr>
          <p:grpSp>
            <p:nvGrpSpPr>
              <p:cNvPr id="28" name="Group 12"/>
              <p:cNvGrpSpPr/>
              <p:nvPr/>
            </p:nvGrpSpPr>
            <p:grpSpPr>
              <a:xfrm>
                <a:off x="1295400" y="1371600"/>
                <a:ext cx="3200400" cy="1207532"/>
                <a:chOff x="1447800" y="2971800"/>
                <a:chExt cx="3200400" cy="1207532"/>
              </a:xfrm>
            </p:grpSpPr>
            <p:sp>
              <p:nvSpPr>
                <p:cNvPr id="41" name="TextBox 40"/>
                <p:cNvSpPr txBox="1"/>
                <p:nvPr/>
              </p:nvSpPr>
              <p:spPr>
                <a:xfrm>
                  <a:off x="1447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version1</a:t>
                  </a:r>
                  <a:endParaRPr lang="en-US" dirty="0"/>
                </a:p>
              </p:txBody>
            </p:sp>
            <p:sp>
              <p:nvSpPr>
                <p:cNvPr id="42" name="TextBox 41"/>
                <p:cNvSpPr txBox="1"/>
                <p:nvPr/>
              </p:nvSpPr>
              <p:spPr>
                <a:xfrm>
                  <a:off x="2971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version2</a:t>
                  </a:r>
                  <a:endParaRPr lang="en-US" dirty="0"/>
                </a:p>
              </p:txBody>
            </p:sp>
            <p:sp>
              <p:nvSpPr>
                <p:cNvPr id="43" name="TextBox 5"/>
                <p:cNvSpPr txBox="1"/>
                <p:nvPr/>
              </p:nvSpPr>
              <p:spPr>
                <a:xfrm>
                  <a:off x="3429000" y="2971800"/>
                  <a:ext cx="889987" cy="369332"/>
                </a:xfrm>
                <a:prstGeom prst="rect">
                  <a:avLst/>
                </a:prstGeom>
                <a:noFill/>
                <a:ln>
                  <a:solidFill>
                    <a:schemeClr val="tx1"/>
                  </a:solidFill>
                </a:ln>
              </p:spPr>
              <p:txBody>
                <a:bodyPr wrap="none" rtlCol="0">
                  <a:spAutoFit/>
                </a:bodyPr>
                <a:lstStyle/>
                <a:p>
                  <a:r>
                    <a:rPr lang="en-US" dirty="0" smtClean="0"/>
                    <a:t>master</a:t>
                  </a:r>
                  <a:endParaRPr lang="en-US" dirty="0"/>
                </a:p>
              </p:txBody>
            </p:sp>
            <p:cxnSp>
              <p:nvCxnSpPr>
                <p:cNvPr id="44" name="Straight Arrow Connector 43"/>
                <p:cNvCxnSpPr/>
                <p:nvPr/>
              </p:nvCxnSpPr>
              <p:spPr>
                <a:xfrm flipH="1">
                  <a:off x="2514600" y="39624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191000" y="3296705"/>
                  <a:ext cx="457200" cy="24367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Group 31"/>
              <p:cNvGrpSpPr/>
              <p:nvPr/>
            </p:nvGrpSpPr>
            <p:grpSpPr>
              <a:xfrm>
                <a:off x="3886200" y="1981200"/>
                <a:ext cx="2885500" cy="1664732"/>
                <a:chOff x="3886200" y="1828800"/>
                <a:chExt cx="2885500" cy="1664732"/>
              </a:xfrm>
            </p:grpSpPr>
            <p:sp>
              <p:nvSpPr>
                <p:cNvPr id="31" name="TextBox 30"/>
                <p:cNvSpPr txBox="1"/>
                <p:nvPr/>
              </p:nvSpPr>
              <p:spPr>
                <a:xfrm>
                  <a:off x="4343400" y="2438400"/>
                  <a:ext cx="1056700" cy="393693"/>
                </a:xfrm>
                <a:prstGeom prst="rect">
                  <a:avLst/>
                </a:prstGeom>
                <a:solidFill>
                  <a:schemeClr val="bg1">
                    <a:lumMod val="85000"/>
                  </a:schemeClr>
                </a:solidFill>
                <a:ln>
                  <a:solidFill>
                    <a:schemeClr val="tx1"/>
                  </a:solidFill>
                </a:ln>
              </p:spPr>
              <p:txBody>
                <a:bodyPr wrap="none" rtlCol="0">
                  <a:spAutoFit/>
                </a:bodyPr>
                <a:lstStyle/>
                <a:p>
                  <a:r>
                    <a:rPr lang="en-US" dirty="0" smtClean="0"/>
                    <a:t>version3</a:t>
                  </a:r>
                  <a:endParaRPr lang="en-US" dirty="0"/>
                </a:p>
              </p:txBody>
            </p:sp>
            <p:cxnSp>
              <p:nvCxnSpPr>
                <p:cNvPr id="32" name="Straight Arrow Connector 31"/>
                <p:cNvCxnSpPr/>
                <p:nvPr/>
              </p:nvCxnSpPr>
              <p:spPr>
                <a:xfrm flipH="1" flipV="1">
                  <a:off x="3886200" y="2362200"/>
                  <a:ext cx="4572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6324600" y="28194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867400" y="3124200"/>
                  <a:ext cx="864339" cy="369332"/>
                </a:xfrm>
                <a:prstGeom prst="rect">
                  <a:avLst/>
                </a:prstGeom>
                <a:noFill/>
                <a:ln>
                  <a:solidFill>
                    <a:schemeClr val="tx1"/>
                  </a:solidFill>
                </a:ln>
              </p:spPr>
              <p:txBody>
                <a:bodyPr wrap="none" rtlCol="0">
                  <a:spAutoFit/>
                </a:bodyPr>
                <a:lstStyle/>
                <a:p>
                  <a:r>
                    <a:rPr lang="en-US" dirty="0" smtClean="0"/>
                    <a:t>testing</a:t>
                  </a:r>
                  <a:endParaRPr lang="en-US" dirty="0"/>
                </a:p>
              </p:txBody>
            </p:sp>
            <p:sp>
              <p:nvSpPr>
                <p:cNvPr id="36" name="TextBox 35"/>
                <p:cNvSpPr txBox="1"/>
                <p:nvPr/>
              </p:nvSpPr>
              <p:spPr>
                <a:xfrm>
                  <a:off x="5715000" y="2438400"/>
                  <a:ext cx="1056700" cy="393693"/>
                </a:xfrm>
                <a:prstGeom prst="rect">
                  <a:avLst/>
                </a:prstGeom>
                <a:solidFill>
                  <a:schemeClr val="bg1">
                    <a:lumMod val="85000"/>
                  </a:schemeClr>
                </a:solidFill>
                <a:ln>
                  <a:solidFill>
                    <a:schemeClr val="tx1"/>
                  </a:solidFill>
                </a:ln>
              </p:spPr>
              <p:txBody>
                <a:bodyPr wrap="none" rtlCol="0">
                  <a:spAutoFit/>
                </a:bodyPr>
                <a:lstStyle/>
                <a:p>
                  <a:r>
                    <a:rPr lang="en-US" dirty="0" smtClean="0"/>
                    <a:t>version4</a:t>
                  </a:r>
                  <a:endParaRPr lang="en-US" dirty="0"/>
                </a:p>
              </p:txBody>
            </p:sp>
            <p:sp>
              <p:nvSpPr>
                <p:cNvPr id="37" name="TextBox 36"/>
                <p:cNvSpPr txBox="1"/>
                <p:nvPr/>
              </p:nvSpPr>
              <p:spPr>
                <a:xfrm>
                  <a:off x="4343400" y="1828800"/>
                  <a:ext cx="1056700" cy="393693"/>
                </a:xfrm>
                <a:prstGeom prst="rect">
                  <a:avLst/>
                </a:prstGeom>
                <a:solidFill>
                  <a:schemeClr val="bg1">
                    <a:lumMod val="85000"/>
                  </a:schemeClr>
                </a:solidFill>
                <a:ln>
                  <a:solidFill>
                    <a:schemeClr val="tx1"/>
                  </a:solidFill>
                </a:ln>
              </p:spPr>
              <p:txBody>
                <a:bodyPr wrap="none" rtlCol="0">
                  <a:spAutoFit/>
                </a:bodyPr>
                <a:lstStyle/>
                <a:p>
                  <a:r>
                    <a:rPr lang="en-US" dirty="0" smtClean="0"/>
                    <a:t>version5</a:t>
                  </a:r>
                  <a:endParaRPr lang="en-US" dirty="0"/>
                </a:p>
              </p:txBody>
            </p:sp>
            <p:cxnSp>
              <p:nvCxnSpPr>
                <p:cNvPr id="38" name="Straight Arrow Connector 37"/>
                <p:cNvCxnSpPr>
                  <a:stCxn id="37" idx="1"/>
                </p:cNvCxnSpPr>
                <p:nvPr/>
              </p:nvCxnSpPr>
              <p:spPr>
                <a:xfrm flipH="1">
                  <a:off x="3886200" y="2025647"/>
                  <a:ext cx="457200" cy="1841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6" idx="1"/>
                  <a:endCxn id="31" idx="3"/>
                </p:cNvCxnSpPr>
                <p:nvPr/>
              </p:nvCxnSpPr>
              <p:spPr>
                <a:xfrm flipH="1">
                  <a:off x="5400100" y="2635247"/>
                  <a:ext cx="3149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p:nvSpPr>
          <p:spPr>
            <a:xfrm>
              <a:off x="4267200" y="1447800"/>
              <a:ext cx="1172116" cy="369332"/>
            </a:xfrm>
            <a:prstGeom prst="rect">
              <a:avLst/>
            </a:prstGeom>
            <a:noFill/>
            <a:ln>
              <a:solidFill>
                <a:schemeClr val="tx1"/>
              </a:solidFill>
            </a:ln>
          </p:spPr>
          <p:txBody>
            <a:bodyPr wrap="none" rtlCol="0">
              <a:spAutoFit/>
            </a:bodyPr>
            <a:lstStyle/>
            <a:p>
              <a:r>
                <a:rPr lang="en-US" dirty="0" err="1" smtClean="0"/>
                <a:t>new_idea</a:t>
              </a:r>
              <a:endParaRPr lang="en-US" dirty="0"/>
            </a:p>
          </p:txBody>
        </p:sp>
        <p:cxnSp>
          <p:nvCxnSpPr>
            <p:cNvPr id="27" name="Straight Arrow Connector 26"/>
            <p:cNvCxnSpPr/>
            <p:nvPr/>
          </p:nvCxnSpPr>
          <p:spPr>
            <a:xfrm>
              <a:off x="4800600" y="1828800"/>
              <a:ext cx="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solidFill>
                  <a:schemeClr val="tx1"/>
                </a:solidFill>
              </a:rPr>
              <a:t>Merging </a:t>
            </a:r>
            <a:r>
              <a:rPr lang="en-US" sz="2000" dirty="0" smtClean="0">
                <a:solidFill>
                  <a:schemeClr val="tx1"/>
                </a:solidFill>
              </a:rPr>
              <a:t>(3 of 3)</a:t>
            </a:r>
          </a:p>
        </p:txBody>
      </p:sp>
      <p:sp>
        <p:nvSpPr>
          <p:cNvPr id="3075" name="Rectangle 3"/>
          <p:cNvSpPr>
            <a:spLocks noGrp="1" noChangeArrowheads="1"/>
          </p:cNvSpPr>
          <p:nvPr>
            <p:ph type="body" idx="1"/>
          </p:nvPr>
        </p:nvSpPr>
        <p:spPr>
          <a:xfrm>
            <a:off x="457200" y="685800"/>
            <a:ext cx="8305800" cy="5638800"/>
          </a:xfrm>
        </p:spPr>
        <p:txBody>
          <a:bodyPr/>
          <a:lstStyle/>
          <a:p>
            <a:pPr eaLnBrk="1" hangingPunct="1">
              <a:defRPr/>
            </a:pPr>
            <a:r>
              <a:rPr lang="en-US" sz="2000" dirty="0" smtClean="0"/>
              <a:t>And after the command:    </a:t>
            </a:r>
            <a:r>
              <a:rPr lang="en-US" sz="2000" dirty="0" err="1" smtClean="0">
                <a:solidFill>
                  <a:schemeClr val="accent1">
                    <a:lumMod val="50000"/>
                  </a:schemeClr>
                </a:solidFill>
              </a:rPr>
              <a:t>git</a:t>
            </a:r>
            <a:r>
              <a:rPr lang="en-US" sz="2000" dirty="0" smtClean="0">
                <a:solidFill>
                  <a:schemeClr val="accent1">
                    <a:lumMod val="50000"/>
                  </a:schemeClr>
                </a:solidFill>
              </a:rPr>
              <a:t>  merge  </a:t>
            </a:r>
            <a:r>
              <a:rPr lang="en-US" sz="2000" dirty="0" smtClean="0">
                <a:solidFill>
                  <a:schemeClr val="bg1">
                    <a:lumMod val="50000"/>
                  </a:schemeClr>
                </a:solidFill>
              </a:rPr>
              <a:t>testing</a:t>
            </a:r>
          </a:p>
          <a:p>
            <a:pPr eaLnBrk="1" hangingPunct="1">
              <a:defRPr/>
            </a:pPr>
            <a:endParaRPr lang="en-US" sz="2000" dirty="0" smtClean="0">
              <a:solidFill>
                <a:schemeClr val="bg1">
                  <a:lumMod val="50000"/>
                </a:schemeClr>
              </a:solidFill>
            </a:endParaRPr>
          </a:p>
          <a:p>
            <a:pPr eaLnBrk="1" hangingPunct="1">
              <a:defRPr/>
            </a:pPr>
            <a:endParaRPr lang="en-US" sz="2000" dirty="0" smtClean="0">
              <a:solidFill>
                <a:schemeClr val="bg1">
                  <a:lumMod val="50000"/>
                </a:schemeClr>
              </a:solidFill>
            </a:endParaRPr>
          </a:p>
          <a:p>
            <a:pPr eaLnBrk="1" hangingPunct="1">
              <a:defRPr/>
            </a:pPr>
            <a:endParaRPr lang="en-US" sz="2000" dirty="0" smtClean="0">
              <a:solidFill>
                <a:schemeClr val="bg1">
                  <a:lumMod val="50000"/>
                </a:schemeClr>
              </a:solidFill>
            </a:endParaRPr>
          </a:p>
          <a:p>
            <a:pPr eaLnBrk="1" hangingPunct="1">
              <a:defRPr/>
            </a:pPr>
            <a:endParaRPr lang="en-US" sz="2000" dirty="0" smtClean="0">
              <a:solidFill>
                <a:schemeClr val="bg1">
                  <a:lumMod val="50000"/>
                </a:schemeClr>
              </a:solidFill>
            </a:endParaRPr>
          </a:p>
          <a:p>
            <a:pPr eaLnBrk="1" hangingPunct="1">
              <a:defRPr/>
            </a:pPr>
            <a:endParaRPr lang="en-US" sz="2000" dirty="0" smtClean="0">
              <a:solidFill>
                <a:schemeClr val="bg1">
                  <a:lumMod val="50000"/>
                </a:schemeClr>
              </a:solidFill>
            </a:endParaRPr>
          </a:p>
          <a:p>
            <a:pPr eaLnBrk="1" hangingPunct="1">
              <a:buNone/>
              <a:defRPr/>
            </a:pPr>
            <a:endParaRPr lang="en-US" sz="2000" dirty="0" smtClean="0">
              <a:solidFill>
                <a:schemeClr val="bg1">
                  <a:lumMod val="50000"/>
                </a:schemeClr>
              </a:solidFill>
            </a:endParaRPr>
          </a:p>
          <a:p>
            <a:pPr eaLnBrk="1" hangingPunct="1">
              <a:spcBef>
                <a:spcPts val="1200"/>
              </a:spcBef>
              <a:defRPr/>
            </a:pPr>
            <a:r>
              <a:rPr lang="en-US" sz="2000" dirty="0" smtClean="0"/>
              <a:t>In this case, </a:t>
            </a:r>
            <a:r>
              <a:rPr lang="en-US" sz="2000" dirty="0" err="1" smtClean="0"/>
              <a:t>git</a:t>
            </a:r>
            <a:r>
              <a:rPr lang="en-US" sz="2000" dirty="0" smtClean="0"/>
              <a:t> merges version5 from the </a:t>
            </a:r>
            <a:r>
              <a:rPr lang="en-US" sz="2000" dirty="0" err="1" smtClean="0">
                <a:solidFill>
                  <a:schemeClr val="bg1">
                    <a:lumMod val="50000"/>
                  </a:schemeClr>
                </a:solidFill>
              </a:rPr>
              <a:t>new_idea</a:t>
            </a:r>
            <a:r>
              <a:rPr lang="en-US" sz="2000" dirty="0" smtClean="0"/>
              <a:t> branch with version4 of the </a:t>
            </a:r>
            <a:r>
              <a:rPr lang="en-US" sz="2000" dirty="0" smtClean="0">
                <a:solidFill>
                  <a:schemeClr val="bg1">
                    <a:lumMod val="50000"/>
                  </a:schemeClr>
                </a:solidFill>
              </a:rPr>
              <a:t>testing</a:t>
            </a:r>
            <a:r>
              <a:rPr lang="en-US" sz="2000" dirty="0" smtClean="0"/>
              <a:t> branch by creating a new version6.</a:t>
            </a:r>
            <a:br>
              <a:rPr lang="en-US" sz="2000" dirty="0" smtClean="0"/>
            </a:br>
            <a:r>
              <a:rPr lang="en-US" sz="2000" dirty="0" smtClean="0"/>
              <a:t>Version6 has all the changes of version5 and version4.</a:t>
            </a:r>
          </a:p>
          <a:p>
            <a:pPr eaLnBrk="1" hangingPunct="1">
              <a:defRPr/>
            </a:pPr>
            <a:r>
              <a:rPr lang="en-US" sz="2000" dirty="0" smtClean="0"/>
              <a:t>After a merge, we can delete the branches:  </a:t>
            </a:r>
            <a:br>
              <a:rPr lang="en-US" sz="2000" dirty="0" smtClean="0"/>
            </a:br>
            <a:r>
              <a:rPr lang="en-US" sz="2000" dirty="0" smtClean="0"/>
              <a:t>	</a:t>
            </a:r>
            <a:r>
              <a:rPr lang="en-US" sz="2000" dirty="0" err="1" smtClean="0">
                <a:solidFill>
                  <a:schemeClr val="accent1">
                    <a:lumMod val="50000"/>
                  </a:schemeClr>
                </a:solidFill>
              </a:rPr>
              <a:t>git</a:t>
            </a:r>
            <a:r>
              <a:rPr lang="en-US" sz="2000" dirty="0" smtClean="0">
                <a:solidFill>
                  <a:schemeClr val="accent1">
                    <a:lumMod val="50000"/>
                  </a:schemeClr>
                </a:solidFill>
              </a:rPr>
              <a:t>  branch  -d  </a:t>
            </a:r>
            <a:r>
              <a:rPr lang="en-US" sz="2000" dirty="0" err="1" smtClean="0">
                <a:solidFill>
                  <a:schemeClr val="bg1">
                    <a:lumMod val="50000"/>
                  </a:schemeClr>
                </a:solidFill>
              </a:rPr>
              <a:t>new_idea</a:t>
            </a:r>
            <a:r>
              <a:rPr lang="en-US" sz="2000" dirty="0" smtClean="0"/>
              <a:t/>
            </a:r>
            <a:br>
              <a:rPr lang="en-US" sz="2000" dirty="0" smtClean="0"/>
            </a:br>
            <a:r>
              <a:rPr lang="en-US" sz="2000" dirty="0" smtClean="0"/>
              <a:t>	</a:t>
            </a:r>
            <a:r>
              <a:rPr lang="en-US" sz="2000" dirty="0" err="1" smtClean="0">
                <a:solidFill>
                  <a:schemeClr val="accent1">
                    <a:lumMod val="50000"/>
                  </a:schemeClr>
                </a:solidFill>
              </a:rPr>
              <a:t>git</a:t>
            </a:r>
            <a:r>
              <a:rPr lang="en-US" sz="2000" dirty="0" smtClean="0">
                <a:solidFill>
                  <a:schemeClr val="accent1">
                    <a:lumMod val="50000"/>
                  </a:schemeClr>
                </a:solidFill>
              </a:rPr>
              <a:t>  branch  -d  </a:t>
            </a:r>
            <a:r>
              <a:rPr lang="en-US" sz="2000" dirty="0" smtClean="0">
                <a:solidFill>
                  <a:schemeClr val="bg1">
                    <a:lumMod val="50000"/>
                  </a:schemeClr>
                </a:solidFill>
              </a:rPr>
              <a:t>testing</a:t>
            </a:r>
            <a:r>
              <a:rPr lang="en-US" sz="2000" dirty="0" smtClean="0"/>
              <a:t/>
            </a:r>
            <a:br>
              <a:rPr lang="en-US" sz="2000" dirty="0" smtClean="0"/>
            </a:br>
            <a:r>
              <a:rPr lang="en-US" sz="2000" dirty="0" smtClean="0"/>
              <a:t>which deletes the pointers </a:t>
            </a:r>
            <a:r>
              <a:rPr lang="en-US" sz="2000" dirty="0" err="1" smtClean="0">
                <a:solidFill>
                  <a:schemeClr val="bg1">
                    <a:lumMod val="50000"/>
                  </a:schemeClr>
                </a:solidFill>
              </a:rPr>
              <a:t>new_idea</a:t>
            </a:r>
            <a:r>
              <a:rPr lang="en-US" sz="2000" dirty="0" smtClean="0"/>
              <a:t> and </a:t>
            </a:r>
            <a:r>
              <a:rPr lang="en-US" sz="2000" dirty="0" smtClean="0">
                <a:solidFill>
                  <a:schemeClr val="bg1">
                    <a:lumMod val="50000"/>
                  </a:schemeClr>
                </a:solidFill>
              </a:rPr>
              <a:t>testing.</a:t>
            </a:r>
            <a:endParaRPr lang="en-US" sz="2000" dirty="0" smtClean="0"/>
          </a:p>
        </p:txBody>
      </p:sp>
      <p:grpSp>
        <p:nvGrpSpPr>
          <p:cNvPr id="27" name="Group 26"/>
          <p:cNvGrpSpPr/>
          <p:nvPr/>
        </p:nvGrpSpPr>
        <p:grpSpPr>
          <a:xfrm>
            <a:off x="1066800" y="1143000"/>
            <a:ext cx="6847900" cy="2057400"/>
            <a:chOff x="990600" y="1371600"/>
            <a:chExt cx="6847900" cy="2133600"/>
          </a:xfrm>
        </p:grpSpPr>
        <p:grpSp>
          <p:nvGrpSpPr>
            <p:cNvPr id="2" name="Group 42"/>
            <p:cNvGrpSpPr/>
            <p:nvPr/>
          </p:nvGrpSpPr>
          <p:grpSpPr>
            <a:xfrm>
              <a:off x="990600" y="1371600"/>
              <a:ext cx="5476300" cy="2133600"/>
              <a:chOff x="1219200" y="1447800"/>
              <a:chExt cx="5476300" cy="2274332"/>
            </a:xfrm>
          </p:grpSpPr>
          <p:grpSp>
            <p:nvGrpSpPr>
              <p:cNvPr id="3" name="Group 39"/>
              <p:cNvGrpSpPr/>
              <p:nvPr/>
            </p:nvGrpSpPr>
            <p:grpSpPr>
              <a:xfrm>
                <a:off x="1219200" y="2057400"/>
                <a:ext cx="5476300" cy="1664732"/>
                <a:chOff x="1295400" y="1981200"/>
                <a:chExt cx="5476300" cy="1664732"/>
              </a:xfrm>
            </p:grpSpPr>
            <p:grpSp>
              <p:nvGrpSpPr>
                <p:cNvPr id="7" name="Group 12"/>
                <p:cNvGrpSpPr/>
                <p:nvPr/>
              </p:nvGrpSpPr>
              <p:grpSpPr>
                <a:xfrm>
                  <a:off x="1295400" y="2209800"/>
                  <a:ext cx="2580700" cy="369332"/>
                  <a:chOff x="1447800" y="3810000"/>
                  <a:chExt cx="2580700" cy="369332"/>
                </a:xfrm>
              </p:grpSpPr>
              <p:sp>
                <p:nvSpPr>
                  <p:cNvPr id="4" name="TextBox 3"/>
                  <p:cNvSpPr txBox="1"/>
                  <p:nvPr/>
                </p:nvSpPr>
                <p:spPr>
                  <a:xfrm>
                    <a:off x="1447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version1</a:t>
                    </a:r>
                    <a:endParaRPr lang="en-US" dirty="0"/>
                  </a:p>
                </p:txBody>
              </p:sp>
              <p:sp>
                <p:nvSpPr>
                  <p:cNvPr id="5" name="TextBox 4"/>
                  <p:cNvSpPr txBox="1"/>
                  <p:nvPr/>
                </p:nvSpPr>
                <p:spPr>
                  <a:xfrm>
                    <a:off x="2971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version2</a:t>
                    </a:r>
                    <a:endParaRPr lang="en-US" dirty="0"/>
                  </a:p>
                </p:txBody>
              </p:sp>
              <p:cxnSp>
                <p:nvCxnSpPr>
                  <p:cNvPr id="9" name="Straight Arrow Connector 8"/>
                  <p:cNvCxnSpPr/>
                  <p:nvPr/>
                </p:nvCxnSpPr>
                <p:spPr>
                  <a:xfrm flipH="1">
                    <a:off x="2514600" y="39624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Group 31"/>
                <p:cNvGrpSpPr/>
                <p:nvPr/>
              </p:nvGrpSpPr>
              <p:grpSpPr>
                <a:xfrm>
                  <a:off x="3886200" y="1981200"/>
                  <a:ext cx="2885500" cy="1664732"/>
                  <a:chOff x="3886200" y="1828800"/>
                  <a:chExt cx="2885500" cy="1664732"/>
                </a:xfrm>
              </p:grpSpPr>
              <p:sp>
                <p:nvSpPr>
                  <p:cNvPr id="14" name="TextBox 13"/>
                  <p:cNvSpPr txBox="1"/>
                  <p:nvPr/>
                </p:nvSpPr>
                <p:spPr>
                  <a:xfrm>
                    <a:off x="4343400" y="2438400"/>
                    <a:ext cx="1056700" cy="393693"/>
                  </a:xfrm>
                  <a:prstGeom prst="rect">
                    <a:avLst/>
                  </a:prstGeom>
                  <a:solidFill>
                    <a:schemeClr val="bg1">
                      <a:lumMod val="85000"/>
                    </a:schemeClr>
                  </a:solidFill>
                  <a:ln>
                    <a:solidFill>
                      <a:schemeClr val="tx1"/>
                    </a:solidFill>
                  </a:ln>
                </p:spPr>
                <p:txBody>
                  <a:bodyPr wrap="none" rtlCol="0">
                    <a:spAutoFit/>
                  </a:bodyPr>
                  <a:lstStyle/>
                  <a:p>
                    <a:r>
                      <a:rPr lang="en-US" dirty="0" smtClean="0"/>
                      <a:t>version3</a:t>
                    </a:r>
                    <a:endParaRPr lang="en-US" dirty="0"/>
                  </a:p>
                </p:txBody>
              </p:sp>
              <p:cxnSp>
                <p:nvCxnSpPr>
                  <p:cNvPr id="15" name="Straight Arrow Connector 14"/>
                  <p:cNvCxnSpPr/>
                  <p:nvPr/>
                </p:nvCxnSpPr>
                <p:spPr>
                  <a:xfrm flipH="1" flipV="1">
                    <a:off x="3886200" y="2362200"/>
                    <a:ext cx="4572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324600" y="28194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867400" y="3124200"/>
                    <a:ext cx="864339" cy="369332"/>
                  </a:xfrm>
                  <a:prstGeom prst="rect">
                    <a:avLst/>
                  </a:prstGeom>
                  <a:noFill/>
                  <a:ln>
                    <a:solidFill>
                      <a:schemeClr val="tx1"/>
                    </a:solidFill>
                  </a:ln>
                </p:spPr>
                <p:txBody>
                  <a:bodyPr wrap="none" rtlCol="0">
                    <a:spAutoFit/>
                  </a:bodyPr>
                  <a:lstStyle/>
                  <a:p>
                    <a:r>
                      <a:rPr lang="en-US" dirty="0" smtClean="0"/>
                      <a:t>testing</a:t>
                    </a:r>
                    <a:endParaRPr lang="en-US" dirty="0"/>
                  </a:p>
                </p:txBody>
              </p:sp>
              <p:sp>
                <p:nvSpPr>
                  <p:cNvPr id="21" name="TextBox 20"/>
                  <p:cNvSpPr txBox="1"/>
                  <p:nvPr/>
                </p:nvSpPr>
                <p:spPr>
                  <a:xfrm>
                    <a:off x="5715000" y="2438400"/>
                    <a:ext cx="1056700" cy="393693"/>
                  </a:xfrm>
                  <a:prstGeom prst="rect">
                    <a:avLst/>
                  </a:prstGeom>
                  <a:solidFill>
                    <a:schemeClr val="bg1">
                      <a:lumMod val="85000"/>
                    </a:schemeClr>
                  </a:solidFill>
                  <a:ln>
                    <a:solidFill>
                      <a:schemeClr val="tx1"/>
                    </a:solidFill>
                  </a:ln>
                </p:spPr>
                <p:txBody>
                  <a:bodyPr wrap="none" rtlCol="0">
                    <a:spAutoFit/>
                  </a:bodyPr>
                  <a:lstStyle/>
                  <a:p>
                    <a:r>
                      <a:rPr lang="en-US" dirty="0" smtClean="0"/>
                      <a:t>version4</a:t>
                    </a:r>
                    <a:endParaRPr lang="en-US" dirty="0"/>
                  </a:p>
                </p:txBody>
              </p:sp>
              <p:sp>
                <p:nvSpPr>
                  <p:cNvPr id="22" name="TextBox 21"/>
                  <p:cNvSpPr txBox="1"/>
                  <p:nvPr/>
                </p:nvSpPr>
                <p:spPr>
                  <a:xfrm>
                    <a:off x="4343400" y="1828800"/>
                    <a:ext cx="1056700" cy="393693"/>
                  </a:xfrm>
                  <a:prstGeom prst="rect">
                    <a:avLst/>
                  </a:prstGeom>
                  <a:solidFill>
                    <a:schemeClr val="bg1">
                      <a:lumMod val="85000"/>
                    </a:schemeClr>
                  </a:solidFill>
                  <a:ln>
                    <a:solidFill>
                      <a:schemeClr val="tx1"/>
                    </a:solidFill>
                  </a:ln>
                </p:spPr>
                <p:txBody>
                  <a:bodyPr wrap="none" rtlCol="0">
                    <a:spAutoFit/>
                  </a:bodyPr>
                  <a:lstStyle/>
                  <a:p>
                    <a:r>
                      <a:rPr lang="en-US" dirty="0" smtClean="0"/>
                      <a:t>version5</a:t>
                    </a:r>
                    <a:endParaRPr lang="en-US" dirty="0"/>
                  </a:p>
                </p:txBody>
              </p:sp>
              <p:cxnSp>
                <p:nvCxnSpPr>
                  <p:cNvPr id="26" name="Straight Arrow Connector 25"/>
                  <p:cNvCxnSpPr>
                    <a:stCxn id="22" idx="1"/>
                  </p:cNvCxnSpPr>
                  <p:nvPr/>
                </p:nvCxnSpPr>
                <p:spPr>
                  <a:xfrm flipH="1">
                    <a:off x="3886200" y="2025647"/>
                    <a:ext cx="457200" cy="1841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1"/>
                    <a:endCxn id="14" idx="3"/>
                  </p:cNvCxnSpPr>
                  <p:nvPr/>
                </p:nvCxnSpPr>
                <p:spPr>
                  <a:xfrm flipH="1">
                    <a:off x="5400100" y="2635247"/>
                    <a:ext cx="3149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33" name="TextBox 32"/>
              <p:cNvSpPr txBox="1"/>
              <p:nvPr/>
            </p:nvSpPr>
            <p:spPr>
              <a:xfrm>
                <a:off x="4267200" y="1447800"/>
                <a:ext cx="1172116" cy="369332"/>
              </a:xfrm>
              <a:prstGeom prst="rect">
                <a:avLst/>
              </a:prstGeom>
              <a:noFill/>
              <a:ln>
                <a:solidFill>
                  <a:schemeClr val="tx1"/>
                </a:solidFill>
              </a:ln>
            </p:spPr>
            <p:txBody>
              <a:bodyPr wrap="none" rtlCol="0">
                <a:spAutoFit/>
              </a:bodyPr>
              <a:lstStyle/>
              <a:p>
                <a:r>
                  <a:rPr lang="en-US" dirty="0" err="1" smtClean="0"/>
                  <a:t>new_idea</a:t>
                </a:r>
                <a:endParaRPr lang="en-US" dirty="0"/>
              </a:p>
            </p:txBody>
          </p:sp>
          <p:cxnSp>
            <p:nvCxnSpPr>
              <p:cNvPr id="39" name="Straight Arrow Connector 38"/>
              <p:cNvCxnSpPr/>
              <p:nvPr/>
            </p:nvCxnSpPr>
            <p:spPr>
              <a:xfrm>
                <a:off x="4800600" y="1828800"/>
                <a:ext cx="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6781800" y="1905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version6</a:t>
              </a:r>
              <a:endParaRPr lang="en-US" dirty="0"/>
            </a:p>
          </p:txBody>
        </p:sp>
        <p:sp>
          <p:nvSpPr>
            <p:cNvPr id="47" name="TextBox 46"/>
            <p:cNvSpPr txBox="1"/>
            <p:nvPr/>
          </p:nvSpPr>
          <p:spPr>
            <a:xfrm>
              <a:off x="6858000" y="1371600"/>
              <a:ext cx="889987" cy="346478"/>
            </a:xfrm>
            <a:prstGeom prst="rect">
              <a:avLst/>
            </a:prstGeom>
            <a:noFill/>
            <a:ln>
              <a:solidFill>
                <a:schemeClr val="tx1"/>
              </a:solidFill>
            </a:ln>
          </p:spPr>
          <p:txBody>
            <a:bodyPr wrap="none" rtlCol="0">
              <a:spAutoFit/>
            </a:bodyPr>
            <a:lstStyle/>
            <a:p>
              <a:r>
                <a:rPr lang="en-US" dirty="0" smtClean="0"/>
                <a:t>master</a:t>
              </a:r>
              <a:endParaRPr lang="en-US" dirty="0"/>
            </a:p>
          </p:txBody>
        </p:sp>
        <p:cxnSp>
          <p:nvCxnSpPr>
            <p:cNvPr id="48" name="Straight Arrow Connector 47"/>
            <p:cNvCxnSpPr/>
            <p:nvPr/>
          </p:nvCxnSpPr>
          <p:spPr>
            <a:xfrm flipH="1">
              <a:off x="7315200" y="1676400"/>
              <a:ext cx="5050" cy="2144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6" idx="1"/>
              <a:endCxn id="22" idx="3"/>
            </p:cNvCxnSpPr>
            <p:nvPr/>
          </p:nvCxnSpPr>
          <p:spPr>
            <a:xfrm flipH="1">
              <a:off x="5095300" y="2089666"/>
              <a:ext cx="1686500" cy="384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21" idx="3"/>
            </p:cNvCxnSpPr>
            <p:nvPr/>
          </p:nvCxnSpPr>
          <p:spPr>
            <a:xfrm flipH="1">
              <a:off x="6466900" y="2286000"/>
              <a:ext cx="543503" cy="414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solidFill>
                  <a:schemeClr val="tx1"/>
                </a:solidFill>
              </a:rPr>
              <a:t>Merging Conflict</a:t>
            </a:r>
            <a:endParaRPr lang="en-US" sz="2000" dirty="0" smtClean="0">
              <a:solidFill>
                <a:schemeClr val="tx1"/>
              </a:solidFill>
            </a:endParaRPr>
          </a:p>
        </p:txBody>
      </p:sp>
      <p:sp>
        <p:nvSpPr>
          <p:cNvPr id="3075" name="Rectangle 3"/>
          <p:cNvSpPr>
            <a:spLocks noGrp="1" noChangeArrowheads="1"/>
          </p:cNvSpPr>
          <p:nvPr>
            <p:ph type="body" idx="1"/>
          </p:nvPr>
        </p:nvSpPr>
        <p:spPr>
          <a:xfrm>
            <a:off x="457200" y="685800"/>
            <a:ext cx="8305800" cy="5638800"/>
          </a:xfrm>
        </p:spPr>
        <p:txBody>
          <a:bodyPr/>
          <a:lstStyle/>
          <a:p>
            <a:pPr eaLnBrk="1" hangingPunct="1">
              <a:defRPr/>
            </a:pPr>
            <a:r>
              <a:rPr lang="en-US" sz="2000" dirty="0" smtClean="0"/>
              <a:t>Sometime there could be a merging conflict when the same file is changed in 2 different branches.</a:t>
            </a:r>
            <a:endParaRPr lang="en-US" sz="2000" dirty="0" smtClean="0">
              <a:solidFill>
                <a:schemeClr val="bg1">
                  <a:lumMod val="50000"/>
                </a:schemeClr>
              </a:solidFill>
            </a:endParaRPr>
          </a:p>
          <a:p>
            <a:pPr eaLnBrk="1" hangingPunct="1">
              <a:defRPr/>
            </a:pPr>
            <a:endParaRPr lang="en-US" sz="2000" dirty="0" smtClean="0">
              <a:solidFill>
                <a:schemeClr val="bg1">
                  <a:lumMod val="50000"/>
                </a:schemeClr>
              </a:solidFill>
            </a:endParaRPr>
          </a:p>
          <a:p>
            <a:pPr eaLnBrk="1" hangingPunct="1">
              <a:defRPr/>
            </a:pPr>
            <a:endParaRPr lang="en-US" sz="2000" dirty="0" smtClean="0">
              <a:solidFill>
                <a:schemeClr val="bg1">
                  <a:lumMod val="50000"/>
                </a:schemeClr>
              </a:solidFill>
            </a:endParaRPr>
          </a:p>
          <a:p>
            <a:pPr eaLnBrk="1" hangingPunct="1">
              <a:defRPr/>
            </a:pPr>
            <a:endParaRPr lang="en-US" sz="2000" dirty="0" smtClean="0">
              <a:solidFill>
                <a:schemeClr val="bg1">
                  <a:lumMod val="50000"/>
                </a:schemeClr>
              </a:solidFill>
            </a:endParaRPr>
          </a:p>
          <a:p>
            <a:pPr eaLnBrk="1" hangingPunct="1">
              <a:defRPr/>
            </a:pPr>
            <a:endParaRPr lang="en-US" sz="2000" dirty="0" smtClean="0">
              <a:solidFill>
                <a:schemeClr val="bg1">
                  <a:lumMod val="50000"/>
                </a:schemeClr>
              </a:solidFill>
            </a:endParaRPr>
          </a:p>
          <a:p>
            <a:pPr eaLnBrk="1" hangingPunct="1">
              <a:buNone/>
              <a:defRPr/>
            </a:pPr>
            <a:endParaRPr lang="en-US" sz="2000" dirty="0" smtClean="0">
              <a:solidFill>
                <a:schemeClr val="bg1">
                  <a:lumMod val="50000"/>
                </a:schemeClr>
              </a:solidFill>
            </a:endParaRPr>
          </a:p>
          <a:p>
            <a:pPr eaLnBrk="1" hangingPunct="1">
              <a:spcBef>
                <a:spcPts val="1200"/>
              </a:spcBef>
              <a:defRPr/>
            </a:pPr>
            <a:r>
              <a:rPr lang="en-US" sz="2000" dirty="0" smtClean="0"/>
              <a:t>If </a:t>
            </a:r>
            <a:r>
              <a:rPr lang="en-US" sz="2000" dirty="0" err="1" smtClean="0"/>
              <a:t>fileA</a:t>
            </a:r>
            <a:r>
              <a:rPr lang="en-US" sz="2000" dirty="0" smtClean="0"/>
              <a:t> is changed in version5, and the same </a:t>
            </a:r>
            <a:r>
              <a:rPr lang="en-US" sz="2000" dirty="0" err="1" smtClean="0"/>
              <a:t>fileA</a:t>
            </a:r>
            <a:r>
              <a:rPr lang="en-US" sz="2000" dirty="0" smtClean="0"/>
              <a:t> is also changed in version4, then the merge into version6 will not be successful. </a:t>
            </a:r>
            <a:r>
              <a:rPr lang="en-US" sz="2000" dirty="0" err="1" smtClean="0"/>
              <a:t>git</a:t>
            </a:r>
            <a:r>
              <a:rPr lang="en-US" sz="2000" dirty="0" smtClean="0"/>
              <a:t> doesn’t know which change to use for the merge and will give us an “unmerged paths” status along with the file(s) in question.</a:t>
            </a:r>
          </a:p>
          <a:p>
            <a:pPr eaLnBrk="1" hangingPunct="1">
              <a:spcBef>
                <a:spcPts val="1200"/>
              </a:spcBef>
              <a:defRPr/>
            </a:pPr>
            <a:r>
              <a:rPr lang="en-US" sz="2000" dirty="0" err="1" smtClean="0"/>
              <a:t>git</a:t>
            </a:r>
            <a:r>
              <a:rPr lang="en-US" sz="2000" dirty="0" smtClean="0"/>
              <a:t> can help us find the changes in the file: </a:t>
            </a:r>
            <a:br>
              <a:rPr lang="en-US" sz="2000" dirty="0" smtClean="0"/>
            </a:br>
            <a:r>
              <a:rPr lang="en-US" sz="2000" dirty="0" smtClean="0"/>
              <a:t> </a:t>
            </a:r>
            <a:r>
              <a:rPr lang="en-US" sz="2000" dirty="0" err="1" smtClean="0">
                <a:solidFill>
                  <a:schemeClr val="accent1">
                    <a:lumMod val="50000"/>
                  </a:schemeClr>
                </a:solidFill>
              </a:rPr>
              <a:t>git</a:t>
            </a:r>
            <a:r>
              <a:rPr lang="en-US" sz="2000" dirty="0" smtClean="0">
                <a:solidFill>
                  <a:schemeClr val="accent1">
                    <a:lumMod val="50000"/>
                  </a:schemeClr>
                </a:solidFill>
              </a:rPr>
              <a:t>  add  </a:t>
            </a:r>
            <a:r>
              <a:rPr lang="en-US" sz="2000" dirty="0" err="1" smtClean="0">
                <a:solidFill>
                  <a:schemeClr val="bg1">
                    <a:lumMod val="50000"/>
                  </a:schemeClr>
                </a:solidFill>
              </a:rPr>
              <a:t>filename_in_conflict</a:t>
            </a:r>
            <a:r>
              <a:rPr lang="en-US" sz="2000" dirty="0" smtClean="0">
                <a:solidFill>
                  <a:schemeClr val="bg1">
                    <a:lumMod val="50000"/>
                  </a:schemeClr>
                </a:solidFill>
              </a:rPr>
              <a:t>     </a:t>
            </a:r>
            <a:r>
              <a:rPr lang="en-US" sz="2000" dirty="0" smtClean="0"/>
              <a:t>(merge both changes into the file)</a:t>
            </a:r>
            <a:r>
              <a:rPr lang="en-US" sz="2000" dirty="0" smtClean="0">
                <a:solidFill>
                  <a:schemeClr val="bg1">
                    <a:lumMod val="50000"/>
                  </a:schemeClr>
                </a:solidFill>
              </a:rPr>
              <a:t/>
            </a:r>
            <a:br>
              <a:rPr lang="en-US" sz="2000" dirty="0" smtClean="0">
                <a:solidFill>
                  <a:schemeClr val="bg1">
                    <a:lumMod val="50000"/>
                  </a:schemeClr>
                </a:solidFill>
              </a:rPr>
            </a:br>
            <a:r>
              <a:rPr lang="en-US" sz="2000" dirty="0" smtClean="0">
                <a:solidFill>
                  <a:schemeClr val="bg1">
                    <a:lumMod val="50000"/>
                  </a:schemeClr>
                </a:solidFill>
              </a:rPr>
              <a:t> </a:t>
            </a:r>
            <a:r>
              <a:rPr lang="en-US" sz="2000" dirty="0" smtClean="0">
                <a:solidFill>
                  <a:schemeClr val="accent1">
                    <a:lumMod val="50000"/>
                  </a:schemeClr>
                </a:solidFill>
              </a:rPr>
              <a:t>cat </a:t>
            </a:r>
            <a:r>
              <a:rPr lang="en-US" sz="2000" dirty="0" err="1" smtClean="0">
                <a:solidFill>
                  <a:schemeClr val="bg1">
                    <a:lumMod val="50000"/>
                  </a:schemeClr>
                </a:solidFill>
              </a:rPr>
              <a:t>filename_in_conflict</a:t>
            </a:r>
            <a:r>
              <a:rPr lang="en-US" sz="2000" dirty="0" smtClean="0">
                <a:solidFill>
                  <a:schemeClr val="bg1">
                    <a:lumMod val="50000"/>
                  </a:schemeClr>
                </a:solidFill>
              </a:rPr>
              <a:t>             </a:t>
            </a:r>
            <a:r>
              <a:rPr lang="en-US" sz="2000" dirty="0" smtClean="0"/>
              <a:t>(show the file with marked lines of 				      conflict)</a:t>
            </a:r>
            <a:br>
              <a:rPr lang="en-US" sz="2000" dirty="0" smtClean="0"/>
            </a:br>
            <a:r>
              <a:rPr lang="en-US" sz="2000" dirty="0" smtClean="0"/>
              <a:t>We then use </a:t>
            </a:r>
            <a:r>
              <a:rPr lang="en-US" sz="2000" dirty="0" smtClean="0">
                <a:solidFill>
                  <a:schemeClr val="accent1">
                    <a:lumMod val="50000"/>
                  </a:schemeClr>
                </a:solidFill>
              </a:rPr>
              <a:t>vim</a:t>
            </a:r>
            <a:r>
              <a:rPr lang="en-US" sz="2000" dirty="0" smtClean="0"/>
              <a:t> or any text editor to decide which change to keep.</a:t>
            </a:r>
          </a:p>
        </p:txBody>
      </p:sp>
      <p:grpSp>
        <p:nvGrpSpPr>
          <p:cNvPr id="2" name="Group 26"/>
          <p:cNvGrpSpPr/>
          <p:nvPr/>
        </p:nvGrpSpPr>
        <p:grpSpPr>
          <a:xfrm>
            <a:off x="1143000" y="1371600"/>
            <a:ext cx="6847900" cy="1828800"/>
            <a:chOff x="990600" y="1371600"/>
            <a:chExt cx="6847900" cy="2133600"/>
          </a:xfrm>
        </p:grpSpPr>
        <p:grpSp>
          <p:nvGrpSpPr>
            <p:cNvPr id="3" name="Group 42"/>
            <p:cNvGrpSpPr/>
            <p:nvPr/>
          </p:nvGrpSpPr>
          <p:grpSpPr>
            <a:xfrm>
              <a:off x="990600" y="1371600"/>
              <a:ext cx="5476300" cy="2133600"/>
              <a:chOff x="1219200" y="1447800"/>
              <a:chExt cx="5476300" cy="2274332"/>
            </a:xfrm>
          </p:grpSpPr>
          <p:grpSp>
            <p:nvGrpSpPr>
              <p:cNvPr id="6" name="Group 39"/>
              <p:cNvGrpSpPr/>
              <p:nvPr/>
            </p:nvGrpSpPr>
            <p:grpSpPr>
              <a:xfrm>
                <a:off x="1219200" y="2057400"/>
                <a:ext cx="5476300" cy="1664732"/>
                <a:chOff x="1295400" y="1981200"/>
                <a:chExt cx="5476300" cy="1664732"/>
              </a:xfrm>
            </p:grpSpPr>
            <p:grpSp>
              <p:nvGrpSpPr>
                <p:cNvPr id="7" name="Group 12"/>
                <p:cNvGrpSpPr/>
                <p:nvPr/>
              </p:nvGrpSpPr>
              <p:grpSpPr>
                <a:xfrm>
                  <a:off x="1295400" y="2209800"/>
                  <a:ext cx="2580700" cy="369332"/>
                  <a:chOff x="1447800" y="3810000"/>
                  <a:chExt cx="2580700" cy="369332"/>
                </a:xfrm>
              </p:grpSpPr>
              <p:sp>
                <p:nvSpPr>
                  <p:cNvPr id="4" name="TextBox 3"/>
                  <p:cNvSpPr txBox="1"/>
                  <p:nvPr/>
                </p:nvSpPr>
                <p:spPr>
                  <a:xfrm>
                    <a:off x="1447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version1</a:t>
                    </a:r>
                    <a:endParaRPr lang="en-US" dirty="0"/>
                  </a:p>
                </p:txBody>
              </p:sp>
              <p:sp>
                <p:nvSpPr>
                  <p:cNvPr id="5" name="TextBox 4"/>
                  <p:cNvSpPr txBox="1"/>
                  <p:nvPr/>
                </p:nvSpPr>
                <p:spPr>
                  <a:xfrm>
                    <a:off x="2971800" y="3810000"/>
                    <a:ext cx="1056700" cy="369332"/>
                  </a:xfrm>
                  <a:prstGeom prst="rect">
                    <a:avLst/>
                  </a:prstGeom>
                  <a:solidFill>
                    <a:schemeClr val="bg1">
                      <a:lumMod val="85000"/>
                    </a:schemeClr>
                  </a:solidFill>
                  <a:ln>
                    <a:solidFill>
                      <a:schemeClr val="tx1"/>
                    </a:solidFill>
                  </a:ln>
                </p:spPr>
                <p:txBody>
                  <a:bodyPr wrap="none" rtlCol="0">
                    <a:spAutoFit/>
                  </a:bodyPr>
                  <a:lstStyle/>
                  <a:p>
                    <a:r>
                      <a:rPr lang="en-US" dirty="0" smtClean="0"/>
                      <a:t>version2</a:t>
                    </a:r>
                    <a:endParaRPr lang="en-US" dirty="0"/>
                  </a:p>
                </p:txBody>
              </p:sp>
              <p:cxnSp>
                <p:nvCxnSpPr>
                  <p:cNvPr id="9" name="Straight Arrow Connector 8"/>
                  <p:cNvCxnSpPr/>
                  <p:nvPr/>
                </p:nvCxnSpPr>
                <p:spPr>
                  <a:xfrm flipH="1">
                    <a:off x="2514600" y="39624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Group 31"/>
                <p:cNvGrpSpPr/>
                <p:nvPr/>
              </p:nvGrpSpPr>
              <p:grpSpPr>
                <a:xfrm>
                  <a:off x="3886200" y="1981200"/>
                  <a:ext cx="2885500" cy="1664732"/>
                  <a:chOff x="3886200" y="1828800"/>
                  <a:chExt cx="2885500" cy="1664732"/>
                </a:xfrm>
              </p:grpSpPr>
              <p:sp>
                <p:nvSpPr>
                  <p:cNvPr id="14" name="TextBox 13"/>
                  <p:cNvSpPr txBox="1"/>
                  <p:nvPr/>
                </p:nvSpPr>
                <p:spPr>
                  <a:xfrm>
                    <a:off x="4343400" y="2438400"/>
                    <a:ext cx="1056700" cy="393693"/>
                  </a:xfrm>
                  <a:prstGeom prst="rect">
                    <a:avLst/>
                  </a:prstGeom>
                  <a:solidFill>
                    <a:schemeClr val="bg1">
                      <a:lumMod val="85000"/>
                    </a:schemeClr>
                  </a:solidFill>
                  <a:ln>
                    <a:solidFill>
                      <a:schemeClr val="tx1"/>
                    </a:solidFill>
                  </a:ln>
                </p:spPr>
                <p:txBody>
                  <a:bodyPr wrap="none" rtlCol="0">
                    <a:spAutoFit/>
                  </a:bodyPr>
                  <a:lstStyle/>
                  <a:p>
                    <a:r>
                      <a:rPr lang="en-US" dirty="0" smtClean="0"/>
                      <a:t>version3</a:t>
                    </a:r>
                    <a:endParaRPr lang="en-US" dirty="0"/>
                  </a:p>
                </p:txBody>
              </p:sp>
              <p:cxnSp>
                <p:nvCxnSpPr>
                  <p:cNvPr id="15" name="Straight Arrow Connector 14"/>
                  <p:cNvCxnSpPr/>
                  <p:nvPr/>
                </p:nvCxnSpPr>
                <p:spPr>
                  <a:xfrm flipH="1" flipV="1">
                    <a:off x="3886200" y="2362200"/>
                    <a:ext cx="4572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324600" y="28194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867400" y="3124200"/>
                    <a:ext cx="864339" cy="369332"/>
                  </a:xfrm>
                  <a:prstGeom prst="rect">
                    <a:avLst/>
                  </a:prstGeom>
                  <a:noFill/>
                  <a:ln>
                    <a:solidFill>
                      <a:schemeClr val="tx1"/>
                    </a:solidFill>
                  </a:ln>
                </p:spPr>
                <p:txBody>
                  <a:bodyPr wrap="none" rtlCol="0">
                    <a:spAutoFit/>
                  </a:bodyPr>
                  <a:lstStyle/>
                  <a:p>
                    <a:r>
                      <a:rPr lang="en-US" dirty="0" smtClean="0"/>
                      <a:t>testing</a:t>
                    </a:r>
                    <a:endParaRPr lang="en-US" dirty="0"/>
                  </a:p>
                </p:txBody>
              </p:sp>
              <p:sp>
                <p:nvSpPr>
                  <p:cNvPr id="21" name="TextBox 20"/>
                  <p:cNvSpPr txBox="1"/>
                  <p:nvPr/>
                </p:nvSpPr>
                <p:spPr>
                  <a:xfrm>
                    <a:off x="5715000" y="2438400"/>
                    <a:ext cx="1056700" cy="393693"/>
                  </a:xfrm>
                  <a:prstGeom prst="rect">
                    <a:avLst/>
                  </a:prstGeom>
                  <a:solidFill>
                    <a:schemeClr val="bg1">
                      <a:lumMod val="85000"/>
                    </a:schemeClr>
                  </a:solidFill>
                  <a:ln>
                    <a:solidFill>
                      <a:schemeClr val="tx1"/>
                    </a:solidFill>
                  </a:ln>
                </p:spPr>
                <p:txBody>
                  <a:bodyPr wrap="none" rtlCol="0">
                    <a:spAutoFit/>
                  </a:bodyPr>
                  <a:lstStyle/>
                  <a:p>
                    <a:r>
                      <a:rPr lang="en-US" dirty="0" smtClean="0"/>
                      <a:t>version4</a:t>
                    </a:r>
                    <a:endParaRPr lang="en-US" dirty="0"/>
                  </a:p>
                </p:txBody>
              </p:sp>
              <p:sp>
                <p:nvSpPr>
                  <p:cNvPr id="22" name="TextBox 21"/>
                  <p:cNvSpPr txBox="1"/>
                  <p:nvPr/>
                </p:nvSpPr>
                <p:spPr>
                  <a:xfrm>
                    <a:off x="4343400" y="1828800"/>
                    <a:ext cx="1056700" cy="393693"/>
                  </a:xfrm>
                  <a:prstGeom prst="rect">
                    <a:avLst/>
                  </a:prstGeom>
                  <a:solidFill>
                    <a:schemeClr val="bg1">
                      <a:lumMod val="85000"/>
                    </a:schemeClr>
                  </a:solidFill>
                  <a:ln>
                    <a:solidFill>
                      <a:schemeClr val="tx1"/>
                    </a:solidFill>
                  </a:ln>
                </p:spPr>
                <p:txBody>
                  <a:bodyPr wrap="none" rtlCol="0">
                    <a:spAutoFit/>
                  </a:bodyPr>
                  <a:lstStyle/>
                  <a:p>
                    <a:r>
                      <a:rPr lang="en-US" dirty="0" smtClean="0"/>
                      <a:t>version5</a:t>
                    </a:r>
                    <a:endParaRPr lang="en-US" dirty="0"/>
                  </a:p>
                </p:txBody>
              </p:sp>
              <p:cxnSp>
                <p:nvCxnSpPr>
                  <p:cNvPr id="26" name="Straight Arrow Connector 25"/>
                  <p:cNvCxnSpPr>
                    <a:stCxn id="22" idx="1"/>
                  </p:cNvCxnSpPr>
                  <p:nvPr/>
                </p:nvCxnSpPr>
                <p:spPr>
                  <a:xfrm flipH="1">
                    <a:off x="3886200" y="2025647"/>
                    <a:ext cx="457200" cy="1841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1"/>
                    <a:endCxn id="14" idx="3"/>
                  </p:cNvCxnSpPr>
                  <p:nvPr/>
                </p:nvCxnSpPr>
                <p:spPr>
                  <a:xfrm flipH="1">
                    <a:off x="5400100" y="2635247"/>
                    <a:ext cx="3149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33" name="TextBox 32"/>
              <p:cNvSpPr txBox="1"/>
              <p:nvPr/>
            </p:nvSpPr>
            <p:spPr>
              <a:xfrm>
                <a:off x="4267200" y="1447800"/>
                <a:ext cx="1172116" cy="369332"/>
              </a:xfrm>
              <a:prstGeom prst="rect">
                <a:avLst/>
              </a:prstGeom>
              <a:noFill/>
              <a:ln>
                <a:solidFill>
                  <a:schemeClr val="tx1"/>
                </a:solidFill>
              </a:ln>
            </p:spPr>
            <p:txBody>
              <a:bodyPr wrap="none" rtlCol="0">
                <a:spAutoFit/>
              </a:bodyPr>
              <a:lstStyle/>
              <a:p>
                <a:r>
                  <a:rPr lang="en-US" dirty="0" err="1" smtClean="0"/>
                  <a:t>new_idea</a:t>
                </a:r>
                <a:endParaRPr lang="en-US" dirty="0"/>
              </a:p>
            </p:txBody>
          </p:sp>
          <p:cxnSp>
            <p:nvCxnSpPr>
              <p:cNvPr id="39" name="Straight Arrow Connector 38"/>
              <p:cNvCxnSpPr/>
              <p:nvPr/>
            </p:nvCxnSpPr>
            <p:spPr>
              <a:xfrm>
                <a:off x="4800600" y="1828800"/>
                <a:ext cx="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6781800" y="1905000"/>
              <a:ext cx="1056700" cy="369332"/>
            </a:xfrm>
            <a:prstGeom prst="rect">
              <a:avLst/>
            </a:prstGeom>
            <a:solidFill>
              <a:schemeClr val="bg1">
                <a:lumMod val="85000"/>
              </a:schemeClr>
            </a:solidFill>
            <a:ln>
              <a:solidFill>
                <a:schemeClr val="tx1"/>
              </a:solidFill>
              <a:prstDash val="lgDashDotDot"/>
            </a:ln>
          </p:spPr>
          <p:txBody>
            <a:bodyPr wrap="none" rtlCol="0">
              <a:spAutoFit/>
            </a:bodyPr>
            <a:lstStyle/>
            <a:p>
              <a:r>
                <a:rPr lang="en-US" dirty="0" smtClean="0"/>
                <a:t>version6</a:t>
              </a:r>
              <a:endParaRPr lang="en-US" dirty="0"/>
            </a:p>
          </p:txBody>
        </p:sp>
        <p:sp>
          <p:nvSpPr>
            <p:cNvPr id="47" name="TextBox 46"/>
            <p:cNvSpPr txBox="1"/>
            <p:nvPr/>
          </p:nvSpPr>
          <p:spPr>
            <a:xfrm>
              <a:off x="6858000" y="1371600"/>
              <a:ext cx="889987" cy="346478"/>
            </a:xfrm>
            <a:prstGeom prst="rect">
              <a:avLst/>
            </a:prstGeom>
            <a:noFill/>
            <a:ln>
              <a:solidFill>
                <a:schemeClr val="tx1"/>
              </a:solidFill>
              <a:prstDash val="lgDashDotDot"/>
            </a:ln>
          </p:spPr>
          <p:txBody>
            <a:bodyPr wrap="none" rtlCol="0">
              <a:spAutoFit/>
            </a:bodyPr>
            <a:lstStyle/>
            <a:p>
              <a:r>
                <a:rPr lang="en-US" dirty="0" smtClean="0"/>
                <a:t>master</a:t>
              </a:r>
              <a:endParaRPr lang="en-US" dirty="0"/>
            </a:p>
          </p:txBody>
        </p:sp>
        <p:cxnSp>
          <p:nvCxnSpPr>
            <p:cNvPr id="48" name="Straight Arrow Connector 47"/>
            <p:cNvCxnSpPr/>
            <p:nvPr/>
          </p:nvCxnSpPr>
          <p:spPr>
            <a:xfrm flipH="1">
              <a:off x="7315200" y="1676400"/>
              <a:ext cx="5050" cy="2144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6" idx="1"/>
              <a:endCxn id="22" idx="3"/>
            </p:cNvCxnSpPr>
            <p:nvPr/>
          </p:nvCxnSpPr>
          <p:spPr>
            <a:xfrm flipH="1">
              <a:off x="5095300" y="2089666"/>
              <a:ext cx="1686500" cy="38479"/>
            </a:xfrm>
            <a:prstGeom prst="straightConnector1">
              <a:avLst/>
            </a:prstGeom>
            <a:ln>
              <a:solidFill>
                <a:schemeClr val="tx1"/>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21" idx="3"/>
            </p:cNvCxnSpPr>
            <p:nvPr/>
          </p:nvCxnSpPr>
          <p:spPr>
            <a:xfrm flipH="1">
              <a:off x="6466900" y="2286000"/>
              <a:ext cx="543503" cy="414024"/>
            </a:xfrm>
            <a:prstGeom prst="straightConnector1">
              <a:avLst/>
            </a:prstGeom>
            <a:ln>
              <a:solidFill>
                <a:schemeClr val="tx1"/>
              </a:solidFill>
              <a:prstDash val="lgDashDotDot"/>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t>Topics</a:t>
            </a:r>
          </a:p>
        </p:txBody>
      </p:sp>
      <p:sp>
        <p:nvSpPr>
          <p:cNvPr id="3075" name="Rectangle 3"/>
          <p:cNvSpPr>
            <a:spLocks noGrp="1" noChangeArrowheads="1"/>
          </p:cNvSpPr>
          <p:nvPr>
            <p:ph type="body" idx="1"/>
          </p:nvPr>
        </p:nvSpPr>
        <p:spPr>
          <a:xfrm>
            <a:off x="2514600" y="1676400"/>
            <a:ext cx="4800600" cy="1828800"/>
          </a:xfrm>
        </p:spPr>
        <p:txBody>
          <a:bodyPr/>
          <a:lstStyle/>
          <a:p>
            <a:pPr eaLnBrk="1" hangingPunct="1">
              <a:buNone/>
              <a:defRPr/>
            </a:pPr>
            <a:endParaRPr lang="en-US" sz="2000" dirty="0" smtClean="0"/>
          </a:p>
          <a:p>
            <a:pPr eaLnBrk="1" hangingPunct="1">
              <a:defRPr/>
            </a:pPr>
            <a:r>
              <a:rPr lang="en-US" sz="2000" b="1" dirty="0" smtClean="0"/>
              <a:t>File Version Control</a:t>
            </a:r>
          </a:p>
          <a:p>
            <a:pPr eaLnBrk="1" hangingPunct="1">
              <a:defRPr/>
            </a:pPr>
            <a:r>
              <a:rPr lang="en-US" sz="2000" dirty="0" smtClean="0"/>
              <a:t>File Archiving and Compression</a:t>
            </a:r>
          </a:p>
          <a:p>
            <a:pPr eaLnBrk="1" hangingPunct="1">
              <a:defRPr/>
            </a:pPr>
            <a:r>
              <a:rPr lang="en-US" sz="2000" dirty="0" smtClean="0"/>
              <a:t>File Conversion</a:t>
            </a:r>
          </a:p>
          <a:p>
            <a:pPr eaLnBrk="1" hangingPunct="1">
              <a:defRPr/>
            </a:pPr>
            <a:endParaRPr lang="en-US" sz="20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solidFill>
                  <a:schemeClr val="tx1"/>
                </a:solidFill>
              </a:rPr>
              <a:t>Remote Files </a:t>
            </a:r>
            <a:r>
              <a:rPr lang="en-US" sz="2000" dirty="0" smtClean="0">
                <a:solidFill>
                  <a:schemeClr val="tx1"/>
                </a:solidFill>
              </a:rPr>
              <a:t>(1 of 2)</a:t>
            </a:r>
          </a:p>
        </p:txBody>
      </p:sp>
      <p:sp>
        <p:nvSpPr>
          <p:cNvPr id="3075" name="Rectangle 3"/>
          <p:cNvSpPr>
            <a:spLocks noGrp="1" noChangeArrowheads="1"/>
          </p:cNvSpPr>
          <p:nvPr>
            <p:ph type="body" idx="1"/>
          </p:nvPr>
        </p:nvSpPr>
        <p:spPr>
          <a:xfrm>
            <a:off x="457200" y="685800"/>
            <a:ext cx="8305800" cy="5562600"/>
          </a:xfrm>
        </p:spPr>
        <p:txBody>
          <a:bodyPr/>
          <a:lstStyle/>
          <a:p>
            <a:pPr eaLnBrk="1" hangingPunct="1">
              <a:spcBef>
                <a:spcPts val="600"/>
              </a:spcBef>
              <a:defRPr/>
            </a:pPr>
            <a:r>
              <a:rPr lang="en-US" sz="2000" dirty="0" smtClean="0"/>
              <a:t>If we collaborate with others in a project that has a </a:t>
            </a:r>
            <a:r>
              <a:rPr lang="en-US" sz="2000" dirty="0" err="1" smtClean="0"/>
              <a:t>git</a:t>
            </a:r>
            <a:r>
              <a:rPr lang="en-US" sz="2000" dirty="0" smtClean="0"/>
              <a:t> repository on a server, then the project files on the server are remote files.</a:t>
            </a:r>
          </a:p>
          <a:p>
            <a:pPr eaLnBrk="1" hangingPunct="1">
              <a:spcBef>
                <a:spcPts val="600"/>
              </a:spcBef>
              <a:defRPr/>
            </a:pPr>
            <a:r>
              <a:rPr lang="en-US" sz="2000" dirty="0" smtClean="0"/>
              <a:t>To start work on the project, we first make a copy of the project files from the remote repository:    </a:t>
            </a:r>
            <a:r>
              <a:rPr lang="en-US" sz="2000" dirty="0" err="1" smtClean="0">
                <a:solidFill>
                  <a:schemeClr val="accent1">
                    <a:lumMod val="50000"/>
                  </a:schemeClr>
                </a:solidFill>
              </a:rPr>
              <a:t>git</a:t>
            </a:r>
            <a:r>
              <a:rPr lang="en-US" sz="2000" dirty="0" smtClean="0">
                <a:solidFill>
                  <a:schemeClr val="accent1">
                    <a:lumMod val="50000"/>
                  </a:schemeClr>
                </a:solidFill>
              </a:rPr>
              <a:t>  clone </a:t>
            </a:r>
            <a:r>
              <a:rPr lang="en-US" sz="2000" dirty="0" smtClean="0"/>
              <a:t> </a:t>
            </a:r>
            <a:r>
              <a:rPr lang="en-US" sz="2000" dirty="0" err="1" smtClean="0">
                <a:solidFill>
                  <a:schemeClr val="bg1">
                    <a:lumMod val="50000"/>
                  </a:schemeClr>
                </a:solidFill>
              </a:rPr>
              <a:t>url_of_remote_repository</a:t>
            </a:r>
            <a:r>
              <a:rPr lang="en-US" sz="2000" dirty="0" smtClean="0">
                <a:solidFill>
                  <a:schemeClr val="bg1">
                    <a:lumMod val="50000"/>
                  </a:schemeClr>
                </a:solidFill>
              </a:rPr>
              <a:t/>
            </a:r>
            <a:br>
              <a:rPr lang="en-US" sz="2000" dirty="0" smtClean="0">
                <a:solidFill>
                  <a:schemeClr val="bg1">
                    <a:lumMod val="50000"/>
                  </a:schemeClr>
                </a:solidFill>
              </a:rPr>
            </a:br>
            <a:r>
              <a:rPr lang="en-US" sz="2000" dirty="0" smtClean="0"/>
              <a:t>This </a:t>
            </a:r>
            <a:r>
              <a:rPr lang="en-US" sz="2000" b="1" dirty="0" smtClean="0">
                <a:solidFill>
                  <a:srgbClr val="FF0000"/>
                </a:solidFill>
              </a:rPr>
              <a:t>creates a copy of the project as a directory on the local computer.</a:t>
            </a:r>
          </a:p>
          <a:p>
            <a:pPr eaLnBrk="1" hangingPunct="1">
              <a:spcBef>
                <a:spcPts val="600"/>
              </a:spcBef>
              <a:defRPr/>
            </a:pPr>
            <a:r>
              <a:rPr lang="en-US" sz="2000" dirty="0" smtClean="0"/>
              <a:t>Once we have a local copy of the project, we can make modification to the files in the project. We can create new branches, modify the files, </a:t>
            </a:r>
            <a:r>
              <a:rPr lang="en-US" sz="2000" dirty="0" smtClean="0">
                <a:solidFill>
                  <a:schemeClr val="accent1">
                    <a:lumMod val="50000"/>
                  </a:schemeClr>
                </a:solidFill>
              </a:rPr>
              <a:t>commit</a:t>
            </a:r>
            <a:r>
              <a:rPr lang="en-US" sz="2000" dirty="0" smtClean="0"/>
              <a:t>, and then </a:t>
            </a:r>
            <a:r>
              <a:rPr lang="en-US" sz="2000" dirty="0" smtClean="0">
                <a:solidFill>
                  <a:schemeClr val="accent1">
                    <a:lumMod val="50000"/>
                  </a:schemeClr>
                </a:solidFill>
              </a:rPr>
              <a:t>merge</a:t>
            </a:r>
            <a:r>
              <a:rPr lang="en-US" sz="2000" dirty="0" smtClean="0"/>
              <a:t> the branches back, all locally.</a:t>
            </a:r>
          </a:p>
          <a:p>
            <a:pPr eaLnBrk="1" hangingPunct="1">
              <a:spcBef>
                <a:spcPts val="600"/>
              </a:spcBef>
              <a:defRPr/>
            </a:pPr>
            <a:r>
              <a:rPr lang="en-US" sz="2000" dirty="0" smtClean="0"/>
              <a:t>When we clone from a remote repository, </a:t>
            </a:r>
            <a:r>
              <a:rPr lang="en-US" sz="2000" dirty="0" err="1" smtClean="0"/>
              <a:t>git</a:t>
            </a:r>
            <a:r>
              <a:rPr lang="en-US" sz="2000" dirty="0" smtClean="0"/>
              <a:t> keeps track of the remote repository and gives it the name </a:t>
            </a:r>
            <a:r>
              <a:rPr lang="en-US" sz="2000" b="1" i="1" dirty="0" smtClean="0">
                <a:solidFill>
                  <a:srgbClr val="FF0000"/>
                </a:solidFill>
              </a:rPr>
              <a:t>origin</a:t>
            </a:r>
            <a:r>
              <a:rPr lang="en-US" sz="2000" dirty="0" smtClean="0"/>
              <a:t>. To see the remote repositories that we connect with:  </a:t>
            </a:r>
            <a:r>
              <a:rPr lang="en-US" sz="2000" dirty="0" err="1" smtClean="0">
                <a:solidFill>
                  <a:schemeClr val="accent1">
                    <a:lumMod val="50000"/>
                  </a:schemeClr>
                </a:solidFill>
              </a:rPr>
              <a:t>git</a:t>
            </a:r>
            <a:r>
              <a:rPr lang="en-US" sz="2000" dirty="0" smtClean="0">
                <a:solidFill>
                  <a:schemeClr val="accent1">
                    <a:lumMod val="50000"/>
                  </a:schemeClr>
                </a:solidFill>
              </a:rPr>
              <a:t>  remote  -v</a:t>
            </a:r>
            <a:endParaRPr lang="en-US" sz="2000" dirty="0" smtClean="0"/>
          </a:p>
          <a:p>
            <a:pPr eaLnBrk="1" hangingPunct="1">
              <a:spcBef>
                <a:spcPts val="600"/>
              </a:spcBef>
              <a:defRPr/>
            </a:pPr>
            <a:r>
              <a:rPr lang="en-US" sz="2000" dirty="0" smtClean="0"/>
              <a:t>If there are changes in the remote repository, we can </a:t>
            </a:r>
            <a:r>
              <a:rPr lang="en-US" sz="2000" dirty="0" smtClean="0">
                <a:solidFill>
                  <a:srgbClr val="FF0000"/>
                </a:solidFill>
              </a:rPr>
              <a:t>fetch all files from the repository</a:t>
            </a:r>
            <a:r>
              <a:rPr lang="en-US" sz="2000" dirty="0" smtClean="0"/>
              <a:t>:   </a:t>
            </a:r>
            <a:r>
              <a:rPr lang="en-US" sz="2000" dirty="0" err="1" smtClean="0">
                <a:solidFill>
                  <a:schemeClr val="accent1">
                    <a:lumMod val="50000"/>
                  </a:schemeClr>
                </a:solidFill>
              </a:rPr>
              <a:t>git</a:t>
            </a:r>
            <a:r>
              <a:rPr lang="en-US" sz="2000" dirty="0" smtClean="0">
                <a:solidFill>
                  <a:schemeClr val="accent1">
                    <a:lumMod val="50000"/>
                  </a:schemeClr>
                </a:solidFill>
              </a:rPr>
              <a:t>  fetch</a:t>
            </a:r>
            <a:br>
              <a:rPr lang="en-US" sz="2000" dirty="0" smtClean="0">
                <a:solidFill>
                  <a:schemeClr val="accent1">
                    <a:lumMod val="50000"/>
                  </a:schemeClr>
                </a:solidFill>
              </a:rPr>
            </a:br>
            <a:r>
              <a:rPr lang="en-US" sz="2000" dirty="0" err="1" smtClean="0"/>
              <a:t>git</a:t>
            </a:r>
            <a:r>
              <a:rPr lang="en-US" sz="2000" dirty="0" smtClean="0"/>
              <a:t> will create a new branch from our local master branch, and the new branch will be a copy of the remote repository. We can then inspect the changes in the copy of the remote repository.</a:t>
            </a:r>
          </a:p>
          <a:p>
            <a:pPr eaLnBrk="1" hangingPunct="1">
              <a:spcBef>
                <a:spcPts val="600"/>
              </a:spcBef>
              <a:defRPr/>
            </a:pPr>
            <a:endParaRPr lang="en-US" sz="20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solidFill>
                  <a:schemeClr val="tx1"/>
                </a:solidFill>
              </a:rPr>
              <a:t>Remote Files </a:t>
            </a:r>
            <a:r>
              <a:rPr lang="en-US" sz="2000" dirty="0" smtClean="0">
                <a:solidFill>
                  <a:schemeClr val="tx1"/>
                </a:solidFill>
              </a:rPr>
              <a:t>(2 of 2)</a:t>
            </a:r>
          </a:p>
        </p:txBody>
      </p:sp>
      <p:sp>
        <p:nvSpPr>
          <p:cNvPr id="3075" name="Rectangle 3"/>
          <p:cNvSpPr>
            <a:spLocks noGrp="1" noChangeArrowheads="1"/>
          </p:cNvSpPr>
          <p:nvPr>
            <p:ph type="body" idx="1"/>
          </p:nvPr>
        </p:nvSpPr>
        <p:spPr>
          <a:xfrm>
            <a:off x="457200" y="762000"/>
            <a:ext cx="8229600" cy="5410200"/>
          </a:xfrm>
        </p:spPr>
        <p:txBody>
          <a:bodyPr/>
          <a:lstStyle/>
          <a:p>
            <a:pPr eaLnBrk="1" hangingPunct="1">
              <a:defRPr/>
            </a:pPr>
            <a:r>
              <a:rPr lang="en-US" sz="2000" dirty="0" smtClean="0"/>
              <a:t>We can also tell </a:t>
            </a:r>
            <a:r>
              <a:rPr lang="en-US" sz="2000" dirty="0" err="1" smtClean="0"/>
              <a:t>git</a:t>
            </a:r>
            <a:r>
              <a:rPr lang="en-US" sz="2000" dirty="0" smtClean="0"/>
              <a:t> to fetch all files from the remote repository </a:t>
            </a:r>
            <a:r>
              <a:rPr lang="en-US" sz="2000" i="1" dirty="0" smtClean="0"/>
              <a:t>and</a:t>
            </a:r>
            <a:r>
              <a:rPr lang="en-US" sz="2000" dirty="0" smtClean="0"/>
              <a:t> merge with our current local branch:   </a:t>
            </a:r>
            <a:r>
              <a:rPr lang="en-US" sz="2000" dirty="0" err="1" smtClean="0">
                <a:solidFill>
                  <a:schemeClr val="accent1">
                    <a:lumMod val="50000"/>
                  </a:schemeClr>
                </a:solidFill>
              </a:rPr>
              <a:t>git</a:t>
            </a:r>
            <a:r>
              <a:rPr lang="en-US" sz="2000" dirty="0" smtClean="0">
                <a:solidFill>
                  <a:schemeClr val="accent1">
                    <a:lumMod val="50000"/>
                  </a:schemeClr>
                </a:solidFill>
              </a:rPr>
              <a:t>  pull</a:t>
            </a:r>
          </a:p>
          <a:p>
            <a:pPr eaLnBrk="1" hangingPunct="1">
              <a:defRPr/>
            </a:pPr>
            <a:r>
              <a:rPr lang="en-US" sz="2000" dirty="0" smtClean="0"/>
              <a:t>When we are ready to copy our local changes back to the remote repository so everyone can see our changes:   </a:t>
            </a:r>
            <a:r>
              <a:rPr lang="en-US" sz="2000" dirty="0" err="1" smtClean="0">
                <a:solidFill>
                  <a:schemeClr val="accent1">
                    <a:lumMod val="50000"/>
                  </a:schemeClr>
                </a:solidFill>
              </a:rPr>
              <a:t>git</a:t>
            </a:r>
            <a:r>
              <a:rPr lang="en-US" sz="2000" dirty="0" smtClean="0">
                <a:solidFill>
                  <a:schemeClr val="accent1">
                    <a:lumMod val="50000"/>
                  </a:schemeClr>
                </a:solidFill>
              </a:rPr>
              <a:t>  push</a:t>
            </a:r>
          </a:p>
          <a:p>
            <a:pPr eaLnBrk="1" hangingPunct="1">
              <a:defRPr/>
            </a:pPr>
            <a:r>
              <a:rPr lang="en-US" sz="2000" dirty="0" smtClean="0"/>
              <a:t>To remove all local changes and start over from the most current version of the project in the remote repository:</a:t>
            </a:r>
            <a:br>
              <a:rPr lang="en-US" sz="2000" dirty="0" smtClean="0"/>
            </a:br>
            <a:r>
              <a:rPr lang="en-US" sz="2000" dirty="0" smtClean="0"/>
              <a:t>	</a:t>
            </a:r>
            <a:r>
              <a:rPr lang="en-US" sz="2000" dirty="0" smtClean="0">
                <a:solidFill>
                  <a:schemeClr val="accent1">
                    <a:lumMod val="50000"/>
                  </a:schemeClr>
                </a:solidFill>
              </a:rPr>
              <a:t> </a:t>
            </a:r>
            <a:r>
              <a:rPr lang="en-US" sz="2000" dirty="0" err="1" smtClean="0">
                <a:solidFill>
                  <a:schemeClr val="accent1">
                    <a:lumMod val="50000"/>
                  </a:schemeClr>
                </a:solidFill>
              </a:rPr>
              <a:t>git</a:t>
            </a:r>
            <a:r>
              <a:rPr lang="en-US" sz="2000" dirty="0" smtClean="0">
                <a:solidFill>
                  <a:schemeClr val="accent1">
                    <a:lumMod val="50000"/>
                  </a:schemeClr>
                </a:solidFill>
              </a:rPr>
              <a:t>  fetch  origin</a:t>
            </a:r>
            <a:br>
              <a:rPr lang="en-US" sz="2000" dirty="0" smtClean="0">
                <a:solidFill>
                  <a:schemeClr val="accent1">
                    <a:lumMod val="50000"/>
                  </a:schemeClr>
                </a:solidFill>
              </a:rPr>
            </a:br>
            <a:r>
              <a:rPr lang="en-US" sz="2000" dirty="0" smtClean="0">
                <a:solidFill>
                  <a:schemeClr val="accent1">
                    <a:lumMod val="50000"/>
                  </a:schemeClr>
                </a:solidFill>
              </a:rPr>
              <a:t> 	 </a:t>
            </a:r>
            <a:r>
              <a:rPr lang="en-US" sz="2000" dirty="0" err="1" smtClean="0">
                <a:solidFill>
                  <a:schemeClr val="accent1">
                    <a:lumMod val="50000"/>
                  </a:schemeClr>
                </a:solidFill>
              </a:rPr>
              <a:t>git</a:t>
            </a:r>
            <a:r>
              <a:rPr lang="en-US" sz="2000" dirty="0" smtClean="0">
                <a:solidFill>
                  <a:schemeClr val="accent1">
                    <a:lumMod val="50000"/>
                  </a:schemeClr>
                </a:solidFill>
              </a:rPr>
              <a:t>  reset  --hard  origin/master</a:t>
            </a:r>
            <a:endParaRPr lang="en-US" sz="2000" dirty="0" smtClean="0"/>
          </a:p>
        </p:txBody>
      </p:sp>
    </p:spTree>
    <p:extLst>
      <p:ext uri="{BB962C8B-B14F-4D97-AF65-F5344CB8AC3E}">
        <p14:creationId xmlns:p14="http://schemas.microsoft.com/office/powerpoint/2010/main" val="14971021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t>Topics</a:t>
            </a:r>
          </a:p>
        </p:txBody>
      </p:sp>
      <p:sp>
        <p:nvSpPr>
          <p:cNvPr id="3075" name="Rectangle 3"/>
          <p:cNvSpPr>
            <a:spLocks noGrp="1" noChangeArrowheads="1"/>
          </p:cNvSpPr>
          <p:nvPr>
            <p:ph type="body" idx="1"/>
          </p:nvPr>
        </p:nvSpPr>
        <p:spPr>
          <a:xfrm>
            <a:off x="2590800" y="1676400"/>
            <a:ext cx="4800600" cy="1828800"/>
          </a:xfrm>
        </p:spPr>
        <p:txBody>
          <a:bodyPr/>
          <a:lstStyle/>
          <a:p>
            <a:pPr eaLnBrk="1" hangingPunct="1">
              <a:buNone/>
              <a:defRPr/>
            </a:pPr>
            <a:endParaRPr lang="en-US" sz="2000" b="1" dirty="0" smtClean="0"/>
          </a:p>
          <a:p>
            <a:pPr eaLnBrk="1" hangingPunct="1">
              <a:defRPr/>
            </a:pPr>
            <a:r>
              <a:rPr lang="en-US" sz="2000" dirty="0" smtClean="0"/>
              <a:t>File Version Control</a:t>
            </a:r>
          </a:p>
          <a:p>
            <a:pPr eaLnBrk="1" hangingPunct="1">
              <a:defRPr/>
            </a:pPr>
            <a:r>
              <a:rPr lang="en-US" sz="2000" b="1" dirty="0" smtClean="0"/>
              <a:t>File Archiving and Compression</a:t>
            </a:r>
          </a:p>
          <a:p>
            <a:pPr eaLnBrk="1" hangingPunct="1">
              <a:defRPr/>
            </a:pPr>
            <a:r>
              <a:rPr lang="en-US" sz="2000" dirty="0" smtClean="0"/>
              <a:t>File Conversion</a:t>
            </a:r>
          </a:p>
          <a:p>
            <a:pPr eaLnBrk="1" hangingPunct="1">
              <a:defRPr/>
            </a:pPr>
            <a:endParaRPr lang="en-US" sz="20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smtClean="0"/>
              <a:t>File Compression</a:t>
            </a:r>
          </a:p>
        </p:txBody>
      </p:sp>
      <p:sp>
        <p:nvSpPr>
          <p:cNvPr id="3075" name="Rectangle 3"/>
          <p:cNvSpPr>
            <a:spLocks noGrp="1" noChangeArrowheads="1"/>
          </p:cNvSpPr>
          <p:nvPr>
            <p:ph type="body" idx="1"/>
          </p:nvPr>
        </p:nvSpPr>
        <p:spPr>
          <a:xfrm>
            <a:off x="533400" y="838200"/>
            <a:ext cx="8077200" cy="5334000"/>
          </a:xfrm>
        </p:spPr>
        <p:txBody>
          <a:bodyPr/>
          <a:lstStyle/>
          <a:p>
            <a:pPr eaLnBrk="1" hangingPunct="1">
              <a:defRPr/>
            </a:pPr>
            <a:r>
              <a:rPr lang="en-US" sz="2000" dirty="0" smtClean="0"/>
              <a:t>File compression uses encoding algorithms to store data in fewer bits than traditional representation would use.</a:t>
            </a:r>
          </a:p>
          <a:p>
            <a:pPr eaLnBrk="1" hangingPunct="1">
              <a:defRPr/>
            </a:pPr>
            <a:r>
              <a:rPr lang="en-US" sz="2000" dirty="0" smtClean="0"/>
              <a:t>For example, since each ASCII character takes up 8 bits, the word </a:t>
            </a:r>
            <a:r>
              <a:rPr lang="en-US" sz="2000" i="1" dirty="0" smtClean="0"/>
              <a:t>Linux</a:t>
            </a:r>
            <a:r>
              <a:rPr lang="en-US" sz="2000" dirty="0" smtClean="0"/>
              <a:t> would take up 40 bits of storage space.</a:t>
            </a:r>
          </a:p>
          <a:p>
            <a:pPr eaLnBrk="1" hangingPunct="1">
              <a:defRPr/>
            </a:pPr>
            <a:r>
              <a:rPr lang="en-US" sz="2000" dirty="0" smtClean="0"/>
              <a:t>After compression, the word </a:t>
            </a:r>
            <a:r>
              <a:rPr lang="en-US" sz="2000" i="1" dirty="0" smtClean="0"/>
              <a:t>Linux</a:t>
            </a:r>
            <a:r>
              <a:rPr lang="en-US" sz="2000" dirty="0" smtClean="0"/>
              <a:t> may only take up 25 bits of storage space.</a:t>
            </a:r>
          </a:p>
          <a:p>
            <a:pPr eaLnBrk="1" hangingPunct="1">
              <a:defRPr/>
            </a:pPr>
            <a:r>
              <a:rPr lang="en-US" sz="2000" dirty="0" smtClean="0"/>
              <a:t>For Linux, the 2 most popular compression utilities are </a:t>
            </a:r>
            <a:r>
              <a:rPr lang="en-US" sz="2000" dirty="0" err="1" smtClean="0">
                <a:solidFill>
                  <a:schemeClr val="accent1">
                    <a:lumMod val="50000"/>
                  </a:schemeClr>
                </a:solidFill>
              </a:rPr>
              <a:t>bzip</a:t>
            </a:r>
            <a:r>
              <a:rPr lang="en-US" sz="2000" dirty="0" smtClean="0"/>
              <a:t> and </a:t>
            </a:r>
            <a:r>
              <a:rPr lang="en-US" sz="2000" dirty="0" err="1" smtClean="0">
                <a:solidFill>
                  <a:schemeClr val="accent1">
                    <a:lumMod val="50000"/>
                  </a:schemeClr>
                </a:solidFill>
              </a:rPr>
              <a:t>gzip</a:t>
            </a:r>
            <a:r>
              <a:rPr lang="en-US" sz="2000" dirty="0" smtClean="0"/>
              <a:t>. They use different compression algorithms, and </a:t>
            </a:r>
            <a:r>
              <a:rPr lang="en-US" sz="2000" dirty="0" err="1" smtClean="0">
                <a:solidFill>
                  <a:schemeClr val="accent1">
                    <a:lumMod val="50000"/>
                  </a:schemeClr>
                </a:solidFill>
              </a:rPr>
              <a:t>gzip</a:t>
            </a:r>
            <a:r>
              <a:rPr lang="en-US" sz="2000" dirty="0" smtClean="0"/>
              <a:t> is more commonly used.</a:t>
            </a:r>
          </a:p>
          <a:p>
            <a:pPr eaLnBrk="1" hangingPunct="1">
              <a:defRPr/>
            </a:pPr>
            <a:r>
              <a:rPr lang="en-US" sz="2000" dirty="0" smtClean="0"/>
              <a:t>Files that are compressed by </a:t>
            </a:r>
            <a:r>
              <a:rPr lang="en-US" sz="2000" dirty="0" err="1" smtClean="0">
                <a:solidFill>
                  <a:schemeClr val="accent1">
                    <a:lumMod val="50000"/>
                  </a:schemeClr>
                </a:solidFill>
              </a:rPr>
              <a:t>bzip</a:t>
            </a:r>
            <a:r>
              <a:rPr lang="en-US" sz="2000" dirty="0" smtClean="0"/>
              <a:t> are smaller size, but </a:t>
            </a:r>
            <a:r>
              <a:rPr lang="en-US" sz="2000" dirty="0" err="1" smtClean="0">
                <a:solidFill>
                  <a:schemeClr val="accent1">
                    <a:lumMod val="50000"/>
                  </a:schemeClr>
                </a:solidFill>
              </a:rPr>
              <a:t>bzip</a:t>
            </a:r>
            <a:r>
              <a:rPr lang="en-US" sz="2000" dirty="0" smtClean="0"/>
              <a:t> runs slower and is more memory intensive.</a:t>
            </a:r>
          </a:p>
          <a:p>
            <a:pPr eaLnBrk="1" hangingPunct="1">
              <a:defRPr/>
            </a:pPr>
            <a:r>
              <a:rPr lang="en-US" sz="2000" dirty="0" err="1" smtClean="0">
                <a:solidFill>
                  <a:schemeClr val="accent1">
                    <a:lumMod val="50000"/>
                  </a:schemeClr>
                </a:solidFill>
              </a:rPr>
              <a:t>gzip</a:t>
            </a:r>
            <a:r>
              <a:rPr lang="en-US" sz="2000" dirty="0" smtClean="0"/>
              <a:t> runs faster, but a file compressed by </a:t>
            </a:r>
            <a:r>
              <a:rPr lang="en-US" sz="2000" dirty="0" err="1" smtClean="0">
                <a:solidFill>
                  <a:schemeClr val="accent1">
                    <a:lumMod val="50000"/>
                  </a:schemeClr>
                </a:solidFill>
              </a:rPr>
              <a:t>gzip</a:t>
            </a:r>
            <a:r>
              <a:rPr lang="en-US" sz="2000" dirty="0" smtClean="0"/>
              <a:t> is larger.</a:t>
            </a:r>
          </a:p>
          <a:p>
            <a:pPr eaLnBrk="1" hangingPunct="1">
              <a:defRPr/>
            </a:pPr>
            <a:r>
              <a:rPr lang="en-US" sz="2000" b="1" dirty="0" smtClean="0">
                <a:solidFill>
                  <a:srgbClr val="FF0000"/>
                </a:solidFill>
              </a:rPr>
              <a:t>For voyager</a:t>
            </a:r>
            <a:r>
              <a:rPr lang="en-US" sz="2000" dirty="0" smtClean="0"/>
              <a:t>, only </a:t>
            </a:r>
            <a:r>
              <a:rPr lang="en-US" sz="2000" b="1" dirty="0" err="1" smtClean="0">
                <a:solidFill>
                  <a:schemeClr val="accent1">
                    <a:lumMod val="50000"/>
                  </a:schemeClr>
                </a:solidFill>
              </a:rPr>
              <a:t>gzip</a:t>
            </a:r>
            <a:r>
              <a:rPr lang="en-US" sz="2000" dirty="0" smtClean="0"/>
              <a:t> is available.</a:t>
            </a:r>
          </a:p>
          <a:p>
            <a:pPr eaLnBrk="1" hangingPunct="1">
              <a:defRPr/>
            </a:pPr>
            <a:r>
              <a:rPr lang="en-US" sz="2000" dirty="0" smtClean="0"/>
              <a:t>Files compressed with </a:t>
            </a:r>
            <a:r>
              <a:rPr lang="en-US" sz="2000" dirty="0" err="1" smtClean="0">
                <a:solidFill>
                  <a:schemeClr val="accent1">
                    <a:lumMod val="50000"/>
                  </a:schemeClr>
                </a:solidFill>
              </a:rPr>
              <a:t>gzip</a:t>
            </a:r>
            <a:r>
              <a:rPr lang="en-US" sz="2000" dirty="0" smtClean="0"/>
              <a:t> can be uncompressed by Windows </a:t>
            </a:r>
            <a:r>
              <a:rPr lang="en-US" sz="2000" dirty="0" err="1" smtClean="0"/>
              <a:t>winzip</a:t>
            </a:r>
            <a:r>
              <a:rPr lang="en-US" sz="2000" dirty="0" smtClean="0"/>
              <a:t> or 7zip utilities.</a:t>
            </a:r>
          </a:p>
          <a:p>
            <a:pPr eaLnBrk="1" hangingPunct="1">
              <a:defRPr/>
            </a:pPr>
            <a:endParaRPr lang="en-US" sz="20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28600"/>
            <a:ext cx="8229600" cy="487363"/>
          </a:xfrm>
        </p:spPr>
        <p:txBody>
          <a:bodyPr/>
          <a:lstStyle/>
          <a:p>
            <a:pPr eaLnBrk="1" hangingPunct="1">
              <a:defRPr/>
            </a:pPr>
            <a:r>
              <a:rPr lang="en-US" sz="2800" dirty="0" smtClean="0">
                <a:solidFill>
                  <a:schemeClr val="tx1"/>
                </a:solidFill>
              </a:rPr>
              <a:t>Compress with</a:t>
            </a:r>
            <a:r>
              <a:rPr lang="en-US" sz="2800" dirty="0" smtClean="0">
                <a:solidFill>
                  <a:schemeClr val="accent1">
                    <a:lumMod val="50000"/>
                  </a:schemeClr>
                </a:solidFill>
              </a:rPr>
              <a:t> </a:t>
            </a:r>
            <a:r>
              <a:rPr lang="en-US" sz="2800" dirty="0" err="1" smtClean="0">
                <a:solidFill>
                  <a:schemeClr val="accent1">
                    <a:lumMod val="50000"/>
                  </a:schemeClr>
                </a:solidFill>
              </a:rPr>
              <a:t>gzip</a:t>
            </a:r>
            <a:endParaRPr lang="en-US" sz="2800" dirty="0" smtClean="0">
              <a:solidFill>
                <a:schemeClr val="accent1">
                  <a:lumMod val="50000"/>
                </a:schemeClr>
              </a:solidFill>
            </a:endParaRPr>
          </a:p>
        </p:txBody>
      </p:sp>
      <p:sp>
        <p:nvSpPr>
          <p:cNvPr id="4099" name="Rectangle 3"/>
          <p:cNvSpPr>
            <a:spLocks noGrp="1" noChangeArrowheads="1"/>
          </p:cNvSpPr>
          <p:nvPr>
            <p:ph type="body" idx="1"/>
          </p:nvPr>
        </p:nvSpPr>
        <p:spPr>
          <a:xfrm>
            <a:off x="609600" y="838200"/>
            <a:ext cx="7924800" cy="5410200"/>
          </a:xfrm>
        </p:spPr>
        <p:txBody>
          <a:bodyPr/>
          <a:lstStyle/>
          <a:p>
            <a:pPr eaLnBrk="1" hangingPunct="1">
              <a:spcBef>
                <a:spcPts val="600"/>
              </a:spcBef>
              <a:defRPr/>
            </a:pPr>
            <a:r>
              <a:rPr lang="en-US" sz="2000" b="1" dirty="0" err="1" smtClean="0">
                <a:solidFill>
                  <a:schemeClr val="accent1">
                    <a:lumMod val="50000"/>
                  </a:schemeClr>
                </a:solidFill>
              </a:rPr>
              <a:t>gzip</a:t>
            </a:r>
            <a:r>
              <a:rPr lang="en-US" sz="2000" dirty="0" smtClean="0"/>
              <a:t> (</a:t>
            </a:r>
            <a:r>
              <a:rPr lang="en-US" sz="2000" b="1" u="sng" dirty="0" smtClean="0"/>
              <a:t>g</a:t>
            </a:r>
            <a:r>
              <a:rPr lang="en-US" sz="2000" dirty="0" smtClean="0"/>
              <a:t>nu </a:t>
            </a:r>
            <a:r>
              <a:rPr lang="en-US" sz="2000" b="1" u="sng" dirty="0" smtClean="0"/>
              <a:t>zip</a:t>
            </a:r>
            <a:r>
              <a:rPr lang="en-US" sz="2000" dirty="0" smtClean="0"/>
              <a:t>) takes a given filename, compresses the file, and replaces the file with a compressed file.</a:t>
            </a:r>
          </a:p>
          <a:p>
            <a:pPr eaLnBrk="1" hangingPunct="1">
              <a:spcBef>
                <a:spcPts val="600"/>
              </a:spcBef>
              <a:defRPr/>
            </a:pPr>
            <a:r>
              <a:rPr lang="en-US" sz="2000" b="1" dirty="0" smtClean="0">
                <a:solidFill>
                  <a:srgbClr val="FF0000"/>
                </a:solidFill>
              </a:rPr>
              <a:t>The compressed file</a:t>
            </a:r>
            <a:r>
              <a:rPr lang="en-US" sz="2000" dirty="0" smtClean="0"/>
              <a:t> has the same name as the original file but with the </a:t>
            </a:r>
            <a:r>
              <a:rPr lang="en-US" sz="2000" b="1" dirty="0" smtClean="0">
                <a:solidFill>
                  <a:srgbClr val="FF0000"/>
                </a:solidFill>
              </a:rPr>
              <a:t>added extension</a:t>
            </a:r>
            <a:r>
              <a:rPr lang="en-US" sz="2000" b="1" dirty="0" smtClean="0"/>
              <a:t> </a:t>
            </a:r>
            <a:r>
              <a:rPr lang="en-US" sz="2000" b="1" dirty="0" smtClean="0">
                <a:solidFill>
                  <a:schemeClr val="bg1">
                    <a:lumMod val="50000"/>
                  </a:schemeClr>
                </a:solidFill>
              </a:rPr>
              <a:t>.</a:t>
            </a:r>
            <a:r>
              <a:rPr lang="en-US" sz="2000" b="1" dirty="0" err="1" smtClean="0">
                <a:solidFill>
                  <a:schemeClr val="bg1">
                    <a:lumMod val="50000"/>
                  </a:schemeClr>
                </a:solidFill>
              </a:rPr>
              <a:t>gz</a:t>
            </a:r>
            <a:endParaRPr lang="en-US" sz="2000" b="1" dirty="0" smtClean="0">
              <a:solidFill>
                <a:schemeClr val="bg1">
                  <a:lumMod val="50000"/>
                </a:schemeClr>
              </a:solidFill>
            </a:endParaRPr>
          </a:p>
          <a:p>
            <a:pPr eaLnBrk="1" hangingPunct="1">
              <a:spcBef>
                <a:spcPts val="600"/>
              </a:spcBef>
              <a:defRPr/>
            </a:pPr>
            <a:r>
              <a:rPr lang="en-US" sz="2000" dirty="0" smtClean="0"/>
              <a:t>The </a:t>
            </a:r>
            <a:r>
              <a:rPr lang="en-US" sz="2000" b="1" dirty="0" smtClean="0">
                <a:solidFill>
                  <a:srgbClr val="FF0000"/>
                </a:solidFill>
              </a:rPr>
              <a:t>extension .</a:t>
            </a:r>
            <a:r>
              <a:rPr lang="en-US" sz="2000" b="1" dirty="0" err="1" smtClean="0">
                <a:solidFill>
                  <a:srgbClr val="FF0000"/>
                </a:solidFill>
              </a:rPr>
              <a:t>gz</a:t>
            </a:r>
            <a:r>
              <a:rPr lang="en-US" sz="2000" b="1" dirty="0" smtClean="0">
                <a:solidFill>
                  <a:srgbClr val="FF0000"/>
                </a:solidFill>
              </a:rPr>
              <a:t> is required in order to uncompress</a:t>
            </a:r>
            <a:r>
              <a:rPr lang="en-US" sz="2000" dirty="0" smtClean="0"/>
              <a:t> the file back to the original file.</a:t>
            </a:r>
          </a:p>
          <a:p>
            <a:pPr eaLnBrk="1" hangingPunct="1">
              <a:defRPr/>
            </a:pPr>
            <a:r>
              <a:rPr lang="en-US" sz="2000" dirty="0" smtClean="0"/>
              <a:t>The </a:t>
            </a:r>
            <a:r>
              <a:rPr lang="en-US" sz="2000" dirty="0" smtClean="0">
                <a:solidFill>
                  <a:schemeClr val="bg1">
                    <a:lumMod val="50000"/>
                  </a:schemeClr>
                </a:solidFill>
              </a:rPr>
              <a:t>.</a:t>
            </a:r>
            <a:r>
              <a:rPr lang="en-US" sz="2000" dirty="0" err="1" smtClean="0">
                <a:solidFill>
                  <a:schemeClr val="bg1">
                    <a:lumMod val="50000"/>
                  </a:schemeClr>
                </a:solidFill>
              </a:rPr>
              <a:t>gz</a:t>
            </a:r>
            <a:r>
              <a:rPr lang="en-US" sz="2000" dirty="0" smtClean="0">
                <a:solidFill>
                  <a:schemeClr val="bg1">
                    <a:lumMod val="50000"/>
                  </a:schemeClr>
                </a:solidFill>
              </a:rPr>
              <a:t> </a:t>
            </a:r>
            <a:r>
              <a:rPr lang="en-US" sz="2000" dirty="0" smtClean="0"/>
              <a:t>file has the same owner, mode, and time stamp as the original file.</a:t>
            </a:r>
          </a:p>
          <a:p>
            <a:pPr eaLnBrk="1" hangingPunct="1">
              <a:defRPr/>
            </a:pPr>
            <a:r>
              <a:rPr lang="en-US" sz="2000" dirty="0" smtClean="0"/>
              <a:t>The rate of compression depends on the content of the file, but generally the size of the compressed file is smaller by 60 – 80%</a:t>
            </a:r>
          </a:p>
          <a:p>
            <a:pPr eaLnBrk="1" hangingPunct="1">
              <a:spcBef>
                <a:spcPts val="600"/>
              </a:spcBef>
              <a:defRPr/>
            </a:pPr>
            <a:r>
              <a:rPr lang="en-US" sz="2000" dirty="0" smtClean="0"/>
              <a:t>Default format :   </a:t>
            </a:r>
            <a:r>
              <a:rPr lang="en-US" sz="2000" b="1" dirty="0" err="1" smtClean="0">
                <a:solidFill>
                  <a:schemeClr val="accent1">
                    <a:lumMod val="50000"/>
                  </a:schemeClr>
                </a:solidFill>
              </a:rPr>
              <a:t>gzip</a:t>
            </a:r>
            <a:r>
              <a:rPr lang="en-US" sz="2000" b="1" dirty="0" smtClean="0">
                <a:solidFill>
                  <a:schemeClr val="accent1">
                    <a:lumMod val="50000"/>
                  </a:schemeClr>
                </a:solidFill>
              </a:rPr>
              <a:t>  </a:t>
            </a:r>
            <a:r>
              <a:rPr lang="en-US" sz="2000" b="1" dirty="0" err="1" smtClean="0">
                <a:solidFill>
                  <a:schemeClr val="bg1">
                    <a:lumMod val="50000"/>
                  </a:schemeClr>
                </a:solidFill>
              </a:rPr>
              <a:t>filelist</a:t>
            </a:r>
            <a:endParaRPr lang="en-US" sz="2000" b="1" dirty="0" smtClean="0">
              <a:solidFill>
                <a:schemeClr val="bg1">
                  <a:lumMod val="50000"/>
                </a:schemeClr>
              </a:solidFill>
            </a:endParaRPr>
          </a:p>
          <a:p>
            <a:pPr eaLnBrk="1" hangingPunct="1">
              <a:lnSpc>
                <a:spcPct val="80000"/>
              </a:lnSpc>
              <a:spcBef>
                <a:spcPts val="1200"/>
              </a:spcBef>
              <a:defRPr/>
            </a:pPr>
            <a:r>
              <a:rPr lang="en-US" sz="2000" dirty="0" smtClean="0"/>
              <a:t>Example:     </a:t>
            </a:r>
            <a:r>
              <a:rPr lang="en-US" sz="2000" dirty="0" err="1" smtClean="0">
                <a:solidFill>
                  <a:schemeClr val="bg1">
                    <a:lumMod val="50000"/>
                  </a:schemeClr>
                </a:solidFill>
              </a:rPr>
              <a:t>gzip</a:t>
            </a:r>
            <a:r>
              <a:rPr lang="en-US" sz="2000" dirty="0" smtClean="0">
                <a:solidFill>
                  <a:schemeClr val="bg1">
                    <a:lumMod val="50000"/>
                  </a:schemeClr>
                </a:solidFill>
              </a:rPr>
              <a:t>  </a:t>
            </a:r>
            <a:r>
              <a:rPr lang="en-US" sz="2000" dirty="0" err="1" smtClean="0">
                <a:solidFill>
                  <a:schemeClr val="bg1">
                    <a:lumMod val="50000"/>
                  </a:schemeClr>
                </a:solidFill>
              </a:rPr>
              <a:t>fileA</a:t>
            </a:r>
            <a:r>
              <a:rPr lang="en-US" sz="2000" dirty="0" smtClean="0"/>
              <a:t>	</a:t>
            </a:r>
          </a:p>
          <a:p>
            <a:pPr eaLnBrk="1" hangingPunct="1">
              <a:lnSpc>
                <a:spcPct val="80000"/>
              </a:lnSpc>
              <a:spcBef>
                <a:spcPts val="1200"/>
              </a:spcBef>
              <a:buNone/>
              <a:defRPr/>
            </a:pPr>
            <a:r>
              <a:rPr lang="en-US" sz="2000" dirty="0" smtClean="0">
                <a:solidFill>
                  <a:schemeClr val="bg1">
                    <a:lumMod val="50000"/>
                  </a:schemeClr>
                </a:solidFill>
              </a:rPr>
              <a:t>	 </a:t>
            </a:r>
            <a:r>
              <a:rPr lang="en-US" sz="2000" dirty="0" err="1" smtClean="0">
                <a:solidFill>
                  <a:schemeClr val="bg1">
                    <a:lumMod val="50000"/>
                  </a:schemeClr>
                </a:solidFill>
              </a:rPr>
              <a:t>fileA</a:t>
            </a:r>
            <a:r>
              <a:rPr lang="en-US" sz="2000" dirty="0" smtClean="0"/>
              <a:t> is gone, </a:t>
            </a:r>
            <a:r>
              <a:rPr lang="en-US" sz="2000" dirty="0" smtClean="0">
                <a:solidFill>
                  <a:schemeClr val="bg1">
                    <a:lumMod val="50000"/>
                  </a:schemeClr>
                </a:solidFill>
              </a:rPr>
              <a:t>fileA.gz</a:t>
            </a:r>
            <a:r>
              <a:rPr lang="en-US" sz="2000" dirty="0" smtClean="0"/>
              <a:t> is the new file</a:t>
            </a:r>
          </a:p>
          <a:p>
            <a:pPr eaLnBrk="1" hangingPunct="1">
              <a:lnSpc>
                <a:spcPct val="80000"/>
              </a:lnSpc>
              <a:buFontTx/>
              <a:buNone/>
              <a:defRPr/>
            </a:pPr>
            <a:r>
              <a:rPr lang="en-US" sz="2000" dirty="0" smtClean="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28600"/>
            <a:ext cx="8229600" cy="487363"/>
          </a:xfrm>
        </p:spPr>
        <p:txBody>
          <a:bodyPr/>
          <a:lstStyle/>
          <a:p>
            <a:pPr eaLnBrk="1" hangingPunct="1">
              <a:defRPr/>
            </a:pPr>
            <a:r>
              <a:rPr lang="en-US" sz="2800" dirty="0" smtClean="0">
                <a:solidFill>
                  <a:srgbClr val="FF0000"/>
                </a:solidFill>
              </a:rPr>
              <a:t>Decompress</a:t>
            </a:r>
            <a:r>
              <a:rPr lang="en-US" sz="2800" dirty="0" smtClean="0">
                <a:solidFill>
                  <a:schemeClr val="tx1"/>
                </a:solidFill>
              </a:rPr>
              <a:t> with </a:t>
            </a:r>
            <a:r>
              <a:rPr lang="en-US" sz="2800" dirty="0" err="1" smtClean="0">
                <a:solidFill>
                  <a:schemeClr val="accent1">
                    <a:lumMod val="50000"/>
                  </a:schemeClr>
                </a:solidFill>
              </a:rPr>
              <a:t>gunzip</a:t>
            </a:r>
            <a:r>
              <a:rPr lang="en-US" sz="2800" dirty="0" smtClean="0">
                <a:solidFill>
                  <a:schemeClr val="accent1">
                    <a:lumMod val="50000"/>
                  </a:schemeClr>
                </a:solidFill>
              </a:rPr>
              <a:t> </a:t>
            </a:r>
            <a:r>
              <a:rPr lang="en-US" sz="2800" dirty="0" smtClean="0">
                <a:solidFill>
                  <a:schemeClr val="tx1"/>
                </a:solidFill>
              </a:rPr>
              <a:t>or</a:t>
            </a:r>
            <a:r>
              <a:rPr lang="en-US" sz="2800" dirty="0" smtClean="0">
                <a:solidFill>
                  <a:schemeClr val="accent1">
                    <a:lumMod val="50000"/>
                  </a:schemeClr>
                </a:solidFill>
              </a:rPr>
              <a:t> </a:t>
            </a:r>
            <a:r>
              <a:rPr lang="en-US" sz="2800" dirty="0" err="1" smtClean="0">
                <a:solidFill>
                  <a:schemeClr val="accent1">
                    <a:lumMod val="50000"/>
                  </a:schemeClr>
                </a:solidFill>
              </a:rPr>
              <a:t>gzip</a:t>
            </a:r>
            <a:endParaRPr lang="en-US" sz="2800" dirty="0" smtClean="0">
              <a:solidFill>
                <a:schemeClr val="accent1">
                  <a:lumMod val="50000"/>
                </a:schemeClr>
              </a:solidFill>
            </a:endParaRPr>
          </a:p>
        </p:txBody>
      </p:sp>
      <p:sp>
        <p:nvSpPr>
          <p:cNvPr id="4099" name="Rectangle 3"/>
          <p:cNvSpPr>
            <a:spLocks noGrp="1" noChangeArrowheads="1"/>
          </p:cNvSpPr>
          <p:nvPr>
            <p:ph type="body" idx="1"/>
          </p:nvPr>
        </p:nvSpPr>
        <p:spPr>
          <a:xfrm>
            <a:off x="609600" y="838200"/>
            <a:ext cx="7848600" cy="5410200"/>
          </a:xfrm>
        </p:spPr>
        <p:txBody>
          <a:bodyPr/>
          <a:lstStyle/>
          <a:p>
            <a:pPr eaLnBrk="1" hangingPunct="1">
              <a:defRPr/>
            </a:pPr>
            <a:r>
              <a:rPr lang="en-US" sz="2000" dirty="0" smtClean="0"/>
              <a:t>Both </a:t>
            </a:r>
            <a:r>
              <a:rPr lang="en-US" sz="2000" dirty="0" err="1" smtClean="0">
                <a:solidFill>
                  <a:schemeClr val="accent1">
                    <a:lumMod val="50000"/>
                  </a:schemeClr>
                </a:solidFill>
              </a:rPr>
              <a:t>gunzip</a:t>
            </a:r>
            <a:r>
              <a:rPr lang="en-US" sz="2000" dirty="0" smtClean="0">
                <a:solidFill>
                  <a:schemeClr val="accent1">
                    <a:lumMod val="50000"/>
                  </a:schemeClr>
                </a:solidFill>
              </a:rPr>
              <a:t> </a:t>
            </a:r>
            <a:r>
              <a:rPr lang="en-US" sz="2000" dirty="0" smtClean="0"/>
              <a:t>(</a:t>
            </a:r>
            <a:r>
              <a:rPr lang="en-US" sz="2000" b="1" u="sng" dirty="0" smtClean="0"/>
              <a:t>g</a:t>
            </a:r>
            <a:r>
              <a:rPr lang="en-US" sz="2000" dirty="0" smtClean="0"/>
              <a:t>nu </a:t>
            </a:r>
            <a:r>
              <a:rPr lang="en-US" sz="2000" b="1" u="sng" dirty="0" smtClean="0"/>
              <a:t>unzip</a:t>
            </a:r>
            <a:r>
              <a:rPr lang="en-US" sz="2000" dirty="0" smtClean="0"/>
              <a:t>) and</a:t>
            </a:r>
            <a:r>
              <a:rPr lang="en-US" sz="2000" dirty="0" smtClean="0">
                <a:solidFill>
                  <a:schemeClr val="accent1">
                    <a:lumMod val="50000"/>
                  </a:schemeClr>
                </a:solidFill>
              </a:rPr>
              <a:t> </a:t>
            </a:r>
            <a:r>
              <a:rPr lang="en-US" sz="2000" dirty="0" err="1" smtClean="0">
                <a:solidFill>
                  <a:schemeClr val="accent1">
                    <a:lumMod val="50000"/>
                  </a:schemeClr>
                </a:solidFill>
              </a:rPr>
              <a:t>gzip</a:t>
            </a:r>
            <a:r>
              <a:rPr lang="en-US" sz="2000" dirty="0" smtClean="0"/>
              <a:t> can be used to decompress a </a:t>
            </a:r>
            <a:r>
              <a:rPr lang="en-US" sz="2000" dirty="0" smtClean="0">
                <a:solidFill>
                  <a:schemeClr val="bg1">
                    <a:lumMod val="50000"/>
                  </a:schemeClr>
                </a:solidFill>
              </a:rPr>
              <a:t>.</a:t>
            </a:r>
            <a:r>
              <a:rPr lang="en-US" sz="2000" dirty="0" err="1" smtClean="0">
                <a:solidFill>
                  <a:schemeClr val="bg1">
                    <a:lumMod val="50000"/>
                  </a:schemeClr>
                </a:solidFill>
              </a:rPr>
              <a:t>gz</a:t>
            </a:r>
            <a:r>
              <a:rPr lang="en-US" sz="2000" dirty="0" smtClean="0">
                <a:solidFill>
                  <a:schemeClr val="bg1">
                    <a:lumMod val="50000"/>
                  </a:schemeClr>
                </a:solidFill>
              </a:rPr>
              <a:t> </a:t>
            </a:r>
            <a:r>
              <a:rPr lang="en-US" sz="2000" dirty="0" smtClean="0"/>
              <a:t>file to restore it back to the original file</a:t>
            </a:r>
          </a:p>
          <a:p>
            <a:pPr eaLnBrk="1" hangingPunct="1">
              <a:defRPr/>
            </a:pPr>
            <a:r>
              <a:rPr lang="en-US" sz="2000" dirty="0" smtClean="0"/>
              <a:t>When decompressing, </a:t>
            </a:r>
            <a:r>
              <a:rPr lang="en-US" sz="2000" dirty="0" err="1" smtClean="0">
                <a:solidFill>
                  <a:schemeClr val="accent1">
                    <a:lumMod val="50000"/>
                  </a:schemeClr>
                </a:solidFill>
              </a:rPr>
              <a:t>gzip</a:t>
            </a:r>
            <a:r>
              <a:rPr lang="en-US" sz="2000" dirty="0" smtClean="0">
                <a:solidFill>
                  <a:schemeClr val="accent1">
                    <a:lumMod val="50000"/>
                  </a:schemeClr>
                </a:solidFill>
              </a:rPr>
              <a:t> </a:t>
            </a:r>
            <a:r>
              <a:rPr lang="en-US" sz="2000" dirty="0" smtClean="0"/>
              <a:t>and</a:t>
            </a:r>
            <a:r>
              <a:rPr lang="en-US" sz="2000" dirty="0" smtClean="0">
                <a:solidFill>
                  <a:schemeClr val="accent1">
                    <a:lumMod val="50000"/>
                  </a:schemeClr>
                </a:solidFill>
              </a:rPr>
              <a:t> </a:t>
            </a:r>
            <a:r>
              <a:rPr lang="en-US" sz="2000" dirty="0" err="1" smtClean="0">
                <a:solidFill>
                  <a:schemeClr val="accent1">
                    <a:lumMod val="50000"/>
                  </a:schemeClr>
                </a:solidFill>
              </a:rPr>
              <a:t>gunzip</a:t>
            </a:r>
            <a:r>
              <a:rPr lang="en-US" sz="2000" dirty="0" smtClean="0"/>
              <a:t> take the </a:t>
            </a:r>
            <a:r>
              <a:rPr lang="en-US" sz="2000" dirty="0" smtClean="0">
                <a:solidFill>
                  <a:schemeClr val="bg1">
                    <a:lumMod val="50000"/>
                  </a:schemeClr>
                </a:solidFill>
              </a:rPr>
              <a:t>.</a:t>
            </a:r>
            <a:r>
              <a:rPr lang="en-US" sz="2000" dirty="0" err="1" smtClean="0">
                <a:solidFill>
                  <a:schemeClr val="bg1">
                    <a:lumMod val="50000"/>
                  </a:schemeClr>
                </a:solidFill>
              </a:rPr>
              <a:t>gz</a:t>
            </a:r>
            <a:r>
              <a:rPr lang="en-US" sz="2000" dirty="0" smtClean="0">
                <a:solidFill>
                  <a:schemeClr val="bg1">
                    <a:lumMod val="50000"/>
                  </a:schemeClr>
                </a:solidFill>
              </a:rPr>
              <a:t> </a:t>
            </a:r>
            <a:r>
              <a:rPr lang="en-US" sz="2000" dirty="0" smtClean="0"/>
              <a:t>file and decompress it, then replace the </a:t>
            </a:r>
            <a:r>
              <a:rPr lang="en-US" sz="2000" dirty="0" smtClean="0">
                <a:solidFill>
                  <a:schemeClr val="bg1">
                    <a:lumMod val="50000"/>
                  </a:schemeClr>
                </a:solidFill>
              </a:rPr>
              <a:t>.</a:t>
            </a:r>
            <a:r>
              <a:rPr lang="en-US" sz="2000" dirty="0" err="1" smtClean="0">
                <a:solidFill>
                  <a:schemeClr val="bg1">
                    <a:lumMod val="50000"/>
                  </a:schemeClr>
                </a:solidFill>
              </a:rPr>
              <a:t>gz</a:t>
            </a:r>
            <a:r>
              <a:rPr lang="en-US" sz="2000" dirty="0" smtClean="0">
                <a:solidFill>
                  <a:schemeClr val="bg1">
                    <a:lumMod val="50000"/>
                  </a:schemeClr>
                </a:solidFill>
              </a:rPr>
              <a:t> </a:t>
            </a:r>
            <a:r>
              <a:rPr lang="en-US" sz="2000" dirty="0" smtClean="0"/>
              <a:t>file with the original file</a:t>
            </a:r>
          </a:p>
          <a:p>
            <a:pPr eaLnBrk="1" hangingPunct="1">
              <a:defRPr/>
            </a:pPr>
            <a:endParaRPr lang="en-US" sz="2000" dirty="0" smtClean="0"/>
          </a:p>
          <a:p>
            <a:pPr eaLnBrk="1" hangingPunct="1">
              <a:lnSpc>
                <a:spcPct val="80000"/>
              </a:lnSpc>
              <a:spcBef>
                <a:spcPts val="1200"/>
              </a:spcBef>
              <a:defRPr/>
            </a:pPr>
            <a:r>
              <a:rPr lang="en-US" sz="2000" b="1" dirty="0" smtClean="0">
                <a:solidFill>
                  <a:srgbClr val="FF0000"/>
                </a:solidFill>
              </a:rPr>
              <a:t>Basic format to decompress</a:t>
            </a:r>
            <a:r>
              <a:rPr lang="en-US" sz="2000" dirty="0" smtClean="0"/>
              <a:t>: </a:t>
            </a:r>
            <a:r>
              <a:rPr lang="en-US" sz="2000" dirty="0" smtClean="0">
                <a:solidFill>
                  <a:schemeClr val="accent1">
                    <a:lumMod val="50000"/>
                  </a:schemeClr>
                </a:solidFill>
              </a:rPr>
              <a:t> </a:t>
            </a:r>
          </a:p>
          <a:p>
            <a:pPr eaLnBrk="1" hangingPunct="1">
              <a:lnSpc>
                <a:spcPct val="80000"/>
              </a:lnSpc>
              <a:buFontTx/>
              <a:buNone/>
              <a:defRPr/>
            </a:pPr>
            <a:r>
              <a:rPr lang="en-US" sz="2000" dirty="0" smtClean="0">
                <a:solidFill>
                  <a:schemeClr val="accent1">
                    <a:lumMod val="50000"/>
                  </a:schemeClr>
                </a:solidFill>
              </a:rPr>
              <a:t>		</a:t>
            </a:r>
            <a:r>
              <a:rPr lang="en-US" sz="2000" dirty="0" err="1" smtClean="0">
                <a:solidFill>
                  <a:schemeClr val="accent1">
                    <a:lumMod val="50000"/>
                  </a:schemeClr>
                </a:solidFill>
              </a:rPr>
              <a:t>gzip</a:t>
            </a:r>
            <a:r>
              <a:rPr lang="en-US" sz="2000" dirty="0" smtClean="0">
                <a:solidFill>
                  <a:schemeClr val="accent1">
                    <a:lumMod val="50000"/>
                  </a:schemeClr>
                </a:solidFill>
              </a:rPr>
              <a:t>  –d  </a:t>
            </a:r>
            <a:r>
              <a:rPr lang="en-US" sz="2000" dirty="0" err="1" smtClean="0">
                <a:solidFill>
                  <a:schemeClr val="accent1">
                    <a:lumMod val="50000"/>
                  </a:schemeClr>
                </a:solidFill>
              </a:rPr>
              <a:t>filelist</a:t>
            </a:r>
            <a:r>
              <a:rPr lang="en-US" sz="2000" dirty="0" smtClean="0">
                <a:solidFill>
                  <a:schemeClr val="accent1">
                    <a:lumMod val="50000"/>
                  </a:schemeClr>
                </a:solidFill>
              </a:rPr>
              <a:t>		–d</a:t>
            </a:r>
            <a:r>
              <a:rPr lang="en-US" sz="2000" dirty="0" smtClean="0"/>
              <a:t> is for </a:t>
            </a:r>
            <a:r>
              <a:rPr lang="en-US" sz="2000" b="1" u="sng" dirty="0" smtClean="0"/>
              <a:t>d</a:t>
            </a:r>
            <a:r>
              <a:rPr lang="en-US" sz="2000" dirty="0" smtClean="0"/>
              <a:t>ecompress</a:t>
            </a:r>
          </a:p>
          <a:p>
            <a:pPr eaLnBrk="1" hangingPunct="1">
              <a:lnSpc>
                <a:spcPct val="80000"/>
              </a:lnSpc>
              <a:buFontTx/>
              <a:buNone/>
              <a:defRPr/>
            </a:pPr>
            <a:r>
              <a:rPr lang="en-US" sz="2000" dirty="0" smtClean="0"/>
              <a:t>		or</a:t>
            </a:r>
          </a:p>
          <a:p>
            <a:pPr eaLnBrk="1" hangingPunct="1">
              <a:lnSpc>
                <a:spcPct val="80000"/>
              </a:lnSpc>
              <a:buFontTx/>
              <a:buNone/>
              <a:defRPr/>
            </a:pPr>
            <a:r>
              <a:rPr lang="en-US" sz="2000" dirty="0" smtClean="0"/>
              <a:t>		</a:t>
            </a:r>
            <a:r>
              <a:rPr lang="en-US" sz="2000" dirty="0" err="1" smtClean="0">
                <a:solidFill>
                  <a:schemeClr val="accent1">
                    <a:lumMod val="50000"/>
                  </a:schemeClr>
                </a:solidFill>
              </a:rPr>
              <a:t>gunzip</a:t>
            </a:r>
            <a:r>
              <a:rPr lang="en-US" sz="2000" dirty="0" smtClean="0">
                <a:solidFill>
                  <a:schemeClr val="accent1">
                    <a:lumMod val="50000"/>
                  </a:schemeClr>
                </a:solidFill>
              </a:rPr>
              <a:t>   </a:t>
            </a:r>
            <a:r>
              <a:rPr lang="en-US" sz="2000" dirty="0" err="1" smtClean="0">
                <a:solidFill>
                  <a:schemeClr val="accent1">
                    <a:lumMod val="50000"/>
                  </a:schemeClr>
                </a:solidFill>
              </a:rPr>
              <a:t>filelist</a:t>
            </a:r>
            <a:endParaRPr lang="en-US" sz="2000" dirty="0" smtClean="0">
              <a:solidFill>
                <a:schemeClr val="accent1">
                  <a:lumMod val="50000"/>
                </a:schemeClr>
              </a:solidFill>
            </a:endParaRPr>
          </a:p>
          <a:p>
            <a:pPr eaLnBrk="1" hangingPunct="1">
              <a:defRPr/>
            </a:pPr>
            <a:r>
              <a:rPr lang="en-US" sz="2000" dirty="0" smtClean="0"/>
              <a:t>Example</a:t>
            </a:r>
            <a:r>
              <a:rPr lang="en-US" sz="2000" dirty="0" smtClean="0">
                <a:solidFill>
                  <a:schemeClr val="accent1">
                    <a:lumMod val="50000"/>
                  </a:schemeClr>
                </a:solidFill>
              </a:rPr>
              <a:t>:   </a:t>
            </a:r>
            <a:r>
              <a:rPr lang="en-US" sz="2000" dirty="0" err="1" smtClean="0">
                <a:solidFill>
                  <a:schemeClr val="bg1">
                    <a:lumMod val="50000"/>
                  </a:schemeClr>
                </a:solidFill>
              </a:rPr>
              <a:t>gunzip</a:t>
            </a:r>
            <a:r>
              <a:rPr lang="en-US" sz="2000" dirty="0" smtClean="0">
                <a:solidFill>
                  <a:schemeClr val="bg1">
                    <a:lumMod val="50000"/>
                  </a:schemeClr>
                </a:solidFill>
              </a:rPr>
              <a:t>  fileA.gz   fileB.gz</a:t>
            </a:r>
          </a:p>
          <a:p>
            <a:pPr eaLnBrk="1" hangingPunct="1">
              <a:buNone/>
              <a:defRPr/>
            </a:pPr>
            <a:r>
              <a:rPr lang="en-US" sz="2000" dirty="0" smtClean="0">
                <a:solidFill>
                  <a:schemeClr val="bg1">
                    <a:lumMod val="50000"/>
                  </a:schemeClr>
                </a:solidFill>
              </a:rPr>
              <a:t>	fileA.gz </a:t>
            </a:r>
            <a:r>
              <a:rPr lang="en-US" sz="2000" dirty="0" smtClean="0"/>
              <a:t>and </a:t>
            </a:r>
            <a:r>
              <a:rPr lang="en-US" sz="2000" dirty="0" smtClean="0">
                <a:solidFill>
                  <a:schemeClr val="bg1">
                    <a:lumMod val="50000"/>
                  </a:schemeClr>
                </a:solidFill>
              </a:rPr>
              <a:t>fileB.gz</a:t>
            </a:r>
            <a:r>
              <a:rPr lang="en-US" sz="2000" dirty="0" smtClean="0"/>
              <a:t> are gone, </a:t>
            </a:r>
            <a:r>
              <a:rPr lang="en-US" sz="2000" dirty="0" err="1" smtClean="0">
                <a:solidFill>
                  <a:schemeClr val="bg1">
                    <a:lumMod val="50000"/>
                  </a:schemeClr>
                </a:solidFill>
              </a:rPr>
              <a:t>fileA</a:t>
            </a:r>
            <a:r>
              <a:rPr lang="en-US" sz="2000" dirty="0" smtClean="0">
                <a:solidFill>
                  <a:schemeClr val="bg1">
                    <a:lumMod val="50000"/>
                  </a:schemeClr>
                </a:solidFill>
              </a:rPr>
              <a:t> </a:t>
            </a:r>
            <a:r>
              <a:rPr lang="en-US" sz="2000" dirty="0" smtClean="0"/>
              <a:t>and </a:t>
            </a:r>
            <a:r>
              <a:rPr lang="en-US" sz="2000" dirty="0" err="1" smtClean="0">
                <a:solidFill>
                  <a:schemeClr val="bg1">
                    <a:lumMod val="50000"/>
                  </a:schemeClr>
                </a:solidFill>
              </a:rPr>
              <a:t>fileB</a:t>
            </a:r>
            <a:r>
              <a:rPr lang="en-US" sz="2000" dirty="0" smtClean="0"/>
              <a:t> are the new files</a:t>
            </a:r>
            <a:endParaRPr lang="en-US" sz="1600" dirty="0" smtClean="0"/>
          </a:p>
          <a:p>
            <a:pPr eaLnBrk="1" hangingPunct="1">
              <a:lnSpc>
                <a:spcPct val="80000"/>
              </a:lnSpc>
              <a:buFontTx/>
              <a:buNone/>
              <a:defRPr/>
            </a:pPr>
            <a:endParaRPr lang="en-US" sz="2000" dirty="0" smtClean="0"/>
          </a:p>
          <a:p>
            <a:pPr eaLnBrk="1" hangingPunct="1">
              <a:lnSpc>
                <a:spcPct val="80000"/>
              </a:lnSpc>
              <a:buFontTx/>
              <a:buNone/>
              <a:defRPr/>
            </a:pPr>
            <a:endParaRPr lang="en-US" sz="2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792162"/>
          </a:xfrm>
        </p:spPr>
        <p:txBody>
          <a:bodyPr/>
          <a:lstStyle/>
          <a:p>
            <a:pPr eaLnBrk="1" hangingPunct="1">
              <a:defRPr/>
            </a:pPr>
            <a:r>
              <a:rPr lang="en-US" sz="2800" dirty="0" err="1" smtClean="0">
                <a:solidFill>
                  <a:schemeClr val="accent1">
                    <a:lumMod val="50000"/>
                  </a:schemeClr>
                </a:solidFill>
              </a:rPr>
              <a:t>gzip</a:t>
            </a:r>
            <a:r>
              <a:rPr lang="en-US" sz="2800" dirty="0" smtClean="0">
                <a:solidFill>
                  <a:schemeClr val="accent1">
                    <a:lumMod val="50000"/>
                  </a:schemeClr>
                </a:solidFill>
              </a:rPr>
              <a:t> </a:t>
            </a:r>
            <a:r>
              <a:rPr lang="en-US" sz="2800" dirty="0" smtClean="0">
                <a:solidFill>
                  <a:schemeClr val="tx1"/>
                </a:solidFill>
              </a:rPr>
              <a:t>/</a:t>
            </a:r>
            <a:r>
              <a:rPr lang="en-US" sz="2800" dirty="0" smtClean="0">
                <a:solidFill>
                  <a:schemeClr val="accent1">
                    <a:lumMod val="50000"/>
                  </a:schemeClr>
                </a:solidFill>
              </a:rPr>
              <a:t> </a:t>
            </a:r>
            <a:r>
              <a:rPr lang="en-US" sz="2800" dirty="0" err="1" smtClean="0">
                <a:solidFill>
                  <a:schemeClr val="accent1">
                    <a:lumMod val="50000"/>
                  </a:schemeClr>
                </a:solidFill>
              </a:rPr>
              <a:t>gunzip</a:t>
            </a:r>
            <a:r>
              <a:rPr lang="en-US" sz="2800" dirty="0" smtClean="0">
                <a:solidFill>
                  <a:schemeClr val="accent1">
                    <a:lumMod val="50000"/>
                  </a:schemeClr>
                </a:solidFill>
              </a:rPr>
              <a:t> </a:t>
            </a:r>
            <a:r>
              <a:rPr lang="en-US" sz="2800" dirty="0" smtClean="0">
                <a:solidFill>
                  <a:schemeClr val="tx1"/>
                </a:solidFill>
              </a:rPr>
              <a:t>Options</a:t>
            </a:r>
            <a:endParaRPr lang="en-US" sz="2800" dirty="0" smtClean="0">
              <a:solidFill>
                <a:schemeClr val="accent1">
                  <a:lumMod val="50000"/>
                </a:schemeClr>
              </a:solidFill>
            </a:endParaRPr>
          </a:p>
        </p:txBody>
      </p:sp>
      <p:sp>
        <p:nvSpPr>
          <p:cNvPr id="4099" name="Rectangle 3"/>
          <p:cNvSpPr>
            <a:spLocks noGrp="1" noChangeArrowheads="1"/>
          </p:cNvSpPr>
          <p:nvPr>
            <p:ph type="body" idx="1"/>
          </p:nvPr>
        </p:nvSpPr>
        <p:spPr>
          <a:xfrm>
            <a:off x="685800" y="990600"/>
            <a:ext cx="7620000" cy="4724400"/>
          </a:xfrm>
        </p:spPr>
        <p:txBody>
          <a:bodyPr/>
          <a:lstStyle/>
          <a:p>
            <a:pPr marL="0" indent="0" eaLnBrk="1" hangingPunct="1">
              <a:spcBef>
                <a:spcPts val="600"/>
              </a:spcBef>
              <a:buFontTx/>
              <a:buNone/>
              <a:defRPr/>
            </a:pPr>
            <a:r>
              <a:rPr lang="en-US" sz="2000" dirty="0" smtClean="0"/>
              <a:t>In addition to the </a:t>
            </a:r>
            <a:r>
              <a:rPr lang="en-US" sz="2000" dirty="0" smtClean="0">
                <a:solidFill>
                  <a:schemeClr val="accent1">
                    <a:lumMod val="50000"/>
                  </a:schemeClr>
                </a:solidFill>
              </a:rPr>
              <a:t>–d</a:t>
            </a:r>
            <a:r>
              <a:rPr lang="en-US" sz="2000" dirty="0" smtClean="0"/>
              <a:t> option to uncompress files, </a:t>
            </a:r>
            <a:r>
              <a:rPr lang="en-US" sz="2000" dirty="0" err="1" smtClean="0">
                <a:solidFill>
                  <a:schemeClr val="accent1">
                    <a:lumMod val="50000"/>
                  </a:schemeClr>
                </a:solidFill>
              </a:rPr>
              <a:t>gzip</a:t>
            </a:r>
            <a:r>
              <a:rPr lang="en-US" sz="2000" dirty="0" smtClean="0"/>
              <a:t> / </a:t>
            </a:r>
            <a:r>
              <a:rPr lang="en-US" sz="2000" dirty="0" err="1" smtClean="0">
                <a:solidFill>
                  <a:schemeClr val="accent1">
                    <a:lumMod val="50000"/>
                  </a:schemeClr>
                </a:solidFill>
              </a:rPr>
              <a:t>gunzip</a:t>
            </a:r>
            <a:r>
              <a:rPr lang="en-US" sz="2000" dirty="0" smtClean="0"/>
              <a:t> have some commonly used options</a:t>
            </a:r>
          </a:p>
          <a:p>
            <a:pPr eaLnBrk="1" hangingPunct="1">
              <a:lnSpc>
                <a:spcPct val="80000"/>
              </a:lnSpc>
              <a:spcBef>
                <a:spcPts val="1200"/>
              </a:spcBef>
              <a:buFontTx/>
              <a:buNone/>
              <a:defRPr/>
            </a:pPr>
            <a:r>
              <a:rPr lang="en-US" sz="2000" dirty="0" smtClean="0">
                <a:solidFill>
                  <a:schemeClr val="accent1">
                    <a:lumMod val="50000"/>
                  </a:schemeClr>
                </a:solidFill>
              </a:rPr>
              <a:t>  –c  </a:t>
            </a:r>
            <a:r>
              <a:rPr lang="en-US" sz="2000" dirty="0" smtClean="0"/>
              <a:t>	</a:t>
            </a:r>
            <a:r>
              <a:rPr lang="en-US" sz="2000" b="1" dirty="0" smtClean="0">
                <a:solidFill>
                  <a:srgbClr val="FF0000"/>
                </a:solidFill>
              </a:rPr>
              <a:t>write to standard out, leaving the original file 	unchanged</a:t>
            </a:r>
            <a:r>
              <a:rPr lang="en-US" sz="2000" dirty="0" smtClean="0"/>
              <a:t>. This option is useful when you want to 	redirect the output of </a:t>
            </a:r>
            <a:r>
              <a:rPr lang="en-US" sz="2000" dirty="0" err="1" smtClean="0">
                <a:solidFill>
                  <a:schemeClr val="accent1">
                    <a:lumMod val="50000"/>
                  </a:schemeClr>
                </a:solidFill>
              </a:rPr>
              <a:t>gzip</a:t>
            </a:r>
            <a:r>
              <a:rPr lang="en-US" sz="2000" dirty="0" smtClean="0"/>
              <a:t> and create a new file, rather than having the output overwrite the original file</a:t>
            </a:r>
          </a:p>
          <a:p>
            <a:pPr eaLnBrk="1" hangingPunct="1">
              <a:spcBef>
                <a:spcPts val="600"/>
              </a:spcBef>
              <a:buFontTx/>
              <a:buNone/>
              <a:defRPr/>
            </a:pPr>
            <a:r>
              <a:rPr lang="en-US" sz="2000" dirty="0" smtClean="0">
                <a:solidFill>
                  <a:schemeClr val="accent1">
                    <a:lumMod val="50000"/>
                  </a:schemeClr>
                </a:solidFill>
              </a:rPr>
              <a:t>  –l</a:t>
            </a:r>
            <a:r>
              <a:rPr lang="en-US" sz="2000" dirty="0" smtClean="0"/>
              <a:t> 	</a:t>
            </a:r>
            <a:r>
              <a:rPr lang="en-US" sz="2000" b="1" u="sng" dirty="0" smtClean="0">
                <a:solidFill>
                  <a:srgbClr val="FF0000"/>
                </a:solidFill>
              </a:rPr>
              <a:t>l</a:t>
            </a:r>
            <a:r>
              <a:rPr lang="en-US" sz="2000" b="1" dirty="0" smtClean="0">
                <a:solidFill>
                  <a:srgbClr val="FF0000"/>
                </a:solidFill>
              </a:rPr>
              <a:t>ist the compression detail</a:t>
            </a:r>
            <a:r>
              <a:rPr lang="en-US" sz="2000" dirty="0" smtClean="0"/>
              <a:t>: original file size, compressed 	file size, compression ratio, and name of file</a:t>
            </a:r>
          </a:p>
          <a:p>
            <a:pPr eaLnBrk="1" hangingPunct="1">
              <a:spcBef>
                <a:spcPts val="600"/>
              </a:spcBef>
              <a:buFontTx/>
              <a:buNone/>
              <a:defRPr/>
            </a:pPr>
            <a:r>
              <a:rPr lang="en-US" sz="2000" dirty="0" smtClean="0">
                <a:solidFill>
                  <a:schemeClr val="accent1">
                    <a:lumMod val="50000"/>
                  </a:schemeClr>
                </a:solidFill>
              </a:rPr>
              <a:t>  –v</a:t>
            </a:r>
            <a:r>
              <a:rPr lang="en-US" sz="2000" dirty="0" smtClean="0"/>
              <a:t> 	</a:t>
            </a:r>
            <a:r>
              <a:rPr lang="en-US" sz="2000" b="1" u="sng" dirty="0" smtClean="0"/>
              <a:t>v</a:t>
            </a:r>
            <a:r>
              <a:rPr lang="en-US" sz="2000" dirty="0" smtClean="0"/>
              <a:t>erbose, </a:t>
            </a:r>
            <a:r>
              <a:rPr lang="en-US" sz="2000" b="1" dirty="0" smtClean="0">
                <a:solidFill>
                  <a:srgbClr val="FF0000"/>
                </a:solidFill>
              </a:rPr>
              <a:t>print compression ratio </a:t>
            </a:r>
            <a:r>
              <a:rPr lang="en-US" sz="2000" dirty="0" smtClean="0"/>
              <a:t>and </a:t>
            </a:r>
            <a:r>
              <a:rPr lang="en-US" sz="2000" dirty="0" smtClean="0">
                <a:solidFill>
                  <a:schemeClr val="bg1">
                    <a:lumMod val="50000"/>
                  </a:schemeClr>
                </a:solidFill>
              </a:rPr>
              <a:t>.</a:t>
            </a:r>
            <a:r>
              <a:rPr lang="en-US" sz="2000" dirty="0" err="1" smtClean="0">
                <a:solidFill>
                  <a:schemeClr val="bg1">
                    <a:lumMod val="50000"/>
                  </a:schemeClr>
                </a:solidFill>
              </a:rPr>
              <a:t>gz</a:t>
            </a:r>
            <a:r>
              <a:rPr lang="en-US" sz="2000" dirty="0" smtClean="0">
                <a:solidFill>
                  <a:schemeClr val="bg1">
                    <a:lumMod val="50000"/>
                  </a:schemeClr>
                </a:solidFill>
              </a:rPr>
              <a:t> </a:t>
            </a:r>
            <a:r>
              <a:rPr lang="en-US" sz="2000" dirty="0" smtClean="0"/>
              <a:t>filename when 	finished</a:t>
            </a:r>
          </a:p>
          <a:p>
            <a:pPr eaLnBrk="1" hangingPunct="1">
              <a:spcBef>
                <a:spcPts val="600"/>
              </a:spcBef>
              <a:buFontTx/>
              <a:buNone/>
              <a:defRPr/>
            </a:pPr>
            <a:r>
              <a:rPr lang="en-US" sz="2000" dirty="0" smtClean="0"/>
              <a:t>  </a:t>
            </a:r>
            <a:r>
              <a:rPr lang="en-US" sz="2000" dirty="0" smtClean="0">
                <a:solidFill>
                  <a:schemeClr val="accent1">
                    <a:lumMod val="50000"/>
                  </a:schemeClr>
                </a:solidFill>
              </a:rPr>
              <a:t>–r </a:t>
            </a:r>
            <a:r>
              <a:rPr lang="en-US" sz="2000" dirty="0" smtClean="0"/>
              <a:t>	works when the argument is a directory name</a:t>
            </a:r>
          </a:p>
          <a:p>
            <a:pPr eaLnBrk="1" hangingPunct="1">
              <a:spcBef>
                <a:spcPts val="0"/>
              </a:spcBef>
              <a:buFontTx/>
              <a:buNone/>
              <a:defRPr/>
            </a:pPr>
            <a:r>
              <a:rPr lang="en-US" sz="2000" b="1" dirty="0" smtClean="0"/>
              <a:t>		</a:t>
            </a:r>
            <a:r>
              <a:rPr lang="en-US" sz="2000" b="1" u="sng" dirty="0" smtClean="0">
                <a:solidFill>
                  <a:srgbClr val="FF0000"/>
                </a:solidFill>
              </a:rPr>
              <a:t>r</a:t>
            </a:r>
            <a:r>
              <a:rPr lang="en-US" sz="2000" b="1" dirty="0" smtClean="0">
                <a:solidFill>
                  <a:srgbClr val="FF0000"/>
                </a:solidFill>
              </a:rPr>
              <a:t>ecursively compress or uncompress </a:t>
            </a:r>
            <a:r>
              <a:rPr lang="en-US" sz="2000" dirty="0" smtClean="0"/>
              <a:t>files </a:t>
            </a:r>
            <a:r>
              <a:rPr lang="en-US" sz="2000" b="1" dirty="0" smtClean="0">
                <a:solidFill>
                  <a:srgbClr val="FF0000"/>
                </a:solidFill>
              </a:rPr>
              <a:t>in the directory 	and its subdirectories</a:t>
            </a:r>
            <a:r>
              <a:rPr lang="en-US" sz="2000" dirty="0" smtClean="0"/>
              <a:t>. </a:t>
            </a:r>
            <a:r>
              <a:rPr lang="en-US" sz="2000" dirty="0" err="1" smtClean="0">
                <a:solidFill>
                  <a:schemeClr val="accent1">
                    <a:lumMod val="50000"/>
                  </a:schemeClr>
                </a:solidFill>
              </a:rPr>
              <a:t>gzip</a:t>
            </a:r>
            <a:r>
              <a:rPr lang="en-US" sz="2000" dirty="0" smtClean="0"/>
              <a:t> / </a:t>
            </a:r>
            <a:r>
              <a:rPr lang="en-US" sz="2000" dirty="0" err="1" smtClean="0">
                <a:solidFill>
                  <a:schemeClr val="accent1">
                    <a:lumMod val="50000"/>
                  </a:schemeClr>
                </a:solidFill>
              </a:rPr>
              <a:t>gunzip</a:t>
            </a:r>
            <a:r>
              <a:rPr lang="en-US" sz="2000" dirty="0" smtClean="0"/>
              <a:t> will ignore links.</a:t>
            </a:r>
          </a:p>
          <a:p>
            <a:pPr eaLnBrk="1" hangingPunct="1">
              <a:lnSpc>
                <a:spcPct val="80000"/>
              </a:lnSpc>
              <a:spcBef>
                <a:spcPts val="600"/>
              </a:spcBef>
              <a:buFontTx/>
              <a:buNone/>
              <a:defRPr/>
            </a:pPr>
            <a:endParaRPr lang="en-US" sz="2000" dirty="0" smtClean="0"/>
          </a:p>
          <a:p>
            <a:pPr eaLnBrk="1" hangingPunct="1">
              <a:lnSpc>
                <a:spcPct val="80000"/>
              </a:lnSpc>
              <a:buFontTx/>
              <a:buNone/>
              <a:defRPr/>
            </a:pPr>
            <a:endParaRPr lang="en-US" sz="20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229600" cy="792162"/>
          </a:xfrm>
        </p:spPr>
        <p:txBody>
          <a:bodyPr/>
          <a:lstStyle/>
          <a:p>
            <a:pPr eaLnBrk="1" hangingPunct="1"/>
            <a:r>
              <a:rPr lang="en-US" sz="2800" smtClean="0"/>
              <a:t>File Archive</a:t>
            </a:r>
          </a:p>
        </p:txBody>
      </p:sp>
      <p:sp>
        <p:nvSpPr>
          <p:cNvPr id="5123" name="Rectangle 3"/>
          <p:cNvSpPr>
            <a:spLocks noGrp="1" noChangeArrowheads="1"/>
          </p:cNvSpPr>
          <p:nvPr>
            <p:ph type="body" idx="1"/>
          </p:nvPr>
        </p:nvSpPr>
        <p:spPr>
          <a:xfrm>
            <a:off x="533400" y="914400"/>
            <a:ext cx="8153400" cy="5181600"/>
          </a:xfrm>
        </p:spPr>
        <p:txBody>
          <a:bodyPr/>
          <a:lstStyle/>
          <a:p>
            <a:pPr eaLnBrk="1" hangingPunct="1">
              <a:spcBef>
                <a:spcPts val="600"/>
              </a:spcBef>
              <a:defRPr/>
            </a:pPr>
            <a:r>
              <a:rPr lang="en-US" sz="2000" dirty="0" smtClean="0"/>
              <a:t>File archiving </a:t>
            </a:r>
            <a:r>
              <a:rPr lang="en-US" sz="2000" b="1" dirty="0" smtClean="0">
                <a:solidFill>
                  <a:srgbClr val="FF0000"/>
                </a:solidFill>
              </a:rPr>
              <a:t>combines multiple files into one file</a:t>
            </a:r>
            <a:r>
              <a:rPr lang="en-US" sz="2000" dirty="0" smtClean="0"/>
              <a:t>, typically for easier storage and sharing.</a:t>
            </a:r>
          </a:p>
          <a:p>
            <a:pPr eaLnBrk="1" hangingPunct="1">
              <a:spcBef>
                <a:spcPts val="600"/>
              </a:spcBef>
              <a:defRPr/>
            </a:pPr>
            <a:r>
              <a:rPr lang="en-US" sz="2000" dirty="0" smtClean="0"/>
              <a:t>For example, if we have a directory of several files, we can archive the directory and all its files into </a:t>
            </a:r>
            <a:r>
              <a:rPr lang="en-US" sz="2000" i="1" dirty="0" smtClean="0"/>
              <a:t>one</a:t>
            </a:r>
            <a:r>
              <a:rPr lang="en-US" sz="2000" dirty="0" smtClean="0"/>
              <a:t> archive file.</a:t>
            </a:r>
          </a:p>
          <a:p>
            <a:pPr eaLnBrk="1" hangingPunct="1">
              <a:spcBef>
                <a:spcPts val="600"/>
              </a:spcBef>
              <a:defRPr/>
            </a:pPr>
            <a:r>
              <a:rPr lang="en-US" sz="2000" dirty="0" smtClean="0"/>
              <a:t>Then we can easily upload the archive file to a server, where someone can easily download it and reconstruct it back into the same directory with the same files.</a:t>
            </a:r>
          </a:p>
          <a:p>
            <a:pPr eaLnBrk="1" hangingPunct="1">
              <a:spcBef>
                <a:spcPts val="600"/>
              </a:spcBef>
              <a:defRPr/>
            </a:pPr>
            <a:r>
              <a:rPr lang="en-US" sz="2000" dirty="0" smtClean="0"/>
              <a:t>For Linux, the </a:t>
            </a:r>
            <a:r>
              <a:rPr lang="en-US" sz="2000" b="1" dirty="0" smtClean="0">
                <a:solidFill>
                  <a:srgbClr val="FF0000"/>
                </a:solidFill>
              </a:rPr>
              <a:t>archiving utility is called</a:t>
            </a:r>
            <a:r>
              <a:rPr lang="en-US" sz="2000" b="1" dirty="0" smtClean="0"/>
              <a:t> </a:t>
            </a:r>
            <a:r>
              <a:rPr lang="en-US" sz="2000" b="1" dirty="0" smtClean="0">
                <a:solidFill>
                  <a:schemeClr val="accent1">
                    <a:lumMod val="50000"/>
                  </a:schemeClr>
                </a:solidFill>
              </a:rPr>
              <a:t>tar</a:t>
            </a:r>
            <a:endParaRPr lang="en-US" sz="2000" b="1" dirty="0" smtClean="0"/>
          </a:p>
          <a:p>
            <a:pPr eaLnBrk="1" hangingPunct="1">
              <a:spcBef>
                <a:spcPts val="600"/>
              </a:spcBef>
              <a:defRPr/>
            </a:pPr>
            <a:r>
              <a:rPr lang="en-US" sz="2000" dirty="0" smtClean="0">
                <a:solidFill>
                  <a:schemeClr val="accent1">
                    <a:lumMod val="50000"/>
                  </a:schemeClr>
                </a:solidFill>
              </a:rPr>
              <a:t>tar</a:t>
            </a:r>
            <a:r>
              <a:rPr lang="en-US" sz="2000" dirty="0" smtClean="0"/>
              <a:t> does a ‘smart’ concatenation of multiple files into one large file, called a </a:t>
            </a:r>
            <a:r>
              <a:rPr lang="en-US" sz="2000" dirty="0" smtClean="0">
                <a:solidFill>
                  <a:schemeClr val="bg1">
                    <a:lumMod val="50000"/>
                  </a:schemeClr>
                </a:solidFill>
              </a:rPr>
              <a:t>tar file </a:t>
            </a:r>
            <a:r>
              <a:rPr lang="en-US" sz="2000" dirty="0" smtClean="0"/>
              <a:t>or </a:t>
            </a:r>
            <a:r>
              <a:rPr lang="en-US" sz="2000" dirty="0" smtClean="0">
                <a:solidFill>
                  <a:schemeClr val="bg1">
                    <a:lumMod val="50000"/>
                  </a:schemeClr>
                </a:solidFill>
              </a:rPr>
              <a:t>tar ball.</a:t>
            </a:r>
          </a:p>
          <a:p>
            <a:pPr eaLnBrk="1" hangingPunct="1">
              <a:spcBef>
                <a:spcPts val="600"/>
              </a:spcBef>
              <a:defRPr/>
            </a:pPr>
            <a:r>
              <a:rPr lang="en-US" sz="2000" dirty="0" smtClean="0"/>
              <a:t>As each file is concatenated into the tar file, </a:t>
            </a:r>
            <a:r>
              <a:rPr lang="en-US" sz="2000" b="1" dirty="0" smtClean="0">
                <a:solidFill>
                  <a:srgbClr val="FF0000"/>
                </a:solidFill>
              </a:rPr>
              <a:t>tar creates a header</a:t>
            </a:r>
            <a:r>
              <a:rPr lang="en-US" sz="2000" dirty="0" smtClean="0"/>
              <a:t> for the file which contains information such as the filename, owner, group, size, time stamp, file type, and a checksum.</a:t>
            </a:r>
          </a:p>
          <a:p>
            <a:pPr eaLnBrk="1" hangingPunct="1">
              <a:spcBef>
                <a:spcPts val="600"/>
              </a:spcBef>
              <a:defRPr/>
            </a:pPr>
            <a:r>
              <a:rPr lang="en-US" sz="2000" dirty="0" smtClean="0">
                <a:solidFill>
                  <a:schemeClr val="accent1">
                    <a:lumMod val="50000"/>
                  </a:schemeClr>
                </a:solidFill>
              </a:rPr>
              <a:t>tar</a:t>
            </a:r>
            <a:r>
              <a:rPr lang="en-US" sz="2000" dirty="0" smtClean="0"/>
              <a:t> does not compress by default, so the resulting tar file is a large file, and there is </a:t>
            </a:r>
            <a:r>
              <a:rPr lang="en-US" sz="2000" b="1" dirty="0" smtClean="0"/>
              <a:t>a </a:t>
            </a:r>
            <a:r>
              <a:rPr lang="en-US" sz="2000" b="1" dirty="0" smtClean="0">
                <a:solidFill>
                  <a:schemeClr val="accent1">
                    <a:lumMod val="50000"/>
                  </a:schemeClr>
                </a:solidFill>
              </a:rPr>
              <a:t>tar</a:t>
            </a:r>
            <a:r>
              <a:rPr lang="en-US" sz="2000" b="1" dirty="0" smtClean="0"/>
              <a:t> option that uses </a:t>
            </a:r>
            <a:r>
              <a:rPr lang="en-US" sz="2000" b="1" dirty="0" err="1" smtClean="0">
                <a:solidFill>
                  <a:schemeClr val="accent1">
                    <a:lumMod val="50000"/>
                  </a:schemeClr>
                </a:solidFill>
              </a:rPr>
              <a:t>gzip</a:t>
            </a:r>
            <a:r>
              <a:rPr lang="en-US" sz="2000" b="1" dirty="0" smtClean="0"/>
              <a:t> to compress the tar file</a:t>
            </a:r>
            <a:r>
              <a:rPr lang="en-US" sz="2000" dirty="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52400"/>
            <a:ext cx="8229600" cy="533400"/>
          </a:xfrm>
        </p:spPr>
        <p:txBody>
          <a:bodyPr/>
          <a:lstStyle/>
          <a:p>
            <a:pPr eaLnBrk="1" hangingPunct="1">
              <a:defRPr/>
            </a:pPr>
            <a:r>
              <a:rPr lang="en-US" sz="2800" dirty="0" smtClean="0">
                <a:solidFill>
                  <a:schemeClr val="accent1">
                    <a:lumMod val="50000"/>
                  </a:schemeClr>
                </a:solidFill>
              </a:rPr>
              <a:t>tar </a:t>
            </a:r>
            <a:endParaRPr lang="en-US" sz="2000" dirty="0" smtClean="0">
              <a:solidFill>
                <a:schemeClr val="tx1"/>
              </a:solidFill>
            </a:endParaRPr>
          </a:p>
        </p:txBody>
      </p:sp>
      <p:sp>
        <p:nvSpPr>
          <p:cNvPr id="8195" name="Rectangle 3"/>
          <p:cNvSpPr>
            <a:spLocks noGrp="1" noChangeArrowheads="1"/>
          </p:cNvSpPr>
          <p:nvPr>
            <p:ph type="body" idx="1"/>
          </p:nvPr>
        </p:nvSpPr>
        <p:spPr>
          <a:xfrm>
            <a:off x="533400" y="685800"/>
            <a:ext cx="8077200" cy="5562600"/>
          </a:xfrm>
        </p:spPr>
        <p:txBody>
          <a:bodyPr/>
          <a:lstStyle/>
          <a:p>
            <a:pPr eaLnBrk="1" hangingPunct="1">
              <a:spcBef>
                <a:spcPts val="600"/>
              </a:spcBef>
              <a:defRPr/>
            </a:pPr>
            <a:r>
              <a:rPr lang="en-US" sz="2000" dirty="0" smtClean="0">
                <a:solidFill>
                  <a:schemeClr val="accent1">
                    <a:lumMod val="50000"/>
                  </a:schemeClr>
                </a:solidFill>
              </a:rPr>
              <a:t>tar</a:t>
            </a:r>
            <a:r>
              <a:rPr lang="en-US" sz="2000" dirty="0" smtClean="0"/>
              <a:t> (</a:t>
            </a:r>
            <a:r>
              <a:rPr lang="en-US" sz="2000" b="1" u="sng" dirty="0" smtClean="0"/>
              <a:t>t</a:t>
            </a:r>
            <a:r>
              <a:rPr lang="en-US" sz="2000" dirty="0" smtClean="0"/>
              <a:t>ape </a:t>
            </a:r>
            <a:r>
              <a:rPr lang="en-US" sz="2000" b="1" u="sng" dirty="0" smtClean="0"/>
              <a:t>ar</a:t>
            </a:r>
            <a:r>
              <a:rPr lang="en-US" sz="2000" dirty="0" smtClean="0"/>
              <a:t>chive) </a:t>
            </a:r>
            <a:r>
              <a:rPr lang="en-US" sz="2000" b="1" dirty="0" smtClean="0">
                <a:solidFill>
                  <a:srgbClr val="FF0000"/>
                </a:solidFill>
              </a:rPr>
              <a:t>combines multiple files into one tar file or tar ball</a:t>
            </a:r>
            <a:r>
              <a:rPr lang="en-US" sz="2000" dirty="0" smtClean="0"/>
              <a:t>.</a:t>
            </a:r>
          </a:p>
          <a:p>
            <a:pPr eaLnBrk="1" hangingPunct="1">
              <a:spcBef>
                <a:spcPts val="600"/>
              </a:spcBef>
              <a:defRPr/>
            </a:pPr>
            <a:r>
              <a:rPr lang="en-US" sz="2000" dirty="0" smtClean="0">
                <a:solidFill>
                  <a:schemeClr val="accent1">
                    <a:lumMod val="50000"/>
                  </a:schemeClr>
                </a:solidFill>
              </a:rPr>
              <a:t>tar</a:t>
            </a:r>
            <a:r>
              <a:rPr lang="en-US" sz="2000" dirty="0" smtClean="0"/>
              <a:t> is also used to extract files from a tar file.</a:t>
            </a:r>
          </a:p>
          <a:p>
            <a:pPr eaLnBrk="1" hangingPunct="1">
              <a:spcBef>
                <a:spcPts val="600"/>
              </a:spcBef>
              <a:defRPr/>
            </a:pPr>
            <a:r>
              <a:rPr lang="en-US" sz="2000" dirty="0" smtClean="0">
                <a:solidFill>
                  <a:schemeClr val="accent1">
                    <a:lumMod val="50000"/>
                  </a:schemeClr>
                </a:solidFill>
              </a:rPr>
              <a:t>tar</a:t>
            </a:r>
            <a:r>
              <a:rPr lang="en-US" sz="2000" dirty="0" smtClean="0"/>
              <a:t> can be used with both regular files and directories.</a:t>
            </a:r>
          </a:p>
          <a:p>
            <a:pPr eaLnBrk="1" hangingPunct="1">
              <a:spcBef>
                <a:spcPts val="600"/>
              </a:spcBef>
              <a:defRPr/>
            </a:pPr>
            <a:r>
              <a:rPr lang="en-US" sz="2000" dirty="0" smtClean="0"/>
              <a:t>Format:  </a:t>
            </a:r>
            <a:r>
              <a:rPr lang="en-US" sz="2000" b="1" dirty="0" smtClean="0">
                <a:solidFill>
                  <a:schemeClr val="accent1">
                    <a:lumMod val="50000"/>
                  </a:schemeClr>
                </a:solidFill>
              </a:rPr>
              <a:t>tar   </a:t>
            </a:r>
            <a:r>
              <a:rPr lang="en-US" sz="2000" b="1" dirty="0" smtClean="0">
                <a:solidFill>
                  <a:schemeClr val="bg1">
                    <a:lumMod val="50000"/>
                  </a:schemeClr>
                </a:solidFill>
              </a:rPr>
              <a:t>operation</a:t>
            </a:r>
            <a:r>
              <a:rPr lang="en-US" sz="2000" b="1" dirty="0" smtClean="0">
                <a:solidFill>
                  <a:schemeClr val="accent1">
                    <a:lumMod val="50000"/>
                  </a:schemeClr>
                </a:solidFill>
              </a:rPr>
              <a:t>   </a:t>
            </a:r>
            <a:r>
              <a:rPr lang="en-US" sz="2000" b="1" dirty="0" smtClean="0">
                <a:solidFill>
                  <a:schemeClr val="bg1">
                    <a:lumMod val="50000"/>
                  </a:schemeClr>
                </a:solidFill>
              </a:rPr>
              <a:t>options</a:t>
            </a:r>
            <a:r>
              <a:rPr lang="en-US" sz="2000" b="1" dirty="0" smtClean="0">
                <a:solidFill>
                  <a:schemeClr val="accent1">
                    <a:lumMod val="50000"/>
                  </a:schemeClr>
                </a:solidFill>
              </a:rPr>
              <a:t>   </a:t>
            </a:r>
            <a:r>
              <a:rPr lang="en-US" sz="2000" b="1" dirty="0" err="1" smtClean="0">
                <a:solidFill>
                  <a:schemeClr val="bg1">
                    <a:lumMod val="50000"/>
                  </a:schemeClr>
                </a:solidFill>
              </a:rPr>
              <a:t>tarfile</a:t>
            </a:r>
            <a:r>
              <a:rPr lang="en-US" sz="2000" b="1" dirty="0" smtClean="0">
                <a:solidFill>
                  <a:schemeClr val="accent1">
                    <a:lumMod val="50000"/>
                  </a:schemeClr>
                </a:solidFill>
              </a:rPr>
              <a:t>    </a:t>
            </a:r>
            <a:r>
              <a:rPr lang="en-US" sz="2000" b="1" dirty="0" err="1" smtClean="0">
                <a:solidFill>
                  <a:schemeClr val="bg1">
                    <a:lumMod val="50000"/>
                  </a:schemeClr>
                </a:solidFill>
              </a:rPr>
              <a:t>filelist</a:t>
            </a:r>
            <a:endParaRPr lang="en-US" sz="2000" b="1" dirty="0" smtClean="0">
              <a:solidFill>
                <a:schemeClr val="bg1">
                  <a:lumMod val="50000"/>
                </a:schemeClr>
              </a:solidFill>
            </a:endParaRPr>
          </a:p>
          <a:p>
            <a:pPr eaLnBrk="1" hangingPunct="1">
              <a:spcBef>
                <a:spcPts val="600"/>
              </a:spcBef>
              <a:defRPr/>
            </a:pPr>
            <a:r>
              <a:rPr lang="en-US" sz="2000" i="1" u="sng" dirty="0" smtClean="0"/>
              <a:t>One</a:t>
            </a:r>
            <a:r>
              <a:rPr lang="en-US" sz="2000" dirty="0" smtClean="0"/>
              <a:t> of these </a:t>
            </a:r>
            <a:r>
              <a:rPr lang="en-US" sz="2000" b="1" i="1" dirty="0" smtClean="0">
                <a:solidFill>
                  <a:srgbClr val="FF0000"/>
                </a:solidFill>
              </a:rPr>
              <a:t>operations</a:t>
            </a:r>
            <a:r>
              <a:rPr lang="en-US" sz="2000" dirty="0" smtClean="0"/>
              <a:t> </a:t>
            </a:r>
            <a:r>
              <a:rPr lang="en-US" sz="2000" b="1" dirty="0" smtClean="0">
                <a:solidFill>
                  <a:srgbClr val="FF0000"/>
                </a:solidFill>
              </a:rPr>
              <a:t>must be used</a:t>
            </a:r>
            <a:r>
              <a:rPr lang="en-US" sz="2000" dirty="0" smtClean="0"/>
              <a:t> with </a:t>
            </a:r>
            <a:r>
              <a:rPr lang="en-US" sz="2000" dirty="0" smtClean="0">
                <a:solidFill>
                  <a:schemeClr val="accent1">
                    <a:lumMod val="50000"/>
                  </a:schemeClr>
                </a:solidFill>
              </a:rPr>
              <a:t>tar</a:t>
            </a:r>
            <a:endParaRPr lang="en-US" sz="2000" dirty="0" smtClean="0"/>
          </a:p>
          <a:p>
            <a:pPr lvl="1" eaLnBrk="1" hangingPunct="1">
              <a:spcBef>
                <a:spcPts val="0"/>
              </a:spcBef>
              <a:buFontTx/>
              <a:buNone/>
              <a:defRPr/>
            </a:pPr>
            <a:r>
              <a:rPr lang="en-US" sz="2000" dirty="0" smtClean="0"/>
              <a:t>		</a:t>
            </a:r>
            <a:r>
              <a:rPr lang="en-US" sz="2000" dirty="0" smtClean="0">
                <a:solidFill>
                  <a:schemeClr val="accent1">
                    <a:lumMod val="50000"/>
                  </a:schemeClr>
                </a:solidFill>
              </a:rPr>
              <a:t>–c</a:t>
            </a:r>
            <a:r>
              <a:rPr lang="en-US" sz="2000" dirty="0" smtClean="0"/>
              <a:t> 	create a new tar file</a:t>
            </a:r>
          </a:p>
          <a:p>
            <a:pPr lvl="1" eaLnBrk="1" hangingPunct="1">
              <a:spcBef>
                <a:spcPts val="0"/>
              </a:spcBef>
              <a:buFontTx/>
              <a:buNone/>
              <a:defRPr/>
            </a:pPr>
            <a:r>
              <a:rPr lang="en-US" sz="2000" dirty="0" smtClean="0"/>
              <a:t>		</a:t>
            </a:r>
            <a:r>
              <a:rPr lang="en-US" sz="2000" dirty="0" smtClean="0">
                <a:solidFill>
                  <a:schemeClr val="accent1">
                    <a:lumMod val="50000"/>
                  </a:schemeClr>
                </a:solidFill>
              </a:rPr>
              <a:t>–r</a:t>
            </a:r>
            <a:r>
              <a:rPr lang="en-US" sz="2000" dirty="0" smtClean="0"/>
              <a:t> 	append files to a tar file</a:t>
            </a:r>
          </a:p>
          <a:p>
            <a:pPr lvl="1" eaLnBrk="1" hangingPunct="1">
              <a:spcBef>
                <a:spcPts val="0"/>
              </a:spcBef>
              <a:buFontTx/>
              <a:buNone/>
              <a:defRPr/>
            </a:pPr>
            <a:r>
              <a:rPr lang="en-US" sz="2000" dirty="0" smtClean="0"/>
              <a:t>		</a:t>
            </a:r>
            <a:r>
              <a:rPr lang="en-US" sz="2000" dirty="0" smtClean="0">
                <a:solidFill>
                  <a:schemeClr val="accent1">
                    <a:lumMod val="50000"/>
                  </a:schemeClr>
                </a:solidFill>
              </a:rPr>
              <a:t>–t</a:t>
            </a:r>
            <a:r>
              <a:rPr lang="en-US" sz="2000" dirty="0" smtClean="0"/>
              <a:t> 	list content of the tar file</a:t>
            </a:r>
          </a:p>
          <a:p>
            <a:pPr lvl="1" eaLnBrk="1" hangingPunct="1">
              <a:spcBef>
                <a:spcPts val="0"/>
              </a:spcBef>
              <a:buFontTx/>
              <a:buNone/>
              <a:defRPr/>
            </a:pPr>
            <a:r>
              <a:rPr lang="en-US" sz="2000" dirty="0" smtClean="0"/>
              <a:t>		</a:t>
            </a:r>
            <a:r>
              <a:rPr lang="en-US" sz="2000" dirty="0" smtClean="0">
                <a:solidFill>
                  <a:schemeClr val="accent1">
                    <a:lumMod val="50000"/>
                  </a:schemeClr>
                </a:solidFill>
              </a:rPr>
              <a:t>–x</a:t>
            </a:r>
            <a:r>
              <a:rPr lang="en-US" sz="2000" dirty="0" smtClean="0"/>
              <a:t> 	extract files from a tar file</a:t>
            </a:r>
          </a:p>
          <a:p>
            <a:pPr lvl="1" eaLnBrk="1" hangingPunct="1">
              <a:spcBef>
                <a:spcPts val="0"/>
              </a:spcBef>
              <a:buFontTx/>
              <a:buNone/>
              <a:defRPr/>
            </a:pPr>
            <a:r>
              <a:rPr lang="en-US" sz="2000" dirty="0" smtClean="0"/>
              <a:t>The </a:t>
            </a:r>
            <a:r>
              <a:rPr lang="en-US" sz="2000" dirty="0" smtClean="0">
                <a:solidFill>
                  <a:schemeClr val="accent1">
                    <a:lumMod val="50000"/>
                  </a:schemeClr>
                </a:solidFill>
              </a:rPr>
              <a:t>–</a:t>
            </a:r>
            <a:r>
              <a:rPr lang="en-US" sz="2000" dirty="0" smtClean="0"/>
              <a:t> sign is optional</a:t>
            </a:r>
          </a:p>
          <a:p>
            <a:pPr eaLnBrk="1" hangingPunct="1">
              <a:spcBef>
                <a:spcPts val="1200"/>
              </a:spcBef>
              <a:defRPr/>
            </a:pPr>
            <a:r>
              <a:rPr lang="en-US" sz="2000" dirty="0" smtClean="0"/>
              <a:t>Some useful </a:t>
            </a:r>
            <a:r>
              <a:rPr lang="en-US" sz="2000" i="1" dirty="0" smtClean="0"/>
              <a:t>options</a:t>
            </a:r>
          </a:p>
          <a:p>
            <a:pPr eaLnBrk="1" hangingPunct="1">
              <a:spcBef>
                <a:spcPts val="0"/>
              </a:spcBef>
              <a:buFontTx/>
              <a:buNone/>
              <a:defRPr/>
            </a:pPr>
            <a:r>
              <a:rPr lang="en-US" sz="2000" dirty="0" smtClean="0"/>
              <a:t>		</a:t>
            </a:r>
            <a:r>
              <a:rPr lang="en-US" sz="2000" dirty="0" smtClean="0">
                <a:solidFill>
                  <a:schemeClr val="accent1">
                    <a:lumMod val="50000"/>
                  </a:schemeClr>
                </a:solidFill>
              </a:rPr>
              <a:t>–v</a:t>
            </a:r>
            <a:r>
              <a:rPr lang="en-US" sz="2000" dirty="0" smtClean="0"/>
              <a:t>	verbose, list files being archived or extracted</a:t>
            </a:r>
          </a:p>
          <a:p>
            <a:pPr eaLnBrk="1" hangingPunct="1">
              <a:spcBef>
                <a:spcPts val="0"/>
              </a:spcBef>
              <a:buFontTx/>
              <a:buNone/>
              <a:defRPr/>
            </a:pPr>
            <a:r>
              <a:rPr lang="en-US" sz="2000" dirty="0" smtClean="0"/>
              <a:t>		</a:t>
            </a:r>
            <a:r>
              <a:rPr lang="en-US" sz="2000" dirty="0" smtClean="0">
                <a:solidFill>
                  <a:schemeClr val="accent1">
                    <a:lumMod val="50000"/>
                  </a:schemeClr>
                </a:solidFill>
              </a:rPr>
              <a:t>–z</a:t>
            </a:r>
            <a:r>
              <a:rPr lang="en-US" sz="2000" dirty="0" smtClean="0"/>
              <a:t>	use </a:t>
            </a:r>
            <a:r>
              <a:rPr lang="en-US" sz="2000" dirty="0" err="1" smtClean="0">
                <a:solidFill>
                  <a:schemeClr val="accent1">
                    <a:lumMod val="50000"/>
                  </a:schemeClr>
                </a:solidFill>
              </a:rPr>
              <a:t>gzip</a:t>
            </a:r>
            <a:r>
              <a:rPr lang="en-US" sz="2000" dirty="0" smtClean="0"/>
              <a:t> to compress or decompress the tar file</a:t>
            </a:r>
          </a:p>
          <a:p>
            <a:pPr eaLnBrk="1" hangingPunct="1">
              <a:spcBef>
                <a:spcPts val="0"/>
              </a:spcBef>
              <a:buFontTx/>
              <a:buNone/>
              <a:defRPr/>
            </a:pPr>
            <a:r>
              <a:rPr lang="en-US" sz="2000" i="1" dirty="0" smtClean="0"/>
              <a:t>      </a:t>
            </a:r>
            <a:r>
              <a:rPr lang="en-US" sz="2000" dirty="0" smtClean="0"/>
              <a:t>The </a:t>
            </a:r>
            <a:r>
              <a:rPr lang="en-US" sz="2000" dirty="0" smtClean="0">
                <a:solidFill>
                  <a:schemeClr val="accent1">
                    <a:lumMod val="50000"/>
                  </a:schemeClr>
                </a:solidFill>
              </a:rPr>
              <a:t>–</a:t>
            </a:r>
            <a:r>
              <a:rPr lang="en-US" sz="2000" dirty="0" smtClean="0"/>
              <a:t> sign is optional</a:t>
            </a:r>
          </a:p>
          <a:p>
            <a:pPr eaLnBrk="1" hangingPunct="1">
              <a:spcBef>
                <a:spcPts val="1200"/>
              </a:spcBef>
              <a:defRPr/>
            </a:pPr>
            <a:r>
              <a:rPr lang="en-US" sz="2000" dirty="0" smtClean="0"/>
              <a:t>The </a:t>
            </a:r>
            <a:r>
              <a:rPr lang="en-US" sz="2000" dirty="0" err="1" smtClean="0">
                <a:solidFill>
                  <a:schemeClr val="bg1">
                    <a:lumMod val="50000"/>
                  </a:schemeClr>
                </a:solidFill>
              </a:rPr>
              <a:t>tarfile</a:t>
            </a:r>
            <a:r>
              <a:rPr lang="en-US" sz="2000" dirty="0" smtClean="0"/>
              <a:t> </a:t>
            </a:r>
            <a:r>
              <a:rPr lang="en-US" sz="2000" b="1" dirty="0" smtClean="0">
                <a:solidFill>
                  <a:srgbClr val="FF0000"/>
                </a:solidFill>
              </a:rPr>
              <a:t>must be preceded with the option </a:t>
            </a:r>
            <a:r>
              <a:rPr lang="en-US" sz="2000" dirty="0" smtClean="0">
                <a:solidFill>
                  <a:schemeClr val="accent1">
                    <a:lumMod val="50000"/>
                  </a:schemeClr>
                </a:solidFill>
              </a:rPr>
              <a:t>–f</a:t>
            </a:r>
            <a:r>
              <a:rPr lang="en-US" sz="2000" dirty="0" smtClean="0"/>
              <a:t> </a:t>
            </a:r>
          </a:p>
          <a:p>
            <a:pPr eaLnBrk="1" hangingPunct="1">
              <a:spcBef>
                <a:spcPts val="0"/>
              </a:spcBef>
              <a:buFontTx/>
              <a:buNone/>
              <a:defRPr/>
            </a:pPr>
            <a:r>
              <a:rPr lang="en-US" sz="2000" dirty="0" smtClean="0"/>
              <a:t>	The </a:t>
            </a:r>
            <a:r>
              <a:rPr lang="en-US" sz="2000" dirty="0" err="1" smtClean="0">
                <a:solidFill>
                  <a:schemeClr val="bg1">
                    <a:lumMod val="50000"/>
                  </a:schemeClr>
                </a:solidFill>
              </a:rPr>
              <a:t>tarfile</a:t>
            </a:r>
            <a:r>
              <a:rPr lang="en-US" sz="2000" dirty="0" smtClean="0"/>
              <a:t> typically has a </a:t>
            </a:r>
            <a:r>
              <a:rPr lang="en-US" sz="2000" dirty="0" smtClean="0">
                <a:solidFill>
                  <a:schemeClr val="bg1">
                    <a:lumMod val="50000"/>
                  </a:schemeClr>
                </a:solidFill>
              </a:rPr>
              <a:t>.tar </a:t>
            </a:r>
            <a:r>
              <a:rPr lang="en-US" sz="2000" dirty="0" smtClean="0"/>
              <a:t>extension.</a:t>
            </a:r>
          </a:p>
          <a:p>
            <a:pPr eaLnBrk="1" hangingPunct="1">
              <a:lnSpc>
                <a:spcPct val="80000"/>
              </a:lnSpc>
              <a:spcBef>
                <a:spcPts val="600"/>
              </a:spcBef>
              <a:defRPr/>
            </a:pPr>
            <a:endParaRPr lang="en-US" sz="20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52400"/>
            <a:ext cx="8229600" cy="533400"/>
          </a:xfrm>
        </p:spPr>
        <p:txBody>
          <a:bodyPr/>
          <a:lstStyle/>
          <a:p>
            <a:pPr eaLnBrk="1" hangingPunct="1"/>
            <a:r>
              <a:rPr lang="en-US" sz="2800" dirty="0" smtClean="0">
                <a:solidFill>
                  <a:schemeClr val="accent1">
                    <a:lumMod val="50000"/>
                  </a:schemeClr>
                </a:solidFill>
              </a:rPr>
              <a:t>tar</a:t>
            </a:r>
            <a:r>
              <a:rPr lang="en-US" sz="2800" dirty="0" smtClean="0">
                <a:solidFill>
                  <a:schemeClr val="tx1"/>
                </a:solidFill>
              </a:rPr>
              <a:t> with </a:t>
            </a:r>
            <a:r>
              <a:rPr lang="en-US" sz="2800" dirty="0" smtClean="0">
                <a:solidFill>
                  <a:srgbClr val="FF0000"/>
                </a:solidFill>
              </a:rPr>
              <a:t>File Compression </a:t>
            </a:r>
            <a:r>
              <a:rPr lang="en-US" sz="2000" dirty="0" smtClean="0">
                <a:solidFill>
                  <a:schemeClr val="tx1"/>
                </a:solidFill>
              </a:rPr>
              <a:t>(1 of 2)</a:t>
            </a:r>
          </a:p>
        </p:txBody>
      </p:sp>
      <p:sp>
        <p:nvSpPr>
          <p:cNvPr id="8195" name="Rectangle 3"/>
          <p:cNvSpPr>
            <a:spLocks noGrp="1" noChangeArrowheads="1"/>
          </p:cNvSpPr>
          <p:nvPr>
            <p:ph type="body" idx="1"/>
          </p:nvPr>
        </p:nvSpPr>
        <p:spPr>
          <a:xfrm>
            <a:off x="457200" y="685800"/>
            <a:ext cx="8229600" cy="5638800"/>
          </a:xfrm>
        </p:spPr>
        <p:txBody>
          <a:bodyPr/>
          <a:lstStyle/>
          <a:p>
            <a:pPr eaLnBrk="1" hangingPunct="1">
              <a:spcBef>
                <a:spcPts val="600"/>
              </a:spcBef>
              <a:defRPr/>
            </a:pPr>
            <a:r>
              <a:rPr lang="en-US" sz="2000" dirty="0" smtClean="0"/>
              <a:t>When several files are archived into a tar file, the tar file is a concatenation of all the files plus their tar headers. This results in a tar file which is larger than the sum of all the file sizes.</a:t>
            </a:r>
          </a:p>
          <a:p>
            <a:pPr eaLnBrk="1" hangingPunct="1">
              <a:spcBef>
                <a:spcPts val="600"/>
              </a:spcBef>
              <a:defRPr/>
            </a:pPr>
            <a:r>
              <a:rPr lang="en-US" sz="2000" dirty="0" smtClean="0"/>
              <a:t>Therefore it is usually a good idea to compress the tar file.</a:t>
            </a:r>
          </a:p>
          <a:p>
            <a:pPr eaLnBrk="1" hangingPunct="1">
              <a:spcBef>
                <a:spcPts val="600"/>
              </a:spcBef>
              <a:defRPr/>
            </a:pPr>
            <a:r>
              <a:rPr lang="en-US" sz="2000" dirty="0" smtClean="0"/>
              <a:t>2 ways to have a compressed a tar file, both having the same result:</a:t>
            </a:r>
          </a:p>
          <a:p>
            <a:pPr marL="800100" lvl="1" indent="-342900" eaLnBrk="1" hangingPunct="1">
              <a:spcBef>
                <a:spcPts val="0"/>
              </a:spcBef>
              <a:buFont typeface="+mj-lt"/>
              <a:buAutoNum type="arabicPeriod"/>
              <a:defRPr/>
            </a:pPr>
            <a:r>
              <a:rPr lang="en-US" sz="2000" dirty="0" smtClean="0">
                <a:solidFill>
                  <a:schemeClr val="accent1">
                    <a:lumMod val="50000"/>
                  </a:schemeClr>
                </a:solidFill>
              </a:rPr>
              <a:t> tar</a:t>
            </a:r>
            <a:r>
              <a:rPr lang="en-US" sz="2000" dirty="0" smtClean="0"/>
              <a:t> with </a:t>
            </a:r>
            <a:r>
              <a:rPr lang="en-US" sz="2000" dirty="0" smtClean="0">
                <a:solidFill>
                  <a:schemeClr val="accent1">
                    <a:lumMod val="50000"/>
                  </a:schemeClr>
                </a:solidFill>
              </a:rPr>
              <a:t>–z</a:t>
            </a:r>
            <a:r>
              <a:rPr lang="en-US" sz="2000" dirty="0" smtClean="0"/>
              <a:t> option:  </a:t>
            </a:r>
          </a:p>
          <a:p>
            <a:pPr lvl="2" eaLnBrk="1" hangingPunct="1">
              <a:spcBef>
                <a:spcPts val="0"/>
              </a:spcBef>
              <a:defRPr/>
            </a:pPr>
            <a:r>
              <a:rPr lang="en-US" sz="2000" dirty="0" smtClean="0"/>
              <a:t>This option is used with the </a:t>
            </a:r>
            <a:r>
              <a:rPr lang="en-US" sz="2000" dirty="0" smtClean="0">
                <a:solidFill>
                  <a:schemeClr val="accent1">
                    <a:lumMod val="50000"/>
                  </a:schemeClr>
                </a:solidFill>
              </a:rPr>
              <a:t>–c</a:t>
            </a:r>
            <a:r>
              <a:rPr lang="en-US" sz="2000" dirty="0" smtClean="0"/>
              <a:t> operation when creating a new tar file.</a:t>
            </a:r>
          </a:p>
          <a:p>
            <a:pPr lvl="2" eaLnBrk="1" hangingPunct="1">
              <a:spcBef>
                <a:spcPts val="0"/>
              </a:spcBef>
              <a:defRPr/>
            </a:pPr>
            <a:r>
              <a:rPr lang="en-US" sz="2000" dirty="0" smtClean="0"/>
              <a:t>Once a tar file has been created and compressed with the    </a:t>
            </a:r>
            <a:r>
              <a:rPr lang="en-US" sz="2000" dirty="0" smtClean="0">
                <a:solidFill>
                  <a:schemeClr val="accent1">
                    <a:lumMod val="50000"/>
                  </a:schemeClr>
                </a:solidFill>
              </a:rPr>
              <a:t>–z</a:t>
            </a:r>
            <a:r>
              <a:rPr lang="en-US" sz="2000" dirty="0" smtClean="0"/>
              <a:t> option, it’s not possible to add more files to it.</a:t>
            </a:r>
          </a:p>
          <a:p>
            <a:pPr marL="914400" lvl="1" indent="-457200" eaLnBrk="1" hangingPunct="1">
              <a:spcBef>
                <a:spcPts val="600"/>
              </a:spcBef>
              <a:buFont typeface="+mj-lt"/>
              <a:buAutoNum type="arabicPeriod" startAt="2"/>
              <a:defRPr/>
            </a:pPr>
            <a:r>
              <a:rPr lang="en-US" sz="2000" dirty="0" err="1" smtClean="0">
                <a:solidFill>
                  <a:schemeClr val="accent1">
                    <a:lumMod val="50000"/>
                  </a:schemeClr>
                </a:solidFill>
              </a:rPr>
              <a:t>gzip</a:t>
            </a:r>
            <a:endParaRPr lang="en-US" sz="2000" dirty="0" smtClean="0">
              <a:solidFill>
                <a:schemeClr val="accent1">
                  <a:lumMod val="50000"/>
                </a:schemeClr>
              </a:solidFill>
            </a:endParaRPr>
          </a:p>
          <a:p>
            <a:pPr lvl="2" eaLnBrk="1" hangingPunct="1">
              <a:spcBef>
                <a:spcPts val="0"/>
              </a:spcBef>
              <a:defRPr/>
            </a:pPr>
            <a:r>
              <a:rPr lang="en-US" sz="2000" dirty="0" smtClean="0"/>
              <a:t>This option is used if you have an existing, uncompressed tar file.</a:t>
            </a:r>
          </a:p>
          <a:p>
            <a:pPr lvl="2" eaLnBrk="1" hangingPunct="1">
              <a:spcBef>
                <a:spcPts val="0"/>
              </a:spcBef>
              <a:defRPr/>
            </a:pPr>
            <a:r>
              <a:rPr lang="en-US" sz="2000" dirty="0" smtClean="0"/>
              <a:t>In this case the compression is done as a separate step after </a:t>
            </a:r>
            <a:r>
              <a:rPr lang="en-US" sz="2000" dirty="0" smtClean="0">
                <a:solidFill>
                  <a:schemeClr val="accent1">
                    <a:lumMod val="50000"/>
                  </a:schemeClr>
                </a:solidFill>
              </a:rPr>
              <a:t>tar.</a:t>
            </a:r>
            <a:endParaRPr lang="en-US" sz="2000" dirty="0" smtClean="0"/>
          </a:p>
          <a:p>
            <a:pPr eaLnBrk="1" hangingPunct="1">
              <a:spcBef>
                <a:spcPts val="600"/>
              </a:spcBef>
              <a:defRPr/>
            </a:pPr>
            <a:r>
              <a:rPr lang="en-US" sz="2000" b="1" dirty="0" smtClean="0">
                <a:solidFill>
                  <a:srgbClr val="FF0000"/>
                </a:solidFill>
              </a:rPr>
              <a:t>When compressing a tar file, the filename extension for the compressed tar file should be </a:t>
            </a:r>
            <a:r>
              <a:rPr lang="en-US" sz="2000" dirty="0" smtClean="0">
                <a:solidFill>
                  <a:schemeClr val="accent1">
                    <a:lumMod val="50000"/>
                  </a:schemeClr>
                </a:solidFill>
              </a:rPr>
              <a:t>.</a:t>
            </a:r>
            <a:r>
              <a:rPr lang="en-US" sz="2000" dirty="0" err="1" smtClean="0">
                <a:solidFill>
                  <a:schemeClr val="accent1">
                    <a:lumMod val="50000"/>
                  </a:schemeClr>
                </a:solidFill>
              </a:rPr>
              <a:t>tar.gz</a:t>
            </a:r>
            <a:r>
              <a:rPr lang="en-US" sz="2000" dirty="0" smtClean="0">
                <a:solidFill>
                  <a:schemeClr val="accent1">
                    <a:lumMod val="50000"/>
                  </a:schemeClr>
                </a:solidFill>
              </a:rPr>
              <a:t>  </a:t>
            </a:r>
            <a:r>
              <a:rPr lang="en-US" sz="2000" dirty="0" smtClean="0"/>
              <a:t>or  </a:t>
            </a:r>
            <a:r>
              <a:rPr lang="en-US" sz="2000" dirty="0" smtClean="0">
                <a:solidFill>
                  <a:schemeClr val="accent1">
                    <a:lumMod val="50000"/>
                  </a:schemeClr>
                </a:solidFill>
              </a:rPr>
              <a:t>.</a:t>
            </a:r>
            <a:r>
              <a:rPr lang="en-US" sz="2000" dirty="0" err="1" smtClean="0">
                <a:solidFill>
                  <a:schemeClr val="accent1">
                    <a:lumMod val="50000"/>
                  </a:schemeClr>
                </a:solidFill>
              </a:rPr>
              <a:t>tgz</a:t>
            </a:r>
            <a:endParaRPr lang="en-US" sz="2000" dirty="0" smtClean="0">
              <a:solidFill>
                <a:schemeClr val="accent1">
                  <a:lumMod val="50000"/>
                </a:schemeClr>
              </a:solidFill>
            </a:endParaRPr>
          </a:p>
          <a:p>
            <a:pPr eaLnBrk="1" hangingPunct="1">
              <a:spcBef>
                <a:spcPts val="600"/>
              </a:spcBef>
              <a:defRPr/>
            </a:pPr>
            <a:endParaRPr lang="en-US" sz="2000" dirty="0" smtClean="0">
              <a:solidFill>
                <a:schemeClr val="accent1">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t>Version Control</a:t>
            </a:r>
          </a:p>
        </p:txBody>
      </p:sp>
      <p:sp>
        <p:nvSpPr>
          <p:cNvPr id="3075" name="Rectangle 3"/>
          <p:cNvSpPr>
            <a:spLocks noGrp="1" noChangeArrowheads="1"/>
          </p:cNvSpPr>
          <p:nvPr>
            <p:ph type="body" idx="1"/>
          </p:nvPr>
        </p:nvSpPr>
        <p:spPr>
          <a:xfrm>
            <a:off x="457200" y="762000"/>
            <a:ext cx="8153400" cy="5562600"/>
          </a:xfrm>
        </p:spPr>
        <p:txBody>
          <a:bodyPr/>
          <a:lstStyle/>
          <a:p>
            <a:pPr eaLnBrk="1" hangingPunct="1">
              <a:defRPr/>
            </a:pPr>
            <a:r>
              <a:rPr lang="en-US" sz="2000" dirty="0" smtClean="0"/>
              <a:t>Version control is a way to keep track of different versions of a file or group of files as they change over time.</a:t>
            </a:r>
          </a:p>
          <a:p>
            <a:pPr eaLnBrk="1" hangingPunct="1">
              <a:defRPr/>
            </a:pPr>
            <a:r>
              <a:rPr lang="en-US" sz="2000" dirty="0" smtClean="0"/>
              <a:t>For example, as we write code to solve a large problem, we have our first solution that works but may not be the most efficient way. As time goes on we continue to improve on the first solution, and each step of improvement is a new version of the solution. Sometime a new version doesn’t work and we need to go back to the previous version that has worked before.</a:t>
            </a:r>
          </a:p>
          <a:p>
            <a:pPr eaLnBrk="1" hangingPunct="1">
              <a:defRPr/>
            </a:pPr>
            <a:r>
              <a:rPr lang="en-US" sz="2000" dirty="0" smtClean="0"/>
              <a:t>In the case above, the most basic version control is to save each improved step in a new file. This way we can </a:t>
            </a:r>
            <a:r>
              <a:rPr lang="en-US" sz="2000" dirty="0" smtClean="0">
                <a:solidFill>
                  <a:srgbClr val="FF0000"/>
                </a:solidFill>
              </a:rPr>
              <a:t>go back</a:t>
            </a:r>
            <a:r>
              <a:rPr lang="en-US" sz="2000" dirty="0" smtClean="0"/>
              <a:t> to a previous version </a:t>
            </a:r>
            <a:r>
              <a:rPr lang="en-US" sz="2000" dirty="0" smtClean="0">
                <a:solidFill>
                  <a:srgbClr val="FF0000"/>
                </a:solidFill>
              </a:rPr>
              <a:t>or move forward</a:t>
            </a:r>
            <a:r>
              <a:rPr lang="en-US" sz="2000" dirty="0" smtClean="0"/>
              <a:t> with a new solution simply by accessing the right filename.</a:t>
            </a:r>
          </a:p>
          <a:p>
            <a:pPr eaLnBrk="1" hangingPunct="1">
              <a:defRPr/>
            </a:pPr>
            <a:r>
              <a:rPr lang="en-US" sz="2000" dirty="0" smtClean="0"/>
              <a:t>However, when there are multiple files that need to work together to produce the complete solution, and each file has several versions, it can be difficult to remember that fileA_version1 works with fileB_version3, fileC_version5, and fileD_version2.</a:t>
            </a:r>
          </a:p>
          <a:p>
            <a:pPr eaLnBrk="1" hangingPunct="1">
              <a:defRPr/>
            </a:pPr>
            <a:r>
              <a:rPr lang="en-US" sz="2000" dirty="0" smtClean="0"/>
              <a:t>This is where the tool </a:t>
            </a:r>
            <a:r>
              <a:rPr lang="en-US" sz="2000" b="1" dirty="0" err="1" smtClean="0">
                <a:solidFill>
                  <a:srgbClr val="FF0000"/>
                </a:solidFill>
              </a:rPr>
              <a:t>git</a:t>
            </a:r>
            <a:r>
              <a:rPr lang="en-US" sz="2000" dirty="0" smtClean="0"/>
              <a:t> comes in.</a:t>
            </a:r>
          </a:p>
          <a:p>
            <a:pPr eaLnBrk="1" hangingPunct="1">
              <a:defRPr/>
            </a:pPr>
            <a:endParaRPr lang="en-US" sz="20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52400"/>
            <a:ext cx="8229600" cy="533400"/>
          </a:xfrm>
        </p:spPr>
        <p:txBody>
          <a:bodyPr/>
          <a:lstStyle/>
          <a:p>
            <a:pPr eaLnBrk="1" hangingPunct="1"/>
            <a:r>
              <a:rPr lang="en-US" sz="2800" dirty="0" smtClean="0">
                <a:solidFill>
                  <a:schemeClr val="accent1">
                    <a:lumMod val="50000"/>
                  </a:schemeClr>
                </a:solidFill>
              </a:rPr>
              <a:t>tar</a:t>
            </a:r>
            <a:r>
              <a:rPr lang="en-US" sz="2800" dirty="0" smtClean="0">
                <a:solidFill>
                  <a:schemeClr val="tx1"/>
                </a:solidFill>
              </a:rPr>
              <a:t> with File Compression </a:t>
            </a:r>
            <a:r>
              <a:rPr lang="en-US" sz="2000" dirty="0" smtClean="0">
                <a:solidFill>
                  <a:schemeClr val="tx1"/>
                </a:solidFill>
              </a:rPr>
              <a:t>(2 of 2)</a:t>
            </a:r>
          </a:p>
        </p:txBody>
      </p:sp>
      <p:sp>
        <p:nvSpPr>
          <p:cNvPr id="8195" name="Rectangle 3"/>
          <p:cNvSpPr>
            <a:spLocks noGrp="1" noChangeArrowheads="1"/>
          </p:cNvSpPr>
          <p:nvPr>
            <p:ph type="body" idx="1"/>
          </p:nvPr>
        </p:nvSpPr>
        <p:spPr>
          <a:xfrm>
            <a:off x="457200" y="609600"/>
            <a:ext cx="8229600" cy="6019800"/>
          </a:xfrm>
        </p:spPr>
        <p:txBody>
          <a:bodyPr/>
          <a:lstStyle/>
          <a:p>
            <a:pPr eaLnBrk="1" hangingPunct="1">
              <a:spcBef>
                <a:spcPts val="600"/>
              </a:spcBef>
              <a:defRPr/>
            </a:pPr>
            <a:r>
              <a:rPr lang="en-US" sz="2000" dirty="0" smtClean="0"/>
              <a:t>There are 2 ways to </a:t>
            </a:r>
            <a:r>
              <a:rPr lang="en-US" sz="2000" b="1" dirty="0" smtClean="0">
                <a:solidFill>
                  <a:srgbClr val="FF0000"/>
                </a:solidFill>
              </a:rPr>
              <a:t>restore files from a compressed tar file</a:t>
            </a:r>
            <a:r>
              <a:rPr lang="en-US" sz="2000" dirty="0" smtClean="0"/>
              <a:t>:</a:t>
            </a:r>
          </a:p>
          <a:p>
            <a:pPr marL="857250" lvl="1" indent="-457200" eaLnBrk="1" hangingPunct="1">
              <a:spcBef>
                <a:spcPts val="0"/>
              </a:spcBef>
              <a:buFont typeface="+mj-lt"/>
              <a:buAutoNum type="arabicPeriod"/>
              <a:defRPr/>
            </a:pPr>
            <a:r>
              <a:rPr lang="en-US" sz="2000" dirty="0" smtClean="0">
                <a:solidFill>
                  <a:schemeClr val="accent1">
                    <a:lumMod val="50000"/>
                  </a:schemeClr>
                </a:solidFill>
              </a:rPr>
              <a:t>tar</a:t>
            </a:r>
            <a:r>
              <a:rPr lang="en-US" sz="2000" dirty="0" smtClean="0"/>
              <a:t> with </a:t>
            </a:r>
            <a:r>
              <a:rPr lang="en-US" sz="2000" dirty="0" smtClean="0">
                <a:solidFill>
                  <a:schemeClr val="accent1">
                    <a:lumMod val="50000"/>
                  </a:schemeClr>
                </a:solidFill>
              </a:rPr>
              <a:t>–z </a:t>
            </a:r>
            <a:r>
              <a:rPr lang="en-US" sz="2000" dirty="0" smtClean="0"/>
              <a:t>option</a:t>
            </a:r>
          </a:p>
          <a:p>
            <a:pPr marL="1257300" lvl="2" indent="-457200" eaLnBrk="1" hangingPunct="1">
              <a:spcBef>
                <a:spcPts val="0"/>
              </a:spcBef>
              <a:defRPr/>
            </a:pPr>
            <a:r>
              <a:rPr lang="en-US" sz="2000" dirty="0" smtClean="0"/>
              <a:t>This option is used with the </a:t>
            </a:r>
            <a:r>
              <a:rPr lang="en-US" sz="2000" dirty="0" smtClean="0">
                <a:solidFill>
                  <a:schemeClr val="accent1">
                    <a:lumMod val="50000"/>
                  </a:schemeClr>
                </a:solidFill>
              </a:rPr>
              <a:t>–x</a:t>
            </a:r>
            <a:r>
              <a:rPr lang="en-US" sz="2000" dirty="0" smtClean="0"/>
              <a:t> option to decompress and extract all the files in one step.</a:t>
            </a:r>
          </a:p>
          <a:p>
            <a:pPr marL="1257300" lvl="2" indent="-457200" eaLnBrk="1" hangingPunct="1">
              <a:spcBef>
                <a:spcPts val="0"/>
              </a:spcBef>
              <a:defRPr/>
            </a:pPr>
            <a:r>
              <a:rPr lang="en-US" sz="2000" dirty="0" smtClean="0"/>
              <a:t>When using </a:t>
            </a:r>
            <a:r>
              <a:rPr lang="en-US" sz="2000" dirty="0" smtClean="0">
                <a:solidFill>
                  <a:schemeClr val="accent1">
                    <a:lumMod val="50000"/>
                  </a:schemeClr>
                </a:solidFill>
              </a:rPr>
              <a:t>tar  –z</a:t>
            </a:r>
            <a:r>
              <a:rPr lang="en-US" sz="2000" dirty="0" smtClean="0"/>
              <a:t>, the filename doesn’t need to have the special extension </a:t>
            </a:r>
            <a:r>
              <a:rPr lang="en-US" sz="2000" dirty="0" smtClean="0">
                <a:solidFill>
                  <a:schemeClr val="accent1">
                    <a:lumMod val="50000"/>
                  </a:schemeClr>
                </a:solidFill>
              </a:rPr>
              <a:t>.</a:t>
            </a:r>
            <a:r>
              <a:rPr lang="en-US" sz="2000" dirty="0" err="1" smtClean="0">
                <a:solidFill>
                  <a:schemeClr val="accent1">
                    <a:lumMod val="50000"/>
                  </a:schemeClr>
                </a:solidFill>
              </a:rPr>
              <a:t>tar.gz</a:t>
            </a:r>
            <a:r>
              <a:rPr lang="en-US" sz="2000" dirty="0" smtClean="0">
                <a:solidFill>
                  <a:schemeClr val="accent1">
                    <a:lumMod val="50000"/>
                  </a:schemeClr>
                </a:solidFill>
              </a:rPr>
              <a:t> </a:t>
            </a:r>
            <a:r>
              <a:rPr lang="en-US" sz="2000" dirty="0" smtClean="0"/>
              <a:t>or </a:t>
            </a:r>
            <a:r>
              <a:rPr lang="en-US" sz="2000" dirty="0" smtClean="0">
                <a:solidFill>
                  <a:schemeClr val="accent1">
                    <a:lumMod val="50000"/>
                  </a:schemeClr>
                </a:solidFill>
              </a:rPr>
              <a:t>.</a:t>
            </a:r>
            <a:r>
              <a:rPr lang="en-US" sz="2000" dirty="0" err="1" smtClean="0">
                <a:solidFill>
                  <a:schemeClr val="accent1">
                    <a:lumMod val="50000"/>
                  </a:schemeClr>
                </a:solidFill>
              </a:rPr>
              <a:t>tgz</a:t>
            </a:r>
            <a:r>
              <a:rPr lang="en-US" sz="2000" dirty="0" smtClean="0"/>
              <a:t>. </a:t>
            </a:r>
            <a:endParaRPr lang="en-US" sz="2000" dirty="0" smtClean="0">
              <a:solidFill>
                <a:schemeClr val="accent1">
                  <a:lumMod val="50000"/>
                </a:schemeClr>
              </a:solidFill>
            </a:endParaRPr>
          </a:p>
          <a:p>
            <a:pPr marL="857250" lvl="1" indent="-457200" eaLnBrk="1" hangingPunct="1">
              <a:spcBef>
                <a:spcPts val="0"/>
              </a:spcBef>
              <a:buFont typeface="+mj-lt"/>
              <a:buAutoNum type="arabicPeriod"/>
              <a:defRPr/>
            </a:pPr>
            <a:r>
              <a:rPr lang="en-US" sz="2000" dirty="0" err="1" smtClean="0">
                <a:solidFill>
                  <a:schemeClr val="accent1">
                    <a:lumMod val="50000"/>
                  </a:schemeClr>
                </a:solidFill>
              </a:rPr>
              <a:t>gunzip</a:t>
            </a:r>
            <a:endParaRPr lang="en-US" sz="2000" dirty="0" smtClean="0">
              <a:solidFill>
                <a:schemeClr val="accent1">
                  <a:lumMod val="50000"/>
                </a:schemeClr>
              </a:solidFill>
            </a:endParaRPr>
          </a:p>
          <a:p>
            <a:pPr marL="1257300" lvl="2" indent="-457200" eaLnBrk="1" hangingPunct="1">
              <a:spcBef>
                <a:spcPts val="0"/>
              </a:spcBef>
              <a:defRPr/>
            </a:pPr>
            <a:r>
              <a:rPr lang="en-US" sz="2000" dirty="0" smtClean="0"/>
              <a:t>The filename extensions </a:t>
            </a:r>
            <a:r>
              <a:rPr lang="en-US" sz="2000" dirty="0" smtClean="0">
                <a:solidFill>
                  <a:schemeClr val="accent1">
                    <a:lumMod val="50000"/>
                  </a:schemeClr>
                </a:solidFill>
              </a:rPr>
              <a:t>tar.gz </a:t>
            </a:r>
            <a:r>
              <a:rPr lang="en-US" sz="2000" dirty="0" smtClean="0"/>
              <a:t>or </a:t>
            </a:r>
            <a:r>
              <a:rPr lang="en-US" sz="2000" dirty="0" smtClean="0">
                <a:solidFill>
                  <a:schemeClr val="accent1">
                    <a:lumMod val="50000"/>
                  </a:schemeClr>
                </a:solidFill>
              </a:rPr>
              <a:t>.</a:t>
            </a:r>
            <a:r>
              <a:rPr lang="en-US" sz="2000" dirty="0" err="1" smtClean="0">
                <a:solidFill>
                  <a:schemeClr val="accent1">
                    <a:lumMod val="50000"/>
                  </a:schemeClr>
                </a:solidFill>
              </a:rPr>
              <a:t>tgz</a:t>
            </a:r>
            <a:r>
              <a:rPr lang="en-US" sz="2000" dirty="0" smtClean="0">
                <a:solidFill>
                  <a:schemeClr val="accent1">
                    <a:lumMod val="50000"/>
                  </a:schemeClr>
                </a:solidFill>
              </a:rPr>
              <a:t> </a:t>
            </a:r>
            <a:r>
              <a:rPr lang="en-US" sz="2000" dirty="0" smtClean="0"/>
              <a:t>is required if using </a:t>
            </a:r>
            <a:r>
              <a:rPr lang="en-US" sz="2000" dirty="0" err="1" smtClean="0">
                <a:solidFill>
                  <a:schemeClr val="accent1">
                    <a:lumMod val="50000"/>
                  </a:schemeClr>
                </a:solidFill>
              </a:rPr>
              <a:t>gunzip</a:t>
            </a:r>
            <a:r>
              <a:rPr lang="en-US" sz="2000" dirty="0" smtClean="0">
                <a:solidFill>
                  <a:schemeClr val="accent1">
                    <a:lumMod val="50000"/>
                  </a:schemeClr>
                </a:solidFill>
              </a:rPr>
              <a:t>.</a:t>
            </a:r>
            <a:endParaRPr lang="en-US" sz="2000" dirty="0" smtClean="0"/>
          </a:p>
          <a:p>
            <a:pPr marL="1257300" lvl="2" indent="-457200" eaLnBrk="1" hangingPunct="1">
              <a:spcBef>
                <a:spcPts val="0"/>
              </a:spcBef>
              <a:defRPr/>
            </a:pPr>
            <a:r>
              <a:rPr lang="en-US" sz="2000" dirty="0" smtClean="0"/>
              <a:t>After using </a:t>
            </a:r>
            <a:r>
              <a:rPr lang="en-US" sz="2000" dirty="0" err="1" smtClean="0">
                <a:solidFill>
                  <a:schemeClr val="accent1">
                    <a:lumMod val="50000"/>
                  </a:schemeClr>
                </a:solidFill>
              </a:rPr>
              <a:t>gunzip</a:t>
            </a:r>
            <a:r>
              <a:rPr lang="en-US" sz="2000" dirty="0" smtClean="0"/>
              <a:t> to decompress into a tar file, you still need to use </a:t>
            </a:r>
            <a:r>
              <a:rPr lang="en-US" sz="2000" dirty="0" smtClean="0">
                <a:solidFill>
                  <a:schemeClr val="accent1">
                    <a:lumMod val="50000"/>
                  </a:schemeClr>
                </a:solidFill>
              </a:rPr>
              <a:t>tar</a:t>
            </a:r>
            <a:r>
              <a:rPr lang="en-US" sz="2000" dirty="0" smtClean="0"/>
              <a:t> to extract all the files.</a:t>
            </a:r>
          </a:p>
          <a:p>
            <a:pPr eaLnBrk="1" hangingPunct="1">
              <a:spcBef>
                <a:spcPts val="600"/>
              </a:spcBef>
              <a:defRPr/>
            </a:pPr>
            <a:r>
              <a:rPr lang="en-US" sz="2000" b="1" dirty="0" smtClean="0">
                <a:solidFill>
                  <a:srgbClr val="FF0000"/>
                </a:solidFill>
              </a:rPr>
              <a:t>Example:</a:t>
            </a:r>
          </a:p>
          <a:p>
            <a:pPr eaLnBrk="1" hangingPunct="1">
              <a:spcBef>
                <a:spcPts val="0"/>
              </a:spcBef>
              <a:buNone/>
              <a:defRPr/>
            </a:pPr>
            <a:r>
              <a:rPr lang="en-US" sz="2000" dirty="0" smtClean="0"/>
              <a:t>	Creating a </a:t>
            </a:r>
            <a:r>
              <a:rPr lang="en-US" sz="2000" dirty="0" smtClean="0">
                <a:solidFill>
                  <a:srgbClr val="FF0000"/>
                </a:solidFill>
              </a:rPr>
              <a:t>compressed</a:t>
            </a:r>
            <a:r>
              <a:rPr lang="en-US" sz="2000" dirty="0" smtClean="0"/>
              <a:t> tar file:   </a:t>
            </a:r>
            <a:r>
              <a:rPr lang="en-US" sz="2000" dirty="0" smtClean="0">
                <a:solidFill>
                  <a:schemeClr val="bg1">
                    <a:lumMod val="50000"/>
                  </a:schemeClr>
                </a:solidFill>
              </a:rPr>
              <a:t>tar  </a:t>
            </a:r>
            <a:r>
              <a:rPr lang="en-US" sz="2000" dirty="0" err="1" smtClean="0">
                <a:solidFill>
                  <a:schemeClr val="bg1">
                    <a:lumMod val="50000"/>
                  </a:schemeClr>
                </a:solidFill>
              </a:rPr>
              <a:t>czf</a:t>
            </a:r>
            <a:r>
              <a:rPr lang="en-US" sz="2000" dirty="0" smtClean="0">
                <a:solidFill>
                  <a:schemeClr val="bg1">
                    <a:lumMod val="50000"/>
                  </a:schemeClr>
                </a:solidFill>
              </a:rPr>
              <a:t>  archive.tgz  </a:t>
            </a:r>
            <a:r>
              <a:rPr lang="en-US" sz="2000" dirty="0" err="1" smtClean="0">
                <a:solidFill>
                  <a:schemeClr val="bg1">
                    <a:lumMod val="50000"/>
                  </a:schemeClr>
                </a:solidFill>
              </a:rPr>
              <a:t>fileA</a:t>
            </a:r>
            <a:r>
              <a:rPr lang="en-US" sz="2000" dirty="0" smtClean="0">
                <a:solidFill>
                  <a:schemeClr val="bg1">
                    <a:lumMod val="50000"/>
                  </a:schemeClr>
                </a:solidFill>
              </a:rPr>
              <a:t>  </a:t>
            </a:r>
            <a:r>
              <a:rPr lang="en-US" sz="2000" dirty="0" err="1" smtClean="0">
                <a:solidFill>
                  <a:schemeClr val="bg1">
                    <a:lumMod val="50000"/>
                  </a:schemeClr>
                </a:solidFill>
              </a:rPr>
              <a:t>fileB</a:t>
            </a:r>
            <a:r>
              <a:rPr lang="en-US" sz="2000" dirty="0" smtClean="0">
                <a:solidFill>
                  <a:schemeClr val="bg1">
                    <a:lumMod val="50000"/>
                  </a:schemeClr>
                </a:solidFill>
              </a:rPr>
              <a:t>  </a:t>
            </a:r>
            <a:r>
              <a:rPr lang="en-US" sz="2000" dirty="0" err="1" smtClean="0">
                <a:solidFill>
                  <a:schemeClr val="bg1">
                    <a:lumMod val="50000"/>
                  </a:schemeClr>
                </a:solidFill>
              </a:rPr>
              <a:t>dirA</a:t>
            </a:r>
            <a:endParaRPr lang="en-US" sz="2000" dirty="0" smtClean="0">
              <a:solidFill>
                <a:schemeClr val="bg1">
                  <a:lumMod val="50000"/>
                </a:schemeClr>
              </a:solidFill>
            </a:endParaRPr>
          </a:p>
          <a:p>
            <a:pPr eaLnBrk="1" hangingPunct="1">
              <a:spcBef>
                <a:spcPts val="0"/>
              </a:spcBef>
              <a:buNone/>
              <a:defRPr/>
            </a:pPr>
            <a:r>
              <a:rPr lang="en-US" sz="2000" dirty="0" smtClean="0"/>
              <a:t>		The compressed file </a:t>
            </a:r>
            <a:r>
              <a:rPr lang="en-US" sz="2000" dirty="0" smtClean="0">
                <a:solidFill>
                  <a:schemeClr val="bg1">
                    <a:lumMod val="50000"/>
                  </a:schemeClr>
                </a:solidFill>
              </a:rPr>
              <a:t>archive.tgz</a:t>
            </a:r>
            <a:r>
              <a:rPr lang="en-US" sz="2000" dirty="0" smtClean="0"/>
              <a:t> will contain </a:t>
            </a:r>
            <a:r>
              <a:rPr lang="en-US" sz="2000" dirty="0" err="1" smtClean="0">
                <a:solidFill>
                  <a:schemeClr val="bg1">
                    <a:lumMod val="50000"/>
                  </a:schemeClr>
                </a:solidFill>
              </a:rPr>
              <a:t>fileA</a:t>
            </a:r>
            <a:r>
              <a:rPr lang="en-US" sz="2000" dirty="0" smtClean="0"/>
              <a:t>, </a:t>
            </a:r>
            <a:r>
              <a:rPr lang="en-US" sz="2000" dirty="0" err="1" smtClean="0">
                <a:solidFill>
                  <a:schemeClr val="bg1">
                    <a:lumMod val="50000"/>
                  </a:schemeClr>
                </a:solidFill>
              </a:rPr>
              <a:t>fileB</a:t>
            </a:r>
            <a:r>
              <a:rPr lang="en-US" sz="2000" dirty="0" smtClean="0"/>
              <a:t>, </a:t>
            </a:r>
            <a:r>
              <a:rPr lang="en-US" sz="2000" dirty="0" err="1" smtClean="0">
                <a:solidFill>
                  <a:schemeClr val="bg1">
                    <a:lumMod val="50000"/>
                  </a:schemeClr>
                </a:solidFill>
              </a:rPr>
              <a:t>dirA</a:t>
            </a:r>
            <a:r>
              <a:rPr lang="en-US" sz="2000" dirty="0" smtClean="0"/>
              <a:t>, 	and all files and subdirectories of </a:t>
            </a:r>
            <a:r>
              <a:rPr lang="en-US" sz="2000" dirty="0" err="1" smtClean="0">
                <a:solidFill>
                  <a:schemeClr val="bg1">
                    <a:lumMod val="50000"/>
                  </a:schemeClr>
                </a:solidFill>
              </a:rPr>
              <a:t>dirA</a:t>
            </a:r>
            <a:endParaRPr lang="en-US" sz="2000" dirty="0" smtClean="0">
              <a:solidFill>
                <a:schemeClr val="bg1">
                  <a:lumMod val="50000"/>
                </a:schemeClr>
              </a:solidFill>
            </a:endParaRPr>
          </a:p>
          <a:p>
            <a:pPr eaLnBrk="1" hangingPunct="1">
              <a:spcBef>
                <a:spcPts val="600"/>
              </a:spcBef>
              <a:buNone/>
              <a:defRPr/>
            </a:pPr>
            <a:r>
              <a:rPr lang="en-US" sz="2000" dirty="0" smtClean="0"/>
              <a:t>	</a:t>
            </a:r>
            <a:r>
              <a:rPr lang="en-US" sz="2000" dirty="0" smtClean="0">
                <a:solidFill>
                  <a:srgbClr val="FF0000"/>
                </a:solidFill>
              </a:rPr>
              <a:t>Decompress and restore</a:t>
            </a:r>
            <a:r>
              <a:rPr lang="en-US" sz="2000" b="1" dirty="0" smtClean="0">
                <a:solidFill>
                  <a:srgbClr val="FF0000"/>
                </a:solidFill>
              </a:rPr>
              <a:t> </a:t>
            </a:r>
            <a:r>
              <a:rPr lang="en-US" sz="2000" dirty="0" smtClean="0"/>
              <a:t>the files:   </a:t>
            </a:r>
            <a:r>
              <a:rPr lang="en-US" sz="2000" dirty="0" smtClean="0">
                <a:solidFill>
                  <a:schemeClr val="bg1">
                    <a:lumMod val="50000"/>
                  </a:schemeClr>
                </a:solidFill>
              </a:rPr>
              <a:t>tar  </a:t>
            </a:r>
            <a:r>
              <a:rPr lang="en-US" sz="2000" dirty="0" err="1" smtClean="0">
                <a:solidFill>
                  <a:schemeClr val="bg1">
                    <a:lumMod val="50000"/>
                  </a:schemeClr>
                </a:solidFill>
              </a:rPr>
              <a:t>xzf</a:t>
            </a:r>
            <a:r>
              <a:rPr lang="en-US" sz="2000" dirty="0" smtClean="0">
                <a:solidFill>
                  <a:schemeClr val="bg1">
                    <a:lumMod val="50000"/>
                  </a:schemeClr>
                </a:solidFill>
              </a:rPr>
              <a:t>   </a:t>
            </a:r>
            <a:r>
              <a:rPr lang="en-US" sz="2000" dirty="0" err="1" smtClean="0">
                <a:solidFill>
                  <a:schemeClr val="bg1">
                    <a:lumMod val="50000"/>
                  </a:schemeClr>
                </a:solidFill>
              </a:rPr>
              <a:t>archive.tgz</a:t>
            </a:r>
            <a:endParaRPr lang="en-US" sz="2000" dirty="0" smtClean="0">
              <a:solidFill>
                <a:schemeClr val="bg1">
                  <a:lumMod val="50000"/>
                </a:schemeClr>
              </a:solidFill>
            </a:endParaRPr>
          </a:p>
          <a:p>
            <a:pPr eaLnBrk="1" hangingPunct="1">
              <a:spcBef>
                <a:spcPts val="0"/>
              </a:spcBef>
              <a:buNone/>
              <a:defRPr/>
            </a:pPr>
            <a:r>
              <a:rPr lang="en-US" sz="2000" dirty="0" smtClean="0"/>
              <a:t>		The current directory will have </a:t>
            </a:r>
            <a:r>
              <a:rPr lang="en-US" sz="2000" dirty="0" smtClean="0">
                <a:solidFill>
                  <a:schemeClr val="bg1">
                    <a:lumMod val="50000"/>
                  </a:schemeClr>
                </a:solidFill>
              </a:rPr>
              <a:t>archive.tgz</a:t>
            </a:r>
            <a:r>
              <a:rPr lang="en-US" sz="2000" dirty="0" smtClean="0"/>
              <a:t>, </a:t>
            </a:r>
            <a:r>
              <a:rPr lang="en-US" sz="2000" dirty="0" err="1" smtClean="0">
                <a:solidFill>
                  <a:schemeClr val="bg1">
                    <a:lumMod val="50000"/>
                  </a:schemeClr>
                </a:solidFill>
              </a:rPr>
              <a:t>fileA</a:t>
            </a:r>
            <a:r>
              <a:rPr lang="en-US" sz="2000" dirty="0" smtClean="0"/>
              <a:t>, </a:t>
            </a:r>
            <a:r>
              <a:rPr lang="en-US" sz="2000" dirty="0" err="1" smtClean="0">
                <a:solidFill>
                  <a:schemeClr val="bg1">
                    <a:lumMod val="50000"/>
                  </a:schemeClr>
                </a:solidFill>
              </a:rPr>
              <a:t>fileB</a:t>
            </a:r>
            <a:r>
              <a:rPr lang="en-US" sz="2000" dirty="0" smtClean="0"/>
              <a:t>, </a:t>
            </a:r>
            <a:r>
              <a:rPr lang="en-US" sz="2000" dirty="0" err="1" smtClean="0">
                <a:solidFill>
                  <a:schemeClr val="bg1">
                    <a:lumMod val="50000"/>
                  </a:schemeClr>
                </a:solidFill>
              </a:rPr>
              <a:t>dirA</a:t>
            </a:r>
            <a:r>
              <a:rPr lang="en-US" sz="2000" dirty="0" smtClean="0">
                <a:solidFill>
                  <a:schemeClr val="bg1">
                    <a:lumMod val="50000"/>
                  </a:schemeClr>
                </a:solidFill>
              </a:rPr>
              <a:t>,</a:t>
            </a:r>
            <a:r>
              <a:rPr lang="en-US" sz="2000" dirty="0" smtClean="0"/>
              <a:t> 	and the directory tree under </a:t>
            </a:r>
            <a:r>
              <a:rPr lang="en-US" sz="2000" dirty="0" err="1" smtClean="0">
                <a:solidFill>
                  <a:schemeClr val="bg1">
                    <a:lumMod val="50000"/>
                  </a:schemeClr>
                </a:solidFill>
              </a:rPr>
              <a:t>dirA</a:t>
            </a:r>
            <a:r>
              <a:rPr lang="en-US" sz="2000" dirty="0" smtClean="0"/>
              <a:t> will be recreated to be 	identical to the original </a:t>
            </a:r>
            <a:r>
              <a:rPr lang="en-US" sz="2000" dirty="0" err="1" smtClean="0">
                <a:solidFill>
                  <a:schemeClr val="bg1">
                    <a:lumMod val="50000"/>
                  </a:schemeClr>
                </a:solidFill>
              </a:rPr>
              <a:t>dirA</a:t>
            </a:r>
            <a:endParaRPr lang="en-US" sz="2000" dirty="0"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792162"/>
          </a:xfrm>
        </p:spPr>
        <p:txBody>
          <a:bodyPr/>
          <a:lstStyle/>
          <a:p>
            <a:pPr eaLnBrk="1" hangingPunct="1"/>
            <a:r>
              <a:rPr lang="en-US" sz="2800" dirty="0" smtClean="0">
                <a:solidFill>
                  <a:srgbClr val="FF0000"/>
                </a:solidFill>
              </a:rPr>
              <a:t>Text File Formatting</a:t>
            </a:r>
          </a:p>
        </p:txBody>
      </p:sp>
      <p:sp>
        <p:nvSpPr>
          <p:cNvPr id="9219" name="Rectangle 3"/>
          <p:cNvSpPr>
            <a:spLocks noGrp="1" noChangeArrowheads="1"/>
          </p:cNvSpPr>
          <p:nvPr>
            <p:ph type="body" idx="1"/>
          </p:nvPr>
        </p:nvSpPr>
        <p:spPr>
          <a:xfrm>
            <a:off x="533400" y="914400"/>
            <a:ext cx="8077200" cy="5257800"/>
          </a:xfrm>
        </p:spPr>
        <p:txBody>
          <a:bodyPr/>
          <a:lstStyle/>
          <a:p>
            <a:pPr eaLnBrk="1" hangingPunct="1">
              <a:spcBef>
                <a:spcPts val="600"/>
              </a:spcBef>
            </a:pPr>
            <a:r>
              <a:rPr lang="en-US" sz="2000" dirty="0" smtClean="0"/>
              <a:t>When a text file is transferred from a Windows system to a Linux system, and vice versa, most of the text does not need any special formatting.</a:t>
            </a:r>
          </a:p>
          <a:p>
            <a:pPr eaLnBrk="1" hangingPunct="1">
              <a:spcBef>
                <a:spcPts val="600"/>
              </a:spcBef>
            </a:pPr>
            <a:r>
              <a:rPr lang="en-US" sz="2000" dirty="0" smtClean="0"/>
              <a:t>However, the </a:t>
            </a:r>
            <a:r>
              <a:rPr lang="en-US" sz="2000" b="1" dirty="0" smtClean="0">
                <a:solidFill>
                  <a:srgbClr val="FF0000"/>
                </a:solidFill>
              </a:rPr>
              <a:t>end of line character</a:t>
            </a:r>
            <a:r>
              <a:rPr lang="en-US" sz="2000" dirty="0" smtClean="0"/>
              <a:t> is different for the two platforms.</a:t>
            </a:r>
          </a:p>
          <a:p>
            <a:pPr eaLnBrk="1" hangingPunct="1">
              <a:spcBef>
                <a:spcPts val="600"/>
              </a:spcBef>
            </a:pPr>
            <a:r>
              <a:rPr lang="en-US" sz="2000" dirty="0" smtClean="0"/>
              <a:t>For the Windows system, the end of line is denoted by 2 characters:   </a:t>
            </a:r>
            <a:r>
              <a:rPr lang="en-US" sz="2000" b="1" dirty="0" smtClean="0">
                <a:solidFill>
                  <a:srgbClr val="FF0000"/>
                </a:solidFill>
                <a:latin typeface="Courier New" pitchFamily="49" charset="0"/>
                <a:cs typeface="Courier New" pitchFamily="49" charset="0"/>
              </a:rPr>
              <a:t>\r\n </a:t>
            </a:r>
            <a:r>
              <a:rPr lang="en-US" sz="2000" dirty="0" smtClean="0"/>
              <a:t>(Carriage Return and Line Feed)</a:t>
            </a:r>
          </a:p>
          <a:p>
            <a:pPr eaLnBrk="1" hangingPunct="1">
              <a:spcBef>
                <a:spcPts val="600"/>
              </a:spcBef>
            </a:pPr>
            <a:r>
              <a:rPr lang="en-US" sz="2000" dirty="0" smtClean="0"/>
              <a:t>For the Linux (or Mac) system, the end of line is denoted by one character: </a:t>
            </a:r>
            <a:r>
              <a:rPr lang="en-US" sz="2000" b="1" dirty="0" smtClean="0">
                <a:solidFill>
                  <a:srgbClr val="FF0000"/>
                </a:solidFill>
                <a:latin typeface="Courier New" pitchFamily="49" charset="0"/>
                <a:cs typeface="Courier New" pitchFamily="49" charset="0"/>
              </a:rPr>
              <a:t>\n</a:t>
            </a:r>
            <a:r>
              <a:rPr lang="en-US" sz="2000" dirty="0" smtClean="0"/>
              <a:t>  (Line Feed)</a:t>
            </a:r>
          </a:p>
          <a:p>
            <a:pPr eaLnBrk="1" hangingPunct="1">
              <a:spcBef>
                <a:spcPts val="600"/>
              </a:spcBef>
            </a:pPr>
            <a:r>
              <a:rPr lang="en-US" sz="2000" dirty="0" smtClean="0"/>
              <a:t>When a text file is created on a Linux system and displayed on a Windows system, the </a:t>
            </a:r>
            <a:r>
              <a:rPr lang="en-US" sz="2000" b="1" dirty="0" smtClean="0">
                <a:latin typeface="Courier New" pitchFamily="49" charset="0"/>
                <a:cs typeface="Courier New" pitchFamily="49" charset="0"/>
              </a:rPr>
              <a:t>\r</a:t>
            </a:r>
            <a:r>
              <a:rPr lang="en-US" sz="2000" dirty="0" smtClean="0"/>
              <a:t> character is “missing” and the whole text file appears as one very long line.</a:t>
            </a:r>
          </a:p>
          <a:p>
            <a:pPr eaLnBrk="1" hangingPunct="1">
              <a:spcBef>
                <a:spcPts val="600"/>
              </a:spcBef>
            </a:pPr>
            <a:r>
              <a:rPr lang="en-US" sz="2000" dirty="0" smtClean="0"/>
              <a:t>When a text file is created for a Windows system and displayed on a Linux system, the extra </a:t>
            </a:r>
            <a:r>
              <a:rPr lang="en-US" sz="1800" b="1" dirty="0" smtClean="0">
                <a:latin typeface="Courier New" pitchFamily="49" charset="0"/>
                <a:cs typeface="Courier New" pitchFamily="49" charset="0"/>
              </a:rPr>
              <a:t>\r</a:t>
            </a:r>
            <a:r>
              <a:rPr lang="en-US" sz="2000" dirty="0" smtClean="0"/>
              <a:t> character can cause the ^M character to appear at the end of each line.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563562"/>
          </a:xfrm>
        </p:spPr>
        <p:txBody>
          <a:bodyPr/>
          <a:lstStyle/>
          <a:p>
            <a:pPr eaLnBrk="1" hangingPunct="1">
              <a:defRPr/>
            </a:pPr>
            <a:r>
              <a:rPr lang="en-US" sz="2800" dirty="0" smtClean="0">
                <a:solidFill>
                  <a:schemeClr val="accent1">
                    <a:lumMod val="50000"/>
                  </a:schemeClr>
                </a:solidFill>
              </a:rPr>
              <a:t>dos2unix </a:t>
            </a:r>
            <a:r>
              <a:rPr lang="en-US" sz="2800" dirty="0" smtClean="0">
                <a:solidFill>
                  <a:schemeClr val="tx1"/>
                </a:solidFill>
              </a:rPr>
              <a:t>and</a:t>
            </a:r>
            <a:r>
              <a:rPr lang="en-US" sz="2800" dirty="0" smtClean="0">
                <a:solidFill>
                  <a:schemeClr val="accent1">
                    <a:lumMod val="50000"/>
                  </a:schemeClr>
                </a:solidFill>
              </a:rPr>
              <a:t> unix2dos</a:t>
            </a:r>
            <a:endParaRPr lang="en-US" sz="2000" dirty="0" smtClean="0">
              <a:solidFill>
                <a:schemeClr val="accent1">
                  <a:lumMod val="50000"/>
                </a:schemeClr>
              </a:solidFill>
            </a:endParaRPr>
          </a:p>
        </p:txBody>
      </p:sp>
      <p:sp>
        <p:nvSpPr>
          <p:cNvPr id="8195" name="Rectangle 3"/>
          <p:cNvSpPr>
            <a:spLocks noGrp="1" noChangeArrowheads="1"/>
          </p:cNvSpPr>
          <p:nvPr>
            <p:ph type="body" idx="1"/>
          </p:nvPr>
        </p:nvSpPr>
        <p:spPr>
          <a:xfrm>
            <a:off x="533400" y="838200"/>
            <a:ext cx="8001000" cy="5562600"/>
          </a:xfrm>
        </p:spPr>
        <p:txBody>
          <a:bodyPr/>
          <a:lstStyle/>
          <a:p>
            <a:pPr eaLnBrk="1" hangingPunct="1">
              <a:lnSpc>
                <a:spcPct val="80000"/>
              </a:lnSpc>
              <a:spcBef>
                <a:spcPts val="600"/>
              </a:spcBef>
              <a:defRPr/>
            </a:pPr>
            <a:r>
              <a:rPr lang="en-US" sz="2000" dirty="0" smtClean="0">
                <a:solidFill>
                  <a:schemeClr val="accent1">
                    <a:lumMod val="50000"/>
                  </a:schemeClr>
                </a:solidFill>
              </a:rPr>
              <a:t>dos2unix</a:t>
            </a:r>
            <a:r>
              <a:rPr lang="en-US" sz="2000" dirty="0" smtClean="0"/>
              <a:t> converts a text file in Windows format to Linux format</a:t>
            </a:r>
          </a:p>
          <a:p>
            <a:pPr eaLnBrk="1" hangingPunct="1">
              <a:lnSpc>
                <a:spcPct val="80000"/>
              </a:lnSpc>
              <a:spcBef>
                <a:spcPts val="600"/>
              </a:spcBef>
              <a:defRPr/>
            </a:pPr>
            <a:r>
              <a:rPr lang="en-US" sz="2000" dirty="0" smtClean="0">
                <a:solidFill>
                  <a:schemeClr val="accent1">
                    <a:lumMod val="50000"/>
                  </a:schemeClr>
                </a:solidFill>
              </a:rPr>
              <a:t>unix2dos</a:t>
            </a:r>
            <a:r>
              <a:rPr lang="en-US" sz="2000" dirty="0" smtClean="0"/>
              <a:t> converts a text file in Linux format to Windows format</a:t>
            </a:r>
          </a:p>
          <a:p>
            <a:pPr eaLnBrk="1" hangingPunct="1">
              <a:lnSpc>
                <a:spcPct val="80000"/>
              </a:lnSpc>
              <a:spcBef>
                <a:spcPts val="1200"/>
              </a:spcBef>
              <a:defRPr/>
            </a:pPr>
            <a:r>
              <a:rPr lang="en-US" sz="2000" dirty="0" smtClean="0"/>
              <a:t>Using the same filename:  </a:t>
            </a:r>
          </a:p>
          <a:p>
            <a:pPr eaLnBrk="1" hangingPunct="1">
              <a:lnSpc>
                <a:spcPct val="80000"/>
              </a:lnSpc>
              <a:spcBef>
                <a:spcPts val="600"/>
              </a:spcBef>
              <a:buFontTx/>
              <a:buNone/>
              <a:defRPr/>
            </a:pPr>
            <a:r>
              <a:rPr lang="en-US" sz="2000" dirty="0" smtClean="0"/>
              <a:t>	</a:t>
            </a:r>
            <a:r>
              <a:rPr lang="en-US" sz="2000" dirty="0" smtClean="0">
                <a:solidFill>
                  <a:schemeClr val="accent1">
                    <a:lumMod val="50000"/>
                  </a:schemeClr>
                </a:solidFill>
              </a:rPr>
              <a:t>dos2unix   </a:t>
            </a:r>
            <a:r>
              <a:rPr lang="en-US" sz="2000" dirty="0" smtClean="0">
                <a:solidFill>
                  <a:schemeClr val="bg1">
                    <a:lumMod val="50000"/>
                  </a:schemeClr>
                </a:solidFill>
              </a:rPr>
              <a:t>winfile.txt	        	</a:t>
            </a:r>
            <a:r>
              <a:rPr lang="en-US" sz="2000" dirty="0" err="1" smtClean="0">
                <a:solidFill>
                  <a:schemeClr val="bg1">
                    <a:lumMod val="50000"/>
                  </a:schemeClr>
                </a:solidFill>
              </a:rPr>
              <a:t>winfile.txt</a:t>
            </a:r>
            <a:r>
              <a:rPr lang="en-US" sz="2000" dirty="0" smtClean="0"/>
              <a:t> changes to Linux format</a:t>
            </a:r>
          </a:p>
          <a:p>
            <a:pPr eaLnBrk="1" hangingPunct="1">
              <a:lnSpc>
                <a:spcPct val="80000"/>
              </a:lnSpc>
              <a:spcBef>
                <a:spcPts val="600"/>
              </a:spcBef>
              <a:buFontTx/>
              <a:buNone/>
              <a:defRPr/>
            </a:pPr>
            <a:r>
              <a:rPr lang="en-US" sz="2000" dirty="0" smtClean="0">
                <a:solidFill>
                  <a:schemeClr val="accent1">
                    <a:lumMod val="50000"/>
                  </a:schemeClr>
                </a:solidFill>
              </a:rPr>
              <a:t>	unix2dos   </a:t>
            </a:r>
            <a:r>
              <a:rPr lang="en-US" sz="2000" dirty="0" err="1" smtClean="0">
                <a:solidFill>
                  <a:schemeClr val="bg1">
                    <a:lumMod val="50000"/>
                  </a:schemeClr>
                </a:solidFill>
              </a:rPr>
              <a:t>linuxfile</a:t>
            </a:r>
            <a:r>
              <a:rPr lang="en-US" sz="2000" dirty="0" smtClean="0">
                <a:solidFill>
                  <a:schemeClr val="bg1">
                    <a:lumMod val="50000"/>
                  </a:schemeClr>
                </a:solidFill>
              </a:rPr>
              <a:t>	       	 </a:t>
            </a:r>
            <a:r>
              <a:rPr lang="en-US" sz="2000" dirty="0" err="1" smtClean="0">
                <a:solidFill>
                  <a:schemeClr val="bg1">
                    <a:lumMod val="50000"/>
                  </a:schemeClr>
                </a:solidFill>
              </a:rPr>
              <a:t>linuxfile</a:t>
            </a:r>
            <a:r>
              <a:rPr lang="en-US" sz="2000" dirty="0" smtClean="0"/>
              <a:t> changes to Windows format</a:t>
            </a:r>
          </a:p>
          <a:p>
            <a:pPr eaLnBrk="1" hangingPunct="1">
              <a:lnSpc>
                <a:spcPct val="80000"/>
              </a:lnSpc>
              <a:spcBef>
                <a:spcPts val="600"/>
              </a:spcBef>
              <a:buFontTx/>
              <a:buNone/>
              <a:defRPr/>
            </a:pPr>
            <a:r>
              <a:rPr lang="en-US" sz="2000" dirty="0" smtClean="0"/>
              <a:t>	</a:t>
            </a:r>
          </a:p>
          <a:p>
            <a:pPr eaLnBrk="1" hangingPunct="1">
              <a:lnSpc>
                <a:spcPct val="80000"/>
              </a:lnSpc>
              <a:spcBef>
                <a:spcPts val="600"/>
              </a:spcBef>
              <a:defRPr/>
            </a:pPr>
            <a:r>
              <a:rPr lang="en-US" sz="2000" dirty="0" smtClean="0"/>
              <a:t>Using a different name</a:t>
            </a:r>
          </a:p>
          <a:p>
            <a:pPr eaLnBrk="1" hangingPunct="1">
              <a:lnSpc>
                <a:spcPct val="80000"/>
              </a:lnSpc>
              <a:spcBef>
                <a:spcPts val="600"/>
              </a:spcBef>
              <a:buFontTx/>
              <a:buNone/>
              <a:defRPr/>
            </a:pPr>
            <a:r>
              <a:rPr lang="en-US" sz="2000" dirty="0" smtClean="0"/>
              <a:t>	</a:t>
            </a:r>
            <a:r>
              <a:rPr lang="en-US" sz="2000" dirty="0" smtClean="0">
                <a:solidFill>
                  <a:schemeClr val="accent1">
                    <a:lumMod val="50000"/>
                  </a:schemeClr>
                </a:solidFill>
              </a:rPr>
              <a:t>dos2unix  -n  </a:t>
            </a:r>
            <a:r>
              <a:rPr lang="en-US" sz="2000" dirty="0" smtClean="0">
                <a:solidFill>
                  <a:schemeClr val="bg1">
                    <a:lumMod val="50000"/>
                  </a:schemeClr>
                </a:solidFill>
              </a:rPr>
              <a:t>winfile.txt   </a:t>
            </a:r>
            <a:r>
              <a:rPr lang="en-US" sz="2000" dirty="0" err="1" smtClean="0">
                <a:solidFill>
                  <a:schemeClr val="bg1">
                    <a:lumMod val="50000"/>
                  </a:schemeClr>
                </a:solidFill>
              </a:rPr>
              <a:t>linuxfile</a:t>
            </a:r>
            <a:endParaRPr lang="en-US" sz="2000" dirty="0" smtClean="0">
              <a:solidFill>
                <a:schemeClr val="bg1">
                  <a:lumMod val="50000"/>
                </a:schemeClr>
              </a:solidFill>
            </a:endParaRPr>
          </a:p>
          <a:p>
            <a:pPr eaLnBrk="1" hangingPunct="1">
              <a:lnSpc>
                <a:spcPct val="80000"/>
              </a:lnSpc>
              <a:spcBef>
                <a:spcPts val="600"/>
              </a:spcBef>
              <a:buFontTx/>
              <a:buNone/>
              <a:defRPr/>
            </a:pPr>
            <a:r>
              <a:rPr lang="en-US" sz="2000" dirty="0" smtClean="0">
                <a:solidFill>
                  <a:schemeClr val="bg1">
                    <a:lumMod val="50000"/>
                  </a:schemeClr>
                </a:solidFill>
              </a:rPr>
              <a:t>				        	winfile.txt</a:t>
            </a:r>
            <a:r>
              <a:rPr lang="en-US" sz="2000" dirty="0" smtClean="0"/>
              <a:t> stays the same, </a:t>
            </a:r>
            <a:r>
              <a:rPr lang="en-US" sz="2000" dirty="0" err="1" smtClean="0">
                <a:solidFill>
                  <a:schemeClr val="bg1">
                    <a:lumMod val="50000"/>
                  </a:schemeClr>
                </a:solidFill>
              </a:rPr>
              <a:t>linuxfile</a:t>
            </a:r>
            <a:r>
              <a:rPr lang="en-US" sz="2000" dirty="0" smtClean="0"/>
              <a:t> is 			        	the Linux format of </a:t>
            </a:r>
            <a:r>
              <a:rPr lang="en-US" sz="2000" dirty="0" smtClean="0">
                <a:solidFill>
                  <a:schemeClr val="bg1">
                    <a:lumMod val="50000"/>
                  </a:schemeClr>
                </a:solidFill>
              </a:rPr>
              <a:t>winfile.txt</a:t>
            </a:r>
          </a:p>
          <a:p>
            <a:pPr eaLnBrk="1" hangingPunct="1">
              <a:lnSpc>
                <a:spcPct val="80000"/>
              </a:lnSpc>
              <a:spcBef>
                <a:spcPts val="600"/>
              </a:spcBef>
              <a:buFontTx/>
              <a:buNone/>
              <a:defRPr/>
            </a:pPr>
            <a:endParaRPr lang="en-US" sz="2000" dirty="0" smtClean="0"/>
          </a:p>
          <a:p>
            <a:pPr eaLnBrk="1" hangingPunct="1">
              <a:lnSpc>
                <a:spcPct val="80000"/>
              </a:lnSpc>
              <a:spcBef>
                <a:spcPts val="600"/>
              </a:spcBef>
              <a:buFontTx/>
              <a:buNone/>
              <a:defRPr/>
            </a:pPr>
            <a:r>
              <a:rPr lang="en-US" sz="2000" dirty="0" smtClean="0">
                <a:solidFill>
                  <a:schemeClr val="accent1">
                    <a:lumMod val="50000"/>
                  </a:schemeClr>
                </a:solidFill>
              </a:rPr>
              <a:t>	unix2dos  -n  </a:t>
            </a:r>
            <a:r>
              <a:rPr lang="en-US" sz="2000" dirty="0" err="1" smtClean="0">
                <a:solidFill>
                  <a:schemeClr val="bg1">
                    <a:lumMod val="50000"/>
                  </a:schemeClr>
                </a:solidFill>
              </a:rPr>
              <a:t>linuxfile</a:t>
            </a:r>
            <a:r>
              <a:rPr lang="en-US" sz="2000" dirty="0" smtClean="0">
                <a:solidFill>
                  <a:schemeClr val="bg1">
                    <a:lumMod val="50000"/>
                  </a:schemeClr>
                </a:solidFill>
              </a:rPr>
              <a:t>   winfile.txt</a:t>
            </a:r>
          </a:p>
          <a:p>
            <a:pPr eaLnBrk="1" hangingPunct="1">
              <a:lnSpc>
                <a:spcPct val="80000"/>
              </a:lnSpc>
              <a:spcBef>
                <a:spcPts val="600"/>
              </a:spcBef>
              <a:buFontTx/>
              <a:buNone/>
              <a:defRPr/>
            </a:pPr>
            <a:r>
              <a:rPr lang="en-US" sz="2000" dirty="0" smtClean="0">
                <a:solidFill>
                  <a:schemeClr val="bg1">
                    <a:lumMod val="50000"/>
                  </a:schemeClr>
                </a:solidFill>
              </a:rPr>
              <a:t>				        	</a:t>
            </a:r>
            <a:r>
              <a:rPr lang="en-US" sz="2000" dirty="0" err="1" smtClean="0">
                <a:solidFill>
                  <a:schemeClr val="bg1">
                    <a:lumMod val="50000"/>
                  </a:schemeClr>
                </a:solidFill>
              </a:rPr>
              <a:t>linuxfile</a:t>
            </a:r>
            <a:r>
              <a:rPr lang="en-US" sz="2000" dirty="0" smtClean="0"/>
              <a:t> stays the same, </a:t>
            </a:r>
            <a:r>
              <a:rPr lang="en-US" sz="2000" dirty="0" smtClean="0">
                <a:solidFill>
                  <a:schemeClr val="bg1">
                    <a:lumMod val="50000"/>
                  </a:schemeClr>
                </a:solidFill>
              </a:rPr>
              <a:t>winfile.txt</a:t>
            </a:r>
            <a:r>
              <a:rPr lang="en-US" sz="2000" dirty="0" smtClean="0"/>
              <a:t> is 			        	the Windows format of </a:t>
            </a:r>
            <a:r>
              <a:rPr lang="en-US" sz="2000" dirty="0" err="1" smtClean="0">
                <a:solidFill>
                  <a:schemeClr val="bg1">
                    <a:lumMod val="50000"/>
                  </a:schemeClr>
                </a:solidFill>
              </a:rPr>
              <a:t>linuxfile</a:t>
            </a:r>
            <a:endParaRPr lang="en-US" sz="2000" dirty="0" smtClean="0">
              <a:solidFill>
                <a:schemeClr val="bg1">
                  <a:lumMod val="50000"/>
                </a:schemeClr>
              </a:solidFill>
            </a:endParaRPr>
          </a:p>
          <a:p>
            <a:pPr eaLnBrk="1" hangingPunct="1">
              <a:lnSpc>
                <a:spcPct val="80000"/>
              </a:lnSpc>
              <a:spcBef>
                <a:spcPts val="600"/>
              </a:spcBef>
              <a:defRPr/>
            </a:pPr>
            <a:endParaRPr lang="en-US" sz="2000" dirty="0" smtClean="0"/>
          </a:p>
          <a:p>
            <a:pPr eaLnBrk="1" hangingPunct="1">
              <a:lnSpc>
                <a:spcPct val="80000"/>
              </a:lnSpc>
              <a:spcBef>
                <a:spcPts val="600"/>
              </a:spcBef>
              <a:buFontTx/>
              <a:buNone/>
              <a:defRPr/>
            </a:pPr>
            <a:endParaRPr lang="en-US" sz="2000" dirty="0" smtClean="0"/>
          </a:p>
          <a:p>
            <a:pPr algn="ctr" eaLnBrk="1" hangingPunct="1">
              <a:lnSpc>
                <a:spcPct val="80000"/>
              </a:lnSpc>
              <a:spcBef>
                <a:spcPts val="600"/>
              </a:spcBef>
              <a:buFontTx/>
              <a:buNone/>
              <a:defRPr/>
            </a:pPr>
            <a:r>
              <a:rPr lang="en-US" sz="2000" dirty="0" smtClean="0"/>
              <a:t>Up next: Shell Scripting</a:t>
            </a:r>
          </a:p>
          <a:p>
            <a:pPr eaLnBrk="1" hangingPunct="1">
              <a:lnSpc>
                <a:spcPct val="80000"/>
              </a:lnSpc>
              <a:spcBef>
                <a:spcPts val="600"/>
              </a:spcBef>
              <a:defRPr/>
            </a:pPr>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err="1" smtClean="0">
                <a:solidFill>
                  <a:schemeClr val="tx1"/>
                </a:solidFill>
              </a:rPr>
              <a:t>git</a:t>
            </a:r>
            <a:r>
              <a:rPr lang="en-US" sz="2800" dirty="0" smtClean="0">
                <a:solidFill>
                  <a:schemeClr val="accent1">
                    <a:lumMod val="50000"/>
                  </a:schemeClr>
                </a:solidFill>
              </a:rPr>
              <a:t> </a:t>
            </a:r>
            <a:r>
              <a:rPr lang="en-US" sz="2800" dirty="0" smtClean="0">
                <a:solidFill>
                  <a:schemeClr val="tx1"/>
                </a:solidFill>
              </a:rPr>
              <a:t>Introduction</a:t>
            </a:r>
          </a:p>
        </p:txBody>
      </p:sp>
      <p:sp>
        <p:nvSpPr>
          <p:cNvPr id="3075" name="Rectangle 3"/>
          <p:cNvSpPr>
            <a:spLocks noGrp="1" noChangeArrowheads="1"/>
          </p:cNvSpPr>
          <p:nvPr>
            <p:ph type="body" idx="1"/>
          </p:nvPr>
        </p:nvSpPr>
        <p:spPr>
          <a:xfrm>
            <a:off x="533400" y="838200"/>
            <a:ext cx="8077200" cy="5334000"/>
          </a:xfrm>
        </p:spPr>
        <p:txBody>
          <a:bodyPr/>
          <a:lstStyle/>
          <a:p>
            <a:pPr eaLnBrk="1" hangingPunct="1">
              <a:defRPr/>
            </a:pPr>
            <a:r>
              <a:rPr lang="en-US" sz="2000" dirty="0" err="1" smtClean="0"/>
              <a:t>git</a:t>
            </a:r>
            <a:r>
              <a:rPr lang="en-US" sz="2000" dirty="0" smtClean="0"/>
              <a:t> was first developed by </a:t>
            </a:r>
            <a:r>
              <a:rPr lang="en-US" sz="2000" dirty="0" err="1" smtClean="0"/>
              <a:t>Linus</a:t>
            </a:r>
            <a:r>
              <a:rPr lang="en-US" sz="2000" dirty="0" smtClean="0"/>
              <a:t> </a:t>
            </a:r>
            <a:r>
              <a:rPr lang="en-US" sz="2000" dirty="0" err="1" smtClean="0"/>
              <a:t>Torvalds</a:t>
            </a:r>
            <a:r>
              <a:rPr lang="en-US" sz="2000" dirty="0" smtClean="0"/>
              <a:t> (the name should be familiar) for version control of files of the Linux kernel. Today it remains </a:t>
            </a:r>
            <a:r>
              <a:rPr lang="en-US" sz="2000" i="1" dirty="0" smtClean="0"/>
              <a:t>the</a:t>
            </a:r>
            <a:r>
              <a:rPr lang="en-US" sz="2000" dirty="0" smtClean="0"/>
              <a:t> version control tool for Linux development and is one of the most popular version control tool for software development in general.</a:t>
            </a:r>
          </a:p>
          <a:p>
            <a:pPr eaLnBrk="1" hangingPunct="1">
              <a:defRPr/>
            </a:pPr>
            <a:r>
              <a:rPr lang="en-US" sz="2000" dirty="0" err="1" smtClean="0"/>
              <a:t>git</a:t>
            </a:r>
            <a:r>
              <a:rPr lang="en-US" sz="2000" dirty="0" smtClean="0"/>
              <a:t> helps multiple people work together on a project by maintaining version control of files for everyone on the project. Each person can download a copy of the entire set of files in the project, change the files, and then merge the changed files back to the project for everyone to see. </a:t>
            </a:r>
          </a:p>
          <a:p>
            <a:pPr eaLnBrk="1" hangingPunct="1">
              <a:defRPr/>
            </a:pPr>
            <a:r>
              <a:rPr lang="en-US" sz="2000" dirty="0" smtClean="0"/>
              <a:t>In the spirit of Unix / Linux, </a:t>
            </a:r>
            <a:r>
              <a:rPr lang="en-US" sz="2000" dirty="0" err="1" smtClean="0">
                <a:solidFill>
                  <a:schemeClr val="accent1">
                    <a:lumMod val="50000"/>
                  </a:schemeClr>
                </a:solidFill>
              </a:rPr>
              <a:t>git</a:t>
            </a:r>
            <a:r>
              <a:rPr lang="en-US" sz="2000" dirty="0" smtClean="0"/>
              <a:t> is designed to be run on the </a:t>
            </a:r>
            <a:r>
              <a:rPr lang="en-US" sz="2000" b="1" dirty="0" smtClean="0">
                <a:solidFill>
                  <a:srgbClr val="FF0000"/>
                </a:solidFill>
              </a:rPr>
              <a:t>command line</a:t>
            </a:r>
            <a:r>
              <a:rPr lang="en-US" sz="2000" dirty="0" smtClean="0"/>
              <a:t>, and this is how we will work with </a:t>
            </a:r>
            <a:r>
              <a:rPr lang="en-US" sz="2000" dirty="0" err="1" smtClean="0"/>
              <a:t>git</a:t>
            </a:r>
            <a:r>
              <a:rPr lang="en-US" sz="2000" dirty="0" smtClean="0"/>
              <a:t> in this class. However, there are several popular GUI and </a:t>
            </a:r>
            <a:r>
              <a:rPr lang="en-US" sz="2000" b="1" dirty="0" smtClean="0">
                <a:solidFill>
                  <a:srgbClr val="FF0000"/>
                </a:solidFill>
              </a:rPr>
              <a:t>hosting sites</a:t>
            </a:r>
            <a:r>
              <a:rPr lang="en-US" sz="2000" dirty="0" smtClean="0">
                <a:solidFill>
                  <a:srgbClr val="FF0000"/>
                </a:solidFill>
              </a:rPr>
              <a:t> </a:t>
            </a:r>
            <a:r>
              <a:rPr lang="en-US" sz="2000" dirty="0" smtClean="0"/>
              <a:t>for </a:t>
            </a:r>
            <a:r>
              <a:rPr lang="en-US" sz="2000" dirty="0" err="1" smtClean="0"/>
              <a:t>git</a:t>
            </a:r>
            <a:r>
              <a:rPr lang="en-US" sz="2000" dirty="0" smtClean="0"/>
              <a:t>, not the least of which is </a:t>
            </a:r>
            <a:r>
              <a:rPr lang="en-US" sz="2000" dirty="0" err="1" smtClean="0"/>
              <a:t>gitHub</a:t>
            </a:r>
            <a:r>
              <a:rPr lang="en-US" sz="2000" dirty="0" smtClean="0"/>
              <a:t>. For a list of </a:t>
            </a:r>
            <a:r>
              <a:rPr lang="en-US" sz="2000" dirty="0" err="1" smtClean="0"/>
              <a:t>git</a:t>
            </a:r>
            <a:r>
              <a:rPr lang="en-US" sz="2000" dirty="0" smtClean="0"/>
              <a:t> hosting sites, go to: </a:t>
            </a:r>
            <a:r>
              <a:rPr lang="en-US" sz="2000" dirty="0" smtClean="0">
                <a:hlinkClick r:id="rId2"/>
              </a:rPr>
              <a:t>https://git.wiki.kernel.org/index.php/GitHosting</a:t>
            </a:r>
            <a:endParaRPr 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t>Snapshots of Files</a:t>
            </a:r>
          </a:p>
        </p:txBody>
      </p:sp>
      <p:sp>
        <p:nvSpPr>
          <p:cNvPr id="3075" name="Rectangle 3"/>
          <p:cNvSpPr>
            <a:spLocks noGrp="1" noChangeArrowheads="1"/>
          </p:cNvSpPr>
          <p:nvPr>
            <p:ph type="body" idx="1"/>
          </p:nvPr>
        </p:nvSpPr>
        <p:spPr>
          <a:xfrm>
            <a:off x="457200" y="762000"/>
            <a:ext cx="8305800" cy="5562600"/>
          </a:xfrm>
        </p:spPr>
        <p:txBody>
          <a:bodyPr/>
          <a:lstStyle/>
          <a:p>
            <a:pPr eaLnBrk="1" hangingPunct="1">
              <a:defRPr/>
            </a:pPr>
            <a:r>
              <a:rPr lang="en-US" sz="2000" dirty="0" smtClean="0"/>
              <a:t>In a project with multiple files, </a:t>
            </a:r>
            <a:r>
              <a:rPr lang="en-US" sz="2000" dirty="0" err="1" smtClean="0"/>
              <a:t>git</a:t>
            </a:r>
            <a:r>
              <a:rPr lang="en-US" sz="2000" dirty="0" smtClean="0"/>
              <a:t> maintains each </a:t>
            </a:r>
            <a:r>
              <a:rPr lang="en-US" sz="2000" b="1" dirty="0" smtClean="0">
                <a:solidFill>
                  <a:srgbClr val="FF0000"/>
                </a:solidFill>
              </a:rPr>
              <a:t>version of the project</a:t>
            </a:r>
            <a:r>
              <a:rPr lang="en-US" sz="2000" dirty="0" smtClean="0"/>
              <a:t> as a </a:t>
            </a:r>
            <a:r>
              <a:rPr lang="en-US" sz="2000" b="1" dirty="0" smtClean="0">
                <a:solidFill>
                  <a:srgbClr val="FF0000"/>
                </a:solidFill>
              </a:rPr>
              <a:t>snapshot of all the files at a particular time.</a:t>
            </a:r>
          </a:p>
          <a:p>
            <a:pPr eaLnBrk="1" hangingPunct="1">
              <a:defRPr/>
            </a:pPr>
            <a:endParaRPr lang="en-US" sz="2000" dirty="0" smtClean="0"/>
          </a:p>
          <a:p>
            <a:pPr eaLnBrk="1" hangingPunct="1">
              <a:defRPr/>
            </a:pPr>
            <a:endParaRPr lang="en-US" sz="2000" dirty="0" smtClean="0"/>
          </a:p>
          <a:p>
            <a:pPr eaLnBrk="1" hangingPunct="1">
              <a:defRPr/>
            </a:pPr>
            <a:endParaRPr lang="en-US" sz="2000" dirty="0" smtClean="0"/>
          </a:p>
          <a:p>
            <a:pPr eaLnBrk="1" hangingPunct="1">
              <a:buNone/>
              <a:defRPr/>
            </a:pPr>
            <a:endParaRPr lang="en-US" sz="2000" dirty="0" smtClean="0"/>
          </a:p>
          <a:p>
            <a:pPr eaLnBrk="1" hangingPunct="1">
              <a:defRPr/>
            </a:pPr>
            <a:r>
              <a:rPr lang="en-US" sz="2000" dirty="0" smtClean="0"/>
              <a:t>When we </a:t>
            </a:r>
            <a:r>
              <a:rPr lang="en-US" sz="2000" b="1" dirty="0" smtClean="0">
                <a:solidFill>
                  <a:schemeClr val="accent1">
                    <a:lumMod val="50000"/>
                  </a:schemeClr>
                </a:solidFill>
              </a:rPr>
              <a:t>commit</a:t>
            </a:r>
            <a:r>
              <a:rPr lang="en-US" sz="2000" dirty="0" smtClean="0">
                <a:solidFill>
                  <a:schemeClr val="accent1">
                    <a:lumMod val="50000"/>
                  </a:schemeClr>
                </a:solidFill>
              </a:rPr>
              <a:t> </a:t>
            </a:r>
            <a:r>
              <a:rPr lang="en-US" sz="2000" b="1" dirty="0" smtClean="0">
                <a:solidFill>
                  <a:srgbClr val="FF0000"/>
                </a:solidFill>
              </a:rPr>
              <a:t>one or more files</a:t>
            </a:r>
            <a:r>
              <a:rPr lang="en-US" sz="2000" dirty="0" smtClean="0"/>
              <a:t> in the project, </a:t>
            </a:r>
            <a:r>
              <a:rPr lang="en-US" sz="2000" b="1" dirty="0" err="1" smtClean="0">
                <a:solidFill>
                  <a:srgbClr val="FF0000"/>
                </a:solidFill>
              </a:rPr>
              <a:t>git</a:t>
            </a:r>
            <a:r>
              <a:rPr lang="en-US" sz="2000" b="1" dirty="0" smtClean="0">
                <a:solidFill>
                  <a:srgbClr val="FF0000"/>
                </a:solidFill>
              </a:rPr>
              <a:t> creates a new version of the project</a:t>
            </a:r>
            <a:r>
              <a:rPr lang="en-US" sz="2000" dirty="0" smtClean="0"/>
              <a:t>. </a:t>
            </a:r>
          </a:p>
          <a:p>
            <a:pPr eaLnBrk="1" hangingPunct="1">
              <a:defRPr/>
            </a:pPr>
            <a:r>
              <a:rPr lang="en-US" sz="2000" dirty="0" smtClean="0"/>
              <a:t>It takes 3 steps from file creation / modification to the </a:t>
            </a:r>
            <a:r>
              <a:rPr lang="en-US" sz="2000" dirty="0" smtClean="0">
                <a:solidFill>
                  <a:schemeClr val="accent1">
                    <a:lumMod val="50000"/>
                  </a:schemeClr>
                </a:solidFill>
              </a:rPr>
              <a:t>commit</a:t>
            </a:r>
            <a:r>
              <a:rPr lang="en-US" sz="2000" dirty="0" smtClean="0"/>
              <a:t> stage:</a:t>
            </a:r>
          </a:p>
          <a:p>
            <a:pPr eaLnBrk="1" hangingPunct="1">
              <a:defRPr/>
            </a:pPr>
            <a:endParaRPr lang="en-US" sz="2000" dirty="0" smtClean="0"/>
          </a:p>
          <a:p>
            <a:pPr eaLnBrk="1" hangingPunct="1">
              <a:defRPr/>
            </a:pPr>
            <a:endParaRPr lang="en-US" sz="2000" dirty="0" smtClean="0"/>
          </a:p>
          <a:p>
            <a:pPr eaLnBrk="1" hangingPunct="1">
              <a:defRPr/>
            </a:pPr>
            <a:r>
              <a:rPr lang="en-US" sz="2000" dirty="0" smtClean="0"/>
              <a:t>Work tree: files that we’re working on and are not done modifying.</a:t>
            </a:r>
          </a:p>
          <a:p>
            <a:pPr eaLnBrk="1" hangingPunct="1">
              <a:defRPr/>
            </a:pPr>
            <a:r>
              <a:rPr lang="en-US" sz="2000" dirty="0" smtClean="0"/>
              <a:t>Staging area: files that are done and ready to commit to the repository or </a:t>
            </a:r>
            <a:r>
              <a:rPr lang="en-US" sz="2000" dirty="0" err="1" smtClean="0"/>
              <a:t>git</a:t>
            </a:r>
            <a:r>
              <a:rPr lang="en-US" sz="2000" dirty="0" smtClean="0"/>
              <a:t> directory.</a:t>
            </a:r>
          </a:p>
          <a:p>
            <a:pPr eaLnBrk="1" hangingPunct="1">
              <a:defRPr/>
            </a:pPr>
            <a:r>
              <a:rPr lang="en-US" sz="2000" dirty="0" err="1" smtClean="0"/>
              <a:t>git</a:t>
            </a:r>
            <a:r>
              <a:rPr lang="en-US" sz="2000" dirty="0" smtClean="0"/>
              <a:t> directory: most current version of project, which includes all files where modifications are done.</a:t>
            </a:r>
          </a:p>
        </p:txBody>
      </p:sp>
      <p:sp>
        <p:nvSpPr>
          <p:cNvPr id="4" name="TextBox 3"/>
          <p:cNvSpPr txBox="1"/>
          <p:nvPr/>
        </p:nvSpPr>
        <p:spPr>
          <a:xfrm>
            <a:off x="1752600" y="1600200"/>
            <a:ext cx="4557723" cy="1200329"/>
          </a:xfrm>
          <a:prstGeom prst="rect">
            <a:avLst/>
          </a:prstGeom>
          <a:noFill/>
          <a:ln>
            <a:solidFill>
              <a:schemeClr val="bg1">
                <a:lumMod val="50000"/>
              </a:schemeClr>
            </a:solidFill>
          </a:ln>
        </p:spPr>
        <p:txBody>
          <a:bodyPr wrap="none" rtlCol="0">
            <a:spAutoFit/>
          </a:bodyPr>
          <a:lstStyle/>
          <a:p>
            <a:r>
              <a:rPr lang="en-US" dirty="0" smtClean="0"/>
              <a:t>Version 1:     fileA_1       fileB_1       fileC_1</a:t>
            </a:r>
          </a:p>
          <a:p>
            <a:r>
              <a:rPr lang="en-US" dirty="0" smtClean="0"/>
              <a:t>Version 2:     fileA_1       fileB_2       fileC_1</a:t>
            </a:r>
          </a:p>
          <a:p>
            <a:r>
              <a:rPr lang="en-US" dirty="0" smtClean="0"/>
              <a:t>Version 3:     fileA_2       fileB_3       fileC_1</a:t>
            </a:r>
          </a:p>
          <a:p>
            <a:r>
              <a:rPr lang="en-US" dirty="0" smtClean="0"/>
              <a:t>Version 4:     fileA_2       fileB_3       fileC_2</a:t>
            </a:r>
            <a:endParaRPr lang="en-US" dirty="0"/>
          </a:p>
        </p:txBody>
      </p:sp>
      <p:grpSp>
        <p:nvGrpSpPr>
          <p:cNvPr id="11" name="Group 10"/>
          <p:cNvGrpSpPr/>
          <p:nvPr/>
        </p:nvGrpSpPr>
        <p:grpSpPr>
          <a:xfrm>
            <a:off x="1066800" y="3962400"/>
            <a:ext cx="7148209" cy="722531"/>
            <a:chOff x="688910" y="4191000"/>
            <a:chExt cx="6856446" cy="722531"/>
          </a:xfrm>
        </p:grpSpPr>
        <p:sp>
          <p:nvSpPr>
            <p:cNvPr id="5" name="TextBox 4"/>
            <p:cNvSpPr txBox="1"/>
            <p:nvPr/>
          </p:nvSpPr>
          <p:spPr>
            <a:xfrm>
              <a:off x="688910" y="4267200"/>
              <a:ext cx="2046514" cy="646331"/>
            </a:xfrm>
            <a:prstGeom prst="rect">
              <a:avLst/>
            </a:prstGeom>
            <a:noFill/>
            <a:ln>
              <a:solidFill>
                <a:schemeClr val="bg1">
                  <a:lumMod val="50000"/>
                </a:schemeClr>
              </a:solidFill>
            </a:ln>
          </p:spPr>
          <p:txBody>
            <a:bodyPr wrap="square" rtlCol="0">
              <a:spAutoFit/>
            </a:bodyPr>
            <a:lstStyle/>
            <a:p>
              <a:r>
                <a:rPr lang="en-US" dirty="0" smtClean="0"/>
                <a:t>Work tree </a:t>
              </a:r>
            </a:p>
            <a:p>
              <a:r>
                <a:rPr lang="en-US" dirty="0" smtClean="0"/>
                <a:t>(working directory)</a:t>
              </a:r>
            </a:p>
          </p:txBody>
        </p:sp>
        <p:sp>
          <p:nvSpPr>
            <p:cNvPr id="6" name="TextBox 5"/>
            <p:cNvSpPr txBox="1"/>
            <p:nvPr/>
          </p:nvSpPr>
          <p:spPr>
            <a:xfrm>
              <a:off x="3657600" y="4343400"/>
              <a:ext cx="1524000" cy="369332"/>
            </a:xfrm>
            <a:prstGeom prst="rect">
              <a:avLst/>
            </a:prstGeom>
            <a:noFill/>
            <a:ln>
              <a:solidFill>
                <a:schemeClr val="bg1">
                  <a:lumMod val="50000"/>
                </a:schemeClr>
              </a:solidFill>
            </a:ln>
          </p:spPr>
          <p:txBody>
            <a:bodyPr wrap="square" rtlCol="0">
              <a:spAutoFit/>
            </a:bodyPr>
            <a:lstStyle/>
            <a:p>
              <a:r>
                <a:rPr lang="en-US" dirty="0" smtClean="0"/>
                <a:t>Staging area</a:t>
              </a:r>
            </a:p>
          </p:txBody>
        </p:sp>
        <p:sp>
          <p:nvSpPr>
            <p:cNvPr id="7" name="TextBox 6"/>
            <p:cNvSpPr txBox="1"/>
            <p:nvPr/>
          </p:nvSpPr>
          <p:spPr>
            <a:xfrm>
              <a:off x="6097555" y="4191000"/>
              <a:ext cx="1447801" cy="646331"/>
            </a:xfrm>
            <a:prstGeom prst="rect">
              <a:avLst/>
            </a:prstGeom>
            <a:noFill/>
            <a:ln>
              <a:solidFill>
                <a:schemeClr val="bg1">
                  <a:lumMod val="50000"/>
                </a:schemeClr>
              </a:solidFill>
            </a:ln>
          </p:spPr>
          <p:txBody>
            <a:bodyPr wrap="square" rtlCol="0">
              <a:spAutoFit/>
            </a:bodyPr>
            <a:lstStyle/>
            <a:p>
              <a:r>
                <a:rPr lang="en-US" dirty="0" err="1" smtClean="0"/>
                <a:t>git</a:t>
              </a:r>
              <a:r>
                <a:rPr lang="en-US" dirty="0" smtClean="0"/>
                <a:t> directory (repository)</a:t>
              </a:r>
            </a:p>
          </p:txBody>
        </p:sp>
        <p:cxnSp>
          <p:nvCxnSpPr>
            <p:cNvPr id="9" name="Straight Arrow Connector 8"/>
            <p:cNvCxnSpPr/>
            <p:nvPr/>
          </p:nvCxnSpPr>
          <p:spPr>
            <a:xfrm>
              <a:off x="2881604" y="4495800"/>
              <a:ext cx="62359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34000" y="4495800"/>
              <a:ext cx="61737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solidFill>
                  <a:schemeClr val="tx1"/>
                </a:solidFill>
              </a:rPr>
              <a:t>Getting Started</a:t>
            </a:r>
          </a:p>
        </p:txBody>
      </p:sp>
      <p:sp>
        <p:nvSpPr>
          <p:cNvPr id="3075" name="Rectangle 3"/>
          <p:cNvSpPr>
            <a:spLocks noGrp="1" noChangeArrowheads="1"/>
          </p:cNvSpPr>
          <p:nvPr>
            <p:ph type="body" idx="1"/>
          </p:nvPr>
        </p:nvSpPr>
        <p:spPr>
          <a:xfrm>
            <a:off x="533400" y="685800"/>
            <a:ext cx="8077200" cy="5943600"/>
          </a:xfrm>
        </p:spPr>
        <p:txBody>
          <a:bodyPr/>
          <a:lstStyle/>
          <a:p>
            <a:pPr eaLnBrk="1" hangingPunct="1">
              <a:defRPr/>
            </a:pPr>
            <a:r>
              <a:rPr lang="en-US" sz="2000" dirty="0" smtClean="0"/>
              <a:t>To work with </a:t>
            </a:r>
            <a:r>
              <a:rPr lang="en-US" sz="2000" dirty="0" err="1" smtClean="0"/>
              <a:t>git</a:t>
            </a:r>
            <a:r>
              <a:rPr lang="en-US" sz="2000" dirty="0" smtClean="0"/>
              <a:t>, we need to install it on our computer.</a:t>
            </a:r>
          </a:p>
          <a:p>
            <a:pPr lvl="1" eaLnBrk="1" hangingPunct="1">
              <a:defRPr/>
            </a:pPr>
            <a:r>
              <a:rPr lang="en-US" sz="2000" dirty="0" smtClean="0"/>
              <a:t>For Linux: </a:t>
            </a:r>
            <a:r>
              <a:rPr lang="en-US" sz="2000" dirty="0" smtClean="0">
                <a:hlinkClick r:id="rId2"/>
              </a:rPr>
              <a:t>https://git-scm.com/download/linux</a:t>
            </a:r>
            <a:endParaRPr lang="en-US" sz="2000" dirty="0" smtClean="0"/>
          </a:p>
          <a:p>
            <a:pPr lvl="1" eaLnBrk="1" hangingPunct="1">
              <a:defRPr/>
            </a:pPr>
            <a:r>
              <a:rPr lang="en-US" sz="2000" dirty="0" smtClean="0"/>
              <a:t>For Mac: </a:t>
            </a:r>
            <a:r>
              <a:rPr lang="en-US" sz="2000" dirty="0" smtClean="0">
                <a:hlinkClick r:id="rId3"/>
              </a:rPr>
              <a:t>https://git-scm.com/download/mac</a:t>
            </a:r>
            <a:endParaRPr lang="en-US" sz="2000" dirty="0" smtClean="0"/>
          </a:p>
          <a:p>
            <a:pPr lvl="1" eaLnBrk="1" hangingPunct="1">
              <a:defRPr/>
            </a:pPr>
            <a:r>
              <a:rPr lang="en-US" sz="2000" dirty="0" smtClean="0"/>
              <a:t>For Windows: </a:t>
            </a:r>
            <a:r>
              <a:rPr lang="en-US" sz="2000" dirty="0" smtClean="0">
                <a:hlinkClick r:id="rId4"/>
              </a:rPr>
              <a:t>https://git-scm.com/download/win</a:t>
            </a:r>
            <a:endParaRPr lang="en-US" sz="2000" dirty="0" smtClean="0"/>
          </a:p>
          <a:p>
            <a:pPr eaLnBrk="1" hangingPunct="1">
              <a:defRPr/>
            </a:pPr>
            <a:r>
              <a:rPr lang="en-US" sz="2000" dirty="0" smtClean="0"/>
              <a:t>After </a:t>
            </a:r>
            <a:r>
              <a:rPr lang="en-US" sz="2000" dirty="0" err="1" smtClean="0"/>
              <a:t>git</a:t>
            </a:r>
            <a:r>
              <a:rPr lang="en-US" sz="2000" dirty="0" smtClean="0"/>
              <a:t> is installed:</a:t>
            </a:r>
          </a:p>
          <a:p>
            <a:pPr eaLnBrk="1" hangingPunct="1">
              <a:buNone/>
              <a:defRPr/>
            </a:pPr>
            <a:r>
              <a:rPr lang="en-US" sz="2000" dirty="0" smtClean="0"/>
              <a:t>	 - for Linux and Mac: open the command window </a:t>
            </a:r>
          </a:p>
          <a:p>
            <a:pPr eaLnBrk="1" hangingPunct="1">
              <a:buNone/>
              <a:defRPr/>
            </a:pPr>
            <a:r>
              <a:rPr lang="en-US" sz="2000" dirty="0" smtClean="0"/>
              <a:t>      - for Windows: go to the start menu and open a </a:t>
            </a:r>
            <a:r>
              <a:rPr lang="en-US" sz="2000" dirty="0" err="1" smtClean="0"/>
              <a:t>git</a:t>
            </a:r>
            <a:r>
              <a:rPr lang="en-US" sz="2000" dirty="0" smtClean="0"/>
              <a:t> bash window   </a:t>
            </a:r>
          </a:p>
          <a:p>
            <a:pPr eaLnBrk="1" hangingPunct="1">
              <a:spcBef>
                <a:spcPts val="0"/>
              </a:spcBef>
              <a:buNone/>
              <a:defRPr/>
            </a:pPr>
            <a:r>
              <a:rPr lang="en-US" sz="2000" dirty="0" smtClean="0"/>
              <a:t>        (this is a </a:t>
            </a:r>
            <a:r>
              <a:rPr lang="en-US" sz="2000" dirty="0" err="1" smtClean="0"/>
              <a:t>cygwin</a:t>
            </a:r>
            <a:r>
              <a:rPr lang="en-US" sz="2000" dirty="0" smtClean="0"/>
              <a:t> window so you can run Linux commands)</a:t>
            </a:r>
          </a:p>
          <a:p>
            <a:pPr eaLnBrk="1" hangingPunct="1">
              <a:spcBef>
                <a:spcPts val="0"/>
              </a:spcBef>
              <a:defRPr/>
            </a:pPr>
            <a:r>
              <a:rPr lang="en-US" sz="2000" dirty="0" smtClean="0"/>
              <a:t>All </a:t>
            </a:r>
            <a:r>
              <a:rPr lang="en-US" sz="2000" dirty="0" err="1" smtClean="0"/>
              <a:t>git</a:t>
            </a:r>
            <a:r>
              <a:rPr lang="en-US" sz="2000" dirty="0" smtClean="0"/>
              <a:t> commands at this point are Linux command or </a:t>
            </a:r>
            <a:r>
              <a:rPr lang="en-US" sz="2000" dirty="0" err="1" smtClean="0"/>
              <a:t>git</a:t>
            </a:r>
            <a:r>
              <a:rPr lang="en-US" sz="2000" dirty="0" smtClean="0"/>
              <a:t> commands at the command window.</a:t>
            </a:r>
          </a:p>
          <a:p>
            <a:pPr eaLnBrk="1" hangingPunct="1">
              <a:defRPr/>
            </a:pPr>
            <a:r>
              <a:rPr lang="en-US" sz="2000" dirty="0" smtClean="0"/>
              <a:t>To configure </a:t>
            </a:r>
            <a:r>
              <a:rPr lang="en-US" sz="2000" dirty="0" err="1" smtClean="0"/>
              <a:t>git</a:t>
            </a:r>
            <a:r>
              <a:rPr lang="en-US" sz="2000" dirty="0" smtClean="0"/>
              <a:t> for the </a:t>
            </a:r>
            <a:r>
              <a:rPr lang="en-US" sz="2000" b="1" dirty="0" smtClean="0">
                <a:solidFill>
                  <a:srgbClr val="FF0000"/>
                </a:solidFill>
              </a:rPr>
              <a:t>first time use</a:t>
            </a:r>
            <a:r>
              <a:rPr lang="en-US" sz="2000" dirty="0" smtClean="0"/>
              <a:t>:</a:t>
            </a:r>
          </a:p>
          <a:p>
            <a:pPr eaLnBrk="1" hangingPunct="1">
              <a:buNone/>
              <a:defRPr/>
            </a:pPr>
            <a:r>
              <a:rPr lang="en-US" sz="2000" dirty="0" smtClean="0"/>
              <a:t>     Type: </a:t>
            </a:r>
            <a:r>
              <a:rPr lang="en-US" sz="2000" b="1" dirty="0" err="1" smtClean="0">
                <a:solidFill>
                  <a:schemeClr val="accent1">
                    <a:lumMod val="50000"/>
                  </a:schemeClr>
                </a:solidFill>
              </a:rPr>
              <a:t>git</a:t>
            </a:r>
            <a:r>
              <a:rPr lang="en-US" sz="2000" b="1" dirty="0" smtClean="0">
                <a:solidFill>
                  <a:schemeClr val="accent1">
                    <a:lumMod val="50000"/>
                  </a:schemeClr>
                </a:solidFill>
              </a:rPr>
              <a:t> </a:t>
            </a:r>
            <a:r>
              <a:rPr lang="en-US" sz="2000" b="1" dirty="0" err="1" smtClean="0">
                <a:solidFill>
                  <a:schemeClr val="accent1">
                    <a:lumMod val="50000"/>
                  </a:schemeClr>
                </a:solidFill>
              </a:rPr>
              <a:t>config</a:t>
            </a:r>
            <a:r>
              <a:rPr lang="en-US" sz="2000" b="1" dirty="0" smtClean="0">
                <a:solidFill>
                  <a:schemeClr val="accent1">
                    <a:lumMod val="50000"/>
                  </a:schemeClr>
                </a:solidFill>
              </a:rPr>
              <a:t> --global user.name</a:t>
            </a:r>
            <a:r>
              <a:rPr lang="en-US" sz="2000" dirty="0" smtClean="0">
                <a:solidFill>
                  <a:schemeClr val="accent1">
                    <a:lumMod val="50000"/>
                  </a:schemeClr>
                </a:solidFill>
              </a:rPr>
              <a:t> “</a:t>
            </a:r>
            <a:r>
              <a:rPr lang="en-US" sz="2000" dirty="0" err="1" smtClean="0">
                <a:solidFill>
                  <a:schemeClr val="bg1">
                    <a:lumMod val="50000"/>
                  </a:schemeClr>
                </a:solidFill>
              </a:rPr>
              <a:t>firstName</a:t>
            </a:r>
            <a:r>
              <a:rPr lang="en-US" sz="2000" dirty="0" smtClean="0">
                <a:solidFill>
                  <a:schemeClr val="bg1">
                    <a:lumMod val="50000"/>
                  </a:schemeClr>
                </a:solidFill>
              </a:rPr>
              <a:t> </a:t>
            </a:r>
            <a:r>
              <a:rPr lang="en-US" sz="2000" dirty="0" err="1" smtClean="0">
                <a:solidFill>
                  <a:schemeClr val="bg1">
                    <a:lumMod val="50000"/>
                  </a:schemeClr>
                </a:solidFill>
              </a:rPr>
              <a:t>lastName</a:t>
            </a:r>
            <a:r>
              <a:rPr lang="en-US" sz="2000" dirty="0" smtClean="0"/>
              <a:t>”</a:t>
            </a:r>
          </a:p>
          <a:p>
            <a:pPr eaLnBrk="1" hangingPunct="1">
              <a:buNone/>
              <a:defRPr/>
            </a:pPr>
            <a:r>
              <a:rPr lang="en-US" sz="2000" dirty="0" smtClean="0"/>
              <a:t>               </a:t>
            </a:r>
            <a:r>
              <a:rPr lang="en-US" sz="2000" b="1" dirty="0" err="1" smtClean="0">
                <a:solidFill>
                  <a:schemeClr val="accent1">
                    <a:lumMod val="50000"/>
                  </a:schemeClr>
                </a:solidFill>
              </a:rPr>
              <a:t>git</a:t>
            </a:r>
            <a:r>
              <a:rPr lang="en-US" sz="2000" b="1" dirty="0" smtClean="0">
                <a:solidFill>
                  <a:schemeClr val="accent1">
                    <a:lumMod val="50000"/>
                  </a:schemeClr>
                </a:solidFill>
              </a:rPr>
              <a:t> </a:t>
            </a:r>
            <a:r>
              <a:rPr lang="en-US" sz="2000" b="1" dirty="0" err="1" smtClean="0">
                <a:solidFill>
                  <a:schemeClr val="accent1">
                    <a:lumMod val="50000"/>
                  </a:schemeClr>
                </a:solidFill>
              </a:rPr>
              <a:t>config</a:t>
            </a:r>
            <a:r>
              <a:rPr lang="en-US" sz="2000" b="1" dirty="0" smtClean="0">
                <a:solidFill>
                  <a:schemeClr val="accent1">
                    <a:lumMod val="50000"/>
                  </a:schemeClr>
                </a:solidFill>
              </a:rPr>
              <a:t> --global </a:t>
            </a:r>
            <a:r>
              <a:rPr lang="en-US" sz="2000" b="1" dirty="0" err="1" smtClean="0">
                <a:solidFill>
                  <a:schemeClr val="accent1">
                    <a:lumMod val="50000"/>
                  </a:schemeClr>
                </a:solidFill>
              </a:rPr>
              <a:t>user.email</a:t>
            </a:r>
            <a:r>
              <a:rPr lang="en-US" sz="2000" dirty="0" smtClean="0">
                <a:solidFill>
                  <a:schemeClr val="accent1">
                    <a:lumMod val="50000"/>
                  </a:schemeClr>
                </a:solidFill>
              </a:rPr>
              <a:t>  </a:t>
            </a:r>
            <a:r>
              <a:rPr lang="en-US" sz="2000" dirty="0" smtClean="0">
                <a:solidFill>
                  <a:schemeClr val="bg1">
                    <a:lumMod val="50000"/>
                  </a:schemeClr>
                </a:solidFill>
              </a:rPr>
              <a:t>email@example.com</a:t>
            </a:r>
          </a:p>
          <a:p>
            <a:pPr eaLnBrk="1" hangingPunct="1">
              <a:buNone/>
              <a:defRPr/>
            </a:pPr>
            <a:r>
              <a:rPr lang="en-US" sz="2000" dirty="0" smtClean="0"/>
              <a:t>     </a:t>
            </a:r>
            <a:r>
              <a:rPr lang="en-US" sz="2000" dirty="0" err="1" smtClean="0"/>
              <a:t>git</a:t>
            </a:r>
            <a:r>
              <a:rPr lang="en-US" sz="2000" dirty="0" smtClean="0"/>
              <a:t> uses our name and email address as part of the encoding of our files to keep track of them.</a:t>
            </a:r>
          </a:p>
          <a:p>
            <a:pPr eaLnBrk="1" hangingPunct="1">
              <a:buNone/>
              <a:defRPr/>
            </a:pPr>
            <a:r>
              <a:rPr lang="en-US" sz="2000" dirty="0" smtClean="0"/>
              <a:t>	Type: </a:t>
            </a:r>
            <a:r>
              <a:rPr lang="en-US" sz="2000" b="1" dirty="0" err="1" smtClean="0">
                <a:solidFill>
                  <a:schemeClr val="accent1">
                    <a:lumMod val="50000"/>
                  </a:schemeClr>
                </a:solidFill>
              </a:rPr>
              <a:t>git</a:t>
            </a:r>
            <a:r>
              <a:rPr lang="en-US" sz="2000" b="1" dirty="0" smtClean="0">
                <a:solidFill>
                  <a:schemeClr val="accent1">
                    <a:lumMod val="50000"/>
                  </a:schemeClr>
                </a:solidFill>
              </a:rPr>
              <a:t> </a:t>
            </a:r>
            <a:r>
              <a:rPr lang="en-US" sz="2000" b="1" dirty="0" err="1" smtClean="0">
                <a:solidFill>
                  <a:schemeClr val="accent1">
                    <a:lumMod val="50000"/>
                  </a:schemeClr>
                </a:solidFill>
              </a:rPr>
              <a:t>config</a:t>
            </a:r>
            <a:r>
              <a:rPr lang="en-US" sz="2000" b="1" dirty="0" smtClean="0">
                <a:solidFill>
                  <a:schemeClr val="accent1">
                    <a:lumMod val="50000"/>
                  </a:schemeClr>
                </a:solidFill>
              </a:rPr>
              <a:t> --list</a:t>
            </a:r>
          </a:p>
          <a:p>
            <a:pPr eaLnBrk="1" hangingPunct="1">
              <a:spcBef>
                <a:spcPts val="0"/>
              </a:spcBef>
              <a:buNone/>
              <a:defRPr/>
            </a:pPr>
            <a:r>
              <a:rPr lang="en-US" sz="2000" dirty="0" smtClean="0"/>
              <a:t>     to see a </a:t>
            </a:r>
            <a:r>
              <a:rPr lang="en-US" sz="2000" dirty="0" smtClean="0">
                <a:solidFill>
                  <a:srgbClr val="FF0000"/>
                </a:solidFill>
              </a:rPr>
              <a:t>list of all settings</a:t>
            </a:r>
            <a:r>
              <a:rPr lang="en-US" sz="2000" dirty="0" smtClean="0"/>
              <a:t>, including </a:t>
            </a:r>
            <a:r>
              <a:rPr lang="en-US" sz="2000" dirty="0" smtClean="0">
                <a:solidFill>
                  <a:srgbClr val="FF0000"/>
                </a:solidFill>
              </a:rPr>
              <a:t>name and email address.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solidFill>
                  <a:schemeClr val="tx1"/>
                </a:solidFill>
              </a:rPr>
              <a:t>Set Up a Work Tree</a:t>
            </a:r>
          </a:p>
        </p:txBody>
      </p:sp>
      <p:sp>
        <p:nvSpPr>
          <p:cNvPr id="3075" name="Rectangle 3"/>
          <p:cNvSpPr>
            <a:spLocks noGrp="1" noChangeArrowheads="1"/>
          </p:cNvSpPr>
          <p:nvPr>
            <p:ph type="body" idx="1"/>
          </p:nvPr>
        </p:nvSpPr>
        <p:spPr>
          <a:xfrm>
            <a:off x="533400" y="838200"/>
            <a:ext cx="8077200" cy="5334000"/>
          </a:xfrm>
        </p:spPr>
        <p:txBody>
          <a:bodyPr/>
          <a:lstStyle/>
          <a:p>
            <a:pPr eaLnBrk="1" hangingPunct="1">
              <a:defRPr/>
            </a:pPr>
            <a:r>
              <a:rPr lang="en-US" sz="2000" dirty="0" smtClean="0"/>
              <a:t>Create a new directory to be used as the work tree (or </a:t>
            </a:r>
            <a:r>
              <a:rPr lang="en-US" sz="2000" dirty="0" err="1" smtClean="0"/>
              <a:t>git</a:t>
            </a:r>
            <a:r>
              <a:rPr lang="en-US" sz="2000" dirty="0" smtClean="0"/>
              <a:t> working directory), and go to this new directory.</a:t>
            </a:r>
          </a:p>
          <a:p>
            <a:pPr eaLnBrk="1" hangingPunct="1">
              <a:defRPr/>
            </a:pPr>
            <a:r>
              <a:rPr lang="en-US" sz="2000" b="1" dirty="0" smtClean="0">
                <a:solidFill>
                  <a:srgbClr val="FF0000"/>
                </a:solidFill>
              </a:rPr>
              <a:t>Initialize</a:t>
            </a:r>
            <a:r>
              <a:rPr lang="en-US" sz="2000" dirty="0" smtClean="0"/>
              <a:t> the new directory so that </a:t>
            </a:r>
            <a:r>
              <a:rPr lang="en-US" sz="2000" dirty="0" err="1" smtClean="0"/>
              <a:t>git</a:t>
            </a:r>
            <a:r>
              <a:rPr lang="en-US" sz="2000" dirty="0" smtClean="0"/>
              <a:t> recognizes that it is a repository:      </a:t>
            </a:r>
            <a:r>
              <a:rPr lang="en-US" sz="2000" b="1" dirty="0" err="1" smtClean="0">
                <a:solidFill>
                  <a:schemeClr val="accent1">
                    <a:lumMod val="50000"/>
                  </a:schemeClr>
                </a:solidFill>
              </a:rPr>
              <a:t>git</a:t>
            </a:r>
            <a:r>
              <a:rPr lang="en-US" sz="2000" b="1" dirty="0" smtClean="0">
                <a:solidFill>
                  <a:schemeClr val="accent1">
                    <a:lumMod val="50000"/>
                  </a:schemeClr>
                </a:solidFill>
              </a:rPr>
              <a:t>  init</a:t>
            </a:r>
          </a:p>
          <a:p>
            <a:pPr eaLnBrk="1" hangingPunct="1">
              <a:buNone/>
              <a:defRPr/>
            </a:pPr>
            <a:r>
              <a:rPr lang="en-US" sz="2000" dirty="0" smtClean="0"/>
              <a:t>	This creates a </a:t>
            </a:r>
            <a:r>
              <a:rPr lang="en-US" sz="2000" b="1" dirty="0" smtClean="0">
                <a:solidFill>
                  <a:srgbClr val="FF0000"/>
                </a:solidFill>
              </a:rPr>
              <a:t>hidden directory</a:t>
            </a:r>
            <a:r>
              <a:rPr lang="en-US" sz="2000" dirty="0" smtClean="0"/>
              <a:t> called .</a:t>
            </a:r>
            <a:r>
              <a:rPr lang="en-US" sz="2000" dirty="0" err="1" smtClean="0"/>
              <a:t>git</a:t>
            </a:r>
            <a:r>
              <a:rPr lang="en-US" sz="2000" dirty="0" smtClean="0"/>
              <a:t> that </a:t>
            </a:r>
            <a:r>
              <a:rPr lang="en-US" sz="2000" dirty="0" err="1" smtClean="0"/>
              <a:t>git</a:t>
            </a:r>
            <a:r>
              <a:rPr lang="en-US" sz="2000" dirty="0" smtClean="0"/>
              <a:t> uses to do its work.</a:t>
            </a:r>
          </a:p>
          <a:p>
            <a:pPr eaLnBrk="1" hangingPunct="1">
              <a:defRPr/>
            </a:pPr>
            <a:r>
              <a:rPr lang="en-US" sz="2000" dirty="0" smtClean="0"/>
              <a:t>Create or copy in a couple of text files or code source files to the directory.</a:t>
            </a:r>
          </a:p>
          <a:p>
            <a:pPr eaLnBrk="1" hangingPunct="1">
              <a:defRPr/>
            </a:pPr>
            <a:r>
              <a:rPr lang="en-US" sz="2000" dirty="0" smtClean="0"/>
              <a:t>Use </a:t>
            </a:r>
            <a:r>
              <a:rPr lang="en-US" sz="2000" dirty="0" err="1" smtClean="0">
                <a:solidFill>
                  <a:schemeClr val="accent1">
                    <a:lumMod val="50000"/>
                  </a:schemeClr>
                </a:solidFill>
              </a:rPr>
              <a:t>ls</a:t>
            </a:r>
            <a:r>
              <a:rPr lang="en-US" sz="2000" dirty="0" smtClean="0"/>
              <a:t> to see that this looks just like any ordinary directory with files. However, </a:t>
            </a:r>
            <a:r>
              <a:rPr lang="en-US" sz="2000" dirty="0" err="1" smtClean="0">
                <a:solidFill>
                  <a:schemeClr val="accent1">
                    <a:lumMod val="50000"/>
                  </a:schemeClr>
                </a:solidFill>
              </a:rPr>
              <a:t>ls</a:t>
            </a:r>
            <a:r>
              <a:rPr lang="en-US" sz="2000" dirty="0" smtClean="0">
                <a:solidFill>
                  <a:schemeClr val="accent1">
                    <a:lumMod val="50000"/>
                  </a:schemeClr>
                </a:solidFill>
              </a:rPr>
              <a:t> –a</a:t>
            </a:r>
            <a:r>
              <a:rPr lang="en-US" sz="2000" dirty="0" smtClean="0"/>
              <a:t>  will reveal the </a:t>
            </a:r>
            <a:r>
              <a:rPr lang="en-US" sz="2000" b="1" dirty="0" smtClean="0">
                <a:solidFill>
                  <a:srgbClr val="FF0000"/>
                </a:solidFill>
              </a:rPr>
              <a:t>.</a:t>
            </a:r>
            <a:r>
              <a:rPr lang="en-US" sz="2000" b="1" dirty="0" err="1" smtClean="0">
                <a:solidFill>
                  <a:srgbClr val="FF0000"/>
                </a:solidFill>
              </a:rPr>
              <a:t>git</a:t>
            </a:r>
            <a:r>
              <a:rPr lang="en-US" sz="2000" b="1" dirty="0" smtClean="0">
                <a:solidFill>
                  <a:srgbClr val="FF0000"/>
                </a:solidFill>
              </a:rPr>
              <a:t> hidden file </a:t>
            </a:r>
            <a:r>
              <a:rPr lang="en-US" sz="2000" dirty="0" smtClean="0"/>
              <a:t>that makes this a </a:t>
            </a:r>
            <a:r>
              <a:rPr lang="en-US" sz="2000" dirty="0" err="1" smtClean="0"/>
              <a:t>git</a:t>
            </a:r>
            <a:r>
              <a:rPr lang="en-US" sz="2000" dirty="0" smtClean="0"/>
              <a:t> version controlled directory.</a:t>
            </a:r>
          </a:p>
          <a:p>
            <a:pPr eaLnBrk="1" hangingPunct="1">
              <a:defRPr/>
            </a:pPr>
            <a:r>
              <a:rPr lang="en-US" sz="2000" dirty="0" smtClean="0"/>
              <a:t>To </a:t>
            </a:r>
            <a:r>
              <a:rPr lang="en-US" sz="2000" b="1" dirty="0" smtClean="0">
                <a:solidFill>
                  <a:srgbClr val="FF0000"/>
                </a:solidFill>
              </a:rPr>
              <a:t>see the status of the new files</a:t>
            </a:r>
            <a:r>
              <a:rPr lang="en-US" sz="2000" dirty="0" smtClean="0"/>
              <a:t> in the directory:   </a:t>
            </a:r>
            <a:r>
              <a:rPr lang="en-US" sz="2000" b="1" dirty="0" err="1" smtClean="0">
                <a:solidFill>
                  <a:schemeClr val="accent1">
                    <a:lumMod val="50000"/>
                  </a:schemeClr>
                </a:solidFill>
              </a:rPr>
              <a:t>git</a:t>
            </a:r>
            <a:r>
              <a:rPr lang="en-US" sz="2000" b="1" dirty="0" smtClean="0">
                <a:solidFill>
                  <a:schemeClr val="accent1">
                    <a:lumMod val="50000"/>
                  </a:schemeClr>
                </a:solidFill>
              </a:rPr>
              <a:t>  status</a:t>
            </a:r>
          </a:p>
          <a:p>
            <a:pPr eaLnBrk="1" hangingPunct="1">
              <a:buNone/>
              <a:defRPr/>
            </a:pPr>
            <a:r>
              <a:rPr lang="en-US" sz="2000" dirty="0" smtClean="0"/>
              <a:t>	The files are marked </a:t>
            </a:r>
            <a:r>
              <a:rPr lang="en-US" sz="2000" b="1" dirty="0" smtClean="0">
                <a:solidFill>
                  <a:srgbClr val="FF0000"/>
                </a:solidFill>
              </a:rPr>
              <a:t>“untracked</a:t>
            </a:r>
            <a:r>
              <a:rPr lang="en-US" sz="2000" dirty="0" smtClean="0">
                <a:solidFill>
                  <a:srgbClr val="FF0000"/>
                </a:solidFill>
              </a:rPr>
              <a:t>”</a:t>
            </a:r>
            <a:r>
              <a:rPr lang="en-US" sz="2000" dirty="0" smtClean="0"/>
              <a:t>,</a:t>
            </a:r>
            <a:r>
              <a:rPr lang="en-US" sz="2000" dirty="0" smtClean="0">
                <a:solidFill>
                  <a:srgbClr val="FF0000"/>
                </a:solidFill>
              </a:rPr>
              <a:t> </a:t>
            </a:r>
            <a:r>
              <a:rPr lang="en-US" sz="2000" dirty="0" smtClean="0"/>
              <a:t>which means that the files are </a:t>
            </a:r>
            <a:r>
              <a:rPr lang="en-US" sz="2000" b="1" dirty="0" smtClean="0">
                <a:solidFill>
                  <a:srgbClr val="FF0000"/>
                </a:solidFill>
              </a:rPr>
              <a:t>new to </a:t>
            </a:r>
            <a:r>
              <a:rPr lang="en-US" sz="2000" b="1" dirty="0" err="1" smtClean="0">
                <a:solidFill>
                  <a:srgbClr val="FF0000"/>
                </a:solidFill>
              </a:rPr>
              <a:t>git</a:t>
            </a:r>
            <a:r>
              <a:rPr lang="en-US" sz="2000" dirty="0" smtClean="0"/>
              <a:t>. </a:t>
            </a:r>
            <a:r>
              <a:rPr lang="en-US" sz="2000" b="1" dirty="0" smtClean="0">
                <a:solidFill>
                  <a:srgbClr val="FF0000"/>
                </a:solidFill>
              </a:rPr>
              <a:t>(the file has not been added to the staging area)</a:t>
            </a:r>
          </a:p>
          <a:p>
            <a:pPr eaLnBrk="1" hangingPunct="1">
              <a:defRPr/>
            </a:pPr>
            <a:endParaRPr lang="en-US" sz="2000" dirty="0" smtClean="0"/>
          </a:p>
          <a:p>
            <a:pPr eaLnBrk="1" hangingPunct="1">
              <a:defRPr/>
            </a:pPr>
            <a:endParaRPr 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solidFill>
                  <a:schemeClr val="tx1"/>
                </a:solidFill>
              </a:rPr>
              <a:t>Adding Files to the Staging Area</a:t>
            </a:r>
          </a:p>
        </p:txBody>
      </p:sp>
      <p:sp>
        <p:nvSpPr>
          <p:cNvPr id="3075" name="Rectangle 3"/>
          <p:cNvSpPr>
            <a:spLocks noGrp="1" noChangeArrowheads="1"/>
          </p:cNvSpPr>
          <p:nvPr>
            <p:ph type="body" idx="1"/>
          </p:nvPr>
        </p:nvSpPr>
        <p:spPr>
          <a:xfrm>
            <a:off x="533400" y="762000"/>
            <a:ext cx="8077200" cy="5410200"/>
          </a:xfrm>
        </p:spPr>
        <p:txBody>
          <a:bodyPr/>
          <a:lstStyle/>
          <a:p>
            <a:pPr eaLnBrk="1" hangingPunct="1">
              <a:defRPr/>
            </a:pPr>
            <a:r>
              <a:rPr lang="en-US" sz="2000" dirty="0" smtClean="0"/>
              <a:t>To </a:t>
            </a:r>
            <a:r>
              <a:rPr lang="en-US" sz="2000" b="1" dirty="0" smtClean="0">
                <a:solidFill>
                  <a:srgbClr val="FF0000"/>
                </a:solidFill>
              </a:rPr>
              <a:t>add files to a repository</a:t>
            </a:r>
            <a:r>
              <a:rPr lang="en-US" sz="2000" dirty="0" smtClean="0"/>
              <a:t>, :</a:t>
            </a:r>
            <a:r>
              <a:rPr lang="en-US" sz="2000" dirty="0"/>
              <a:t>the files must go from the work tree to the staging area and then to the repository</a:t>
            </a:r>
            <a:endParaRPr lang="en-US" sz="2000" dirty="0" smtClean="0"/>
          </a:p>
          <a:p>
            <a:pPr eaLnBrk="1" hangingPunct="1">
              <a:defRPr/>
            </a:pPr>
            <a:endParaRPr lang="en-US" sz="2000" dirty="0" smtClean="0"/>
          </a:p>
          <a:p>
            <a:pPr eaLnBrk="1" hangingPunct="1">
              <a:buNone/>
              <a:defRPr/>
            </a:pPr>
            <a:endParaRPr lang="en-US" sz="2000" dirty="0" smtClean="0"/>
          </a:p>
          <a:p>
            <a:pPr eaLnBrk="1" hangingPunct="1">
              <a:buNone/>
              <a:defRPr/>
            </a:pPr>
            <a:endParaRPr lang="en-US" sz="2000" dirty="0" smtClean="0"/>
          </a:p>
          <a:p>
            <a:pPr eaLnBrk="1" hangingPunct="1">
              <a:defRPr/>
            </a:pPr>
            <a:r>
              <a:rPr lang="en-US" sz="2000" dirty="0" smtClean="0"/>
              <a:t>After we’ve finished </a:t>
            </a:r>
            <a:r>
              <a:rPr lang="en-US" sz="2000" b="1" dirty="0" smtClean="0">
                <a:solidFill>
                  <a:srgbClr val="FF0000"/>
                </a:solidFill>
              </a:rPr>
              <a:t>modifying a file in the work tree and saved it</a:t>
            </a:r>
            <a:r>
              <a:rPr lang="en-US" sz="2000" dirty="0" smtClean="0"/>
              <a:t>, we need to </a:t>
            </a:r>
            <a:r>
              <a:rPr lang="en-US" sz="2000" b="1" dirty="0" smtClean="0">
                <a:solidFill>
                  <a:srgbClr val="FF0000"/>
                </a:solidFill>
              </a:rPr>
              <a:t>add the file to the staging area</a:t>
            </a:r>
            <a:r>
              <a:rPr lang="en-US" sz="2000" dirty="0" smtClean="0"/>
              <a:t> to tell </a:t>
            </a:r>
            <a:r>
              <a:rPr lang="en-US" sz="2000" dirty="0" err="1" smtClean="0"/>
              <a:t>git</a:t>
            </a:r>
            <a:r>
              <a:rPr lang="en-US" sz="2000" dirty="0" smtClean="0"/>
              <a:t> that we’re ready to put it in the repository:   </a:t>
            </a:r>
            <a:r>
              <a:rPr lang="en-US" sz="2000" b="1" dirty="0" err="1" smtClean="0">
                <a:solidFill>
                  <a:schemeClr val="accent1">
                    <a:lumMod val="50000"/>
                  </a:schemeClr>
                </a:solidFill>
              </a:rPr>
              <a:t>git</a:t>
            </a:r>
            <a:r>
              <a:rPr lang="en-US" sz="2000" b="1" dirty="0" smtClean="0">
                <a:solidFill>
                  <a:schemeClr val="accent1">
                    <a:lumMod val="50000"/>
                  </a:schemeClr>
                </a:solidFill>
              </a:rPr>
              <a:t>  add  </a:t>
            </a:r>
            <a:r>
              <a:rPr lang="en-US" sz="2000" b="1" dirty="0" smtClean="0">
                <a:solidFill>
                  <a:schemeClr val="bg1">
                    <a:lumMod val="50000"/>
                  </a:schemeClr>
                </a:solidFill>
              </a:rPr>
              <a:t>filename</a:t>
            </a:r>
          </a:p>
          <a:p>
            <a:pPr eaLnBrk="1" hangingPunct="1">
              <a:defRPr/>
            </a:pPr>
            <a:r>
              <a:rPr lang="en-US" sz="2000" dirty="0" smtClean="0"/>
              <a:t>Adding the file means that its status will be “changes to be committed”. This means the </a:t>
            </a:r>
            <a:r>
              <a:rPr lang="en-US" sz="2000" b="1" dirty="0" smtClean="0">
                <a:solidFill>
                  <a:srgbClr val="FF0000"/>
                </a:solidFill>
              </a:rPr>
              <a:t>file will be put in the repository when we run </a:t>
            </a:r>
            <a:r>
              <a:rPr lang="en-US" sz="2000" b="1" dirty="0" smtClean="0">
                <a:solidFill>
                  <a:schemeClr val="accent1">
                    <a:lumMod val="50000"/>
                  </a:schemeClr>
                </a:solidFill>
              </a:rPr>
              <a:t>commit</a:t>
            </a:r>
            <a:r>
              <a:rPr lang="en-US" sz="2000" b="1" dirty="0" smtClean="0"/>
              <a:t>.</a:t>
            </a:r>
          </a:p>
          <a:p>
            <a:pPr eaLnBrk="1" hangingPunct="1">
              <a:defRPr/>
            </a:pPr>
            <a:r>
              <a:rPr lang="en-US" sz="2000" dirty="0" smtClean="0"/>
              <a:t>If a file is already in the staging area and it gets modified, it automatically goes back to the work tree. Its status will be “changes not staged for commit”.  If we want the file to be back in the staging area, we need to </a:t>
            </a:r>
            <a:r>
              <a:rPr lang="en-US" sz="2000" dirty="0" smtClean="0">
                <a:solidFill>
                  <a:schemeClr val="accent1">
                    <a:lumMod val="50000"/>
                  </a:schemeClr>
                </a:solidFill>
              </a:rPr>
              <a:t>add</a:t>
            </a:r>
            <a:r>
              <a:rPr lang="en-US" sz="2000" dirty="0" smtClean="0"/>
              <a:t> it back to the staging area.</a:t>
            </a:r>
          </a:p>
          <a:p>
            <a:pPr eaLnBrk="1" hangingPunct="1">
              <a:defRPr/>
            </a:pPr>
            <a:endParaRPr lang="en-US" sz="2000" dirty="0" smtClean="0"/>
          </a:p>
        </p:txBody>
      </p:sp>
      <p:grpSp>
        <p:nvGrpSpPr>
          <p:cNvPr id="17" name="Group 16"/>
          <p:cNvGrpSpPr/>
          <p:nvPr/>
        </p:nvGrpSpPr>
        <p:grpSpPr>
          <a:xfrm>
            <a:off x="990600" y="1524000"/>
            <a:ext cx="7148209" cy="978932"/>
            <a:chOff x="990600" y="1524000"/>
            <a:chExt cx="7148209" cy="978932"/>
          </a:xfrm>
        </p:grpSpPr>
        <p:grpSp>
          <p:nvGrpSpPr>
            <p:cNvPr id="12" name="Group 11"/>
            <p:cNvGrpSpPr/>
            <p:nvPr/>
          </p:nvGrpSpPr>
          <p:grpSpPr>
            <a:xfrm>
              <a:off x="990600" y="1524000"/>
              <a:ext cx="7148209" cy="798731"/>
              <a:chOff x="990600" y="1600200"/>
              <a:chExt cx="7148209" cy="798731"/>
            </a:xfrm>
          </p:grpSpPr>
          <p:grpSp>
            <p:nvGrpSpPr>
              <p:cNvPr id="4" name="Group 3"/>
              <p:cNvGrpSpPr/>
              <p:nvPr/>
            </p:nvGrpSpPr>
            <p:grpSpPr>
              <a:xfrm>
                <a:off x="990600" y="1676400"/>
                <a:ext cx="7148209" cy="722531"/>
                <a:chOff x="688910" y="4191000"/>
                <a:chExt cx="6856446" cy="722531"/>
              </a:xfrm>
            </p:grpSpPr>
            <p:sp>
              <p:nvSpPr>
                <p:cNvPr id="5" name="TextBox 4"/>
                <p:cNvSpPr txBox="1"/>
                <p:nvPr/>
              </p:nvSpPr>
              <p:spPr>
                <a:xfrm>
                  <a:off x="688910" y="4267200"/>
                  <a:ext cx="2046514" cy="646331"/>
                </a:xfrm>
                <a:prstGeom prst="rect">
                  <a:avLst/>
                </a:prstGeom>
                <a:noFill/>
                <a:ln>
                  <a:solidFill>
                    <a:schemeClr val="bg1">
                      <a:lumMod val="50000"/>
                    </a:schemeClr>
                  </a:solidFill>
                </a:ln>
              </p:spPr>
              <p:txBody>
                <a:bodyPr wrap="square" rtlCol="0">
                  <a:spAutoFit/>
                </a:bodyPr>
                <a:lstStyle/>
                <a:p>
                  <a:r>
                    <a:rPr lang="en-US" dirty="0" smtClean="0"/>
                    <a:t>Work tree </a:t>
                  </a:r>
                </a:p>
                <a:p>
                  <a:r>
                    <a:rPr lang="en-US" dirty="0" smtClean="0"/>
                    <a:t>(working directory)</a:t>
                  </a:r>
                </a:p>
              </p:txBody>
            </p:sp>
            <p:sp>
              <p:nvSpPr>
                <p:cNvPr id="6" name="TextBox 5"/>
                <p:cNvSpPr txBox="1"/>
                <p:nvPr/>
              </p:nvSpPr>
              <p:spPr>
                <a:xfrm>
                  <a:off x="3657600" y="4343400"/>
                  <a:ext cx="1524000" cy="369332"/>
                </a:xfrm>
                <a:prstGeom prst="rect">
                  <a:avLst/>
                </a:prstGeom>
                <a:noFill/>
                <a:ln>
                  <a:solidFill>
                    <a:schemeClr val="bg1">
                      <a:lumMod val="50000"/>
                    </a:schemeClr>
                  </a:solidFill>
                </a:ln>
              </p:spPr>
              <p:txBody>
                <a:bodyPr wrap="square" rtlCol="0">
                  <a:spAutoFit/>
                </a:bodyPr>
                <a:lstStyle/>
                <a:p>
                  <a:r>
                    <a:rPr lang="en-US" dirty="0" smtClean="0"/>
                    <a:t>Staging area</a:t>
                  </a:r>
                </a:p>
              </p:txBody>
            </p:sp>
            <p:sp>
              <p:nvSpPr>
                <p:cNvPr id="7" name="TextBox 6"/>
                <p:cNvSpPr txBox="1"/>
                <p:nvPr/>
              </p:nvSpPr>
              <p:spPr>
                <a:xfrm>
                  <a:off x="6097555" y="4191000"/>
                  <a:ext cx="1447801" cy="646331"/>
                </a:xfrm>
                <a:prstGeom prst="rect">
                  <a:avLst/>
                </a:prstGeom>
                <a:noFill/>
                <a:ln>
                  <a:solidFill>
                    <a:schemeClr val="bg1">
                      <a:lumMod val="50000"/>
                    </a:schemeClr>
                  </a:solidFill>
                </a:ln>
              </p:spPr>
              <p:txBody>
                <a:bodyPr wrap="square" rtlCol="0">
                  <a:spAutoFit/>
                </a:bodyPr>
                <a:lstStyle/>
                <a:p>
                  <a:r>
                    <a:rPr lang="en-US" dirty="0" err="1" smtClean="0"/>
                    <a:t>git</a:t>
                  </a:r>
                  <a:r>
                    <a:rPr lang="en-US" dirty="0" smtClean="0"/>
                    <a:t> directory (repository)</a:t>
                  </a:r>
                </a:p>
              </p:txBody>
            </p:sp>
            <p:cxnSp>
              <p:nvCxnSpPr>
                <p:cNvPr id="8" name="Straight Arrow Connector 7"/>
                <p:cNvCxnSpPr/>
                <p:nvPr/>
              </p:nvCxnSpPr>
              <p:spPr>
                <a:xfrm>
                  <a:off x="2881604" y="4495800"/>
                  <a:ext cx="62359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334000" y="4495800"/>
                  <a:ext cx="61737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3276600" y="1600200"/>
                <a:ext cx="569387" cy="369332"/>
              </a:xfrm>
              <a:prstGeom prst="rect">
                <a:avLst/>
              </a:prstGeom>
              <a:noFill/>
            </p:spPr>
            <p:txBody>
              <a:bodyPr wrap="none" rtlCol="0">
                <a:spAutoFit/>
              </a:bodyPr>
              <a:lstStyle/>
              <a:p>
                <a:r>
                  <a:rPr lang="en-US" dirty="0" smtClean="0">
                    <a:solidFill>
                      <a:schemeClr val="accent1">
                        <a:lumMod val="50000"/>
                      </a:schemeClr>
                    </a:solidFill>
                  </a:rPr>
                  <a:t>add</a:t>
                </a:r>
                <a:endParaRPr lang="en-US" dirty="0">
                  <a:solidFill>
                    <a:schemeClr val="accent1">
                      <a:lumMod val="50000"/>
                    </a:schemeClr>
                  </a:solidFill>
                </a:endParaRPr>
              </a:p>
            </p:txBody>
          </p:sp>
          <p:sp>
            <p:nvSpPr>
              <p:cNvPr id="11" name="TextBox 10"/>
              <p:cNvSpPr txBox="1"/>
              <p:nvPr/>
            </p:nvSpPr>
            <p:spPr>
              <a:xfrm>
                <a:off x="5715000" y="1600200"/>
                <a:ext cx="928459" cy="369332"/>
              </a:xfrm>
              <a:prstGeom prst="rect">
                <a:avLst/>
              </a:prstGeom>
              <a:noFill/>
            </p:spPr>
            <p:txBody>
              <a:bodyPr wrap="none" rtlCol="0">
                <a:spAutoFit/>
              </a:bodyPr>
              <a:lstStyle/>
              <a:p>
                <a:r>
                  <a:rPr lang="en-US" dirty="0" smtClean="0">
                    <a:solidFill>
                      <a:schemeClr val="accent1">
                        <a:lumMod val="50000"/>
                      </a:schemeClr>
                    </a:solidFill>
                  </a:rPr>
                  <a:t>commit</a:t>
                </a:r>
                <a:endParaRPr lang="en-US" dirty="0">
                  <a:solidFill>
                    <a:schemeClr val="accent1">
                      <a:lumMod val="50000"/>
                    </a:schemeClr>
                  </a:solidFill>
                </a:endParaRPr>
              </a:p>
            </p:txBody>
          </p:sp>
        </p:grpSp>
        <p:grpSp>
          <p:nvGrpSpPr>
            <p:cNvPr id="16" name="Group 15"/>
            <p:cNvGrpSpPr/>
            <p:nvPr/>
          </p:nvGrpSpPr>
          <p:grpSpPr>
            <a:xfrm>
              <a:off x="3200400" y="2057400"/>
              <a:ext cx="864339" cy="445532"/>
              <a:chOff x="3200400" y="2057400"/>
              <a:chExt cx="864339" cy="445532"/>
            </a:xfrm>
          </p:grpSpPr>
          <p:cxnSp>
            <p:nvCxnSpPr>
              <p:cNvPr id="14" name="Straight Arrow Connector 13"/>
              <p:cNvCxnSpPr/>
              <p:nvPr/>
            </p:nvCxnSpPr>
            <p:spPr>
              <a:xfrm flipH="1">
                <a:off x="3276600" y="2057400"/>
                <a:ext cx="6096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200400" y="2133600"/>
                <a:ext cx="864339" cy="369332"/>
              </a:xfrm>
              <a:prstGeom prst="rect">
                <a:avLst/>
              </a:prstGeom>
              <a:noFill/>
            </p:spPr>
            <p:txBody>
              <a:bodyPr wrap="none" rtlCol="0">
                <a:spAutoFit/>
              </a:bodyPr>
              <a:lstStyle/>
              <a:p>
                <a:r>
                  <a:rPr lang="en-US" dirty="0" smtClean="0"/>
                  <a:t>modify</a:t>
                </a:r>
                <a:endParaRPr lang="en-US" dirty="0"/>
              </a:p>
            </p:txBody>
          </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8229600" cy="533400"/>
          </a:xfrm>
        </p:spPr>
        <p:txBody>
          <a:bodyPr/>
          <a:lstStyle/>
          <a:p>
            <a:pPr eaLnBrk="1" hangingPunct="1"/>
            <a:r>
              <a:rPr lang="en-US" sz="2800" dirty="0" smtClean="0">
                <a:solidFill>
                  <a:schemeClr val="tx1"/>
                </a:solidFill>
              </a:rPr>
              <a:t>Adding Files to the </a:t>
            </a:r>
            <a:r>
              <a:rPr lang="en-US" sz="2800" dirty="0" err="1" smtClean="0">
                <a:solidFill>
                  <a:schemeClr val="tx1"/>
                </a:solidFill>
              </a:rPr>
              <a:t>git</a:t>
            </a:r>
            <a:r>
              <a:rPr lang="en-US" sz="2800" dirty="0" smtClean="0">
                <a:solidFill>
                  <a:schemeClr val="tx1"/>
                </a:solidFill>
              </a:rPr>
              <a:t> Directory</a:t>
            </a:r>
          </a:p>
        </p:txBody>
      </p:sp>
      <p:sp>
        <p:nvSpPr>
          <p:cNvPr id="3075" name="Rectangle 3"/>
          <p:cNvSpPr>
            <a:spLocks noGrp="1" noChangeArrowheads="1"/>
          </p:cNvSpPr>
          <p:nvPr>
            <p:ph type="body" idx="1"/>
          </p:nvPr>
        </p:nvSpPr>
        <p:spPr>
          <a:xfrm>
            <a:off x="533400" y="762000"/>
            <a:ext cx="8077200" cy="5410200"/>
          </a:xfrm>
        </p:spPr>
        <p:txBody>
          <a:bodyPr/>
          <a:lstStyle/>
          <a:p>
            <a:pPr eaLnBrk="1" hangingPunct="1">
              <a:defRPr/>
            </a:pPr>
            <a:r>
              <a:rPr lang="en-US" sz="2000" dirty="0" smtClean="0"/>
              <a:t>To add files to a repository, the files must go from the staging area and to the repository:</a:t>
            </a:r>
          </a:p>
          <a:p>
            <a:pPr eaLnBrk="1" hangingPunct="1">
              <a:defRPr/>
            </a:pPr>
            <a:endParaRPr lang="en-US" sz="2000" dirty="0" smtClean="0"/>
          </a:p>
          <a:p>
            <a:pPr eaLnBrk="1" hangingPunct="1">
              <a:buNone/>
              <a:defRPr/>
            </a:pPr>
            <a:endParaRPr lang="en-US" sz="2000" dirty="0" smtClean="0"/>
          </a:p>
          <a:p>
            <a:pPr eaLnBrk="1" hangingPunct="1">
              <a:buNone/>
              <a:defRPr/>
            </a:pPr>
            <a:endParaRPr lang="en-US" sz="2000" dirty="0" smtClean="0"/>
          </a:p>
          <a:p>
            <a:pPr eaLnBrk="1" hangingPunct="1">
              <a:defRPr/>
            </a:pPr>
            <a:r>
              <a:rPr lang="en-US" sz="2000" dirty="0" smtClean="0"/>
              <a:t>To </a:t>
            </a:r>
            <a:r>
              <a:rPr lang="en-US" sz="2000" b="1" dirty="0" smtClean="0">
                <a:solidFill>
                  <a:srgbClr val="FF0000"/>
                </a:solidFill>
              </a:rPr>
              <a:t>add one or more files</a:t>
            </a:r>
            <a:r>
              <a:rPr lang="en-US" sz="2000" dirty="0" smtClean="0"/>
              <a:t> from the staging area to the </a:t>
            </a:r>
            <a:r>
              <a:rPr lang="en-US" sz="2000" dirty="0" err="1" smtClean="0"/>
              <a:t>git</a:t>
            </a:r>
            <a:r>
              <a:rPr lang="en-US" sz="2000" dirty="0" smtClean="0"/>
              <a:t> directory: </a:t>
            </a:r>
            <a:r>
              <a:rPr lang="en-US" sz="2000" b="1" dirty="0" smtClean="0">
                <a:solidFill>
                  <a:srgbClr val="FF0000"/>
                </a:solidFill>
              </a:rPr>
              <a:t>(everything in the staging area will be moved in)</a:t>
            </a:r>
          </a:p>
          <a:p>
            <a:pPr eaLnBrk="1" hangingPunct="1">
              <a:buNone/>
              <a:defRPr/>
            </a:pPr>
            <a:r>
              <a:rPr lang="en-US" sz="2000" dirty="0" smtClean="0">
                <a:solidFill>
                  <a:schemeClr val="bg1">
                    <a:lumMod val="50000"/>
                  </a:schemeClr>
                </a:solidFill>
              </a:rPr>
              <a:t>	    </a:t>
            </a:r>
            <a:r>
              <a:rPr lang="en-US" sz="2000" b="1" dirty="0" err="1" smtClean="0">
                <a:solidFill>
                  <a:schemeClr val="accent1">
                    <a:lumMod val="50000"/>
                  </a:schemeClr>
                </a:solidFill>
              </a:rPr>
              <a:t>git</a:t>
            </a:r>
            <a:r>
              <a:rPr lang="en-US" sz="2000" b="1" dirty="0" smtClean="0">
                <a:solidFill>
                  <a:schemeClr val="accent1">
                    <a:lumMod val="50000"/>
                  </a:schemeClr>
                </a:solidFill>
              </a:rPr>
              <a:t>  commit  -m  “</a:t>
            </a:r>
            <a:r>
              <a:rPr lang="en-US" sz="2000" b="1" dirty="0" smtClean="0">
                <a:solidFill>
                  <a:srgbClr val="FF0000"/>
                </a:solidFill>
              </a:rPr>
              <a:t>explanation for file change</a:t>
            </a:r>
            <a:r>
              <a:rPr lang="en-US" sz="2000" b="1" dirty="0" smtClean="0">
                <a:solidFill>
                  <a:schemeClr val="accent1">
                    <a:lumMod val="50000"/>
                  </a:schemeClr>
                </a:solidFill>
              </a:rPr>
              <a:t>”</a:t>
            </a:r>
          </a:p>
          <a:p>
            <a:pPr eaLnBrk="1" hangingPunct="1">
              <a:defRPr/>
            </a:pPr>
            <a:r>
              <a:rPr lang="en-US" sz="2000" dirty="0" smtClean="0"/>
              <a:t>The “</a:t>
            </a:r>
            <a:r>
              <a:rPr lang="en-US" sz="2000" dirty="0" smtClean="0">
                <a:solidFill>
                  <a:schemeClr val="bg1">
                    <a:lumMod val="50000"/>
                  </a:schemeClr>
                </a:solidFill>
              </a:rPr>
              <a:t>explanation for file change</a:t>
            </a:r>
            <a:r>
              <a:rPr lang="en-US" sz="2000" dirty="0" smtClean="0"/>
              <a:t>” is to describe why a new version of the project is created. It can be a simple as “bug fix: #A45” or it can be a full description of the changes in the file(s).</a:t>
            </a:r>
          </a:p>
          <a:p>
            <a:pPr eaLnBrk="1" hangingPunct="1">
              <a:defRPr/>
            </a:pPr>
            <a:r>
              <a:rPr lang="en-US" sz="2000" dirty="0" smtClean="0"/>
              <a:t>When </a:t>
            </a:r>
            <a:r>
              <a:rPr lang="en-US" sz="2000" dirty="0" smtClean="0">
                <a:solidFill>
                  <a:schemeClr val="accent1">
                    <a:lumMod val="50000"/>
                  </a:schemeClr>
                </a:solidFill>
              </a:rPr>
              <a:t>commit</a:t>
            </a:r>
            <a:r>
              <a:rPr lang="en-US" sz="2000" dirty="0" smtClean="0"/>
              <a:t> runs</a:t>
            </a:r>
            <a:r>
              <a:rPr lang="en-US" sz="2000" dirty="0" smtClean="0">
                <a:solidFill>
                  <a:srgbClr val="FF0000"/>
                </a:solidFill>
              </a:rPr>
              <a:t>, all files in the staging area will be added to the </a:t>
            </a:r>
            <a:r>
              <a:rPr lang="en-US" sz="2000" dirty="0" err="1" smtClean="0">
                <a:solidFill>
                  <a:srgbClr val="FF0000"/>
                </a:solidFill>
              </a:rPr>
              <a:t>git</a:t>
            </a:r>
            <a:r>
              <a:rPr lang="en-US" sz="2000" dirty="0" smtClean="0">
                <a:solidFill>
                  <a:srgbClr val="FF0000"/>
                </a:solidFill>
              </a:rPr>
              <a:t> directory</a:t>
            </a:r>
            <a:r>
              <a:rPr lang="en-US" sz="2000" dirty="0" smtClean="0"/>
              <a:t>, and </a:t>
            </a:r>
            <a:r>
              <a:rPr lang="en-US" sz="2000" dirty="0" err="1" smtClean="0"/>
              <a:t>git</a:t>
            </a:r>
            <a:r>
              <a:rPr lang="en-US" sz="2000" dirty="0" smtClean="0"/>
              <a:t> creates a snapshot of all files in the project, which becomes the latest version of the project.</a:t>
            </a:r>
          </a:p>
          <a:p>
            <a:pPr eaLnBrk="1" hangingPunct="1">
              <a:defRPr/>
            </a:pPr>
            <a:r>
              <a:rPr lang="en-US" sz="2000" dirty="0" smtClean="0">
                <a:solidFill>
                  <a:srgbClr val="FF0000"/>
                </a:solidFill>
              </a:rPr>
              <a:t>If a file in the </a:t>
            </a:r>
            <a:r>
              <a:rPr lang="en-US" sz="2000" dirty="0" err="1" smtClean="0">
                <a:solidFill>
                  <a:srgbClr val="FF0000"/>
                </a:solidFill>
              </a:rPr>
              <a:t>git</a:t>
            </a:r>
            <a:r>
              <a:rPr lang="en-US" sz="2000" dirty="0" smtClean="0">
                <a:solidFill>
                  <a:srgbClr val="FF0000"/>
                </a:solidFill>
              </a:rPr>
              <a:t> directory gets modified</a:t>
            </a:r>
            <a:r>
              <a:rPr lang="en-US" sz="2000" dirty="0" smtClean="0"/>
              <a:t>, it automatically goes back to the work tree.</a:t>
            </a:r>
          </a:p>
          <a:p>
            <a:pPr eaLnBrk="1" hangingPunct="1">
              <a:defRPr/>
            </a:pPr>
            <a:endParaRPr lang="en-US" sz="2000" dirty="0" smtClean="0"/>
          </a:p>
        </p:txBody>
      </p:sp>
      <p:grpSp>
        <p:nvGrpSpPr>
          <p:cNvPr id="3" name="Group 11"/>
          <p:cNvGrpSpPr/>
          <p:nvPr/>
        </p:nvGrpSpPr>
        <p:grpSpPr>
          <a:xfrm>
            <a:off x="990600" y="1447800"/>
            <a:ext cx="7148209" cy="798731"/>
            <a:chOff x="990600" y="1600200"/>
            <a:chExt cx="7148209" cy="798731"/>
          </a:xfrm>
        </p:grpSpPr>
        <p:grpSp>
          <p:nvGrpSpPr>
            <p:cNvPr id="4" name="Group 3"/>
            <p:cNvGrpSpPr/>
            <p:nvPr/>
          </p:nvGrpSpPr>
          <p:grpSpPr>
            <a:xfrm>
              <a:off x="990600" y="1676400"/>
              <a:ext cx="7148209" cy="722531"/>
              <a:chOff x="688910" y="4191000"/>
              <a:chExt cx="6856446" cy="722531"/>
            </a:xfrm>
          </p:grpSpPr>
          <p:sp>
            <p:nvSpPr>
              <p:cNvPr id="5" name="TextBox 4"/>
              <p:cNvSpPr txBox="1"/>
              <p:nvPr/>
            </p:nvSpPr>
            <p:spPr>
              <a:xfrm>
                <a:off x="688910" y="4267200"/>
                <a:ext cx="2046514" cy="646331"/>
              </a:xfrm>
              <a:prstGeom prst="rect">
                <a:avLst/>
              </a:prstGeom>
              <a:noFill/>
              <a:ln>
                <a:solidFill>
                  <a:schemeClr val="bg1">
                    <a:lumMod val="50000"/>
                  </a:schemeClr>
                </a:solidFill>
              </a:ln>
            </p:spPr>
            <p:txBody>
              <a:bodyPr wrap="square" rtlCol="0">
                <a:spAutoFit/>
              </a:bodyPr>
              <a:lstStyle/>
              <a:p>
                <a:r>
                  <a:rPr lang="en-US" dirty="0" smtClean="0"/>
                  <a:t>Work tree </a:t>
                </a:r>
              </a:p>
              <a:p>
                <a:r>
                  <a:rPr lang="en-US" dirty="0" smtClean="0"/>
                  <a:t>(working directory)</a:t>
                </a:r>
              </a:p>
            </p:txBody>
          </p:sp>
          <p:sp>
            <p:nvSpPr>
              <p:cNvPr id="6" name="TextBox 5"/>
              <p:cNvSpPr txBox="1"/>
              <p:nvPr/>
            </p:nvSpPr>
            <p:spPr>
              <a:xfrm>
                <a:off x="3657600" y="4343400"/>
                <a:ext cx="1524000" cy="369332"/>
              </a:xfrm>
              <a:prstGeom prst="rect">
                <a:avLst/>
              </a:prstGeom>
              <a:noFill/>
              <a:ln>
                <a:solidFill>
                  <a:schemeClr val="bg1">
                    <a:lumMod val="50000"/>
                  </a:schemeClr>
                </a:solidFill>
              </a:ln>
            </p:spPr>
            <p:txBody>
              <a:bodyPr wrap="square" rtlCol="0">
                <a:spAutoFit/>
              </a:bodyPr>
              <a:lstStyle/>
              <a:p>
                <a:r>
                  <a:rPr lang="en-US" dirty="0" smtClean="0"/>
                  <a:t>Staging area</a:t>
                </a:r>
              </a:p>
            </p:txBody>
          </p:sp>
          <p:sp>
            <p:nvSpPr>
              <p:cNvPr id="7" name="TextBox 6"/>
              <p:cNvSpPr txBox="1"/>
              <p:nvPr/>
            </p:nvSpPr>
            <p:spPr>
              <a:xfrm>
                <a:off x="6097555" y="4191000"/>
                <a:ext cx="1447801" cy="646331"/>
              </a:xfrm>
              <a:prstGeom prst="rect">
                <a:avLst/>
              </a:prstGeom>
              <a:noFill/>
              <a:ln>
                <a:solidFill>
                  <a:schemeClr val="bg1">
                    <a:lumMod val="50000"/>
                  </a:schemeClr>
                </a:solidFill>
              </a:ln>
            </p:spPr>
            <p:txBody>
              <a:bodyPr wrap="square" rtlCol="0">
                <a:spAutoFit/>
              </a:bodyPr>
              <a:lstStyle/>
              <a:p>
                <a:r>
                  <a:rPr lang="en-US" dirty="0" err="1" smtClean="0"/>
                  <a:t>git</a:t>
                </a:r>
                <a:r>
                  <a:rPr lang="en-US" dirty="0" smtClean="0"/>
                  <a:t> directory (repository)</a:t>
                </a:r>
              </a:p>
            </p:txBody>
          </p:sp>
          <p:cxnSp>
            <p:nvCxnSpPr>
              <p:cNvPr id="8" name="Straight Arrow Connector 7"/>
              <p:cNvCxnSpPr/>
              <p:nvPr/>
            </p:nvCxnSpPr>
            <p:spPr>
              <a:xfrm>
                <a:off x="2881604" y="4495800"/>
                <a:ext cx="62359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334000" y="4495800"/>
                <a:ext cx="61737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3276600" y="1600200"/>
              <a:ext cx="569387" cy="369332"/>
            </a:xfrm>
            <a:prstGeom prst="rect">
              <a:avLst/>
            </a:prstGeom>
            <a:noFill/>
          </p:spPr>
          <p:txBody>
            <a:bodyPr wrap="none" rtlCol="0">
              <a:spAutoFit/>
            </a:bodyPr>
            <a:lstStyle/>
            <a:p>
              <a:r>
                <a:rPr lang="en-US" dirty="0" smtClean="0">
                  <a:solidFill>
                    <a:schemeClr val="accent1">
                      <a:lumMod val="50000"/>
                    </a:schemeClr>
                  </a:solidFill>
                </a:rPr>
                <a:t>add</a:t>
              </a:r>
              <a:endParaRPr lang="en-US" dirty="0">
                <a:solidFill>
                  <a:schemeClr val="accent1">
                    <a:lumMod val="50000"/>
                  </a:schemeClr>
                </a:solidFill>
              </a:endParaRPr>
            </a:p>
          </p:txBody>
        </p:sp>
        <p:sp>
          <p:nvSpPr>
            <p:cNvPr id="11" name="TextBox 10"/>
            <p:cNvSpPr txBox="1"/>
            <p:nvPr/>
          </p:nvSpPr>
          <p:spPr>
            <a:xfrm>
              <a:off x="5715000" y="1600200"/>
              <a:ext cx="928459" cy="369332"/>
            </a:xfrm>
            <a:prstGeom prst="rect">
              <a:avLst/>
            </a:prstGeom>
            <a:noFill/>
          </p:spPr>
          <p:txBody>
            <a:bodyPr wrap="none" rtlCol="0">
              <a:spAutoFit/>
            </a:bodyPr>
            <a:lstStyle/>
            <a:p>
              <a:r>
                <a:rPr lang="en-US" dirty="0" smtClean="0">
                  <a:solidFill>
                    <a:schemeClr val="accent1">
                      <a:lumMod val="50000"/>
                    </a:schemeClr>
                  </a:solidFill>
                </a:rPr>
                <a:t>commit</a:t>
              </a:r>
              <a:endParaRPr lang="en-US" dirty="0">
                <a:solidFill>
                  <a:schemeClr val="accent1">
                    <a:lumMod val="50000"/>
                  </a:schemeClr>
                </a:solidFill>
              </a:endParaRPr>
            </a:p>
          </p:txBody>
        </p:sp>
      </p:grpSp>
      <p:grpSp>
        <p:nvGrpSpPr>
          <p:cNvPr id="12" name="Group 15"/>
          <p:cNvGrpSpPr/>
          <p:nvPr/>
        </p:nvGrpSpPr>
        <p:grpSpPr>
          <a:xfrm>
            <a:off x="3352800" y="2133600"/>
            <a:ext cx="3124200" cy="369332"/>
            <a:chOff x="2133600" y="2057400"/>
            <a:chExt cx="3124200" cy="369332"/>
          </a:xfrm>
        </p:grpSpPr>
        <p:cxnSp>
          <p:nvCxnSpPr>
            <p:cNvPr id="14" name="Straight Arrow Connector 13"/>
            <p:cNvCxnSpPr/>
            <p:nvPr/>
          </p:nvCxnSpPr>
          <p:spPr>
            <a:xfrm flipH="1">
              <a:off x="2133600" y="2057400"/>
              <a:ext cx="3124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276600" y="2057400"/>
              <a:ext cx="864339" cy="369332"/>
            </a:xfrm>
            <a:prstGeom prst="rect">
              <a:avLst/>
            </a:prstGeom>
            <a:noFill/>
          </p:spPr>
          <p:txBody>
            <a:bodyPr wrap="none" rtlCol="0">
              <a:spAutoFit/>
            </a:bodyPr>
            <a:lstStyle/>
            <a:p>
              <a:r>
                <a:rPr lang="en-US" dirty="0" smtClean="0"/>
                <a:t>modify</a:t>
              </a:r>
              <a:endParaRPr lang="en-US" dirty="0"/>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14397</TotalTime>
  <Words>2786</Words>
  <Application>Microsoft Macintosh PowerPoint</Application>
  <PresentationFormat>On-screen Show (4:3)</PresentationFormat>
  <Paragraphs>388</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Courier New</vt:lpstr>
      <vt:lpstr>Default Design</vt:lpstr>
      <vt:lpstr>PowerPoint Presentation</vt:lpstr>
      <vt:lpstr>Topics</vt:lpstr>
      <vt:lpstr>Version Control</vt:lpstr>
      <vt:lpstr>git Introduction</vt:lpstr>
      <vt:lpstr>Snapshots of Files</vt:lpstr>
      <vt:lpstr>Getting Started</vt:lpstr>
      <vt:lpstr>Set Up a Work Tree</vt:lpstr>
      <vt:lpstr>Adding Files to the Staging Area</vt:lpstr>
      <vt:lpstr>Adding Files to the git Directory</vt:lpstr>
      <vt:lpstr>Log of Commit History</vt:lpstr>
      <vt:lpstr>Removing Files</vt:lpstr>
      <vt:lpstr>The master branch</vt:lpstr>
      <vt:lpstr>Branching (1 of 3)</vt:lpstr>
      <vt:lpstr>Branching (2 of 3)</vt:lpstr>
      <vt:lpstr>Branching (3 of 3)</vt:lpstr>
      <vt:lpstr>Merging (1 of 3)</vt:lpstr>
      <vt:lpstr>Merging (2 of 3)</vt:lpstr>
      <vt:lpstr>Merging (3 of 3)</vt:lpstr>
      <vt:lpstr>Merging Conflict</vt:lpstr>
      <vt:lpstr>Remote Files (1 of 2)</vt:lpstr>
      <vt:lpstr>Remote Files (2 of 2)</vt:lpstr>
      <vt:lpstr>Topics</vt:lpstr>
      <vt:lpstr>File Compression</vt:lpstr>
      <vt:lpstr>Compress with gzip</vt:lpstr>
      <vt:lpstr>Decompress with gunzip or gzip</vt:lpstr>
      <vt:lpstr>gzip / gunzip Options</vt:lpstr>
      <vt:lpstr>File Archive</vt:lpstr>
      <vt:lpstr>tar </vt:lpstr>
      <vt:lpstr>tar with File Compression (1 of 2)</vt:lpstr>
      <vt:lpstr>tar with File Compression (2 of 2)</vt:lpstr>
      <vt:lpstr>Text File Formatting</vt:lpstr>
      <vt:lpstr>dos2unix and unix2dos</vt:lpstr>
    </vt:vector>
  </TitlesOfParts>
  <Company>De Anza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18A Introduction to Linux / Unix</dc:title>
  <dc:creator>cnguyen</dc:creator>
  <cp:lastModifiedBy>Khang Tran</cp:lastModifiedBy>
  <cp:revision>220</cp:revision>
  <cp:lastPrinted>2017-03-02T05:22:17Z</cp:lastPrinted>
  <dcterms:created xsi:type="dcterms:W3CDTF">2008-07-16T21:48:08Z</dcterms:created>
  <dcterms:modified xsi:type="dcterms:W3CDTF">2017-03-10T00:52:09Z</dcterms:modified>
</cp:coreProperties>
</file>