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5143500" cx="9144000"/>
  <p:notesSz cx="6858000" cy="9144000"/>
  <p:embeddedFontLst>
    <p:embeddedFont>
      <p:font typeface="Roboto Slab"/>
      <p:regular r:id="rId63"/>
      <p:bold r:id="rId64"/>
    </p:embeddedFont>
    <p:embeddedFont>
      <p:font typeface="Quattrocento Sans"/>
      <p:regular r:id="rId65"/>
      <p:bold r:id="rId66"/>
      <p:italic r:id="rId67"/>
      <p:boldItalic r:id="rId68"/>
    </p:embeddedFont>
    <p:embeddedFont>
      <p:font typeface="Exo 2"/>
      <p:regular r:id="rId69"/>
      <p:bold r:id="rId70"/>
      <p:italic r:id="rId71"/>
      <p:boldItalic r:id="rId72"/>
    </p:embeddedFont>
    <p:embeddedFont>
      <p:font typeface="Source Sans Pro"/>
      <p:regular r:id="rId73"/>
      <p:bold r:id="rId74"/>
      <p:italic r:id="rId75"/>
      <p:bold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7" roundtripDataSignature="AMtx7mheugUXyWd44EVkWtY6BCcAfWCu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018E542-1D6D-46C1-8EB1-93D95EE55515}">
  <a:tblStyle styleId="{7018E542-1D6D-46C1-8EB1-93D95EE5551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SourceSansPro-regular.fntdata"/><Relationship Id="rId72" Type="http://schemas.openxmlformats.org/officeDocument/2006/relationships/font" Target="fonts/Exo2-boldItalic.fntdata"/><Relationship Id="rId31" Type="http://schemas.openxmlformats.org/officeDocument/2006/relationships/slide" Target="slides/slide26.xml"/><Relationship Id="rId75" Type="http://schemas.openxmlformats.org/officeDocument/2006/relationships/font" Target="fonts/SourceSansPro-italic.fntdata"/><Relationship Id="rId30" Type="http://schemas.openxmlformats.org/officeDocument/2006/relationships/slide" Target="slides/slide25.xml"/><Relationship Id="rId74" Type="http://schemas.openxmlformats.org/officeDocument/2006/relationships/font" Target="fonts/SourceSansPro-bold.fntdata"/><Relationship Id="rId33" Type="http://schemas.openxmlformats.org/officeDocument/2006/relationships/slide" Target="slides/slide28.xml"/><Relationship Id="rId77" Type="http://customschemas.google.com/relationships/presentationmetadata" Target="metadata"/><Relationship Id="rId32" Type="http://schemas.openxmlformats.org/officeDocument/2006/relationships/slide" Target="slides/slide27.xml"/><Relationship Id="rId76" Type="http://schemas.openxmlformats.org/officeDocument/2006/relationships/font" Target="fonts/SourceSansPro-boldItalic.fnt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Exo2-italic.fntdata"/><Relationship Id="rId70" Type="http://schemas.openxmlformats.org/officeDocument/2006/relationships/font" Target="fonts/Exo2-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RobotoSlab-bold.fntdata"/><Relationship Id="rId63" Type="http://schemas.openxmlformats.org/officeDocument/2006/relationships/font" Target="fonts/RobotoSlab-regular.fntdata"/><Relationship Id="rId22" Type="http://schemas.openxmlformats.org/officeDocument/2006/relationships/slide" Target="slides/slide17.xml"/><Relationship Id="rId66" Type="http://schemas.openxmlformats.org/officeDocument/2006/relationships/font" Target="fonts/QuattrocentoSans-bold.fntdata"/><Relationship Id="rId21" Type="http://schemas.openxmlformats.org/officeDocument/2006/relationships/slide" Target="slides/slide16.xml"/><Relationship Id="rId65" Type="http://schemas.openxmlformats.org/officeDocument/2006/relationships/font" Target="fonts/QuattrocentoSans-regular.fntdata"/><Relationship Id="rId24" Type="http://schemas.openxmlformats.org/officeDocument/2006/relationships/slide" Target="slides/slide19.xml"/><Relationship Id="rId68" Type="http://schemas.openxmlformats.org/officeDocument/2006/relationships/font" Target="fonts/QuattrocentoSans-boldItalic.fntdata"/><Relationship Id="rId23" Type="http://schemas.openxmlformats.org/officeDocument/2006/relationships/slide" Target="slides/slide18.xml"/><Relationship Id="rId67" Type="http://schemas.openxmlformats.org/officeDocument/2006/relationships/font" Target="fonts/QuattrocentoSans-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Exo2-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233e8fdb0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b233e8fdb0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233e8fdb0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b233e8fdb0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233e8fdb0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b233e8fdb0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233e8fdb0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b233e8fdb0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233e8fdb0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b233e8fdb0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233e8fdb0_0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b233e8fdb0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233e8fdb0_0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b233e8fdb0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233e8fdb0_0_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b233e8fdb0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233e8fdb0_0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b233e8fdb0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233e8fdb0_0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b233e8fdb0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b233e8fdb0_0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b233e8fdb0_0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233e8fdb0_0_1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b233e8fdb0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233e8fdb0_0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b233e8fdb0_0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b233e8fdb0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b233e8fdb0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b233e8fdb0_0_1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b233e8fdb0_0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233e8fdb0_0_1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b233e8fdb0_0_1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b233e8fdb0_0_1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b233e8fdb0_0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b233e8fdb0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b233e8fdb0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233e8fdb0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b233e8fdb0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233e8fdb0_0_1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b233e8fdb0_0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233e8fdb0_0_1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b233e8fdb0_0_1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b233e8fdb0_0_1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b233e8fdb0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b233e8fdb0_0_1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b233e8fdb0_0_1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b233e8fdb0_0_2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b233e8fdb0_0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b233e8fdb0_0_2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b233e8fdb0_0_2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b233e8fdb0_0_2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b233e8fdb0_0_2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b233e8fdb0_0_2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b233e8fdb0_0_2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b233e8fdb0_0_2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gb233e8fdb0_0_2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b233e8fdb0_0_2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b233e8fdb0_0_2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b233e8fdb0_0_2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b233e8fdb0_0_2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rPr>
              <a:t>Trong đời sống, chúng ta luôn phải đối mặt với nhiều vấn đề, thử thách.</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Với các vấn đề phức tạp, chỉ nhìn thoáng qua thì ta không thể dễ dàng đưa ra lời giải hợp lí được.</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Computational Thinking là một phương pháp nghĩ được sử dụng để giúp ta tìm được lời giải quyết cho hầu hết mọi vấn đề</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CT giúp ta phân tách bài toán lớn phức tạp thành các bài toán con nhỏ hơn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Từ đó, ta sẽ đi giải quyết các bài toán con ấy. Vừa đơn giản hơn, có thể quen thuộc, lại vừa hướng tới mục đích chung là giải quyết vấn đề lớn. Thật là tuyệt vời</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Cuối cùng, từ những vấn đề nhỏ đã giải quyết, tổng hợp lại từng bước chi tiết để từ đó có thể giải quyết được vấn đề một cách rõ ràng và hợp logic</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b233e8fdb0_0_2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gb233e8fdb0_0_2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b233e8fdb0_0_3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gb233e8fdb0_0_3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b233e8fdb0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b233e8fdb0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b233e8fdb0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gb233e8fdb0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b233e8fdb0_0_2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b233e8fdb0_0_2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b233e8fdb0_0_2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gb233e8fdb0_0_2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b233e8fdb0_0_3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b233e8fdb0_0_3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b233e8fdb0_0_3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gb233e8fdb0_0_3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b233e8fdb0_0_3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gb233e8fdb0_0_3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b233e8fdb0_0_3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gb233e8fdb0_0_3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b233e8fdb0_0_3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gb233e8fdb0_0_3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b233e8fdb0_0_3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gb233e8fdb0_0_3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Source code minh họa có thể tham khảo ở trang github của nhóm.</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9" name="Google Shape;47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b233e8fdb0_0_4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7" name="Google Shape;487;gb233e8fdb0_0_4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19"/>
          <p:cNvSpPr txBox="1"/>
          <p:nvPr>
            <p:ph type="ctrTitle"/>
          </p:nvPr>
        </p:nvSpPr>
        <p:spPr>
          <a:xfrm>
            <a:off x="1700185" y="1991850"/>
            <a:ext cx="5807400" cy="115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800"/>
              <a:buNone/>
              <a:defRPr b="1" sz="5800"/>
            </a:lvl1pPr>
            <a:lvl2pPr lvl="1" algn="l">
              <a:lnSpc>
                <a:spcPct val="100000"/>
              </a:lnSpc>
              <a:spcBef>
                <a:spcPts val="0"/>
              </a:spcBef>
              <a:spcAft>
                <a:spcPts val="0"/>
              </a:spcAft>
              <a:buSzPts val="5800"/>
              <a:buNone/>
              <a:defRPr b="1" sz="5800"/>
            </a:lvl2pPr>
            <a:lvl3pPr lvl="2" algn="l">
              <a:lnSpc>
                <a:spcPct val="100000"/>
              </a:lnSpc>
              <a:spcBef>
                <a:spcPts val="0"/>
              </a:spcBef>
              <a:spcAft>
                <a:spcPts val="0"/>
              </a:spcAft>
              <a:buSzPts val="5800"/>
              <a:buNone/>
              <a:defRPr b="1" sz="5800"/>
            </a:lvl3pPr>
            <a:lvl4pPr lvl="3" algn="l">
              <a:lnSpc>
                <a:spcPct val="100000"/>
              </a:lnSpc>
              <a:spcBef>
                <a:spcPts val="0"/>
              </a:spcBef>
              <a:spcAft>
                <a:spcPts val="0"/>
              </a:spcAft>
              <a:buSzPts val="5800"/>
              <a:buNone/>
              <a:defRPr b="1" sz="5800"/>
            </a:lvl4pPr>
            <a:lvl5pPr lvl="4" algn="l">
              <a:lnSpc>
                <a:spcPct val="100000"/>
              </a:lnSpc>
              <a:spcBef>
                <a:spcPts val="0"/>
              </a:spcBef>
              <a:spcAft>
                <a:spcPts val="0"/>
              </a:spcAft>
              <a:buSzPts val="5800"/>
              <a:buNone/>
              <a:defRPr b="1" sz="5800"/>
            </a:lvl5pPr>
            <a:lvl6pPr lvl="5" algn="l">
              <a:lnSpc>
                <a:spcPct val="100000"/>
              </a:lnSpc>
              <a:spcBef>
                <a:spcPts val="0"/>
              </a:spcBef>
              <a:spcAft>
                <a:spcPts val="0"/>
              </a:spcAft>
              <a:buSzPts val="5800"/>
              <a:buNone/>
              <a:defRPr b="1" sz="5800"/>
            </a:lvl6pPr>
            <a:lvl7pPr lvl="6" algn="l">
              <a:lnSpc>
                <a:spcPct val="100000"/>
              </a:lnSpc>
              <a:spcBef>
                <a:spcPts val="0"/>
              </a:spcBef>
              <a:spcAft>
                <a:spcPts val="0"/>
              </a:spcAft>
              <a:buSzPts val="5800"/>
              <a:buNone/>
              <a:defRPr b="1" sz="5800"/>
            </a:lvl7pPr>
            <a:lvl8pPr lvl="7" algn="l">
              <a:lnSpc>
                <a:spcPct val="100000"/>
              </a:lnSpc>
              <a:spcBef>
                <a:spcPts val="0"/>
              </a:spcBef>
              <a:spcAft>
                <a:spcPts val="0"/>
              </a:spcAft>
              <a:buSzPts val="5800"/>
              <a:buNone/>
              <a:defRPr b="1" sz="5800"/>
            </a:lvl8pPr>
            <a:lvl9pPr lvl="8" algn="l">
              <a:lnSpc>
                <a:spcPct val="100000"/>
              </a:lnSpc>
              <a:spcBef>
                <a:spcPts val="0"/>
              </a:spcBef>
              <a:spcAft>
                <a:spcPts val="0"/>
              </a:spcAft>
              <a:buSzPts val="5800"/>
              <a:buNone/>
              <a:defRPr b="1" sz="5800"/>
            </a:lvl9pPr>
          </a:lstStyle>
          <a:p/>
        </p:txBody>
      </p:sp>
      <p:sp>
        <p:nvSpPr>
          <p:cNvPr id="13" name="Google Shape;13;p19"/>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9"/>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9"/>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9"/>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9"/>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9"/>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9"/>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9"/>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9"/>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9"/>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9"/>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9"/>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9"/>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9"/>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9"/>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28" name="Shape 28"/>
        <p:cNvGrpSpPr/>
        <p:nvPr/>
      </p:nvGrpSpPr>
      <p:grpSpPr>
        <a:xfrm>
          <a:off x="0" y="0"/>
          <a:ext cx="0" cy="0"/>
          <a:chOff x="0" y="0"/>
          <a:chExt cx="0" cy="0"/>
        </a:xfrm>
      </p:grpSpPr>
      <p:sp>
        <p:nvSpPr>
          <p:cNvPr id="29" name="Google Shape;29;p20"/>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30" name="Shape 30"/>
        <p:cNvGrpSpPr/>
        <p:nvPr/>
      </p:nvGrpSpPr>
      <p:grpSpPr>
        <a:xfrm>
          <a:off x="0" y="0"/>
          <a:ext cx="0" cy="0"/>
          <a:chOff x="0" y="0"/>
          <a:chExt cx="0" cy="0"/>
        </a:xfrm>
      </p:grpSpPr>
      <p:sp>
        <p:nvSpPr>
          <p:cNvPr id="31" name="Google Shape;31;p21"/>
          <p:cNvSpPr txBox="1"/>
          <p:nvPr>
            <p:ph type="ctrTitle"/>
          </p:nvPr>
        </p:nvSpPr>
        <p:spPr>
          <a:xfrm>
            <a:off x="1546025" y="1754794"/>
            <a:ext cx="58326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400"/>
              <a:buNone/>
              <a:defRPr b="1" sz="4400"/>
            </a:lvl1pPr>
            <a:lvl2pPr lvl="1" algn="l">
              <a:lnSpc>
                <a:spcPct val="100000"/>
              </a:lnSpc>
              <a:spcBef>
                <a:spcPts val="0"/>
              </a:spcBef>
              <a:spcAft>
                <a:spcPts val="0"/>
              </a:spcAft>
              <a:buSzPts val="4400"/>
              <a:buNone/>
              <a:defRPr b="1" sz="4400"/>
            </a:lvl2pPr>
            <a:lvl3pPr lvl="2" algn="l">
              <a:lnSpc>
                <a:spcPct val="100000"/>
              </a:lnSpc>
              <a:spcBef>
                <a:spcPts val="0"/>
              </a:spcBef>
              <a:spcAft>
                <a:spcPts val="0"/>
              </a:spcAft>
              <a:buSzPts val="4400"/>
              <a:buNone/>
              <a:defRPr b="1" sz="4400"/>
            </a:lvl3pPr>
            <a:lvl4pPr lvl="3" algn="l">
              <a:lnSpc>
                <a:spcPct val="100000"/>
              </a:lnSpc>
              <a:spcBef>
                <a:spcPts val="0"/>
              </a:spcBef>
              <a:spcAft>
                <a:spcPts val="0"/>
              </a:spcAft>
              <a:buSzPts val="4400"/>
              <a:buNone/>
              <a:defRPr b="1" sz="4400"/>
            </a:lvl4pPr>
            <a:lvl5pPr lvl="4" algn="l">
              <a:lnSpc>
                <a:spcPct val="100000"/>
              </a:lnSpc>
              <a:spcBef>
                <a:spcPts val="0"/>
              </a:spcBef>
              <a:spcAft>
                <a:spcPts val="0"/>
              </a:spcAft>
              <a:buSzPts val="4400"/>
              <a:buNone/>
              <a:defRPr b="1" sz="4400"/>
            </a:lvl5pPr>
            <a:lvl6pPr lvl="5" algn="l">
              <a:lnSpc>
                <a:spcPct val="100000"/>
              </a:lnSpc>
              <a:spcBef>
                <a:spcPts val="0"/>
              </a:spcBef>
              <a:spcAft>
                <a:spcPts val="0"/>
              </a:spcAft>
              <a:buSzPts val="4400"/>
              <a:buNone/>
              <a:defRPr b="1" sz="4400"/>
            </a:lvl6pPr>
            <a:lvl7pPr lvl="6" algn="l">
              <a:lnSpc>
                <a:spcPct val="100000"/>
              </a:lnSpc>
              <a:spcBef>
                <a:spcPts val="0"/>
              </a:spcBef>
              <a:spcAft>
                <a:spcPts val="0"/>
              </a:spcAft>
              <a:buSzPts val="4400"/>
              <a:buNone/>
              <a:defRPr b="1" sz="4400"/>
            </a:lvl7pPr>
            <a:lvl8pPr lvl="7" algn="l">
              <a:lnSpc>
                <a:spcPct val="100000"/>
              </a:lnSpc>
              <a:spcBef>
                <a:spcPts val="0"/>
              </a:spcBef>
              <a:spcAft>
                <a:spcPts val="0"/>
              </a:spcAft>
              <a:buSzPts val="4400"/>
              <a:buNone/>
              <a:defRPr b="1" sz="4400"/>
            </a:lvl8pPr>
            <a:lvl9pPr lvl="8" algn="l">
              <a:lnSpc>
                <a:spcPct val="100000"/>
              </a:lnSpc>
              <a:spcBef>
                <a:spcPts val="0"/>
              </a:spcBef>
              <a:spcAft>
                <a:spcPts val="0"/>
              </a:spcAft>
              <a:buSzPts val="4400"/>
              <a:buNone/>
              <a:defRPr b="1" sz="4400"/>
            </a:lvl9pPr>
          </a:lstStyle>
          <a:p/>
        </p:txBody>
      </p:sp>
      <p:sp>
        <p:nvSpPr>
          <p:cNvPr id="32" name="Google Shape;32;p21"/>
          <p:cNvSpPr txBox="1"/>
          <p:nvPr>
            <p:ph idx="1" type="subTitle"/>
          </p:nvPr>
        </p:nvSpPr>
        <p:spPr>
          <a:xfrm>
            <a:off x="1546025" y="3011511"/>
            <a:ext cx="58326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3"/>
              </a:buClr>
              <a:buSzPts val="3000"/>
              <a:buNone/>
              <a:defRPr>
                <a:solidFill>
                  <a:schemeClr val="accent3"/>
                </a:solidFill>
              </a:defRPr>
            </a:lvl1pPr>
            <a:lvl2pPr lvl="1" algn="l">
              <a:lnSpc>
                <a:spcPct val="100000"/>
              </a:lnSpc>
              <a:spcBef>
                <a:spcPts val="0"/>
              </a:spcBef>
              <a:spcAft>
                <a:spcPts val="0"/>
              </a:spcAft>
              <a:buClr>
                <a:schemeClr val="accent3"/>
              </a:buClr>
              <a:buSzPts val="3000"/>
              <a:buNone/>
              <a:defRPr sz="3000">
                <a:solidFill>
                  <a:schemeClr val="accent3"/>
                </a:solidFill>
              </a:defRPr>
            </a:lvl2pPr>
            <a:lvl3pPr lvl="2" algn="l">
              <a:lnSpc>
                <a:spcPct val="100000"/>
              </a:lnSpc>
              <a:spcBef>
                <a:spcPts val="0"/>
              </a:spcBef>
              <a:spcAft>
                <a:spcPts val="0"/>
              </a:spcAft>
              <a:buClr>
                <a:schemeClr val="accent3"/>
              </a:buClr>
              <a:buSzPts val="3000"/>
              <a:buNone/>
              <a:defRPr sz="3000">
                <a:solidFill>
                  <a:schemeClr val="accent3"/>
                </a:solidFill>
              </a:defRPr>
            </a:lvl3pPr>
            <a:lvl4pPr lvl="3" algn="l">
              <a:lnSpc>
                <a:spcPct val="100000"/>
              </a:lnSpc>
              <a:spcBef>
                <a:spcPts val="0"/>
              </a:spcBef>
              <a:spcAft>
                <a:spcPts val="0"/>
              </a:spcAft>
              <a:buClr>
                <a:schemeClr val="accent3"/>
              </a:buClr>
              <a:buSzPts val="3000"/>
              <a:buNone/>
              <a:defRPr sz="3000">
                <a:solidFill>
                  <a:schemeClr val="accent3"/>
                </a:solidFill>
              </a:defRPr>
            </a:lvl4pPr>
            <a:lvl5pPr lvl="4" algn="l">
              <a:lnSpc>
                <a:spcPct val="100000"/>
              </a:lnSpc>
              <a:spcBef>
                <a:spcPts val="0"/>
              </a:spcBef>
              <a:spcAft>
                <a:spcPts val="0"/>
              </a:spcAft>
              <a:buClr>
                <a:schemeClr val="accent3"/>
              </a:buClr>
              <a:buSzPts val="3000"/>
              <a:buNone/>
              <a:defRPr sz="3000">
                <a:solidFill>
                  <a:schemeClr val="accent3"/>
                </a:solidFill>
              </a:defRPr>
            </a:lvl5pPr>
            <a:lvl6pPr lvl="5" algn="l">
              <a:lnSpc>
                <a:spcPct val="100000"/>
              </a:lnSpc>
              <a:spcBef>
                <a:spcPts val="0"/>
              </a:spcBef>
              <a:spcAft>
                <a:spcPts val="0"/>
              </a:spcAft>
              <a:buClr>
                <a:schemeClr val="accent3"/>
              </a:buClr>
              <a:buSzPts val="3000"/>
              <a:buNone/>
              <a:defRPr sz="3000">
                <a:solidFill>
                  <a:schemeClr val="accent3"/>
                </a:solidFill>
              </a:defRPr>
            </a:lvl6pPr>
            <a:lvl7pPr lvl="6" algn="l">
              <a:lnSpc>
                <a:spcPct val="100000"/>
              </a:lnSpc>
              <a:spcBef>
                <a:spcPts val="0"/>
              </a:spcBef>
              <a:spcAft>
                <a:spcPts val="0"/>
              </a:spcAft>
              <a:buClr>
                <a:schemeClr val="accent3"/>
              </a:buClr>
              <a:buSzPts val="3000"/>
              <a:buNone/>
              <a:defRPr sz="3000">
                <a:solidFill>
                  <a:schemeClr val="accent3"/>
                </a:solidFill>
              </a:defRPr>
            </a:lvl7pPr>
            <a:lvl8pPr lvl="7" algn="l">
              <a:lnSpc>
                <a:spcPct val="100000"/>
              </a:lnSpc>
              <a:spcBef>
                <a:spcPts val="0"/>
              </a:spcBef>
              <a:spcAft>
                <a:spcPts val="0"/>
              </a:spcAft>
              <a:buClr>
                <a:schemeClr val="accent3"/>
              </a:buClr>
              <a:buSzPts val="3000"/>
              <a:buNone/>
              <a:defRPr sz="3000">
                <a:solidFill>
                  <a:schemeClr val="accent3"/>
                </a:solidFill>
              </a:defRPr>
            </a:lvl8pPr>
            <a:lvl9pPr lvl="8" algn="l">
              <a:lnSpc>
                <a:spcPct val="100000"/>
              </a:lnSpc>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3" name="Shape 33"/>
        <p:cNvGrpSpPr/>
        <p:nvPr/>
      </p:nvGrpSpPr>
      <p:grpSpPr>
        <a:xfrm>
          <a:off x="0" y="0"/>
          <a:ext cx="0" cy="0"/>
          <a:chOff x="0" y="0"/>
          <a:chExt cx="0" cy="0"/>
        </a:xfrm>
      </p:grpSpPr>
      <p:sp>
        <p:nvSpPr>
          <p:cNvPr id="34" name="Google Shape;34;p22"/>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5" name="Google Shape;35;p22"/>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sz="2400"/>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sz="2400"/>
            </a:lvl4pPr>
            <a:lvl5pPr indent="-381000" lvl="4" marL="2286000" algn="l">
              <a:lnSpc>
                <a:spcPct val="100000"/>
              </a:lnSpc>
              <a:spcBef>
                <a:spcPts val="0"/>
              </a:spcBef>
              <a:spcAft>
                <a:spcPts val="0"/>
              </a:spcAft>
              <a:buSzPts val="2400"/>
              <a:buChar char="○"/>
              <a:defRPr sz="2400"/>
            </a:lvl5pPr>
            <a:lvl6pPr indent="-381000" lvl="5" marL="2743200" algn="l">
              <a:lnSpc>
                <a:spcPct val="100000"/>
              </a:lnSpc>
              <a:spcBef>
                <a:spcPts val="0"/>
              </a:spcBef>
              <a:spcAft>
                <a:spcPts val="0"/>
              </a:spcAft>
              <a:buSzPts val="2400"/>
              <a:buChar char="■"/>
              <a:defRPr sz="2400"/>
            </a:lvl6pPr>
            <a:lvl7pPr indent="-381000" lvl="6" marL="3200400" algn="l">
              <a:lnSpc>
                <a:spcPct val="100000"/>
              </a:lnSpc>
              <a:spcBef>
                <a:spcPts val="0"/>
              </a:spcBef>
              <a:spcAft>
                <a:spcPts val="0"/>
              </a:spcAft>
              <a:buSzPts val="2400"/>
              <a:buChar char="●"/>
              <a:defRPr sz="2400"/>
            </a:lvl7pPr>
            <a:lvl8pPr indent="-381000" lvl="7" marL="3657600" algn="l">
              <a:lnSpc>
                <a:spcPct val="100000"/>
              </a:lnSpc>
              <a:spcBef>
                <a:spcPts val="0"/>
              </a:spcBef>
              <a:spcAft>
                <a:spcPts val="0"/>
              </a:spcAft>
              <a:buSzPts val="2400"/>
              <a:buChar char="○"/>
              <a:defRPr sz="2400"/>
            </a:lvl8pPr>
            <a:lvl9pPr indent="-381000" lvl="8" marL="4114800" algn="l">
              <a:lnSpc>
                <a:spcPct val="100000"/>
              </a:lnSpc>
              <a:spcBef>
                <a:spcPts val="0"/>
              </a:spcBef>
              <a:spcAft>
                <a:spcPts val="0"/>
              </a:spcAft>
              <a:buSzPts val="2400"/>
              <a:buChar char="■"/>
              <a:defRPr sz="2400"/>
            </a:lvl9pPr>
          </a:lstStyle>
          <a:p/>
        </p:txBody>
      </p:sp>
      <p:sp>
        <p:nvSpPr>
          <p:cNvPr id="36" name="Google Shape;36;p22"/>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7" name="Shape 37"/>
        <p:cNvGrpSpPr/>
        <p:nvPr/>
      </p:nvGrpSpPr>
      <p:grpSpPr>
        <a:xfrm>
          <a:off x="0" y="0"/>
          <a:ext cx="0" cy="0"/>
          <a:chOff x="0" y="0"/>
          <a:chExt cx="0" cy="0"/>
        </a:xfrm>
      </p:grpSpPr>
      <p:sp>
        <p:nvSpPr>
          <p:cNvPr id="38" name="Google Shape;38;p23"/>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9" name="Google Shape;39;p23"/>
          <p:cNvSpPr txBox="1"/>
          <p:nvPr>
            <p:ph idx="1" type="body"/>
          </p:nvPr>
        </p:nvSpPr>
        <p:spPr>
          <a:xfrm>
            <a:off x="786137" y="1200150"/>
            <a:ext cx="36753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40" name="Google Shape;40;p23"/>
          <p:cNvSpPr txBox="1"/>
          <p:nvPr>
            <p:ph idx="2" type="body"/>
          </p:nvPr>
        </p:nvSpPr>
        <p:spPr>
          <a:xfrm>
            <a:off x="4682659" y="1200150"/>
            <a:ext cx="36753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41" name="Google Shape;41;p23"/>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42" name="Shape 42"/>
        <p:cNvGrpSpPr/>
        <p:nvPr/>
      </p:nvGrpSpPr>
      <p:grpSpPr>
        <a:xfrm>
          <a:off x="0" y="0"/>
          <a:ext cx="0" cy="0"/>
          <a:chOff x="0" y="0"/>
          <a:chExt cx="0" cy="0"/>
        </a:xfrm>
      </p:grpSpPr>
      <p:sp>
        <p:nvSpPr>
          <p:cNvPr id="43" name="Google Shape;43;p24"/>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4" name="Google Shape;44;p24"/>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45" name="Shape 45"/>
        <p:cNvGrpSpPr/>
        <p:nvPr/>
      </p:nvGrpSpPr>
      <p:grpSpPr>
        <a:xfrm>
          <a:off x="0" y="0"/>
          <a:ext cx="0" cy="0"/>
          <a:chOff x="0" y="0"/>
          <a:chExt cx="0" cy="0"/>
        </a:xfrm>
      </p:grpSpPr>
      <p:pic>
        <p:nvPicPr>
          <p:cNvPr id="46" name="Google Shape;46;p25"/>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47" name="Google Shape;47;p25"/>
          <p:cNvSpPr txBox="1"/>
          <p:nvPr>
            <p:ph idx="1" type="body"/>
          </p:nvPr>
        </p:nvSpPr>
        <p:spPr>
          <a:xfrm>
            <a:off x="1215300" y="1723650"/>
            <a:ext cx="6713400" cy="819900"/>
          </a:xfrm>
          <a:prstGeom prst="rect">
            <a:avLst/>
          </a:prstGeom>
          <a:noFill/>
          <a:ln>
            <a:noFill/>
          </a:ln>
        </p:spPr>
        <p:txBody>
          <a:bodyPr anchorCtr="0" anchor="t" bIns="91425" lIns="91425" spcFirstLastPara="1" rIns="91425" wrap="square" tIns="91425">
            <a:noAutofit/>
          </a:bodyPr>
          <a:lstStyle>
            <a:lvl1pPr indent="-457200" lvl="0" marL="457200" algn="ctr">
              <a:lnSpc>
                <a:spcPct val="100000"/>
              </a:lnSpc>
              <a:spcBef>
                <a:spcPts val="600"/>
              </a:spcBef>
              <a:spcAft>
                <a:spcPts val="0"/>
              </a:spcAft>
              <a:buClr>
                <a:schemeClr val="dk1"/>
              </a:buClr>
              <a:buSzPts val="3600"/>
              <a:buChar char="◎"/>
              <a:defRPr i="1" sz="3600"/>
            </a:lvl1pPr>
            <a:lvl2pPr indent="-457200" lvl="1" marL="914400" algn="ctr">
              <a:lnSpc>
                <a:spcPct val="100000"/>
              </a:lnSpc>
              <a:spcBef>
                <a:spcPts val="0"/>
              </a:spcBef>
              <a:spcAft>
                <a:spcPts val="0"/>
              </a:spcAft>
              <a:buClr>
                <a:schemeClr val="dk1"/>
              </a:buClr>
              <a:buSzPts val="3600"/>
              <a:buChar char="○"/>
              <a:defRPr i="1" sz="3600"/>
            </a:lvl2pPr>
            <a:lvl3pPr indent="-457200" lvl="2" marL="1371600" algn="ctr">
              <a:lnSpc>
                <a:spcPct val="100000"/>
              </a:lnSpc>
              <a:spcBef>
                <a:spcPts val="0"/>
              </a:spcBef>
              <a:spcAft>
                <a:spcPts val="0"/>
              </a:spcAft>
              <a:buClr>
                <a:schemeClr val="dk1"/>
              </a:buClr>
              <a:buSzPts val="3600"/>
              <a:buChar char="◉"/>
              <a:defRPr i="1" sz="3600"/>
            </a:lvl3pPr>
            <a:lvl4pPr indent="-457200" lvl="3" marL="1828800" algn="ctr">
              <a:lnSpc>
                <a:spcPct val="100000"/>
              </a:lnSpc>
              <a:spcBef>
                <a:spcPts val="0"/>
              </a:spcBef>
              <a:spcAft>
                <a:spcPts val="0"/>
              </a:spcAft>
              <a:buSzPts val="3600"/>
              <a:buChar char="●"/>
              <a:defRPr i="1" sz="3600"/>
            </a:lvl4pPr>
            <a:lvl5pPr indent="-457200" lvl="4" marL="2286000" algn="ctr">
              <a:lnSpc>
                <a:spcPct val="100000"/>
              </a:lnSpc>
              <a:spcBef>
                <a:spcPts val="0"/>
              </a:spcBef>
              <a:spcAft>
                <a:spcPts val="0"/>
              </a:spcAft>
              <a:buSzPts val="3600"/>
              <a:buChar char="○"/>
              <a:defRPr i="1" sz="3600"/>
            </a:lvl5pPr>
            <a:lvl6pPr indent="-457200" lvl="5" marL="2743200" algn="ctr">
              <a:lnSpc>
                <a:spcPct val="100000"/>
              </a:lnSpc>
              <a:spcBef>
                <a:spcPts val="0"/>
              </a:spcBef>
              <a:spcAft>
                <a:spcPts val="0"/>
              </a:spcAft>
              <a:buSzPts val="3600"/>
              <a:buChar char="■"/>
              <a:defRPr i="1" sz="3600"/>
            </a:lvl6pPr>
            <a:lvl7pPr indent="-457200" lvl="6" marL="3200400" algn="ctr">
              <a:lnSpc>
                <a:spcPct val="100000"/>
              </a:lnSpc>
              <a:spcBef>
                <a:spcPts val="0"/>
              </a:spcBef>
              <a:spcAft>
                <a:spcPts val="0"/>
              </a:spcAft>
              <a:buSzPts val="3600"/>
              <a:buChar char="●"/>
              <a:defRPr i="1" sz="3600"/>
            </a:lvl7pPr>
            <a:lvl8pPr indent="-457200" lvl="7" marL="3657600" algn="ctr">
              <a:lnSpc>
                <a:spcPct val="100000"/>
              </a:lnSpc>
              <a:spcBef>
                <a:spcPts val="0"/>
              </a:spcBef>
              <a:spcAft>
                <a:spcPts val="0"/>
              </a:spcAft>
              <a:buSzPts val="3600"/>
              <a:buChar char="○"/>
              <a:defRPr i="1" sz="3600"/>
            </a:lvl8pPr>
            <a:lvl9pPr indent="-457200" lvl="8" marL="4114800" algn="ctr">
              <a:lnSpc>
                <a:spcPct val="100000"/>
              </a:lnSpc>
              <a:spcBef>
                <a:spcPts val="0"/>
              </a:spcBef>
              <a:spcAft>
                <a:spcPts val="0"/>
              </a:spcAft>
              <a:buSzPts val="3600"/>
              <a:buChar char="■"/>
              <a:defRPr i="1" sz="3600"/>
            </a:lvl9pPr>
          </a:lstStyle>
          <a:p/>
        </p:txBody>
      </p:sp>
      <p:grpSp>
        <p:nvGrpSpPr>
          <p:cNvPr id="48" name="Google Shape;48;p25"/>
          <p:cNvGrpSpPr/>
          <p:nvPr/>
        </p:nvGrpSpPr>
        <p:grpSpPr>
          <a:xfrm>
            <a:off x="3839646" y="782918"/>
            <a:ext cx="1464573" cy="842707"/>
            <a:chOff x="3593400" y="1729675"/>
            <a:chExt cx="1957200" cy="1123610"/>
          </a:xfrm>
        </p:grpSpPr>
        <p:sp>
          <p:nvSpPr>
            <p:cNvPr id="49" name="Google Shape;49;p25"/>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chemeClr val="accent1"/>
                  </a:solidFill>
                  <a:latin typeface="Source Sans Pro"/>
                  <a:ea typeface="Source Sans Pro"/>
                  <a:cs typeface="Source Sans Pro"/>
                  <a:sym typeface="Source Sans Pro"/>
                </a:rPr>
                <a:t>“</a:t>
              </a:r>
              <a:endParaRPr b="1" i="0" sz="6000" u="none" cap="none" strike="noStrike">
                <a:solidFill>
                  <a:schemeClr val="accent1"/>
                </a:solidFill>
                <a:latin typeface="Source Sans Pro"/>
                <a:ea typeface="Source Sans Pro"/>
                <a:cs typeface="Source Sans Pro"/>
                <a:sym typeface="Source Sans Pro"/>
              </a:endParaRPr>
            </a:p>
          </p:txBody>
        </p:sp>
        <p:sp>
          <p:nvSpPr>
            <p:cNvPr id="50" name="Google Shape;50;p25"/>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5"/>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2" name="Google Shape;52;p25"/>
          <p:cNvCxnSpPr>
            <a:endCxn id="50" idx="1"/>
          </p:cNvCxnSpPr>
          <p:nvPr/>
        </p:nvCxnSpPr>
        <p:spPr>
          <a:xfrm>
            <a:off x="3750511" y="390297"/>
            <a:ext cx="532200" cy="535500"/>
          </a:xfrm>
          <a:prstGeom prst="straightConnector1">
            <a:avLst/>
          </a:prstGeom>
          <a:noFill/>
          <a:ln cap="flat" cmpd="sng" w="9525">
            <a:solidFill>
              <a:srgbClr val="CFD8DC"/>
            </a:solidFill>
            <a:prstDash val="solid"/>
            <a:round/>
            <a:headEnd len="sm" w="sm" type="none"/>
            <a:tailEnd len="sm" w="sm" type="none"/>
          </a:ln>
        </p:spPr>
      </p:cxnSp>
      <p:cxnSp>
        <p:nvCxnSpPr>
          <p:cNvPr id="53" name="Google Shape;53;p25"/>
          <p:cNvCxnSpPr/>
          <p:nvPr/>
        </p:nvCxnSpPr>
        <p:spPr>
          <a:xfrm rot="10800000">
            <a:off x="4362902" y="436125"/>
            <a:ext cx="209100" cy="369600"/>
          </a:xfrm>
          <a:prstGeom prst="straightConnector1">
            <a:avLst/>
          </a:prstGeom>
          <a:noFill/>
          <a:ln cap="flat" cmpd="sng" w="9525">
            <a:solidFill>
              <a:srgbClr val="CFD8DC"/>
            </a:solidFill>
            <a:prstDash val="solid"/>
            <a:round/>
            <a:headEnd len="sm" w="sm" type="none"/>
            <a:tailEnd len="sm" w="sm" type="none"/>
          </a:ln>
        </p:spPr>
      </p:cxnSp>
      <p:cxnSp>
        <p:nvCxnSpPr>
          <p:cNvPr id="54" name="Google Shape;54;p25"/>
          <p:cNvCxnSpPr/>
          <p:nvPr/>
        </p:nvCxnSpPr>
        <p:spPr>
          <a:xfrm flipH="1" rot="10800000">
            <a:off x="4704510" y="351930"/>
            <a:ext cx="347100" cy="474600"/>
          </a:xfrm>
          <a:prstGeom prst="straightConnector1">
            <a:avLst/>
          </a:prstGeom>
          <a:noFill/>
          <a:ln cap="flat" cmpd="sng" w="9525">
            <a:solidFill>
              <a:srgbClr val="CFD8DC"/>
            </a:solidFill>
            <a:prstDash val="solid"/>
            <a:round/>
            <a:headEnd len="sm" w="sm" type="none"/>
            <a:tailEnd len="sm" w="sm" type="none"/>
          </a:ln>
        </p:spPr>
      </p:cxnSp>
      <p:sp>
        <p:nvSpPr>
          <p:cNvPr id="55" name="Google Shape;55;p25"/>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slideLayout" Target="../slideLayouts/slideLayout1.xml"/><Relationship Id="rId11" Type="http://schemas.openxmlformats.org/officeDocument/2006/relationships/theme" Target="../theme/theme2.xml"/><Relationship Id="rId10" Type="http://schemas.openxmlformats.org/officeDocument/2006/relationships/slideLayout" Target="../slideLayouts/slideLayout7.xml"/><Relationship Id="rId9" Type="http://schemas.openxmlformats.org/officeDocument/2006/relationships/slideLayout" Target="../slideLayouts/slideLayout6.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1pPr>
            <a:lvl2pPr lvl="1"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2pPr>
            <a:lvl3pPr lvl="2"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3pPr>
            <a:lvl4pPr lvl="3"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4pPr>
            <a:lvl5pPr lvl="4"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5pPr>
            <a:lvl6pPr lvl="5"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6pPr>
            <a:lvl7pPr lvl="6"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7pPr>
            <a:lvl8pPr lvl="7"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8pPr>
            <a:lvl9pPr lvl="8"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9pPr>
          </a:lstStyle>
          <a:p/>
        </p:txBody>
      </p:sp>
      <p:sp>
        <p:nvSpPr>
          <p:cNvPr id="7" name="Google Shape;7;p18"/>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accent4"/>
              </a:buClr>
              <a:buSzPts val="3000"/>
              <a:buFont typeface="Source Sans Pro"/>
              <a:buChar char="◎"/>
              <a:defRPr b="0" i="0" sz="3000" u="none" cap="none" strike="noStrike">
                <a:solidFill>
                  <a:schemeClr val="dk1"/>
                </a:solidFill>
                <a:latin typeface="Source Sans Pro"/>
                <a:ea typeface="Source Sans Pro"/>
                <a:cs typeface="Source Sans Pro"/>
                <a:sym typeface="Source Sans Pro"/>
              </a:defRPr>
            </a:lvl1pPr>
            <a:lvl2pPr indent="-381000" lvl="1" marL="914400" marR="0" rtl="0" algn="l">
              <a:lnSpc>
                <a:spcPct val="100000"/>
              </a:lnSpc>
              <a:spcBef>
                <a:spcPts val="0"/>
              </a:spcBef>
              <a:spcAft>
                <a:spcPts val="0"/>
              </a:spcAft>
              <a:buClr>
                <a:schemeClr val="accent4"/>
              </a:buClr>
              <a:buSzPts val="2400"/>
              <a:buFont typeface="Source Sans Pro"/>
              <a:buChar char="○"/>
              <a:defRPr b="0" i="0" sz="2400" u="none" cap="none" strike="noStrike">
                <a:solidFill>
                  <a:schemeClr val="dk1"/>
                </a:solidFill>
                <a:latin typeface="Source Sans Pro"/>
                <a:ea typeface="Source Sans Pro"/>
                <a:cs typeface="Source Sans Pro"/>
                <a:sym typeface="Source Sans Pro"/>
              </a:defRPr>
            </a:lvl2pPr>
            <a:lvl3pPr indent="-381000" lvl="2" marL="1371600" marR="0" rtl="0" algn="l">
              <a:lnSpc>
                <a:spcPct val="100000"/>
              </a:lnSpc>
              <a:spcBef>
                <a:spcPts val="0"/>
              </a:spcBef>
              <a:spcAft>
                <a:spcPts val="0"/>
              </a:spcAft>
              <a:buClr>
                <a:schemeClr val="accent4"/>
              </a:buClr>
              <a:buSzPts val="2400"/>
              <a:buFont typeface="Source Sans Pro"/>
              <a:buChar char="◉"/>
              <a:defRPr b="0" i="0" sz="2400" u="none" cap="none" strike="noStrike">
                <a:solidFill>
                  <a:schemeClr val="dk1"/>
                </a:solidFill>
                <a:latin typeface="Source Sans Pro"/>
                <a:ea typeface="Source Sans Pro"/>
                <a:cs typeface="Source Sans Pro"/>
                <a:sym typeface="Source Sans Pro"/>
              </a:defRPr>
            </a:lvl3pPr>
            <a:lvl4pPr indent="-342900" lvl="3" marL="18288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4pPr>
            <a:lvl5pPr indent="-342900" lvl="4" marL="22860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5pPr>
            <a:lvl6pPr indent="-342900" lvl="5" marL="27432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6pPr>
            <a:lvl7pPr indent="-342900" lvl="6" marL="32004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7pPr>
            <a:lvl8pPr indent="-342900" lvl="7" marL="36576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8pPr>
            <a:lvl9pPr indent="-342900" lvl="8" marL="41148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9pPr>
          </a:lstStyle>
          <a:p/>
        </p:txBody>
      </p:sp>
      <p:sp>
        <p:nvSpPr>
          <p:cNvPr id="8" name="Google Shape;8;p18"/>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latin typeface="Roboto Slab"/>
              <a:ea typeface="Roboto Slab"/>
              <a:cs typeface="Roboto Slab"/>
              <a:sym typeface="Roboto Slab"/>
            </a:endParaRPr>
          </a:p>
        </p:txBody>
      </p:sp>
      <p:pic>
        <p:nvPicPr>
          <p:cNvPr descr="Icon&#10;&#10;Description automatically generated" id="9" name="Google Shape;9;p18"/>
          <p:cNvPicPr preferRelativeResize="0"/>
          <p:nvPr/>
        </p:nvPicPr>
        <p:blipFill rotWithShape="1">
          <a:blip r:embed="rId2">
            <a:alphaModFix/>
          </a:blip>
          <a:srcRect b="0" l="0" r="0" t="0"/>
          <a:stretch/>
        </p:blipFill>
        <p:spPr>
          <a:xfrm>
            <a:off x="7598139" y="273171"/>
            <a:ext cx="1354945" cy="728766"/>
          </a:xfrm>
          <a:prstGeom prst="rect">
            <a:avLst/>
          </a:prstGeom>
          <a:noFill/>
          <a:ln>
            <a:noFill/>
          </a:ln>
        </p:spPr>
      </p:pic>
      <p:pic>
        <p:nvPicPr>
          <p:cNvPr id="10" name="Google Shape;10;p18"/>
          <p:cNvPicPr preferRelativeResize="0"/>
          <p:nvPr/>
        </p:nvPicPr>
        <p:blipFill rotWithShape="1">
          <a:blip r:embed="rId3">
            <a:alphaModFix/>
          </a:blip>
          <a:srcRect b="0" l="0" r="0" t="0"/>
          <a:stretch/>
        </p:blipFill>
        <p:spPr>
          <a:xfrm>
            <a:off x="190916" y="270379"/>
            <a:ext cx="884084" cy="73155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3.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3.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3.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31.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31.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31.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31.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31.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31.png"/><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31.png"/><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31.png"/><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31.png"/><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3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36.png"/><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2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29.png"/><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29.png"/><Relationship Id="rId4" Type="http://schemas.openxmlformats.org/officeDocument/2006/relationships/image" Target="../media/image3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hyperlink" Target="http://codeforces.com/problemset/problem/1458/F"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hyperlink" Target="http://codeforces.com/problemset/problem/1210/G"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 Id="rId3" Type="http://schemas.openxmlformats.org/officeDocument/2006/relationships/hyperlink" Target="https://vietcodes.github.io/algo/lis" TargetMode="External"/><Relationship Id="rId4" Type="http://schemas.openxmlformats.org/officeDocument/2006/relationships/hyperlink" Target="https://vnoi.info/wiki/translate/topcoder/Greedy-is-Good.md" TargetMode="External"/><Relationship Id="rId9" Type="http://schemas.openxmlformats.org/officeDocument/2006/relationships/hyperlink" Target="http://codeforces.com/problemset/problem/1210/G" TargetMode="External"/><Relationship Id="rId5" Type="http://schemas.openxmlformats.org/officeDocument/2006/relationships/hyperlink" Target="https://vnoi.info/wiki/algo/data-structures/fenwick.md" TargetMode="External"/><Relationship Id="rId6" Type="http://schemas.openxmlformats.org/officeDocument/2006/relationships/hyperlink" Target="https://vnoi.info/wiki/algo/dp/basic-problems.md" TargetMode="External"/><Relationship Id="rId7" Type="http://schemas.openxmlformats.org/officeDocument/2006/relationships/hyperlink" Target="https://vnoi.info/wiki/algo/trick/Roi-rac-hoa-va-ung-dung.md" TargetMode="External"/><Relationship Id="rId8" Type="http://schemas.openxmlformats.org/officeDocument/2006/relationships/hyperlink" Target="http://codeforces.com/problemset/problem/1458/F"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hyperlink" Target="https://github.com/khanh-moriaty/CS112.L11.KHT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txBox="1"/>
          <p:nvPr>
            <p:ph type="ctrTitle"/>
          </p:nvPr>
        </p:nvSpPr>
        <p:spPr>
          <a:xfrm>
            <a:off x="863807" y="1620184"/>
            <a:ext cx="7281030" cy="1782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800"/>
              <a:buNone/>
            </a:pPr>
            <a:r>
              <a:rPr b="0" lang="en-US" sz="4800">
                <a:solidFill>
                  <a:srgbClr val="0E78C0"/>
                </a:solidFill>
                <a:latin typeface="Exo 2"/>
                <a:ea typeface="Exo 2"/>
                <a:cs typeface="Exo 2"/>
                <a:sym typeface="Exo 2"/>
              </a:rPr>
              <a:t>LUYỆN TẬP </a:t>
            </a:r>
            <a:br>
              <a:rPr b="0" lang="en-US" sz="4800">
                <a:solidFill>
                  <a:srgbClr val="0E78C0"/>
                </a:solidFill>
                <a:latin typeface="Exo 2"/>
                <a:ea typeface="Exo 2"/>
                <a:cs typeface="Exo 2"/>
                <a:sym typeface="Exo 2"/>
              </a:rPr>
            </a:br>
            <a:r>
              <a:rPr b="0" lang="en-US" sz="4800">
                <a:solidFill>
                  <a:srgbClr val="0E78C0"/>
                </a:solidFill>
                <a:latin typeface="Exo 2"/>
                <a:ea typeface="Exo 2"/>
                <a:cs typeface="Exo 2"/>
                <a:sym typeface="Exo 2"/>
              </a:rPr>
              <a:t>THIẾT KẾ THUẬT TOÁN</a:t>
            </a:r>
            <a:endParaRPr b="0" sz="4800">
              <a:solidFill>
                <a:srgbClr val="0E78C0"/>
              </a:solidFill>
              <a:latin typeface="Exo 2"/>
              <a:ea typeface="Exo 2"/>
              <a:cs typeface="Exo 2"/>
              <a:sym typeface="Exo 2"/>
            </a:endParaRPr>
          </a:p>
        </p:txBody>
      </p:sp>
      <p:cxnSp>
        <p:nvCxnSpPr>
          <p:cNvPr id="61" name="Google Shape;61;p1"/>
          <p:cNvCxnSpPr/>
          <p:nvPr/>
        </p:nvCxnSpPr>
        <p:spPr>
          <a:xfrm flipH="1" rot="10800000">
            <a:off x="7145675" y="3402484"/>
            <a:ext cx="1998325" cy="1"/>
          </a:xfrm>
          <a:prstGeom prst="straightConnector1">
            <a:avLst/>
          </a:prstGeom>
          <a:noFill/>
          <a:ln cap="flat" cmpd="sng" w="9525">
            <a:solidFill>
              <a:srgbClr val="0E78C0"/>
            </a:solidFill>
            <a:prstDash val="solid"/>
            <a:round/>
            <a:headEnd len="sm" w="sm" type="none"/>
            <a:tailEnd len="sm" w="sm" type="none"/>
          </a:ln>
        </p:spPr>
      </p:cxnSp>
      <p:sp>
        <p:nvSpPr>
          <p:cNvPr id="62" name="Google Shape;62;p1"/>
          <p:cNvSpPr txBox="1"/>
          <p:nvPr/>
        </p:nvSpPr>
        <p:spPr>
          <a:xfrm>
            <a:off x="863807" y="914400"/>
            <a:ext cx="7281000" cy="9720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Clr>
                <a:schemeClr val="accent1"/>
              </a:buClr>
              <a:buSzPts val="5800"/>
              <a:buFont typeface="Roboto Slab"/>
              <a:buNone/>
            </a:pPr>
            <a:r>
              <a:rPr i="0" lang="en-US" sz="2400" u="none" cap="none" strike="noStrike">
                <a:solidFill>
                  <a:srgbClr val="0E78C0"/>
                </a:solidFill>
                <a:latin typeface="Exo 2"/>
                <a:ea typeface="Exo 2"/>
                <a:cs typeface="Exo 2"/>
                <a:sym typeface="Exo 2"/>
              </a:rPr>
              <a:t>CS112.L11.KHTN - NHÓM N008</a:t>
            </a:r>
            <a:endParaRPr>
              <a:latin typeface="Exo 2"/>
              <a:ea typeface="Exo 2"/>
              <a:cs typeface="Exo 2"/>
              <a:sym typeface="Exo 2"/>
            </a:endParaRPr>
          </a:p>
        </p:txBody>
      </p:sp>
      <p:sp>
        <p:nvSpPr>
          <p:cNvPr id="63" name="Google Shape;63;p1"/>
          <p:cNvSpPr txBox="1"/>
          <p:nvPr/>
        </p:nvSpPr>
        <p:spPr>
          <a:xfrm>
            <a:off x="0" y="3708256"/>
            <a:ext cx="3161211" cy="800023"/>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5800"/>
              <a:buFont typeface="Roboto Slab"/>
              <a:buNone/>
            </a:pPr>
            <a:r>
              <a:rPr b="1" i="0" lang="en-US" sz="1050" u="none" cap="none" strike="noStrike">
                <a:solidFill>
                  <a:srgbClr val="003E7A"/>
                </a:solidFill>
                <a:latin typeface="Exo 2"/>
                <a:ea typeface="Exo 2"/>
                <a:cs typeface="Exo 2"/>
                <a:sym typeface="Exo 2"/>
              </a:rPr>
              <a:t>Giảng viên hướng dẫn:</a:t>
            </a:r>
            <a:endParaRPr>
              <a:latin typeface="Exo 2"/>
              <a:ea typeface="Exo 2"/>
              <a:cs typeface="Exo 2"/>
              <a:sym typeface="Exo 2"/>
            </a:endParaRPr>
          </a:p>
          <a:p>
            <a:pPr indent="0" lvl="0" marL="0" marR="0" rtl="0" algn="l">
              <a:lnSpc>
                <a:spcPct val="100000"/>
              </a:lnSpc>
              <a:spcBef>
                <a:spcPts val="0"/>
              </a:spcBef>
              <a:spcAft>
                <a:spcPts val="0"/>
              </a:spcAft>
              <a:buClr>
                <a:schemeClr val="accent1"/>
              </a:buClr>
              <a:buSzPts val="5800"/>
              <a:buFont typeface="Roboto Slab"/>
              <a:buNone/>
            </a:pPr>
            <a:r>
              <a:rPr i="0" lang="en-US" sz="900" u="none" cap="none" strike="noStrike">
                <a:solidFill>
                  <a:srgbClr val="003E7A"/>
                </a:solidFill>
                <a:latin typeface="Exo 2"/>
                <a:ea typeface="Exo 2"/>
                <a:cs typeface="Exo 2"/>
                <a:sym typeface="Exo 2"/>
              </a:rPr>
              <a:t>PGS. TS. Lê Đình Duy</a:t>
            </a:r>
            <a:endParaRPr>
              <a:latin typeface="Exo 2"/>
              <a:ea typeface="Exo 2"/>
              <a:cs typeface="Exo 2"/>
              <a:sym typeface="Exo 2"/>
            </a:endParaRPr>
          </a:p>
          <a:p>
            <a:pPr indent="0" lvl="0" marL="0" marR="0" rtl="0" algn="l">
              <a:lnSpc>
                <a:spcPct val="100000"/>
              </a:lnSpc>
              <a:spcBef>
                <a:spcPts val="0"/>
              </a:spcBef>
              <a:spcAft>
                <a:spcPts val="0"/>
              </a:spcAft>
              <a:buClr>
                <a:schemeClr val="accent1"/>
              </a:buClr>
              <a:buSzPts val="5800"/>
              <a:buFont typeface="Roboto Slab"/>
              <a:buNone/>
            </a:pPr>
            <a:r>
              <a:rPr i="0" lang="en-US" sz="900" u="none" cap="none" strike="noStrike">
                <a:solidFill>
                  <a:srgbClr val="003E7A"/>
                </a:solidFill>
                <a:latin typeface="Exo 2"/>
                <a:ea typeface="Exo 2"/>
                <a:cs typeface="Exo 2"/>
                <a:sym typeface="Exo 2"/>
              </a:rPr>
              <a:t>ThS. Nguyễn Thanh Sơn</a:t>
            </a:r>
            <a:endParaRPr>
              <a:latin typeface="Exo 2"/>
              <a:ea typeface="Exo 2"/>
              <a:cs typeface="Exo 2"/>
              <a:sym typeface="Exo 2"/>
            </a:endParaRPr>
          </a:p>
        </p:txBody>
      </p:sp>
      <p:sp>
        <p:nvSpPr>
          <p:cNvPr id="64" name="Google Shape;64;p1"/>
          <p:cNvSpPr txBox="1"/>
          <p:nvPr/>
        </p:nvSpPr>
        <p:spPr>
          <a:xfrm>
            <a:off x="0" y="4367174"/>
            <a:ext cx="3161211" cy="800023"/>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5800"/>
              <a:buFont typeface="Roboto Slab"/>
              <a:buNone/>
            </a:pPr>
            <a:r>
              <a:rPr b="1" i="0" lang="en-US" sz="1050" u="none" cap="none" strike="noStrike">
                <a:solidFill>
                  <a:srgbClr val="003E7A"/>
                </a:solidFill>
                <a:latin typeface="Exo 2"/>
                <a:ea typeface="Exo 2"/>
                <a:cs typeface="Exo 2"/>
                <a:sym typeface="Exo 2"/>
              </a:rPr>
              <a:t>Sinh viên thực hiện:</a:t>
            </a:r>
            <a:endParaRPr>
              <a:latin typeface="Exo 2"/>
              <a:ea typeface="Exo 2"/>
              <a:cs typeface="Exo 2"/>
              <a:sym typeface="Exo 2"/>
            </a:endParaRPr>
          </a:p>
          <a:p>
            <a:pPr indent="0" lvl="0" marL="0" marR="0" rtl="0" algn="l">
              <a:lnSpc>
                <a:spcPct val="100000"/>
              </a:lnSpc>
              <a:spcBef>
                <a:spcPts val="0"/>
              </a:spcBef>
              <a:spcAft>
                <a:spcPts val="0"/>
              </a:spcAft>
              <a:buClr>
                <a:schemeClr val="accent1"/>
              </a:buClr>
              <a:buSzPts val="5800"/>
              <a:buFont typeface="Roboto Slab"/>
              <a:buNone/>
            </a:pPr>
            <a:r>
              <a:rPr i="0" lang="en-US" sz="900" u="none" cap="none" strike="noStrike">
                <a:solidFill>
                  <a:srgbClr val="003E7A"/>
                </a:solidFill>
                <a:latin typeface="Exo 2"/>
                <a:ea typeface="Exo 2"/>
                <a:cs typeface="Exo 2"/>
                <a:sym typeface="Exo 2"/>
              </a:rPr>
              <a:t>Nguyễn Minh Huy - 19520109</a:t>
            </a:r>
            <a:endParaRPr>
              <a:latin typeface="Exo 2"/>
              <a:ea typeface="Exo 2"/>
              <a:cs typeface="Exo 2"/>
              <a:sym typeface="Exo 2"/>
            </a:endParaRPr>
          </a:p>
          <a:p>
            <a:pPr indent="0" lvl="0" marL="0" marR="0" rtl="0" algn="l">
              <a:lnSpc>
                <a:spcPct val="100000"/>
              </a:lnSpc>
              <a:spcBef>
                <a:spcPts val="0"/>
              </a:spcBef>
              <a:spcAft>
                <a:spcPts val="0"/>
              </a:spcAft>
              <a:buClr>
                <a:schemeClr val="accent1"/>
              </a:buClr>
              <a:buSzPts val="5800"/>
              <a:buFont typeface="Roboto Slab"/>
              <a:buNone/>
            </a:pPr>
            <a:r>
              <a:rPr i="0" lang="en-US" sz="900" u="none" cap="none" strike="noStrike">
                <a:solidFill>
                  <a:srgbClr val="003E7A"/>
                </a:solidFill>
                <a:latin typeface="Exo 2"/>
                <a:ea typeface="Exo 2"/>
                <a:cs typeface="Exo 2"/>
                <a:sym typeface="Exo 2"/>
              </a:rPr>
              <a:t>Hồ Chung Đức Khánh - 19520624</a:t>
            </a:r>
            <a:endParaRPr>
              <a:latin typeface="Exo 2"/>
              <a:ea typeface="Exo 2"/>
              <a:cs typeface="Exo 2"/>
              <a:sym typeface="Exo 2"/>
            </a:endParaRPr>
          </a:p>
          <a:p>
            <a:pPr indent="0" lvl="0" marL="0" marR="0" rtl="0" algn="l">
              <a:lnSpc>
                <a:spcPct val="100000"/>
              </a:lnSpc>
              <a:spcBef>
                <a:spcPts val="0"/>
              </a:spcBef>
              <a:spcAft>
                <a:spcPts val="0"/>
              </a:spcAft>
              <a:buClr>
                <a:schemeClr val="accent1"/>
              </a:buClr>
              <a:buSzPts val="5800"/>
              <a:buFont typeface="Roboto Slab"/>
              <a:buNone/>
            </a:pPr>
            <a:r>
              <a:rPr i="0" lang="en-US" sz="900" u="none" cap="none" strike="noStrike">
                <a:solidFill>
                  <a:srgbClr val="003E7A"/>
                </a:solidFill>
                <a:latin typeface="Exo 2"/>
                <a:ea typeface="Exo 2"/>
                <a:cs typeface="Exo 2"/>
                <a:sym typeface="Exo 2"/>
              </a:rPr>
              <a:t>Võ Minh Hiếu - 19520084</a:t>
            </a:r>
            <a:endParaRPr>
              <a:latin typeface="Exo 2"/>
              <a:ea typeface="Exo 2"/>
              <a:cs typeface="Exo 2"/>
              <a:sym typeface="Exo 2"/>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b233e8fdb0_0_16"/>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36" name="Google Shape;136;gb233e8fdb0_0_16"/>
          <p:cNvSpPr txBox="1"/>
          <p:nvPr/>
        </p:nvSpPr>
        <p:spPr>
          <a:xfrm>
            <a:off x="1824450" y="1010050"/>
            <a:ext cx="54951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Pattern Recognition</a:t>
            </a:r>
            <a:endParaRPr sz="3600">
              <a:solidFill>
                <a:srgbClr val="0E78C0"/>
              </a:solidFill>
              <a:latin typeface="Exo 2"/>
              <a:ea typeface="Exo 2"/>
              <a:cs typeface="Exo 2"/>
              <a:sym typeface="Exo 2"/>
            </a:endParaRPr>
          </a:p>
        </p:txBody>
      </p:sp>
      <p:sp>
        <p:nvSpPr>
          <p:cNvPr id="137" name="Google Shape;137;gb233e8fdb0_0_16"/>
          <p:cNvSpPr txBox="1"/>
          <p:nvPr/>
        </p:nvSpPr>
        <p:spPr>
          <a:xfrm>
            <a:off x="595050" y="2080250"/>
            <a:ext cx="7953900" cy="24693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Font typeface="Exo 2"/>
              <a:buChar char="●"/>
            </a:pPr>
            <a:r>
              <a:rPr lang="en-US" sz="2200">
                <a:latin typeface="Exo 2"/>
                <a:ea typeface="Exo 2"/>
                <a:cs typeface="Exo 2"/>
                <a:sym typeface="Exo 2"/>
              </a:rPr>
              <a:t>Nhận thấy rằng phần tử b</a:t>
            </a:r>
            <a:r>
              <a:rPr baseline="-25000" lang="en-US" sz="2200">
                <a:latin typeface="Exo 2"/>
                <a:ea typeface="Exo 2"/>
                <a:cs typeface="Exo 2"/>
                <a:sym typeface="Exo 2"/>
              </a:rPr>
              <a:t>i</a:t>
            </a:r>
            <a:r>
              <a:rPr lang="en-US" sz="2200">
                <a:latin typeface="Exo 2"/>
                <a:ea typeface="Exo 2"/>
                <a:cs typeface="Exo 2"/>
                <a:sym typeface="Exo 2"/>
              </a:rPr>
              <a:t> trong dãy con tăng phải lớn hơn phần tử b</a:t>
            </a:r>
            <a:r>
              <a:rPr baseline="-25000" lang="en-US" sz="2200">
                <a:latin typeface="Exo 2"/>
                <a:ea typeface="Exo 2"/>
                <a:cs typeface="Exo 2"/>
                <a:sym typeface="Exo 2"/>
              </a:rPr>
              <a:t>i-1</a:t>
            </a:r>
            <a:r>
              <a:rPr lang="en-US" sz="2200">
                <a:latin typeface="Exo 2"/>
                <a:ea typeface="Exo 2"/>
                <a:cs typeface="Exo 2"/>
                <a:sym typeface="Exo 2"/>
              </a:rPr>
              <a:t>.</a:t>
            </a:r>
            <a:endParaRPr sz="2200">
              <a:latin typeface="Exo 2"/>
              <a:ea typeface="Exo 2"/>
              <a:cs typeface="Exo 2"/>
              <a:sym typeface="Exo 2"/>
            </a:endParaRPr>
          </a:p>
          <a:p>
            <a:pPr indent="-368300" lvl="0" marL="457200" rtl="0" algn="l">
              <a:lnSpc>
                <a:spcPct val="100000"/>
              </a:lnSpc>
              <a:spcBef>
                <a:spcPts val="2000"/>
              </a:spcBef>
              <a:spcAft>
                <a:spcPts val="0"/>
              </a:spcAft>
              <a:buSzPts val="2200"/>
              <a:buFont typeface="Exo 2"/>
              <a:buChar char="●"/>
            </a:pPr>
            <a:r>
              <a:rPr lang="en-US" sz="2200">
                <a:latin typeface="Exo 2"/>
                <a:ea typeface="Exo 2"/>
                <a:cs typeface="Exo 2"/>
                <a:sym typeface="Exo 2"/>
              </a:rPr>
              <a:t>Vậy khi thêm phần tử b</a:t>
            </a:r>
            <a:r>
              <a:rPr baseline="-25000" lang="en-US" sz="2200">
                <a:latin typeface="Exo 2"/>
                <a:ea typeface="Exo 2"/>
                <a:cs typeface="Exo 2"/>
                <a:sym typeface="Exo 2"/>
              </a:rPr>
              <a:t>i</a:t>
            </a:r>
            <a:r>
              <a:rPr lang="en-US" sz="2200">
                <a:latin typeface="Exo 2"/>
                <a:ea typeface="Exo 2"/>
                <a:cs typeface="Exo 2"/>
                <a:sym typeface="Exo 2"/>
              </a:rPr>
              <a:t> vào dãy con tăng, cần phải xét điều kiện b</a:t>
            </a:r>
            <a:r>
              <a:rPr baseline="-25000" lang="en-US" sz="2200">
                <a:latin typeface="Exo 2"/>
                <a:ea typeface="Exo 2"/>
                <a:cs typeface="Exo 2"/>
                <a:sym typeface="Exo 2"/>
              </a:rPr>
              <a:t>i</a:t>
            </a:r>
            <a:r>
              <a:rPr lang="en-US" sz="2200">
                <a:latin typeface="Exo 2"/>
                <a:ea typeface="Exo 2"/>
                <a:cs typeface="Exo 2"/>
                <a:sym typeface="Exo 2"/>
              </a:rPr>
              <a:t> &gt; b</a:t>
            </a:r>
            <a:r>
              <a:rPr baseline="-25000" lang="en-US" sz="2200">
                <a:latin typeface="Exo 2"/>
                <a:ea typeface="Exo 2"/>
                <a:cs typeface="Exo 2"/>
                <a:sym typeface="Exo 2"/>
              </a:rPr>
              <a:t>i-1</a:t>
            </a:r>
            <a:r>
              <a:rPr lang="en-US" sz="2200">
                <a:latin typeface="Exo 2"/>
                <a:ea typeface="Exo 2"/>
                <a:cs typeface="Exo 2"/>
                <a:sym typeface="Exo 2"/>
              </a:rPr>
              <a:t>.</a:t>
            </a:r>
            <a:endParaRPr sz="2200">
              <a:latin typeface="Exo 2"/>
              <a:ea typeface="Exo 2"/>
              <a:cs typeface="Exo 2"/>
              <a:sym typeface="Exo 2"/>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b233e8fdb0_0_35"/>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43" name="Google Shape;143;gb233e8fdb0_0_35"/>
          <p:cNvSpPr txBox="1"/>
          <p:nvPr/>
        </p:nvSpPr>
        <p:spPr>
          <a:xfrm>
            <a:off x="1824450" y="1010050"/>
            <a:ext cx="54951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Greedy</a:t>
            </a:r>
            <a:endParaRPr sz="3600">
              <a:solidFill>
                <a:srgbClr val="0E78C0"/>
              </a:solidFill>
              <a:latin typeface="Exo 2"/>
              <a:ea typeface="Exo 2"/>
              <a:cs typeface="Exo 2"/>
              <a:sym typeface="Exo 2"/>
            </a:endParaRPr>
          </a:p>
        </p:txBody>
      </p:sp>
      <p:sp>
        <p:nvSpPr>
          <p:cNvPr id="144" name="Google Shape;144;gb233e8fdb0_0_35"/>
          <p:cNvSpPr txBox="1"/>
          <p:nvPr/>
        </p:nvSpPr>
        <p:spPr>
          <a:xfrm>
            <a:off x="595050" y="2080250"/>
            <a:ext cx="7953900" cy="2469300"/>
          </a:xfrm>
          <a:prstGeom prst="rect">
            <a:avLst/>
          </a:prstGeom>
          <a:noFill/>
          <a:ln>
            <a:noFill/>
          </a:ln>
        </p:spPr>
        <p:txBody>
          <a:bodyPr anchorCtr="0" anchor="t" bIns="91425" lIns="91425" spcFirstLastPara="1" rIns="91425" wrap="square" tIns="91425">
            <a:noAutofit/>
          </a:bodyPr>
          <a:lstStyle/>
          <a:p>
            <a:pPr indent="-368300" lvl="0" marL="457200" rtl="0" algn="l">
              <a:lnSpc>
                <a:spcPct val="200000"/>
              </a:lnSpc>
              <a:spcBef>
                <a:spcPts val="0"/>
              </a:spcBef>
              <a:spcAft>
                <a:spcPts val="0"/>
              </a:spcAft>
              <a:buSzPts val="2200"/>
              <a:buFont typeface="Exo 2"/>
              <a:buChar char="●"/>
            </a:pPr>
            <a:r>
              <a:rPr lang="en-US" sz="2200">
                <a:latin typeface="Exo 2"/>
                <a:ea typeface="Exo 2"/>
                <a:cs typeface="Exo 2"/>
                <a:sym typeface="Exo 2"/>
              </a:rPr>
              <a:t>Xét lần lượt dãy số từ đầu đến cuối.</a:t>
            </a:r>
            <a:endParaRPr sz="2200">
              <a:latin typeface="Exo 2"/>
              <a:ea typeface="Exo 2"/>
              <a:cs typeface="Exo 2"/>
              <a:sym typeface="Exo 2"/>
            </a:endParaRPr>
          </a:p>
          <a:p>
            <a:pPr indent="-368300" lvl="0" marL="457200" rtl="0" algn="l">
              <a:lnSpc>
                <a:spcPct val="100000"/>
              </a:lnSpc>
              <a:spcBef>
                <a:spcPts val="0"/>
              </a:spcBef>
              <a:spcAft>
                <a:spcPts val="0"/>
              </a:spcAft>
              <a:buSzPts val="2200"/>
              <a:buFont typeface="Exo 2"/>
              <a:buChar char="●"/>
            </a:pPr>
            <a:r>
              <a:rPr lang="en-US" sz="2200">
                <a:latin typeface="Exo 2"/>
                <a:ea typeface="Exo 2"/>
                <a:cs typeface="Exo 2"/>
                <a:sym typeface="Exo 2"/>
              </a:rPr>
              <a:t>Tại mỗi vị trí i, nếu phần tử a</a:t>
            </a:r>
            <a:r>
              <a:rPr baseline="-25000" lang="en-US" sz="2200">
                <a:latin typeface="Exo 2"/>
                <a:ea typeface="Exo 2"/>
                <a:cs typeface="Exo 2"/>
                <a:sym typeface="Exo 2"/>
              </a:rPr>
              <a:t>i</a:t>
            </a:r>
            <a:r>
              <a:rPr lang="en-US" sz="2200">
                <a:latin typeface="Exo 2"/>
                <a:ea typeface="Exo 2"/>
                <a:cs typeface="Exo 2"/>
                <a:sym typeface="Exo 2"/>
              </a:rPr>
              <a:t> lớn hơn phần tử cuối cùng trong dãy con hiện tại thì thêm a</a:t>
            </a:r>
            <a:r>
              <a:rPr baseline="-25000" lang="en-US" sz="2200">
                <a:latin typeface="Exo 2"/>
                <a:ea typeface="Exo 2"/>
                <a:cs typeface="Exo 2"/>
                <a:sym typeface="Exo 2"/>
              </a:rPr>
              <a:t>i</a:t>
            </a:r>
            <a:r>
              <a:rPr lang="en-US" sz="2200">
                <a:latin typeface="Exo 2"/>
                <a:ea typeface="Exo 2"/>
                <a:cs typeface="Exo 2"/>
                <a:sym typeface="Exo 2"/>
              </a:rPr>
              <a:t> vào dãy con.</a:t>
            </a:r>
            <a:endParaRPr sz="2200">
              <a:latin typeface="Exo 2"/>
              <a:ea typeface="Exo 2"/>
              <a:cs typeface="Exo 2"/>
              <a:sym typeface="Exo 2"/>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b233e8fdb0_0_56"/>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50" name="Google Shape;150;gb233e8fdb0_0_56"/>
          <p:cNvSpPr txBox="1"/>
          <p:nvPr/>
        </p:nvSpPr>
        <p:spPr>
          <a:xfrm>
            <a:off x="1824450" y="1010050"/>
            <a:ext cx="54951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Greedy</a:t>
            </a:r>
            <a:endParaRPr sz="3600">
              <a:solidFill>
                <a:srgbClr val="0E78C0"/>
              </a:solidFill>
              <a:latin typeface="Exo 2"/>
              <a:ea typeface="Exo 2"/>
              <a:cs typeface="Exo 2"/>
              <a:sym typeface="Exo 2"/>
            </a:endParaRPr>
          </a:p>
        </p:txBody>
      </p:sp>
      <p:pic>
        <p:nvPicPr>
          <p:cNvPr id="151" name="Google Shape;151;gb233e8fdb0_0_56"/>
          <p:cNvPicPr preferRelativeResize="0"/>
          <p:nvPr/>
        </p:nvPicPr>
        <p:blipFill>
          <a:blip r:embed="rId3">
            <a:alphaModFix/>
          </a:blip>
          <a:stretch>
            <a:fillRect/>
          </a:stretch>
        </p:blipFill>
        <p:spPr>
          <a:xfrm>
            <a:off x="2033588" y="1947250"/>
            <a:ext cx="5076825" cy="2181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b233e8fdb0_0_64"/>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57" name="Google Shape;157;gb233e8fdb0_0_64"/>
          <p:cNvSpPr txBox="1"/>
          <p:nvPr/>
        </p:nvSpPr>
        <p:spPr>
          <a:xfrm>
            <a:off x="1824450" y="1010050"/>
            <a:ext cx="54951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Greedy</a:t>
            </a:r>
            <a:endParaRPr sz="3600">
              <a:solidFill>
                <a:srgbClr val="0E78C0"/>
              </a:solidFill>
              <a:latin typeface="Exo 2"/>
              <a:ea typeface="Exo 2"/>
              <a:cs typeface="Exo 2"/>
              <a:sym typeface="Exo 2"/>
            </a:endParaRPr>
          </a:p>
        </p:txBody>
      </p:sp>
      <p:pic>
        <p:nvPicPr>
          <p:cNvPr id="158" name="Google Shape;158;gb233e8fdb0_0_64"/>
          <p:cNvPicPr preferRelativeResize="0"/>
          <p:nvPr/>
        </p:nvPicPr>
        <p:blipFill>
          <a:blip r:embed="rId3">
            <a:alphaModFix/>
          </a:blip>
          <a:stretch>
            <a:fillRect/>
          </a:stretch>
        </p:blipFill>
        <p:spPr>
          <a:xfrm>
            <a:off x="2033588" y="1947250"/>
            <a:ext cx="5076825" cy="2181225"/>
          </a:xfrm>
          <a:prstGeom prst="rect">
            <a:avLst/>
          </a:prstGeom>
          <a:noFill/>
          <a:ln>
            <a:noFill/>
          </a:ln>
        </p:spPr>
      </p:pic>
      <p:pic>
        <p:nvPicPr>
          <p:cNvPr id="159" name="Google Shape;159;gb233e8fdb0_0_64"/>
          <p:cNvPicPr preferRelativeResize="0"/>
          <p:nvPr/>
        </p:nvPicPr>
        <p:blipFill>
          <a:blip r:embed="rId4">
            <a:alphaModFix/>
          </a:blip>
          <a:stretch>
            <a:fillRect/>
          </a:stretch>
        </p:blipFill>
        <p:spPr>
          <a:xfrm>
            <a:off x="1919288" y="1947238"/>
            <a:ext cx="5191125" cy="2695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b233e8fdb0_0_7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65" name="Google Shape;165;gb233e8fdb0_0_71"/>
          <p:cNvSpPr txBox="1"/>
          <p:nvPr/>
        </p:nvSpPr>
        <p:spPr>
          <a:xfrm>
            <a:off x="1824450" y="1010050"/>
            <a:ext cx="54951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Greedy</a:t>
            </a:r>
            <a:endParaRPr sz="3600">
              <a:solidFill>
                <a:srgbClr val="0E78C0"/>
              </a:solidFill>
              <a:latin typeface="Exo 2"/>
              <a:ea typeface="Exo 2"/>
              <a:cs typeface="Exo 2"/>
              <a:sym typeface="Exo 2"/>
            </a:endParaRPr>
          </a:p>
        </p:txBody>
      </p:sp>
      <p:pic>
        <p:nvPicPr>
          <p:cNvPr id="166" name="Google Shape;166;gb233e8fdb0_0_71"/>
          <p:cNvPicPr preferRelativeResize="0"/>
          <p:nvPr/>
        </p:nvPicPr>
        <p:blipFill>
          <a:blip r:embed="rId3">
            <a:alphaModFix/>
          </a:blip>
          <a:stretch>
            <a:fillRect/>
          </a:stretch>
        </p:blipFill>
        <p:spPr>
          <a:xfrm>
            <a:off x="2033588" y="1947250"/>
            <a:ext cx="5076825" cy="2181225"/>
          </a:xfrm>
          <a:prstGeom prst="rect">
            <a:avLst/>
          </a:prstGeom>
          <a:noFill/>
          <a:ln>
            <a:noFill/>
          </a:ln>
        </p:spPr>
      </p:pic>
      <p:pic>
        <p:nvPicPr>
          <p:cNvPr id="167" name="Google Shape;167;gb233e8fdb0_0_71"/>
          <p:cNvPicPr preferRelativeResize="0"/>
          <p:nvPr/>
        </p:nvPicPr>
        <p:blipFill>
          <a:blip r:embed="rId4">
            <a:alphaModFix/>
          </a:blip>
          <a:stretch>
            <a:fillRect/>
          </a:stretch>
        </p:blipFill>
        <p:spPr>
          <a:xfrm>
            <a:off x="1919288" y="1947238"/>
            <a:ext cx="5191125" cy="2695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b233e8fdb0_0_77"/>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73" name="Google Shape;173;gb233e8fdb0_0_77"/>
          <p:cNvSpPr txBox="1"/>
          <p:nvPr/>
        </p:nvSpPr>
        <p:spPr>
          <a:xfrm>
            <a:off x="1824450" y="1010050"/>
            <a:ext cx="54951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Greedy</a:t>
            </a:r>
            <a:endParaRPr sz="3600">
              <a:solidFill>
                <a:srgbClr val="0E78C0"/>
              </a:solidFill>
              <a:latin typeface="Exo 2"/>
              <a:ea typeface="Exo 2"/>
              <a:cs typeface="Exo 2"/>
              <a:sym typeface="Exo 2"/>
            </a:endParaRPr>
          </a:p>
        </p:txBody>
      </p:sp>
      <p:pic>
        <p:nvPicPr>
          <p:cNvPr id="174" name="Google Shape;174;gb233e8fdb0_0_77"/>
          <p:cNvPicPr preferRelativeResize="0"/>
          <p:nvPr/>
        </p:nvPicPr>
        <p:blipFill>
          <a:blip r:embed="rId3">
            <a:alphaModFix/>
          </a:blip>
          <a:stretch>
            <a:fillRect/>
          </a:stretch>
        </p:blipFill>
        <p:spPr>
          <a:xfrm>
            <a:off x="2033588" y="1947250"/>
            <a:ext cx="5076825" cy="2181225"/>
          </a:xfrm>
          <a:prstGeom prst="rect">
            <a:avLst/>
          </a:prstGeom>
          <a:noFill/>
          <a:ln>
            <a:noFill/>
          </a:ln>
        </p:spPr>
      </p:pic>
      <p:pic>
        <p:nvPicPr>
          <p:cNvPr id="175" name="Google Shape;175;gb233e8fdb0_0_77"/>
          <p:cNvPicPr preferRelativeResize="0"/>
          <p:nvPr/>
        </p:nvPicPr>
        <p:blipFill>
          <a:blip r:embed="rId4">
            <a:alphaModFix/>
          </a:blip>
          <a:stretch>
            <a:fillRect/>
          </a:stretch>
        </p:blipFill>
        <p:spPr>
          <a:xfrm>
            <a:off x="2033575" y="1947238"/>
            <a:ext cx="5076825" cy="2486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b233e8fdb0_0_83"/>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81" name="Google Shape;181;gb233e8fdb0_0_83"/>
          <p:cNvSpPr txBox="1"/>
          <p:nvPr/>
        </p:nvSpPr>
        <p:spPr>
          <a:xfrm>
            <a:off x="1824450" y="1010050"/>
            <a:ext cx="54951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Greedy</a:t>
            </a:r>
            <a:endParaRPr sz="3600">
              <a:solidFill>
                <a:srgbClr val="0E78C0"/>
              </a:solidFill>
              <a:latin typeface="Exo 2"/>
              <a:ea typeface="Exo 2"/>
              <a:cs typeface="Exo 2"/>
              <a:sym typeface="Exo 2"/>
            </a:endParaRPr>
          </a:p>
        </p:txBody>
      </p:sp>
      <p:pic>
        <p:nvPicPr>
          <p:cNvPr id="182" name="Google Shape;182;gb233e8fdb0_0_83"/>
          <p:cNvPicPr preferRelativeResize="0"/>
          <p:nvPr/>
        </p:nvPicPr>
        <p:blipFill>
          <a:blip r:embed="rId3">
            <a:alphaModFix/>
          </a:blip>
          <a:stretch>
            <a:fillRect/>
          </a:stretch>
        </p:blipFill>
        <p:spPr>
          <a:xfrm>
            <a:off x="2033588" y="1947250"/>
            <a:ext cx="5076825" cy="2181225"/>
          </a:xfrm>
          <a:prstGeom prst="rect">
            <a:avLst/>
          </a:prstGeom>
          <a:noFill/>
          <a:ln>
            <a:noFill/>
          </a:ln>
        </p:spPr>
      </p:pic>
      <p:pic>
        <p:nvPicPr>
          <p:cNvPr id="183" name="Google Shape;183;gb233e8fdb0_0_83"/>
          <p:cNvPicPr preferRelativeResize="0"/>
          <p:nvPr/>
        </p:nvPicPr>
        <p:blipFill>
          <a:blip r:embed="rId4">
            <a:alphaModFix/>
          </a:blip>
          <a:stretch>
            <a:fillRect/>
          </a:stretch>
        </p:blipFill>
        <p:spPr>
          <a:xfrm>
            <a:off x="2033575" y="1947238"/>
            <a:ext cx="5076825" cy="2486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b233e8fdb0_0_89"/>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89" name="Google Shape;189;gb233e8fdb0_0_89"/>
          <p:cNvSpPr txBox="1"/>
          <p:nvPr/>
        </p:nvSpPr>
        <p:spPr>
          <a:xfrm>
            <a:off x="1824450" y="1010050"/>
            <a:ext cx="54951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Greedy</a:t>
            </a:r>
            <a:endParaRPr sz="3600">
              <a:solidFill>
                <a:srgbClr val="0E78C0"/>
              </a:solidFill>
              <a:latin typeface="Exo 2"/>
              <a:ea typeface="Exo 2"/>
              <a:cs typeface="Exo 2"/>
              <a:sym typeface="Exo 2"/>
            </a:endParaRPr>
          </a:p>
        </p:txBody>
      </p:sp>
      <p:pic>
        <p:nvPicPr>
          <p:cNvPr id="190" name="Google Shape;190;gb233e8fdb0_0_89"/>
          <p:cNvPicPr preferRelativeResize="0"/>
          <p:nvPr/>
        </p:nvPicPr>
        <p:blipFill>
          <a:blip r:embed="rId3">
            <a:alphaModFix/>
          </a:blip>
          <a:stretch>
            <a:fillRect/>
          </a:stretch>
        </p:blipFill>
        <p:spPr>
          <a:xfrm>
            <a:off x="2033588" y="1947250"/>
            <a:ext cx="5076825" cy="2181225"/>
          </a:xfrm>
          <a:prstGeom prst="rect">
            <a:avLst/>
          </a:prstGeom>
          <a:noFill/>
          <a:ln>
            <a:noFill/>
          </a:ln>
        </p:spPr>
      </p:pic>
      <p:pic>
        <p:nvPicPr>
          <p:cNvPr id="191" name="Google Shape;191;gb233e8fdb0_0_89"/>
          <p:cNvPicPr preferRelativeResize="0"/>
          <p:nvPr/>
        </p:nvPicPr>
        <p:blipFill>
          <a:blip r:embed="rId4">
            <a:alphaModFix/>
          </a:blip>
          <a:stretch>
            <a:fillRect/>
          </a:stretch>
        </p:blipFill>
        <p:spPr>
          <a:xfrm>
            <a:off x="2033575" y="1947238"/>
            <a:ext cx="5076825" cy="2486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b233e8fdb0_0_95"/>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97" name="Google Shape;197;gb233e8fdb0_0_95"/>
          <p:cNvSpPr txBox="1"/>
          <p:nvPr/>
        </p:nvSpPr>
        <p:spPr>
          <a:xfrm>
            <a:off x="1824450" y="1010050"/>
            <a:ext cx="54951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Greedy</a:t>
            </a:r>
            <a:endParaRPr sz="3600">
              <a:solidFill>
                <a:srgbClr val="0E78C0"/>
              </a:solidFill>
              <a:latin typeface="Exo 2"/>
              <a:ea typeface="Exo 2"/>
              <a:cs typeface="Exo 2"/>
              <a:sym typeface="Exo 2"/>
            </a:endParaRPr>
          </a:p>
        </p:txBody>
      </p:sp>
      <p:pic>
        <p:nvPicPr>
          <p:cNvPr id="198" name="Google Shape;198;gb233e8fdb0_0_95"/>
          <p:cNvPicPr preferRelativeResize="0"/>
          <p:nvPr/>
        </p:nvPicPr>
        <p:blipFill>
          <a:blip r:embed="rId3">
            <a:alphaModFix/>
          </a:blip>
          <a:stretch>
            <a:fillRect/>
          </a:stretch>
        </p:blipFill>
        <p:spPr>
          <a:xfrm>
            <a:off x="2033588" y="1947250"/>
            <a:ext cx="5076825" cy="2181225"/>
          </a:xfrm>
          <a:prstGeom prst="rect">
            <a:avLst/>
          </a:prstGeom>
          <a:noFill/>
          <a:ln>
            <a:noFill/>
          </a:ln>
        </p:spPr>
      </p:pic>
      <p:pic>
        <p:nvPicPr>
          <p:cNvPr id="199" name="Google Shape;199;gb233e8fdb0_0_95"/>
          <p:cNvPicPr preferRelativeResize="0"/>
          <p:nvPr/>
        </p:nvPicPr>
        <p:blipFill>
          <a:blip r:embed="rId4">
            <a:alphaModFix/>
          </a:blip>
          <a:stretch>
            <a:fillRect/>
          </a:stretch>
        </p:blipFill>
        <p:spPr>
          <a:xfrm>
            <a:off x="2033575" y="1947238"/>
            <a:ext cx="5076825" cy="2486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b233e8fdb0_0_108"/>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205" name="Google Shape;205;gb233e8fdb0_0_108"/>
          <p:cNvSpPr txBox="1"/>
          <p:nvPr/>
        </p:nvSpPr>
        <p:spPr>
          <a:xfrm>
            <a:off x="1824450" y="1010050"/>
            <a:ext cx="54951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Greedy</a:t>
            </a:r>
            <a:endParaRPr sz="3600">
              <a:solidFill>
                <a:srgbClr val="0E78C0"/>
              </a:solidFill>
              <a:latin typeface="Exo 2"/>
              <a:ea typeface="Exo 2"/>
              <a:cs typeface="Exo 2"/>
              <a:sym typeface="Exo 2"/>
            </a:endParaRPr>
          </a:p>
        </p:txBody>
      </p:sp>
      <p:pic>
        <p:nvPicPr>
          <p:cNvPr id="206" name="Google Shape;206;gb233e8fdb0_0_108"/>
          <p:cNvPicPr preferRelativeResize="0"/>
          <p:nvPr/>
        </p:nvPicPr>
        <p:blipFill>
          <a:blip r:embed="rId3">
            <a:alphaModFix/>
          </a:blip>
          <a:stretch>
            <a:fillRect/>
          </a:stretch>
        </p:blipFill>
        <p:spPr>
          <a:xfrm>
            <a:off x="2033588" y="1947250"/>
            <a:ext cx="5076825" cy="2181225"/>
          </a:xfrm>
          <a:prstGeom prst="rect">
            <a:avLst/>
          </a:prstGeom>
          <a:noFill/>
          <a:ln>
            <a:noFill/>
          </a:ln>
        </p:spPr>
      </p:pic>
      <p:pic>
        <p:nvPicPr>
          <p:cNvPr id="207" name="Google Shape;207;gb233e8fdb0_0_108"/>
          <p:cNvPicPr preferRelativeResize="0"/>
          <p:nvPr/>
        </p:nvPicPr>
        <p:blipFill>
          <a:blip r:embed="rId4">
            <a:alphaModFix/>
          </a:blip>
          <a:stretch>
            <a:fillRect/>
          </a:stretch>
        </p:blipFill>
        <p:spPr>
          <a:xfrm>
            <a:off x="2033588" y="1947238"/>
            <a:ext cx="5076825" cy="2486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2"/>
          <p:cNvSpPr txBox="1"/>
          <p:nvPr/>
        </p:nvSpPr>
        <p:spPr>
          <a:xfrm>
            <a:off x="3385875" y="2098650"/>
            <a:ext cx="2372400" cy="946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i="0" lang="en-US" sz="3200" u="none" cap="none" strike="noStrike">
                <a:solidFill>
                  <a:srgbClr val="0E78C0"/>
                </a:solidFill>
                <a:latin typeface="Exo 2"/>
                <a:ea typeface="Exo 2"/>
                <a:cs typeface="Exo 2"/>
                <a:sym typeface="Exo 2"/>
              </a:rPr>
              <a:t>NỘI DUNG</a:t>
            </a:r>
            <a:endParaRPr>
              <a:latin typeface="Exo 2"/>
              <a:ea typeface="Exo 2"/>
              <a:cs typeface="Exo 2"/>
              <a:sym typeface="Exo 2"/>
            </a:endParaRPr>
          </a:p>
        </p:txBody>
      </p:sp>
      <p:sp>
        <p:nvSpPr>
          <p:cNvPr id="70" name="Google Shape;70;p2"/>
          <p:cNvSpPr txBox="1"/>
          <p:nvPr/>
        </p:nvSpPr>
        <p:spPr>
          <a:xfrm>
            <a:off x="2129568" y="1084079"/>
            <a:ext cx="1107600" cy="577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i="0" lang="en-US" sz="3600" u="none" cap="none" strike="noStrike">
                <a:solidFill>
                  <a:srgbClr val="0E78C0"/>
                </a:solidFill>
                <a:latin typeface="Exo 2"/>
                <a:ea typeface="Exo 2"/>
                <a:cs typeface="Exo 2"/>
                <a:sym typeface="Exo 2"/>
              </a:rPr>
              <a:t>01</a:t>
            </a:r>
            <a:endParaRPr>
              <a:latin typeface="Exo 2"/>
              <a:ea typeface="Exo 2"/>
              <a:cs typeface="Exo 2"/>
              <a:sym typeface="Exo 2"/>
            </a:endParaRPr>
          </a:p>
        </p:txBody>
      </p:sp>
      <p:sp>
        <p:nvSpPr>
          <p:cNvPr id="71" name="Google Shape;71;p2"/>
          <p:cNvSpPr txBox="1"/>
          <p:nvPr/>
        </p:nvSpPr>
        <p:spPr>
          <a:xfrm>
            <a:off x="2129568" y="3044850"/>
            <a:ext cx="1107600" cy="577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i="0" lang="en-US" sz="3600" u="none" cap="none" strike="noStrike">
                <a:solidFill>
                  <a:srgbClr val="0E78C0"/>
                </a:solidFill>
                <a:latin typeface="Exo 2"/>
                <a:ea typeface="Exo 2"/>
                <a:cs typeface="Exo 2"/>
                <a:sym typeface="Exo 2"/>
              </a:rPr>
              <a:t>03</a:t>
            </a:r>
            <a:endParaRPr>
              <a:latin typeface="Exo 2"/>
              <a:ea typeface="Exo 2"/>
              <a:cs typeface="Exo 2"/>
              <a:sym typeface="Exo 2"/>
            </a:endParaRPr>
          </a:p>
        </p:txBody>
      </p:sp>
      <p:sp>
        <p:nvSpPr>
          <p:cNvPr id="72" name="Google Shape;72;p2"/>
          <p:cNvSpPr txBox="1"/>
          <p:nvPr/>
        </p:nvSpPr>
        <p:spPr>
          <a:xfrm>
            <a:off x="2129568" y="2073490"/>
            <a:ext cx="1107600" cy="577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i="0" lang="en-US" sz="3600" u="none" cap="none" strike="noStrike">
                <a:solidFill>
                  <a:srgbClr val="0E78C0"/>
                </a:solidFill>
                <a:latin typeface="Exo 2"/>
                <a:ea typeface="Exo 2"/>
                <a:cs typeface="Exo 2"/>
                <a:sym typeface="Exo 2"/>
              </a:rPr>
              <a:t>02</a:t>
            </a:r>
            <a:endParaRPr>
              <a:latin typeface="Exo 2"/>
              <a:ea typeface="Exo 2"/>
              <a:cs typeface="Exo 2"/>
              <a:sym typeface="Exo 2"/>
            </a:endParaRPr>
          </a:p>
        </p:txBody>
      </p:sp>
      <p:cxnSp>
        <p:nvCxnSpPr>
          <p:cNvPr id="73" name="Google Shape;73;p2"/>
          <p:cNvCxnSpPr/>
          <p:nvPr/>
        </p:nvCxnSpPr>
        <p:spPr>
          <a:xfrm>
            <a:off x="3297225" y="0"/>
            <a:ext cx="0" cy="2147611"/>
          </a:xfrm>
          <a:prstGeom prst="straightConnector1">
            <a:avLst/>
          </a:prstGeom>
          <a:noFill/>
          <a:ln cap="flat" cmpd="sng" w="9525">
            <a:solidFill>
              <a:srgbClr val="0091EA"/>
            </a:solidFill>
            <a:prstDash val="solid"/>
            <a:round/>
            <a:headEnd len="sm" w="sm" type="none"/>
            <a:tailEnd len="sm" w="sm" type="none"/>
          </a:ln>
        </p:spPr>
      </p:cxnSp>
      <p:cxnSp>
        <p:nvCxnSpPr>
          <p:cNvPr id="74" name="Google Shape;74;p2"/>
          <p:cNvCxnSpPr/>
          <p:nvPr/>
        </p:nvCxnSpPr>
        <p:spPr>
          <a:xfrm>
            <a:off x="5861950" y="3131400"/>
            <a:ext cx="0" cy="2030100"/>
          </a:xfrm>
          <a:prstGeom prst="straightConnector1">
            <a:avLst/>
          </a:prstGeom>
          <a:noFill/>
          <a:ln cap="flat" cmpd="sng" w="9525">
            <a:solidFill>
              <a:srgbClr val="0091EA"/>
            </a:solidFill>
            <a:prstDash val="solid"/>
            <a:round/>
            <a:headEnd len="sm" w="sm" type="none"/>
            <a:tailEnd len="sm" w="sm" type="none"/>
          </a:ln>
        </p:spPr>
      </p:cxnSp>
      <p:sp>
        <p:nvSpPr>
          <p:cNvPr id="75" name="Google Shape;75;p2"/>
          <p:cNvSpPr txBox="1"/>
          <p:nvPr/>
        </p:nvSpPr>
        <p:spPr>
          <a:xfrm>
            <a:off x="5922008" y="1661879"/>
            <a:ext cx="1072200" cy="57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i="0" lang="en-US" sz="3600" u="none" cap="none" strike="noStrike">
                <a:solidFill>
                  <a:srgbClr val="0E78C0"/>
                </a:solidFill>
                <a:latin typeface="Exo 2"/>
                <a:ea typeface="Exo 2"/>
                <a:cs typeface="Exo 2"/>
                <a:sym typeface="Exo 2"/>
              </a:rPr>
              <a:t>04</a:t>
            </a:r>
            <a:endParaRPr>
              <a:latin typeface="Exo 2"/>
              <a:ea typeface="Exo 2"/>
              <a:cs typeface="Exo 2"/>
              <a:sym typeface="Exo 2"/>
            </a:endParaRPr>
          </a:p>
        </p:txBody>
      </p:sp>
      <p:sp>
        <p:nvSpPr>
          <p:cNvPr id="76" name="Google Shape;76;p2"/>
          <p:cNvSpPr txBox="1"/>
          <p:nvPr/>
        </p:nvSpPr>
        <p:spPr>
          <a:xfrm>
            <a:off x="5922008" y="2681577"/>
            <a:ext cx="1072200" cy="57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i="0" lang="en-US" sz="3600" u="none" cap="none" strike="noStrike">
                <a:solidFill>
                  <a:srgbClr val="0E78C0"/>
                </a:solidFill>
                <a:latin typeface="Exo 2"/>
                <a:ea typeface="Exo 2"/>
                <a:cs typeface="Exo 2"/>
                <a:sym typeface="Exo 2"/>
              </a:rPr>
              <a:t>05</a:t>
            </a:r>
            <a:endParaRPr>
              <a:latin typeface="Exo 2"/>
              <a:ea typeface="Exo 2"/>
              <a:cs typeface="Exo 2"/>
              <a:sym typeface="Exo 2"/>
            </a:endParaRPr>
          </a:p>
        </p:txBody>
      </p:sp>
      <p:sp>
        <p:nvSpPr>
          <p:cNvPr id="77" name="Google Shape;77;p2"/>
          <p:cNvSpPr txBox="1"/>
          <p:nvPr/>
        </p:nvSpPr>
        <p:spPr>
          <a:xfrm>
            <a:off x="5922008" y="3701274"/>
            <a:ext cx="1072200" cy="57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i="0" lang="en-US" sz="3600" u="none" cap="none" strike="noStrike">
                <a:solidFill>
                  <a:srgbClr val="0E78C0"/>
                </a:solidFill>
                <a:latin typeface="Exo 2"/>
                <a:ea typeface="Exo 2"/>
                <a:cs typeface="Exo 2"/>
                <a:sym typeface="Exo 2"/>
              </a:rPr>
              <a:t>06</a:t>
            </a:r>
            <a:endParaRPr>
              <a:latin typeface="Exo 2"/>
              <a:ea typeface="Exo 2"/>
              <a:cs typeface="Exo 2"/>
              <a:sym typeface="Exo 2"/>
            </a:endParaRPr>
          </a:p>
        </p:txBody>
      </p:sp>
      <p:sp>
        <p:nvSpPr>
          <p:cNvPr id="78" name="Google Shape;78;p2"/>
          <p:cNvSpPr txBox="1"/>
          <p:nvPr/>
        </p:nvSpPr>
        <p:spPr>
          <a:xfrm>
            <a:off x="526537" y="1061794"/>
            <a:ext cx="1982266" cy="5778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i="0" lang="en-US" sz="1600" u="none" cap="none" strike="noStrike">
                <a:solidFill>
                  <a:srgbClr val="0E78C0"/>
                </a:solidFill>
                <a:latin typeface="Exo 2"/>
                <a:ea typeface="Exo 2"/>
                <a:cs typeface="Exo 2"/>
                <a:sym typeface="Exo 2"/>
              </a:rPr>
              <a:t>Computational Thinking</a:t>
            </a:r>
            <a:endParaRPr>
              <a:latin typeface="Exo 2"/>
              <a:ea typeface="Exo 2"/>
              <a:cs typeface="Exo 2"/>
              <a:sym typeface="Exo 2"/>
            </a:endParaRPr>
          </a:p>
        </p:txBody>
      </p:sp>
      <p:sp>
        <p:nvSpPr>
          <p:cNvPr id="79" name="Google Shape;79;p2"/>
          <p:cNvSpPr txBox="1"/>
          <p:nvPr/>
        </p:nvSpPr>
        <p:spPr>
          <a:xfrm>
            <a:off x="526537" y="2121997"/>
            <a:ext cx="1982266" cy="5778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i="0" lang="en-US" sz="1600" u="none" cap="none" strike="noStrike">
                <a:solidFill>
                  <a:srgbClr val="0E78C0"/>
                </a:solidFill>
                <a:latin typeface="Exo 2"/>
                <a:ea typeface="Exo 2"/>
                <a:cs typeface="Exo 2"/>
                <a:sym typeface="Exo 2"/>
              </a:rPr>
              <a:t>Bài toán</a:t>
            </a:r>
            <a:endParaRPr>
              <a:latin typeface="Exo 2"/>
              <a:ea typeface="Exo 2"/>
              <a:cs typeface="Exo 2"/>
              <a:sym typeface="Exo 2"/>
            </a:endParaRPr>
          </a:p>
          <a:p>
            <a:pPr indent="0" lvl="0" marL="0" marR="0" rtl="0" algn="r">
              <a:lnSpc>
                <a:spcPct val="100000"/>
              </a:lnSpc>
              <a:spcBef>
                <a:spcPts val="0"/>
              </a:spcBef>
              <a:spcAft>
                <a:spcPts val="0"/>
              </a:spcAft>
              <a:buNone/>
            </a:pPr>
            <a:r>
              <a:rPr i="0" lang="en-US" sz="1600" u="none" cap="none" strike="noStrike">
                <a:solidFill>
                  <a:srgbClr val="0E78C0"/>
                </a:solidFill>
                <a:latin typeface="Exo 2"/>
                <a:ea typeface="Exo 2"/>
                <a:cs typeface="Exo 2"/>
                <a:sym typeface="Exo 2"/>
              </a:rPr>
              <a:t>minh họa</a:t>
            </a:r>
            <a:endParaRPr>
              <a:latin typeface="Exo 2"/>
              <a:ea typeface="Exo 2"/>
              <a:cs typeface="Exo 2"/>
              <a:sym typeface="Exo 2"/>
            </a:endParaRPr>
          </a:p>
        </p:txBody>
      </p:sp>
      <p:sp>
        <p:nvSpPr>
          <p:cNvPr id="80" name="Google Shape;80;p2"/>
          <p:cNvSpPr txBox="1"/>
          <p:nvPr/>
        </p:nvSpPr>
        <p:spPr>
          <a:xfrm>
            <a:off x="526537" y="3044850"/>
            <a:ext cx="1982266" cy="5778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i="0" lang="en-US" sz="1600" u="none" cap="none" strike="noStrike">
                <a:solidFill>
                  <a:srgbClr val="0E78C0"/>
                </a:solidFill>
                <a:latin typeface="Exo 2"/>
                <a:ea typeface="Exo 2"/>
                <a:cs typeface="Exo 2"/>
                <a:sym typeface="Exo 2"/>
              </a:rPr>
              <a:t>Abstraction</a:t>
            </a:r>
            <a:endParaRPr>
              <a:latin typeface="Exo 2"/>
              <a:ea typeface="Exo 2"/>
              <a:cs typeface="Exo 2"/>
              <a:sym typeface="Exo 2"/>
            </a:endParaRPr>
          </a:p>
        </p:txBody>
      </p:sp>
      <p:sp>
        <p:nvSpPr>
          <p:cNvPr id="81" name="Google Shape;81;p2"/>
          <p:cNvSpPr txBox="1"/>
          <p:nvPr/>
        </p:nvSpPr>
        <p:spPr>
          <a:xfrm>
            <a:off x="6733075" y="1661875"/>
            <a:ext cx="2161200" cy="577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i="0" lang="en-US" sz="1600" u="none" cap="none" strike="noStrike">
                <a:solidFill>
                  <a:srgbClr val="0E78C0"/>
                </a:solidFill>
                <a:latin typeface="Exo 2"/>
                <a:ea typeface="Exo 2"/>
                <a:cs typeface="Exo 2"/>
                <a:sym typeface="Exo 2"/>
              </a:rPr>
              <a:t>Decomposition</a:t>
            </a:r>
            <a:r>
              <a:rPr lang="en-US" sz="1600">
                <a:solidFill>
                  <a:srgbClr val="0E78C0"/>
                </a:solidFill>
                <a:latin typeface="Exo 2"/>
                <a:ea typeface="Exo 2"/>
                <a:cs typeface="Exo 2"/>
                <a:sym typeface="Exo 2"/>
              </a:rPr>
              <a:t> &amp;</a:t>
            </a:r>
            <a:endParaRPr sz="1600">
              <a:solidFill>
                <a:srgbClr val="0E78C0"/>
              </a:solidFill>
              <a:latin typeface="Exo 2"/>
              <a:ea typeface="Exo 2"/>
              <a:cs typeface="Exo 2"/>
              <a:sym typeface="Exo 2"/>
            </a:endParaRPr>
          </a:p>
          <a:p>
            <a:pPr indent="0" lvl="0" marL="0" marR="0" rtl="0" algn="l">
              <a:lnSpc>
                <a:spcPct val="100000"/>
              </a:lnSpc>
              <a:spcBef>
                <a:spcPts val="0"/>
              </a:spcBef>
              <a:spcAft>
                <a:spcPts val="0"/>
              </a:spcAft>
              <a:buNone/>
            </a:pPr>
            <a:r>
              <a:rPr lang="en-US" sz="1600">
                <a:solidFill>
                  <a:srgbClr val="0E78C0"/>
                </a:solidFill>
                <a:latin typeface="Exo 2"/>
                <a:ea typeface="Exo 2"/>
                <a:cs typeface="Exo 2"/>
                <a:sym typeface="Exo 2"/>
              </a:rPr>
              <a:t>Pattern Recognition</a:t>
            </a:r>
            <a:endParaRPr sz="1600">
              <a:solidFill>
                <a:srgbClr val="0E78C0"/>
              </a:solidFill>
              <a:latin typeface="Exo 2"/>
              <a:ea typeface="Exo 2"/>
              <a:cs typeface="Exo 2"/>
              <a:sym typeface="Exo 2"/>
            </a:endParaRPr>
          </a:p>
        </p:txBody>
      </p:sp>
      <p:sp>
        <p:nvSpPr>
          <p:cNvPr id="82" name="Google Shape;82;p2"/>
          <p:cNvSpPr txBox="1"/>
          <p:nvPr/>
        </p:nvSpPr>
        <p:spPr>
          <a:xfrm>
            <a:off x="6683292" y="3701276"/>
            <a:ext cx="1982400" cy="577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US" sz="1600">
                <a:solidFill>
                  <a:srgbClr val="0E78C0"/>
                </a:solidFill>
                <a:latin typeface="Exo 2"/>
                <a:ea typeface="Exo 2"/>
                <a:cs typeface="Exo 2"/>
                <a:sym typeface="Exo 2"/>
              </a:rPr>
              <a:t>Các bài toán khác</a:t>
            </a:r>
            <a:endParaRPr>
              <a:latin typeface="Exo 2"/>
              <a:ea typeface="Exo 2"/>
              <a:cs typeface="Exo 2"/>
              <a:sym typeface="Exo 2"/>
            </a:endParaRPr>
          </a:p>
        </p:txBody>
      </p:sp>
      <p:sp>
        <p:nvSpPr>
          <p:cNvPr id="83" name="Google Shape;83;p2"/>
          <p:cNvSpPr txBox="1"/>
          <p:nvPr/>
        </p:nvSpPr>
        <p:spPr>
          <a:xfrm>
            <a:off x="6733067" y="2651298"/>
            <a:ext cx="1982400" cy="577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i="0" lang="en-US" sz="1600" u="none" cap="none" strike="noStrike">
                <a:solidFill>
                  <a:srgbClr val="0E78C0"/>
                </a:solidFill>
                <a:latin typeface="Exo 2"/>
                <a:ea typeface="Exo 2"/>
                <a:cs typeface="Exo 2"/>
                <a:sym typeface="Exo 2"/>
              </a:rPr>
              <a:t>Algorithm Design</a:t>
            </a:r>
            <a:endParaRPr>
              <a:latin typeface="Exo 2"/>
              <a:ea typeface="Exo 2"/>
              <a:cs typeface="Exo 2"/>
              <a:sym typeface="Exo 2"/>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b233e8fdb0_0_114"/>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213" name="Google Shape;213;gb233e8fdb0_0_114"/>
          <p:cNvSpPr txBox="1"/>
          <p:nvPr/>
        </p:nvSpPr>
        <p:spPr>
          <a:xfrm>
            <a:off x="1824450" y="1010050"/>
            <a:ext cx="54951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Greedy</a:t>
            </a:r>
            <a:endParaRPr sz="3600">
              <a:solidFill>
                <a:srgbClr val="0E78C0"/>
              </a:solidFill>
              <a:latin typeface="Exo 2"/>
              <a:ea typeface="Exo 2"/>
              <a:cs typeface="Exo 2"/>
              <a:sym typeface="Exo 2"/>
            </a:endParaRPr>
          </a:p>
        </p:txBody>
      </p:sp>
      <p:pic>
        <p:nvPicPr>
          <p:cNvPr id="214" name="Google Shape;214;gb233e8fdb0_0_114"/>
          <p:cNvPicPr preferRelativeResize="0"/>
          <p:nvPr/>
        </p:nvPicPr>
        <p:blipFill>
          <a:blip r:embed="rId3">
            <a:alphaModFix/>
          </a:blip>
          <a:stretch>
            <a:fillRect/>
          </a:stretch>
        </p:blipFill>
        <p:spPr>
          <a:xfrm>
            <a:off x="2033588" y="1947250"/>
            <a:ext cx="5076825" cy="2181225"/>
          </a:xfrm>
          <a:prstGeom prst="rect">
            <a:avLst/>
          </a:prstGeom>
          <a:noFill/>
          <a:ln>
            <a:noFill/>
          </a:ln>
        </p:spPr>
      </p:pic>
      <p:pic>
        <p:nvPicPr>
          <p:cNvPr id="215" name="Google Shape;215;gb233e8fdb0_0_114"/>
          <p:cNvPicPr preferRelativeResize="0"/>
          <p:nvPr/>
        </p:nvPicPr>
        <p:blipFill>
          <a:blip r:embed="rId4">
            <a:alphaModFix/>
          </a:blip>
          <a:stretch>
            <a:fillRect/>
          </a:stretch>
        </p:blipFill>
        <p:spPr>
          <a:xfrm>
            <a:off x="2033588" y="1947238"/>
            <a:ext cx="5076825" cy="2486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b233e8fdb0_0_120"/>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221" name="Google Shape;221;gb233e8fdb0_0_120"/>
          <p:cNvSpPr txBox="1"/>
          <p:nvPr/>
        </p:nvSpPr>
        <p:spPr>
          <a:xfrm>
            <a:off x="1824450" y="1010050"/>
            <a:ext cx="54951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Greedy</a:t>
            </a:r>
            <a:endParaRPr sz="3600">
              <a:solidFill>
                <a:srgbClr val="0E78C0"/>
              </a:solidFill>
              <a:latin typeface="Exo 2"/>
              <a:ea typeface="Exo 2"/>
              <a:cs typeface="Exo 2"/>
              <a:sym typeface="Exo 2"/>
            </a:endParaRPr>
          </a:p>
        </p:txBody>
      </p:sp>
      <p:pic>
        <p:nvPicPr>
          <p:cNvPr id="222" name="Google Shape;222;gb233e8fdb0_0_120"/>
          <p:cNvPicPr preferRelativeResize="0"/>
          <p:nvPr/>
        </p:nvPicPr>
        <p:blipFill>
          <a:blip r:embed="rId3">
            <a:alphaModFix/>
          </a:blip>
          <a:stretch>
            <a:fillRect/>
          </a:stretch>
        </p:blipFill>
        <p:spPr>
          <a:xfrm>
            <a:off x="2033588" y="1947250"/>
            <a:ext cx="5076825" cy="2181225"/>
          </a:xfrm>
          <a:prstGeom prst="rect">
            <a:avLst/>
          </a:prstGeom>
          <a:noFill/>
          <a:ln>
            <a:noFill/>
          </a:ln>
        </p:spPr>
      </p:pic>
      <p:pic>
        <p:nvPicPr>
          <p:cNvPr id="223" name="Google Shape;223;gb233e8fdb0_0_120"/>
          <p:cNvPicPr preferRelativeResize="0"/>
          <p:nvPr/>
        </p:nvPicPr>
        <p:blipFill>
          <a:blip r:embed="rId4">
            <a:alphaModFix/>
          </a:blip>
          <a:stretch>
            <a:fillRect/>
          </a:stretch>
        </p:blipFill>
        <p:spPr>
          <a:xfrm>
            <a:off x="2033575" y="1947238"/>
            <a:ext cx="5076825" cy="2486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b233e8fdb0_0_128"/>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229" name="Google Shape;229;gb233e8fdb0_0_128"/>
          <p:cNvSpPr txBox="1"/>
          <p:nvPr/>
        </p:nvSpPr>
        <p:spPr>
          <a:xfrm>
            <a:off x="1824450" y="1010050"/>
            <a:ext cx="54951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Greedy</a:t>
            </a:r>
            <a:endParaRPr sz="3600">
              <a:solidFill>
                <a:srgbClr val="0E78C0"/>
              </a:solidFill>
              <a:latin typeface="Exo 2"/>
              <a:ea typeface="Exo 2"/>
              <a:cs typeface="Exo 2"/>
              <a:sym typeface="Exo 2"/>
            </a:endParaRPr>
          </a:p>
        </p:txBody>
      </p:sp>
      <p:pic>
        <p:nvPicPr>
          <p:cNvPr id="230" name="Google Shape;230;gb233e8fdb0_0_128"/>
          <p:cNvPicPr preferRelativeResize="0"/>
          <p:nvPr/>
        </p:nvPicPr>
        <p:blipFill>
          <a:blip r:embed="rId3">
            <a:alphaModFix/>
          </a:blip>
          <a:stretch>
            <a:fillRect/>
          </a:stretch>
        </p:blipFill>
        <p:spPr>
          <a:xfrm>
            <a:off x="2033588" y="1947250"/>
            <a:ext cx="5076825" cy="2181225"/>
          </a:xfrm>
          <a:prstGeom prst="rect">
            <a:avLst/>
          </a:prstGeom>
          <a:noFill/>
          <a:ln>
            <a:noFill/>
          </a:ln>
        </p:spPr>
      </p:pic>
      <p:pic>
        <p:nvPicPr>
          <p:cNvPr id="231" name="Google Shape;231;gb233e8fdb0_0_128"/>
          <p:cNvPicPr preferRelativeResize="0"/>
          <p:nvPr/>
        </p:nvPicPr>
        <p:blipFill>
          <a:blip r:embed="rId4">
            <a:alphaModFix/>
          </a:blip>
          <a:stretch>
            <a:fillRect/>
          </a:stretch>
        </p:blipFill>
        <p:spPr>
          <a:xfrm>
            <a:off x="2033588" y="1947238"/>
            <a:ext cx="5076825" cy="2181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b233e8fdb0_0_22"/>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graphicFrame>
        <p:nvGraphicFramePr>
          <p:cNvPr id="237" name="Google Shape;237;gb233e8fdb0_0_22"/>
          <p:cNvGraphicFramePr/>
          <p:nvPr/>
        </p:nvGraphicFramePr>
        <p:xfrm>
          <a:off x="952500" y="2033125"/>
          <a:ext cx="3000000" cy="3000000"/>
        </p:xfrm>
        <a:graphic>
          <a:graphicData uri="http://schemas.openxmlformats.org/drawingml/2006/table">
            <a:tbl>
              <a:tblPr>
                <a:noFill/>
                <a:tableStyleId>{7018E542-1D6D-46C1-8EB1-93D95EE55515}</a:tableStyleId>
              </a:tblPr>
              <a:tblGrid>
                <a:gridCol w="3816675"/>
                <a:gridCol w="3816675"/>
              </a:tblGrid>
              <a:tr h="838750">
                <a:tc>
                  <a:txBody>
                    <a:bodyPr/>
                    <a:lstStyle/>
                    <a:p>
                      <a:pPr indent="0" lvl="0" marL="0" rtl="0" algn="ctr">
                        <a:spcBef>
                          <a:spcPts val="0"/>
                        </a:spcBef>
                        <a:spcAft>
                          <a:spcPts val="0"/>
                        </a:spcAft>
                        <a:buNone/>
                      </a:pPr>
                      <a:r>
                        <a:rPr lang="en-US" sz="2400">
                          <a:latin typeface="Exo 2"/>
                          <a:ea typeface="Exo 2"/>
                          <a:cs typeface="Exo 2"/>
                          <a:sym typeface="Exo 2"/>
                        </a:rPr>
                        <a:t>Độ phức tạp tính toán</a:t>
                      </a:r>
                      <a:endParaRPr sz="2400">
                        <a:latin typeface="Exo 2"/>
                        <a:ea typeface="Exo 2"/>
                        <a:cs typeface="Exo 2"/>
                        <a:sym typeface="Exo 2"/>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Exo 2"/>
                          <a:ea typeface="Exo 2"/>
                          <a:cs typeface="Exo 2"/>
                          <a:sym typeface="Exo 2"/>
                        </a:rPr>
                        <a:t>Độ phức tạp bộ nhớ</a:t>
                      </a:r>
                      <a:endParaRPr sz="2400">
                        <a:latin typeface="Exo 2"/>
                        <a:ea typeface="Exo 2"/>
                        <a:cs typeface="Exo 2"/>
                        <a:sym typeface="Exo 2"/>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838750">
                <a:tc>
                  <a:txBody>
                    <a:bodyPr/>
                    <a:lstStyle/>
                    <a:p>
                      <a:pPr indent="0" lvl="0" marL="0" rtl="0" algn="ctr">
                        <a:spcBef>
                          <a:spcPts val="0"/>
                        </a:spcBef>
                        <a:spcAft>
                          <a:spcPts val="0"/>
                        </a:spcAft>
                        <a:buNone/>
                      </a:pPr>
                      <a:r>
                        <a:rPr lang="en-US" sz="2400">
                          <a:latin typeface="Exo 2"/>
                          <a:ea typeface="Exo 2"/>
                          <a:cs typeface="Exo 2"/>
                          <a:sym typeface="Exo 2"/>
                        </a:rPr>
                        <a:t>O(</a:t>
                      </a:r>
                      <a:r>
                        <a:rPr lang="en-US" sz="2400"/>
                        <a:t>N</a:t>
                      </a:r>
                      <a:r>
                        <a:rPr lang="en-US" sz="2400">
                          <a:latin typeface="Exo 2"/>
                          <a:ea typeface="Exo 2"/>
                          <a:cs typeface="Exo 2"/>
                          <a:sym typeface="Exo 2"/>
                        </a:rPr>
                        <a:t>)</a:t>
                      </a:r>
                      <a:endParaRPr sz="24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Exo 2"/>
                          <a:ea typeface="Exo 2"/>
                          <a:cs typeface="Exo 2"/>
                          <a:sym typeface="Exo 2"/>
                        </a:rPr>
                        <a:t>O(N)</a:t>
                      </a:r>
                      <a:endParaRPr sz="2400">
                        <a:latin typeface="Exo 2"/>
                        <a:ea typeface="Exo 2"/>
                        <a:cs typeface="Exo 2"/>
                        <a:sym typeface="Exo 2"/>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238" name="Google Shape;238;gb233e8fdb0_0_22"/>
          <p:cNvSpPr txBox="1"/>
          <p:nvPr/>
        </p:nvSpPr>
        <p:spPr>
          <a:xfrm>
            <a:off x="1824450" y="1010050"/>
            <a:ext cx="54951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Greedy</a:t>
            </a:r>
            <a:endParaRPr sz="3600">
              <a:solidFill>
                <a:srgbClr val="0E78C0"/>
              </a:solidFill>
              <a:latin typeface="Exo 2"/>
              <a:ea typeface="Exo 2"/>
              <a:cs typeface="Exo 2"/>
              <a:sym typeface="Exo 2"/>
            </a:endParaRPr>
          </a:p>
        </p:txBody>
      </p:sp>
      <p:sp>
        <p:nvSpPr>
          <p:cNvPr id="239" name="Google Shape;239;gb233e8fdb0_0_22"/>
          <p:cNvSpPr txBox="1"/>
          <p:nvPr/>
        </p:nvSpPr>
        <p:spPr>
          <a:xfrm>
            <a:off x="952500" y="3865925"/>
            <a:ext cx="6648300" cy="72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sz="2200">
                <a:latin typeface="Exo 2"/>
                <a:ea typeface="Exo 2"/>
                <a:cs typeface="Exo 2"/>
                <a:sym typeface="Exo 2"/>
              </a:rPr>
              <a:t>⇒ Có trường hợp không tối ưu.</a:t>
            </a:r>
            <a:endParaRPr sz="2200">
              <a:latin typeface="Exo 2"/>
              <a:ea typeface="Exo 2"/>
              <a:cs typeface="Exo 2"/>
              <a:sym typeface="Exo 2"/>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b233e8fdb0_0_143"/>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245" name="Google Shape;245;gb233e8fdb0_0_143"/>
          <p:cNvSpPr txBox="1"/>
          <p:nvPr/>
        </p:nvSpPr>
        <p:spPr>
          <a:xfrm>
            <a:off x="1824450" y="1010050"/>
            <a:ext cx="54951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Greedy</a:t>
            </a:r>
            <a:endParaRPr sz="3600">
              <a:solidFill>
                <a:srgbClr val="0E78C0"/>
              </a:solidFill>
              <a:latin typeface="Exo 2"/>
              <a:ea typeface="Exo 2"/>
              <a:cs typeface="Exo 2"/>
              <a:sym typeface="Exo 2"/>
            </a:endParaRPr>
          </a:p>
        </p:txBody>
      </p:sp>
      <p:pic>
        <p:nvPicPr>
          <p:cNvPr id="246" name="Google Shape;246;gb233e8fdb0_0_143"/>
          <p:cNvPicPr preferRelativeResize="0"/>
          <p:nvPr/>
        </p:nvPicPr>
        <p:blipFill>
          <a:blip r:embed="rId3">
            <a:alphaModFix/>
          </a:blip>
          <a:stretch>
            <a:fillRect/>
          </a:stretch>
        </p:blipFill>
        <p:spPr>
          <a:xfrm>
            <a:off x="2033588" y="1947250"/>
            <a:ext cx="5076825" cy="2181225"/>
          </a:xfrm>
          <a:prstGeom prst="rect">
            <a:avLst/>
          </a:prstGeom>
          <a:noFill/>
          <a:ln>
            <a:noFill/>
          </a:ln>
        </p:spPr>
      </p:pic>
      <p:pic>
        <p:nvPicPr>
          <p:cNvPr id="247" name="Google Shape;247;gb233e8fdb0_0_143"/>
          <p:cNvPicPr preferRelativeResize="0"/>
          <p:nvPr/>
        </p:nvPicPr>
        <p:blipFill>
          <a:blip r:embed="rId4">
            <a:alphaModFix/>
          </a:blip>
          <a:stretch>
            <a:fillRect/>
          </a:stretch>
        </p:blipFill>
        <p:spPr>
          <a:xfrm>
            <a:off x="2033600" y="1947250"/>
            <a:ext cx="5076825" cy="2181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b233e8fdb0_0_15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253" name="Google Shape;253;gb233e8fdb0_0_151"/>
          <p:cNvSpPr txBox="1"/>
          <p:nvPr/>
        </p:nvSpPr>
        <p:spPr>
          <a:xfrm>
            <a:off x="1824450" y="1010050"/>
            <a:ext cx="54951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Greedy</a:t>
            </a:r>
            <a:endParaRPr sz="3600">
              <a:solidFill>
                <a:srgbClr val="0E78C0"/>
              </a:solidFill>
              <a:latin typeface="Exo 2"/>
              <a:ea typeface="Exo 2"/>
              <a:cs typeface="Exo 2"/>
              <a:sym typeface="Exo 2"/>
            </a:endParaRPr>
          </a:p>
        </p:txBody>
      </p:sp>
      <p:pic>
        <p:nvPicPr>
          <p:cNvPr id="254" name="Google Shape;254;gb233e8fdb0_0_151"/>
          <p:cNvPicPr preferRelativeResize="0"/>
          <p:nvPr/>
        </p:nvPicPr>
        <p:blipFill>
          <a:blip r:embed="rId3">
            <a:alphaModFix/>
          </a:blip>
          <a:stretch>
            <a:fillRect/>
          </a:stretch>
        </p:blipFill>
        <p:spPr>
          <a:xfrm>
            <a:off x="2033588" y="1947250"/>
            <a:ext cx="5076825" cy="2181225"/>
          </a:xfrm>
          <a:prstGeom prst="rect">
            <a:avLst/>
          </a:prstGeom>
          <a:noFill/>
          <a:ln>
            <a:noFill/>
          </a:ln>
        </p:spPr>
      </p:pic>
      <p:pic>
        <p:nvPicPr>
          <p:cNvPr id="255" name="Google Shape;255;gb233e8fdb0_0_151"/>
          <p:cNvPicPr preferRelativeResize="0"/>
          <p:nvPr/>
        </p:nvPicPr>
        <p:blipFill>
          <a:blip r:embed="rId4">
            <a:alphaModFix/>
          </a:blip>
          <a:stretch>
            <a:fillRect/>
          </a:stretch>
        </p:blipFill>
        <p:spPr>
          <a:xfrm>
            <a:off x="2033575" y="1947238"/>
            <a:ext cx="5076825" cy="2181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b233e8fdb0_0_158"/>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261" name="Google Shape;261;gb233e8fdb0_0_158"/>
          <p:cNvSpPr txBox="1"/>
          <p:nvPr/>
        </p:nvSpPr>
        <p:spPr>
          <a:xfrm>
            <a:off x="1824450" y="1010050"/>
            <a:ext cx="54951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Greedy</a:t>
            </a:r>
            <a:endParaRPr sz="3600">
              <a:solidFill>
                <a:srgbClr val="0E78C0"/>
              </a:solidFill>
              <a:latin typeface="Exo 2"/>
              <a:ea typeface="Exo 2"/>
              <a:cs typeface="Exo 2"/>
              <a:sym typeface="Exo 2"/>
            </a:endParaRPr>
          </a:p>
        </p:txBody>
      </p:sp>
      <p:pic>
        <p:nvPicPr>
          <p:cNvPr id="262" name="Google Shape;262;gb233e8fdb0_0_158"/>
          <p:cNvPicPr preferRelativeResize="0"/>
          <p:nvPr/>
        </p:nvPicPr>
        <p:blipFill>
          <a:blip r:embed="rId3">
            <a:alphaModFix/>
          </a:blip>
          <a:stretch>
            <a:fillRect/>
          </a:stretch>
        </p:blipFill>
        <p:spPr>
          <a:xfrm>
            <a:off x="2033588" y="1947250"/>
            <a:ext cx="5076825" cy="2181225"/>
          </a:xfrm>
          <a:prstGeom prst="rect">
            <a:avLst/>
          </a:prstGeom>
          <a:noFill/>
          <a:ln>
            <a:noFill/>
          </a:ln>
        </p:spPr>
      </p:pic>
      <p:pic>
        <p:nvPicPr>
          <p:cNvPr id="263" name="Google Shape;263;gb233e8fdb0_0_158"/>
          <p:cNvPicPr preferRelativeResize="0"/>
          <p:nvPr/>
        </p:nvPicPr>
        <p:blipFill>
          <a:blip r:embed="rId4">
            <a:alphaModFix/>
          </a:blip>
          <a:stretch>
            <a:fillRect/>
          </a:stretch>
        </p:blipFill>
        <p:spPr>
          <a:xfrm>
            <a:off x="2033575" y="1947238"/>
            <a:ext cx="5076825" cy="21812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b233e8fdb0_0_4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269" name="Google Shape;269;gb233e8fdb0_0_41"/>
          <p:cNvSpPr txBox="1"/>
          <p:nvPr/>
        </p:nvSpPr>
        <p:spPr>
          <a:xfrm>
            <a:off x="1824450" y="1010050"/>
            <a:ext cx="54951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Greedy</a:t>
            </a:r>
            <a:endParaRPr sz="3600">
              <a:solidFill>
                <a:srgbClr val="0E78C0"/>
              </a:solidFill>
              <a:latin typeface="Exo 2"/>
              <a:ea typeface="Exo 2"/>
              <a:cs typeface="Exo 2"/>
              <a:sym typeface="Exo 2"/>
            </a:endParaRPr>
          </a:p>
        </p:txBody>
      </p:sp>
      <p:sp>
        <p:nvSpPr>
          <p:cNvPr id="270" name="Google Shape;270;gb233e8fdb0_0_41"/>
          <p:cNvSpPr txBox="1"/>
          <p:nvPr/>
        </p:nvSpPr>
        <p:spPr>
          <a:xfrm>
            <a:off x="595050" y="2080250"/>
            <a:ext cx="7953900" cy="2469300"/>
          </a:xfrm>
          <a:prstGeom prst="rect">
            <a:avLst/>
          </a:prstGeom>
          <a:noFill/>
          <a:ln>
            <a:noFill/>
          </a:ln>
        </p:spPr>
        <p:txBody>
          <a:bodyPr anchorCtr="0" anchor="t" bIns="91425" lIns="91425" spcFirstLastPara="1" rIns="91425" wrap="square" tIns="91425">
            <a:noAutofit/>
          </a:bodyPr>
          <a:lstStyle/>
          <a:p>
            <a:pPr indent="-368300" lvl="0" marL="457200" rtl="0" algn="l">
              <a:lnSpc>
                <a:spcPct val="200000"/>
              </a:lnSpc>
              <a:spcBef>
                <a:spcPts val="0"/>
              </a:spcBef>
              <a:spcAft>
                <a:spcPts val="0"/>
              </a:spcAft>
              <a:buSzPts val="2200"/>
              <a:buFont typeface="Exo 2"/>
              <a:buChar char="●"/>
            </a:pPr>
            <a:r>
              <a:rPr b="1" lang="en-US" sz="2200">
                <a:latin typeface="Exo 2"/>
                <a:ea typeface="Exo 2"/>
                <a:cs typeface="Exo 2"/>
                <a:sym typeface="Exo 2"/>
              </a:rPr>
              <a:t>Nhận xét</a:t>
            </a:r>
            <a:r>
              <a:rPr b="1" lang="en-US" sz="2200">
                <a:latin typeface="Exo 2"/>
                <a:ea typeface="Exo 2"/>
                <a:cs typeface="Exo 2"/>
                <a:sym typeface="Exo 2"/>
              </a:rPr>
              <a:t>:</a:t>
            </a:r>
            <a:r>
              <a:rPr lang="en-US" sz="2200">
                <a:latin typeface="Exo 2"/>
                <a:ea typeface="Exo 2"/>
                <a:cs typeface="Exo 2"/>
                <a:sym typeface="Exo 2"/>
              </a:rPr>
              <a:t> Greedy không có khả năng “nhìn xa trông rộng”.</a:t>
            </a:r>
            <a:endParaRPr sz="2200">
              <a:latin typeface="Exo 2"/>
              <a:ea typeface="Exo 2"/>
              <a:cs typeface="Exo 2"/>
              <a:sym typeface="Exo 2"/>
            </a:endParaRPr>
          </a:p>
          <a:p>
            <a:pPr indent="-368300" lvl="0" marL="457200" rtl="0" algn="l">
              <a:lnSpc>
                <a:spcPct val="100000"/>
              </a:lnSpc>
              <a:spcBef>
                <a:spcPts val="0"/>
              </a:spcBef>
              <a:spcAft>
                <a:spcPts val="0"/>
              </a:spcAft>
              <a:buSzPts val="2200"/>
              <a:buFont typeface="Exo 2"/>
              <a:buChar char="●"/>
            </a:pPr>
            <a:r>
              <a:rPr lang="en-US" sz="2200">
                <a:latin typeface="Exo 2"/>
                <a:ea typeface="Exo 2"/>
                <a:cs typeface="Exo 2"/>
                <a:sym typeface="Exo 2"/>
              </a:rPr>
              <a:t>Mỗi khi thêm phần tử vào dãy, cần xét đến những phần tử sẽ được thêm trong tương lai.</a:t>
            </a:r>
            <a:endParaRPr sz="2200">
              <a:latin typeface="Exo 2"/>
              <a:ea typeface="Exo 2"/>
              <a:cs typeface="Exo 2"/>
              <a:sym typeface="Exo 2"/>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b233e8fdb0_0_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276" name="Google Shape;276;gb233e8fdb0_0_1"/>
          <p:cNvSpPr txBox="1"/>
          <p:nvPr/>
        </p:nvSpPr>
        <p:spPr>
          <a:xfrm>
            <a:off x="1488300" y="1010050"/>
            <a:ext cx="6167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Branch and Bound</a:t>
            </a:r>
            <a:endParaRPr sz="3600">
              <a:solidFill>
                <a:srgbClr val="0E78C0"/>
              </a:solidFill>
              <a:latin typeface="Exo 2"/>
              <a:ea typeface="Exo 2"/>
              <a:cs typeface="Exo 2"/>
              <a:sym typeface="Exo 2"/>
            </a:endParaRPr>
          </a:p>
        </p:txBody>
      </p:sp>
      <p:sp>
        <p:nvSpPr>
          <p:cNvPr id="277" name="Google Shape;277;gb233e8fdb0_0_1"/>
          <p:cNvSpPr txBox="1"/>
          <p:nvPr/>
        </p:nvSpPr>
        <p:spPr>
          <a:xfrm>
            <a:off x="595050" y="2080250"/>
            <a:ext cx="7953900" cy="2469300"/>
          </a:xfrm>
          <a:prstGeom prst="rect">
            <a:avLst/>
          </a:prstGeom>
          <a:noFill/>
          <a:ln>
            <a:noFill/>
          </a:ln>
        </p:spPr>
        <p:txBody>
          <a:bodyPr anchorCtr="0" anchor="t" bIns="91425" lIns="91425" spcFirstLastPara="1" rIns="91425" wrap="square" tIns="91425">
            <a:noAutofit/>
          </a:bodyPr>
          <a:lstStyle/>
          <a:p>
            <a:pPr indent="-368300" lvl="0" marL="457200" rtl="0" algn="l">
              <a:lnSpc>
                <a:spcPct val="200000"/>
              </a:lnSpc>
              <a:spcBef>
                <a:spcPts val="0"/>
              </a:spcBef>
              <a:spcAft>
                <a:spcPts val="0"/>
              </a:spcAft>
              <a:buSzPts val="2200"/>
              <a:buFont typeface="Exo 2"/>
              <a:buChar char="●"/>
            </a:pPr>
            <a:r>
              <a:rPr lang="en-US" sz="2200">
                <a:latin typeface="Exo 2"/>
                <a:ea typeface="Exo 2"/>
                <a:cs typeface="Exo 2"/>
                <a:sym typeface="Exo 2"/>
              </a:rPr>
              <a:t>X</a:t>
            </a:r>
            <a:r>
              <a:rPr lang="en-US" sz="2200">
                <a:latin typeface="Exo 2"/>
                <a:ea typeface="Exo 2"/>
                <a:cs typeface="Exo 2"/>
                <a:sym typeface="Exo 2"/>
              </a:rPr>
              <a:t>ét toàn bộ dãy con trong dãy ban đầu.</a:t>
            </a:r>
            <a:endParaRPr sz="2200">
              <a:latin typeface="Exo 2"/>
              <a:ea typeface="Exo 2"/>
              <a:cs typeface="Exo 2"/>
              <a:sym typeface="Exo 2"/>
            </a:endParaRPr>
          </a:p>
          <a:p>
            <a:pPr indent="-368300" lvl="0" marL="457200" rtl="0" algn="l">
              <a:lnSpc>
                <a:spcPct val="100000"/>
              </a:lnSpc>
              <a:spcBef>
                <a:spcPts val="0"/>
              </a:spcBef>
              <a:spcAft>
                <a:spcPts val="0"/>
              </a:spcAft>
              <a:buSzPts val="2200"/>
              <a:buFont typeface="Exo 2"/>
              <a:buChar char="●"/>
            </a:pPr>
            <a:r>
              <a:rPr lang="en-US" sz="2200">
                <a:latin typeface="Exo 2"/>
                <a:ea typeface="Exo 2"/>
                <a:cs typeface="Exo 2"/>
                <a:sym typeface="Exo 2"/>
              </a:rPr>
              <a:t>Có tổng cộng 2</a:t>
            </a:r>
            <a:r>
              <a:rPr baseline="30000" lang="en-US" sz="2200">
                <a:latin typeface="Exo 2"/>
                <a:ea typeface="Exo 2"/>
                <a:cs typeface="Exo 2"/>
                <a:sym typeface="Exo 2"/>
              </a:rPr>
              <a:t>N</a:t>
            </a:r>
            <a:r>
              <a:rPr lang="en-US" sz="2200">
                <a:latin typeface="Exo 2"/>
                <a:ea typeface="Exo 2"/>
                <a:cs typeface="Exo 2"/>
                <a:sym typeface="Exo 2"/>
              </a:rPr>
              <a:t> dãy con, với mỗi dãy chỉ cần xét xem có thỏa điều kiện tăng dần hay không.</a:t>
            </a:r>
            <a:endParaRPr sz="2200">
              <a:latin typeface="Exo 2"/>
              <a:ea typeface="Exo 2"/>
              <a:cs typeface="Exo 2"/>
              <a:sym typeface="Exo 2"/>
            </a:endParaRPr>
          </a:p>
          <a:p>
            <a:pPr indent="-368300" lvl="0" marL="457200" rtl="0" algn="l">
              <a:lnSpc>
                <a:spcPct val="100000"/>
              </a:lnSpc>
              <a:spcBef>
                <a:spcPts val="2000"/>
              </a:spcBef>
              <a:spcAft>
                <a:spcPts val="0"/>
              </a:spcAft>
              <a:buSzPts val="2200"/>
              <a:buFont typeface="Exo 2"/>
              <a:buChar char="●"/>
            </a:pPr>
            <a:r>
              <a:rPr lang="en-US" sz="2200">
                <a:latin typeface="Exo 2"/>
                <a:ea typeface="Exo 2"/>
                <a:cs typeface="Exo 2"/>
                <a:sym typeface="Exo 2"/>
              </a:rPr>
              <a:t>Dãy dài nhất thỏa điều kiện chính là đáp án cần tìm.</a:t>
            </a:r>
            <a:endParaRPr sz="2200">
              <a:latin typeface="Exo 2"/>
              <a:ea typeface="Exo 2"/>
              <a:cs typeface="Exo 2"/>
              <a:sym typeface="Exo 2"/>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b233e8fdb0_0_170"/>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283" name="Google Shape;283;gb233e8fdb0_0_170"/>
          <p:cNvPicPr preferRelativeResize="0"/>
          <p:nvPr/>
        </p:nvPicPr>
        <p:blipFill>
          <a:blip r:embed="rId3">
            <a:alphaModFix/>
          </a:blip>
          <a:stretch>
            <a:fillRect/>
          </a:stretch>
        </p:blipFill>
        <p:spPr>
          <a:xfrm>
            <a:off x="2033588" y="1947238"/>
            <a:ext cx="5076825" cy="2181225"/>
          </a:xfrm>
          <a:prstGeom prst="rect">
            <a:avLst/>
          </a:prstGeom>
          <a:noFill/>
          <a:ln>
            <a:noFill/>
          </a:ln>
        </p:spPr>
      </p:pic>
      <p:sp>
        <p:nvSpPr>
          <p:cNvPr id="284" name="Google Shape;284;gb233e8fdb0_0_170"/>
          <p:cNvSpPr txBox="1"/>
          <p:nvPr/>
        </p:nvSpPr>
        <p:spPr>
          <a:xfrm>
            <a:off x="1488300" y="1010050"/>
            <a:ext cx="6167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Branch and Bound</a:t>
            </a:r>
            <a:endParaRPr sz="3600">
              <a:solidFill>
                <a:srgbClr val="0E78C0"/>
              </a:solidFill>
              <a:latin typeface="Exo 2"/>
              <a:ea typeface="Exo 2"/>
              <a:cs typeface="Exo 2"/>
              <a:sym typeface="Exo 2"/>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3"/>
          <p:cNvSpPr txBox="1"/>
          <p:nvPr>
            <p:ph type="ctrTitle"/>
          </p:nvPr>
        </p:nvSpPr>
        <p:spPr>
          <a:xfrm flipH="1">
            <a:off x="1147650" y="3085150"/>
            <a:ext cx="6788036" cy="1022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400"/>
              <a:buNone/>
            </a:pPr>
            <a:r>
              <a:rPr b="0" lang="en-US" sz="3600">
                <a:solidFill>
                  <a:srgbClr val="0E78C0"/>
                </a:solidFill>
                <a:latin typeface="Exo 2"/>
                <a:ea typeface="Exo 2"/>
                <a:cs typeface="Exo 2"/>
                <a:sym typeface="Exo 2"/>
              </a:rPr>
              <a:t>COMPUTATIONAL THINKING</a:t>
            </a:r>
            <a:endParaRPr b="0" sz="3600">
              <a:solidFill>
                <a:srgbClr val="0E78C0"/>
              </a:solidFill>
              <a:latin typeface="Exo 2"/>
              <a:ea typeface="Exo 2"/>
              <a:cs typeface="Exo 2"/>
              <a:sym typeface="Exo 2"/>
            </a:endParaRPr>
          </a:p>
        </p:txBody>
      </p:sp>
      <p:sp>
        <p:nvSpPr>
          <p:cNvPr id="89" name="Google Shape;89;p3"/>
          <p:cNvSpPr txBox="1"/>
          <p:nvPr/>
        </p:nvSpPr>
        <p:spPr>
          <a:xfrm flipH="1">
            <a:off x="1147579" y="2323850"/>
            <a:ext cx="2979300" cy="754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i="0" lang="en-US" sz="9600" u="none" cap="none" strike="noStrike">
                <a:solidFill>
                  <a:srgbClr val="0E78C0"/>
                </a:solidFill>
                <a:latin typeface="Exo 2"/>
                <a:ea typeface="Exo 2"/>
                <a:cs typeface="Exo 2"/>
                <a:sym typeface="Exo 2"/>
              </a:rPr>
              <a:t>01</a:t>
            </a:r>
            <a:endParaRPr>
              <a:latin typeface="Exo 2"/>
              <a:ea typeface="Exo 2"/>
              <a:cs typeface="Exo 2"/>
              <a:sym typeface="Exo 2"/>
            </a:endParaRPr>
          </a:p>
        </p:txBody>
      </p:sp>
      <p:cxnSp>
        <p:nvCxnSpPr>
          <p:cNvPr id="90" name="Google Shape;90;p3"/>
          <p:cNvCxnSpPr/>
          <p:nvPr/>
        </p:nvCxnSpPr>
        <p:spPr>
          <a:xfrm>
            <a:off x="0" y="4028275"/>
            <a:ext cx="1561500" cy="0"/>
          </a:xfrm>
          <a:prstGeom prst="straightConnector1">
            <a:avLst/>
          </a:prstGeom>
          <a:noFill/>
          <a:ln cap="flat" cmpd="sng" w="9525">
            <a:solidFill>
              <a:srgbClr val="0091EA"/>
            </a:solidFill>
            <a:prstDash val="solid"/>
            <a:round/>
            <a:headEnd len="sm" w="sm" type="none"/>
            <a:tailEnd len="sm" w="sm"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b233e8fdb0_0_178"/>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290" name="Google Shape;290;gb233e8fdb0_0_178"/>
          <p:cNvPicPr preferRelativeResize="0"/>
          <p:nvPr/>
        </p:nvPicPr>
        <p:blipFill>
          <a:blip r:embed="rId3">
            <a:alphaModFix/>
          </a:blip>
          <a:stretch>
            <a:fillRect/>
          </a:stretch>
        </p:blipFill>
        <p:spPr>
          <a:xfrm>
            <a:off x="2033588" y="1947238"/>
            <a:ext cx="5076825" cy="2181225"/>
          </a:xfrm>
          <a:prstGeom prst="rect">
            <a:avLst/>
          </a:prstGeom>
          <a:noFill/>
          <a:ln>
            <a:noFill/>
          </a:ln>
        </p:spPr>
      </p:pic>
      <p:pic>
        <p:nvPicPr>
          <p:cNvPr id="291" name="Google Shape;291;gb233e8fdb0_0_178"/>
          <p:cNvPicPr preferRelativeResize="0"/>
          <p:nvPr/>
        </p:nvPicPr>
        <p:blipFill>
          <a:blip r:embed="rId4">
            <a:alphaModFix/>
          </a:blip>
          <a:stretch>
            <a:fillRect/>
          </a:stretch>
        </p:blipFill>
        <p:spPr>
          <a:xfrm>
            <a:off x="2033575" y="1947238"/>
            <a:ext cx="5076825" cy="2181225"/>
          </a:xfrm>
          <a:prstGeom prst="rect">
            <a:avLst/>
          </a:prstGeom>
          <a:noFill/>
          <a:ln>
            <a:noFill/>
          </a:ln>
        </p:spPr>
      </p:pic>
      <p:sp>
        <p:nvSpPr>
          <p:cNvPr id="292" name="Google Shape;292;gb233e8fdb0_0_178"/>
          <p:cNvSpPr txBox="1"/>
          <p:nvPr/>
        </p:nvSpPr>
        <p:spPr>
          <a:xfrm>
            <a:off x="1488300" y="1010050"/>
            <a:ext cx="6167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Branch and Bound</a:t>
            </a:r>
            <a:endParaRPr sz="3600">
              <a:solidFill>
                <a:srgbClr val="0E78C0"/>
              </a:solidFill>
              <a:latin typeface="Exo 2"/>
              <a:ea typeface="Exo 2"/>
              <a:cs typeface="Exo 2"/>
              <a:sym typeface="Exo 2"/>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b233e8fdb0_0_184"/>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298" name="Google Shape;298;gb233e8fdb0_0_184"/>
          <p:cNvPicPr preferRelativeResize="0"/>
          <p:nvPr/>
        </p:nvPicPr>
        <p:blipFill>
          <a:blip r:embed="rId3">
            <a:alphaModFix/>
          </a:blip>
          <a:stretch>
            <a:fillRect/>
          </a:stretch>
        </p:blipFill>
        <p:spPr>
          <a:xfrm>
            <a:off x="2033588" y="1947238"/>
            <a:ext cx="5076825" cy="2181225"/>
          </a:xfrm>
          <a:prstGeom prst="rect">
            <a:avLst/>
          </a:prstGeom>
          <a:noFill/>
          <a:ln>
            <a:noFill/>
          </a:ln>
        </p:spPr>
      </p:pic>
      <p:pic>
        <p:nvPicPr>
          <p:cNvPr id="299" name="Google Shape;299;gb233e8fdb0_0_184"/>
          <p:cNvPicPr preferRelativeResize="0"/>
          <p:nvPr/>
        </p:nvPicPr>
        <p:blipFill>
          <a:blip r:embed="rId4">
            <a:alphaModFix/>
          </a:blip>
          <a:stretch>
            <a:fillRect/>
          </a:stretch>
        </p:blipFill>
        <p:spPr>
          <a:xfrm>
            <a:off x="2033588" y="1947238"/>
            <a:ext cx="5076825" cy="2181225"/>
          </a:xfrm>
          <a:prstGeom prst="rect">
            <a:avLst/>
          </a:prstGeom>
          <a:noFill/>
          <a:ln>
            <a:noFill/>
          </a:ln>
        </p:spPr>
      </p:pic>
      <p:sp>
        <p:nvSpPr>
          <p:cNvPr id="300" name="Google Shape;300;gb233e8fdb0_0_184"/>
          <p:cNvSpPr txBox="1"/>
          <p:nvPr/>
        </p:nvSpPr>
        <p:spPr>
          <a:xfrm>
            <a:off x="1488300" y="1010050"/>
            <a:ext cx="6167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Branch and Bound</a:t>
            </a:r>
            <a:endParaRPr sz="3600">
              <a:solidFill>
                <a:srgbClr val="0E78C0"/>
              </a:solidFill>
              <a:latin typeface="Exo 2"/>
              <a:ea typeface="Exo 2"/>
              <a:cs typeface="Exo 2"/>
              <a:sym typeface="Exo 2"/>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b233e8fdb0_0_190"/>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306" name="Google Shape;306;gb233e8fdb0_0_190"/>
          <p:cNvPicPr preferRelativeResize="0"/>
          <p:nvPr/>
        </p:nvPicPr>
        <p:blipFill>
          <a:blip r:embed="rId3">
            <a:alphaModFix/>
          </a:blip>
          <a:stretch>
            <a:fillRect/>
          </a:stretch>
        </p:blipFill>
        <p:spPr>
          <a:xfrm>
            <a:off x="2033588" y="1947238"/>
            <a:ext cx="5076825" cy="2181225"/>
          </a:xfrm>
          <a:prstGeom prst="rect">
            <a:avLst/>
          </a:prstGeom>
          <a:noFill/>
          <a:ln>
            <a:noFill/>
          </a:ln>
        </p:spPr>
      </p:pic>
      <p:sp>
        <p:nvSpPr>
          <p:cNvPr id="307" name="Google Shape;307;gb233e8fdb0_0_190"/>
          <p:cNvSpPr txBox="1"/>
          <p:nvPr/>
        </p:nvSpPr>
        <p:spPr>
          <a:xfrm>
            <a:off x="1488300" y="1010050"/>
            <a:ext cx="6167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Branch and Bound</a:t>
            </a:r>
            <a:endParaRPr sz="3600">
              <a:solidFill>
                <a:srgbClr val="0E78C0"/>
              </a:solidFill>
              <a:latin typeface="Exo 2"/>
              <a:ea typeface="Exo 2"/>
              <a:cs typeface="Exo 2"/>
              <a:sym typeface="Exo 2"/>
            </a:endParaRPr>
          </a:p>
        </p:txBody>
      </p:sp>
      <p:pic>
        <p:nvPicPr>
          <p:cNvPr id="308" name="Google Shape;308;gb233e8fdb0_0_190"/>
          <p:cNvPicPr preferRelativeResize="0"/>
          <p:nvPr/>
        </p:nvPicPr>
        <p:blipFill>
          <a:blip r:embed="rId4">
            <a:alphaModFix/>
          </a:blip>
          <a:stretch>
            <a:fillRect/>
          </a:stretch>
        </p:blipFill>
        <p:spPr>
          <a:xfrm>
            <a:off x="2033588" y="1947238"/>
            <a:ext cx="5076825" cy="21812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b233e8fdb0_0_226"/>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314" name="Google Shape;314;gb233e8fdb0_0_226"/>
          <p:cNvPicPr preferRelativeResize="0"/>
          <p:nvPr/>
        </p:nvPicPr>
        <p:blipFill>
          <a:blip r:embed="rId3">
            <a:alphaModFix/>
          </a:blip>
          <a:stretch>
            <a:fillRect/>
          </a:stretch>
        </p:blipFill>
        <p:spPr>
          <a:xfrm>
            <a:off x="2033588" y="1947238"/>
            <a:ext cx="5076825" cy="2181225"/>
          </a:xfrm>
          <a:prstGeom prst="rect">
            <a:avLst/>
          </a:prstGeom>
          <a:noFill/>
          <a:ln>
            <a:noFill/>
          </a:ln>
        </p:spPr>
      </p:pic>
      <p:sp>
        <p:nvSpPr>
          <p:cNvPr id="315" name="Google Shape;315;gb233e8fdb0_0_226"/>
          <p:cNvSpPr txBox="1"/>
          <p:nvPr/>
        </p:nvSpPr>
        <p:spPr>
          <a:xfrm>
            <a:off x="1488300" y="1010050"/>
            <a:ext cx="6167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Branch and Bound</a:t>
            </a:r>
            <a:endParaRPr sz="3600">
              <a:solidFill>
                <a:srgbClr val="0E78C0"/>
              </a:solidFill>
              <a:latin typeface="Exo 2"/>
              <a:ea typeface="Exo 2"/>
              <a:cs typeface="Exo 2"/>
              <a:sym typeface="Exo 2"/>
            </a:endParaRPr>
          </a:p>
        </p:txBody>
      </p:sp>
      <p:pic>
        <p:nvPicPr>
          <p:cNvPr id="316" name="Google Shape;316;gb233e8fdb0_0_226"/>
          <p:cNvPicPr preferRelativeResize="0"/>
          <p:nvPr/>
        </p:nvPicPr>
        <p:blipFill>
          <a:blip r:embed="rId4">
            <a:alphaModFix/>
          </a:blip>
          <a:stretch>
            <a:fillRect/>
          </a:stretch>
        </p:blipFill>
        <p:spPr>
          <a:xfrm>
            <a:off x="2033588" y="1947238"/>
            <a:ext cx="5076825" cy="21812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b233e8fdb0_0_232"/>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322" name="Google Shape;322;gb233e8fdb0_0_232"/>
          <p:cNvPicPr preferRelativeResize="0"/>
          <p:nvPr/>
        </p:nvPicPr>
        <p:blipFill>
          <a:blip r:embed="rId3">
            <a:alphaModFix/>
          </a:blip>
          <a:stretch>
            <a:fillRect/>
          </a:stretch>
        </p:blipFill>
        <p:spPr>
          <a:xfrm>
            <a:off x="2033588" y="1947238"/>
            <a:ext cx="5076825" cy="2181225"/>
          </a:xfrm>
          <a:prstGeom prst="rect">
            <a:avLst/>
          </a:prstGeom>
          <a:noFill/>
          <a:ln>
            <a:noFill/>
          </a:ln>
        </p:spPr>
      </p:pic>
      <p:sp>
        <p:nvSpPr>
          <p:cNvPr id="323" name="Google Shape;323;gb233e8fdb0_0_232"/>
          <p:cNvSpPr txBox="1"/>
          <p:nvPr/>
        </p:nvSpPr>
        <p:spPr>
          <a:xfrm>
            <a:off x="1488300" y="1010050"/>
            <a:ext cx="6167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Branch and Bound</a:t>
            </a:r>
            <a:endParaRPr sz="3600">
              <a:solidFill>
                <a:srgbClr val="0E78C0"/>
              </a:solidFill>
              <a:latin typeface="Exo 2"/>
              <a:ea typeface="Exo 2"/>
              <a:cs typeface="Exo 2"/>
              <a:sym typeface="Exo 2"/>
            </a:endParaRPr>
          </a:p>
        </p:txBody>
      </p:sp>
      <p:pic>
        <p:nvPicPr>
          <p:cNvPr id="324" name="Google Shape;324;gb233e8fdb0_0_232"/>
          <p:cNvPicPr preferRelativeResize="0"/>
          <p:nvPr/>
        </p:nvPicPr>
        <p:blipFill>
          <a:blip r:embed="rId4">
            <a:alphaModFix/>
          </a:blip>
          <a:stretch>
            <a:fillRect/>
          </a:stretch>
        </p:blipFill>
        <p:spPr>
          <a:xfrm>
            <a:off x="2033588" y="1947238"/>
            <a:ext cx="5076825" cy="21812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b233e8fdb0_0_238"/>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330" name="Google Shape;330;gb233e8fdb0_0_238"/>
          <p:cNvPicPr preferRelativeResize="0"/>
          <p:nvPr/>
        </p:nvPicPr>
        <p:blipFill>
          <a:blip r:embed="rId3">
            <a:alphaModFix/>
          </a:blip>
          <a:stretch>
            <a:fillRect/>
          </a:stretch>
        </p:blipFill>
        <p:spPr>
          <a:xfrm>
            <a:off x="2033588" y="1947238"/>
            <a:ext cx="5076825" cy="2181225"/>
          </a:xfrm>
          <a:prstGeom prst="rect">
            <a:avLst/>
          </a:prstGeom>
          <a:noFill/>
          <a:ln>
            <a:noFill/>
          </a:ln>
        </p:spPr>
      </p:pic>
      <p:sp>
        <p:nvSpPr>
          <p:cNvPr id="331" name="Google Shape;331;gb233e8fdb0_0_238"/>
          <p:cNvSpPr txBox="1"/>
          <p:nvPr/>
        </p:nvSpPr>
        <p:spPr>
          <a:xfrm>
            <a:off x="1488300" y="1010050"/>
            <a:ext cx="6167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Branch and Bound</a:t>
            </a:r>
            <a:endParaRPr sz="3600">
              <a:solidFill>
                <a:srgbClr val="0E78C0"/>
              </a:solidFill>
              <a:latin typeface="Exo 2"/>
              <a:ea typeface="Exo 2"/>
              <a:cs typeface="Exo 2"/>
              <a:sym typeface="Exo 2"/>
            </a:endParaRPr>
          </a:p>
        </p:txBody>
      </p:sp>
      <p:pic>
        <p:nvPicPr>
          <p:cNvPr id="332" name="Google Shape;332;gb233e8fdb0_0_238"/>
          <p:cNvPicPr preferRelativeResize="0"/>
          <p:nvPr/>
        </p:nvPicPr>
        <p:blipFill>
          <a:blip r:embed="rId4">
            <a:alphaModFix/>
          </a:blip>
          <a:stretch>
            <a:fillRect/>
          </a:stretch>
        </p:blipFill>
        <p:spPr>
          <a:xfrm>
            <a:off x="2033588" y="1947238"/>
            <a:ext cx="5076825" cy="21812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b233e8fdb0_0_244"/>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338" name="Google Shape;338;gb233e8fdb0_0_244"/>
          <p:cNvPicPr preferRelativeResize="0"/>
          <p:nvPr/>
        </p:nvPicPr>
        <p:blipFill>
          <a:blip r:embed="rId3">
            <a:alphaModFix/>
          </a:blip>
          <a:stretch>
            <a:fillRect/>
          </a:stretch>
        </p:blipFill>
        <p:spPr>
          <a:xfrm>
            <a:off x="2033588" y="1947238"/>
            <a:ext cx="5076825" cy="2181225"/>
          </a:xfrm>
          <a:prstGeom prst="rect">
            <a:avLst/>
          </a:prstGeom>
          <a:noFill/>
          <a:ln>
            <a:noFill/>
          </a:ln>
        </p:spPr>
      </p:pic>
      <p:sp>
        <p:nvSpPr>
          <p:cNvPr id="339" name="Google Shape;339;gb233e8fdb0_0_244"/>
          <p:cNvSpPr txBox="1"/>
          <p:nvPr/>
        </p:nvSpPr>
        <p:spPr>
          <a:xfrm>
            <a:off x="1488300" y="1010050"/>
            <a:ext cx="6167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Branch and Bound</a:t>
            </a:r>
            <a:endParaRPr sz="3600">
              <a:solidFill>
                <a:srgbClr val="0E78C0"/>
              </a:solidFill>
              <a:latin typeface="Exo 2"/>
              <a:ea typeface="Exo 2"/>
              <a:cs typeface="Exo 2"/>
              <a:sym typeface="Exo 2"/>
            </a:endParaRPr>
          </a:p>
        </p:txBody>
      </p:sp>
      <p:pic>
        <p:nvPicPr>
          <p:cNvPr id="340" name="Google Shape;340;gb233e8fdb0_0_244"/>
          <p:cNvPicPr preferRelativeResize="0"/>
          <p:nvPr/>
        </p:nvPicPr>
        <p:blipFill>
          <a:blip r:embed="rId4">
            <a:alphaModFix/>
          </a:blip>
          <a:stretch>
            <a:fillRect/>
          </a:stretch>
        </p:blipFill>
        <p:spPr>
          <a:xfrm>
            <a:off x="2033588" y="1947238"/>
            <a:ext cx="5076825" cy="21812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b233e8fdb0_0_255"/>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346" name="Google Shape;346;gb233e8fdb0_0_255"/>
          <p:cNvPicPr preferRelativeResize="0"/>
          <p:nvPr/>
        </p:nvPicPr>
        <p:blipFill>
          <a:blip r:embed="rId3">
            <a:alphaModFix/>
          </a:blip>
          <a:stretch>
            <a:fillRect/>
          </a:stretch>
        </p:blipFill>
        <p:spPr>
          <a:xfrm>
            <a:off x="2033588" y="1947238"/>
            <a:ext cx="5076825" cy="2181225"/>
          </a:xfrm>
          <a:prstGeom prst="rect">
            <a:avLst/>
          </a:prstGeom>
          <a:noFill/>
          <a:ln>
            <a:noFill/>
          </a:ln>
        </p:spPr>
      </p:pic>
      <p:sp>
        <p:nvSpPr>
          <p:cNvPr id="347" name="Google Shape;347;gb233e8fdb0_0_255"/>
          <p:cNvSpPr txBox="1"/>
          <p:nvPr/>
        </p:nvSpPr>
        <p:spPr>
          <a:xfrm>
            <a:off x="1488300" y="1010050"/>
            <a:ext cx="6167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Branch and Bound</a:t>
            </a:r>
            <a:endParaRPr sz="3600">
              <a:solidFill>
                <a:srgbClr val="0E78C0"/>
              </a:solidFill>
              <a:latin typeface="Exo 2"/>
              <a:ea typeface="Exo 2"/>
              <a:cs typeface="Exo 2"/>
              <a:sym typeface="Exo 2"/>
            </a:endParaRPr>
          </a:p>
        </p:txBody>
      </p:sp>
      <p:pic>
        <p:nvPicPr>
          <p:cNvPr id="348" name="Google Shape;348;gb233e8fdb0_0_255"/>
          <p:cNvPicPr preferRelativeResize="0"/>
          <p:nvPr/>
        </p:nvPicPr>
        <p:blipFill>
          <a:blip r:embed="rId4">
            <a:alphaModFix/>
          </a:blip>
          <a:stretch>
            <a:fillRect/>
          </a:stretch>
        </p:blipFill>
        <p:spPr>
          <a:xfrm>
            <a:off x="2033588" y="1947238"/>
            <a:ext cx="5076825" cy="21812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b233e8fdb0_0_26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354" name="Google Shape;354;gb233e8fdb0_0_261"/>
          <p:cNvPicPr preferRelativeResize="0"/>
          <p:nvPr/>
        </p:nvPicPr>
        <p:blipFill>
          <a:blip r:embed="rId3">
            <a:alphaModFix/>
          </a:blip>
          <a:stretch>
            <a:fillRect/>
          </a:stretch>
        </p:blipFill>
        <p:spPr>
          <a:xfrm>
            <a:off x="2033588" y="1947238"/>
            <a:ext cx="5076825" cy="2181225"/>
          </a:xfrm>
          <a:prstGeom prst="rect">
            <a:avLst/>
          </a:prstGeom>
          <a:noFill/>
          <a:ln>
            <a:noFill/>
          </a:ln>
        </p:spPr>
      </p:pic>
      <p:sp>
        <p:nvSpPr>
          <p:cNvPr id="355" name="Google Shape;355;gb233e8fdb0_0_261"/>
          <p:cNvSpPr txBox="1"/>
          <p:nvPr/>
        </p:nvSpPr>
        <p:spPr>
          <a:xfrm>
            <a:off x="1488300" y="1010050"/>
            <a:ext cx="6167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Branch and Bound</a:t>
            </a:r>
            <a:endParaRPr sz="3600">
              <a:solidFill>
                <a:srgbClr val="0E78C0"/>
              </a:solidFill>
              <a:latin typeface="Exo 2"/>
              <a:ea typeface="Exo 2"/>
              <a:cs typeface="Exo 2"/>
              <a:sym typeface="Exo 2"/>
            </a:endParaRPr>
          </a:p>
        </p:txBody>
      </p:sp>
      <p:pic>
        <p:nvPicPr>
          <p:cNvPr id="356" name="Google Shape;356;gb233e8fdb0_0_261"/>
          <p:cNvPicPr preferRelativeResize="0"/>
          <p:nvPr/>
        </p:nvPicPr>
        <p:blipFill>
          <a:blip r:embed="rId4">
            <a:alphaModFix/>
          </a:blip>
          <a:stretch>
            <a:fillRect/>
          </a:stretch>
        </p:blipFill>
        <p:spPr>
          <a:xfrm>
            <a:off x="2033588" y="1947238"/>
            <a:ext cx="5076825" cy="21812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b233e8fdb0_0_270"/>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362" name="Google Shape;362;gb233e8fdb0_0_270"/>
          <p:cNvSpPr txBox="1"/>
          <p:nvPr/>
        </p:nvSpPr>
        <p:spPr>
          <a:xfrm>
            <a:off x="1488300" y="1010050"/>
            <a:ext cx="6167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Branch and Bound</a:t>
            </a:r>
            <a:endParaRPr sz="3600">
              <a:solidFill>
                <a:srgbClr val="0E78C0"/>
              </a:solidFill>
              <a:latin typeface="Exo 2"/>
              <a:ea typeface="Exo 2"/>
              <a:cs typeface="Exo 2"/>
              <a:sym typeface="Exo 2"/>
            </a:endParaRPr>
          </a:p>
        </p:txBody>
      </p:sp>
      <p:sp>
        <p:nvSpPr>
          <p:cNvPr id="363" name="Google Shape;363;gb233e8fdb0_0_270"/>
          <p:cNvSpPr txBox="1"/>
          <p:nvPr/>
        </p:nvSpPr>
        <p:spPr>
          <a:xfrm>
            <a:off x="595050" y="1794850"/>
            <a:ext cx="7953900" cy="27588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Font typeface="Exo 2"/>
              <a:buChar char="●"/>
            </a:pPr>
            <a:r>
              <a:rPr b="1" i="1" lang="en-US" sz="2200">
                <a:latin typeface="Exo 2"/>
                <a:ea typeface="Exo 2"/>
                <a:cs typeface="Exo 2"/>
                <a:sym typeface="Exo 2"/>
              </a:rPr>
              <a:t>Branch and Bound:</a:t>
            </a:r>
            <a:endParaRPr b="1" i="1" sz="2200">
              <a:latin typeface="Exo 2"/>
              <a:ea typeface="Exo 2"/>
              <a:cs typeface="Exo 2"/>
              <a:sym typeface="Exo 2"/>
            </a:endParaRPr>
          </a:p>
          <a:p>
            <a:pPr indent="0" lvl="0" marL="457200" rtl="0" algn="l">
              <a:lnSpc>
                <a:spcPct val="115000"/>
              </a:lnSpc>
              <a:spcBef>
                <a:spcPts val="0"/>
              </a:spcBef>
              <a:spcAft>
                <a:spcPts val="0"/>
              </a:spcAft>
              <a:buNone/>
            </a:pPr>
            <a:r>
              <a:rPr lang="en-US" sz="2200">
                <a:latin typeface="Exo 2"/>
                <a:ea typeface="Exo 2"/>
                <a:cs typeface="Exo 2"/>
                <a:sym typeface="Exo 2"/>
              </a:rPr>
              <a:t>Giả sử đang xét đến phần tử a</a:t>
            </a:r>
            <a:r>
              <a:rPr baseline="-25000" lang="en-US" sz="2200">
                <a:latin typeface="Exo 2"/>
                <a:ea typeface="Exo 2"/>
                <a:cs typeface="Exo 2"/>
                <a:sym typeface="Exo 2"/>
              </a:rPr>
              <a:t>i</a:t>
            </a:r>
            <a:r>
              <a:rPr lang="en-US" sz="2200">
                <a:latin typeface="Exo 2"/>
                <a:ea typeface="Exo 2"/>
                <a:cs typeface="Exo 2"/>
                <a:sym typeface="Exo 2"/>
              </a:rPr>
              <a:t>, dãy đang xét có k phần tử và dãy con tăng dài nhất mà thuật toán tìm được hiện tại có độ dài k* phần tử.</a:t>
            </a:r>
            <a:endParaRPr sz="2200">
              <a:latin typeface="Exo 2"/>
              <a:ea typeface="Exo 2"/>
              <a:cs typeface="Exo 2"/>
              <a:sym typeface="Exo 2"/>
            </a:endParaRPr>
          </a:p>
          <a:p>
            <a:pPr indent="-368300" lvl="0" marL="457200" rtl="0" algn="l">
              <a:lnSpc>
                <a:spcPct val="115000"/>
              </a:lnSpc>
              <a:spcBef>
                <a:spcPts val="1000"/>
              </a:spcBef>
              <a:spcAft>
                <a:spcPts val="0"/>
              </a:spcAft>
              <a:buSzPts val="2200"/>
              <a:buFont typeface="Exo 2"/>
              <a:buChar char="●"/>
            </a:pPr>
            <a:r>
              <a:rPr lang="en-US" sz="2200">
                <a:latin typeface="Exo 2"/>
                <a:ea typeface="Exo 2"/>
                <a:cs typeface="Exo 2"/>
                <a:sym typeface="Exo 2"/>
              </a:rPr>
              <a:t>k + i &lt; k* ⇒ Dãy hiện tại chắc chắn không thể trở thành đáp án tối ưu ⇒ Bỏ qua branch đang xét.</a:t>
            </a:r>
            <a:endParaRPr sz="2200">
              <a:latin typeface="Exo 2"/>
              <a:ea typeface="Exo 2"/>
              <a:cs typeface="Exo 2"/>
              <a:sym typeface="Exo 2"/>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4"/>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96" name="Google Shape;96;p4"/>
          <p:cNvPicPr preferRelativeResize="0"/>
          <p:nvPr/>
        </p:nvPicPr>
        <p:blipFill>
          <a:blip r:embed="rId3">
            <a:alphaModFix/>
          </a:blip>
          <a:stretch>
            <a:fillRect/>
          </a:stretch>
        </p:blipFill>
        <p:spPr>
          <a:xfrm>
            <a:off x="2423775" y="323550"/>
            <a:ext cx="4365067" cy="43578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b233e8fdb0_0_276"/>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369" name="Google Shape;369;gb233e8fdb0_0_276"/>
          <p:cNvSpPr txBox="1"/>
          <p:nvPr/>
        </p:nvSpPr>
        <p:spPr>
          <a:xfrm>
            <a:off x="1488300" y="1010050"/>
            <a:ext cx="6167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Branch and Bound</a:t>
            </a:r>
            <a:endParaRPr sz="3600">
              <a:solidFill>
                <a:srgbClr val="0E78C0"/>
              </a:solidFill>
              <a:latin typeface="Exo 2"/>
              <a:ea typeface="Exo 2"/>
              <a:cs typeface="Exo 2"/>
              <a:sym typeface="Exo 2"/>
            </a:endParaRPr>
          </a:p>
        </p:txBody>
      </p:sp>
      <p:pic>
        <p:nvPicPr>
          <p:cNvPr id="370" name="Google Shape;370;gb233e8fdb0_0_276"/>
          <p:cNvPicPr preferRelativeResize="0"/>
          <p:nvPr/>
        </p:nvPicPr>
        <p:blipFill>
          <a:blip r:embed="rId3">
            <a:alphaModFix/>
          </a:blip>
          <a:stretch>
            <a:fillRect/>
          </a:stretch>
        </p:blipFill>
        <p:spPr>
          <a:xfrm>
            <a:off x="1957388" y="1794850"/>
            <a:ext cx="5229225" cy="26193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b233e8fdb0_0_313"/>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376" name="Google Shape;376;gb233e8fdb0_0_313"/>
          <p:cNvSpPr txBox="1"/>
          <p:nvPr/>
        </p:nvSpPr>
        <p:spPr>
          <a:xfrm>
            <a:off x="1488300" y="1010050"/>
            <a:ext cx="6167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Branch and Bound</a:t>
            </a:r>
            <a:endParaRPr sz="3600">
              <a:solidFill>
                <a:srgbClr val="0E78C0"/>
              </a:solidFill>
              <a:latin typeface="Exo 2"/>
              <a:ea typeface="Exo 2"/>
              <a:cs typeface="Exo 2"/>
              <a:sym typeface="Exo 2"/>
            </a:endParaRPr>
          </a:p>
        </p:txBody>
      </p:sp>
      <p:pic>
        <p:nvPicPr>
          <p:cNvPr id="377" name="Google Shape;377;gb233e8fdb0_0_313"/>
          <p:cNvPicPr preferRelativeResize="0"/>
          <p:nvPr/>
        </p:nvPicPr>
        <p:blipFill>
          <a:blip r:embed="rId3">
            <a:alphaModFix/>
          </a:blip>
          <a:stretch>
            <a:fillRect/>
          </a:stretch>
        </p:blipFill>
        <p:spPr>
          <a:xfrm>
            <a:off x="1848275" y="1955919"/>
            <a:ext cx="5295900" cy="2895600"/>
          </a:xfrm>
          <a:prstGeom prst="rect">
            <a:avLst/>
          </a:prstGeom>
          <a:noFill/>
          <a:ln>
            <a:noFill/>
          </a:ln>
        </p:spPr>
      </p:pic>
      <p:pic>
        <p:nvPicPr>
          <p:cNvPr id="378" name="Google Shape;378;gb233e8fdb0_0_313"/>
          <p:cNvPicPr preferRelativeResize="0"/>
          <p:nvPr/>
        </p:nvPicPr>
        <p:blipFill>
          <a:blip r:embed="rId4">
            <a:alphaModFix/>
          </a:blip>
          <a:stretch>
            <a:fillRect/>
          </a:stretch>
        </p:blipFill>
        <p:spPr>
          <a:xfrm>
            <a:off x="1848275" y="1955925"/>
            <a:ext cx="5295900" cy="28956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b233e8fdb0_0_8"/>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graphicFrame>
        <p:nvGraphicFramePr>
          <p:cNvPr id="384" name="Google Shape;384;gb233e8fdb0_0_8"/>
          <p:cNvGraphicFramePr/>
          <p:nvPr/>
        </p:nvGraphicFramePr>
        <p:xfrm>
          <a:off x="952500" y="2033125"/>
          <a:ext cx="3000000" cy="3000000"/>
        </p:xfrm>
        <a:graphic>
          <a:graphicData uri="http://schemas.openxmlformats.org/drawingml/2006/table">
            <a:tbl>
              <a:tblPr>
                <a:noFill/>
                <a:tableStyleId>{7018E542-1D6D-46C1-8EB1-93D95EE55515}</a:tableStyleId>
              </a:tblPr>
              <a:tblGrid>
                <a:gridCol w="3816675"/>
                <a:gridCol w="3816675"/>
              </a:tblGrid>
              <a:tr h="838750">
                <a:tc>
                  <a:txBody>
                    <a:bodyPr/>
                    <a:lstStyle/>
                    <a:p>
                      <a:pPr indent="0" lvl="0" marL="0" rtl="0" algn="ctr">
                        <a:spcBef>
                          <a:spcPts val="0"/>
                        </a:spcBef>
                        <a:spcAft>
                          <a:spcPts val="0"/>
                        </a:spcAft>
                        <a:buNone/>
                      </a:pPr>
                      <a:r>
                        <a:rPr lang="en-US" sz="2400">
                          <a:latin typeface="Exo 2"/>
                          <a:ea typeface="Exo 2"/>
                          <a:cs typeface="Exo 2"/>
                          <a:sym typeface="Exo 2"/>
                        </a:rPr>
                        <a:t>Độ phức tạp tính toán</a:t>
                      </a:r>
                      <a:endParaRPr sz="2400">
                        <a:latin typeface="Exo 2"/>
                        <a:ea typeface="Exo 2"/>
                        <a:cs typeface="Exo 2"/>
                        <a:sym typeface="Exo 2"/>
                      </a:endParaRPr>
                    </a:p>
                  </a:txBody>
                  <a:tcPr marT="91425" marB="91425" marR="91425" marL="91425" anchor="ctr"/>
                </a:tc>
                <a:tc>
                  <a:txBody>
                    <a:bodyPr/>
                    <a:lstStyle/>
                    <a:p>
                      <a:pPr indent="0" lvl="0" marL="0" rtl="0" algn="ctr">
                        <a:spcBef>
                          <a:spcPts val="0"/>
                        </a:spcBef>
                        <a:spcAft>
                          <a:spcPts val="0"/>
                        </a:spcAft>
                        <a:buNone/>
                      </a:pPr>
                      <a:r>
                        <a:rPr lang="en-US" sz="2400">
                          <a:latin typeface="Exo 2"/>
                          <a:ea typeface="Exo 2"/>
                          <a:cs typeface="Exo 2"/>
                          <a:sym typeface="Exo 2"/>
                        </a:rPr>
                        <a:t>Độ phức tạp bộ nhớ</a:t>
                      </a:r>
                      <a:endParaRPr sz="2400">
                        <a:latin typeface="Exo 2"/>
                        <a:ea typeface="Exo 2"/>
                        <a:cs typeface="Exo 2"/>
                        <a:sym typeface="Exo 2"/>
                      </a:endParaRPr>
                    </a:p>
                  </a:txBody>
                  <a:tcPr marT="91425" marB="91425" marR="91425" marL="91425" anchor="ctr"/>
                </a:tc>
              </a:tr>
              <a:tr h="838750">
                <a:tc>
                  <a:txBody>
                    <a:bodyPr/>
                    <a:lstStyle/>
                    <a:p>
                      <a:pPr indent="0" lvl="0" marL="0" rtl="0" algn="ctr">
                        <a:spcBef>
                          <a:spcPts val="0"/>
                        </a:spcBef>
                        <a:spcAft>
                          <a:spcPts val="0"/>
                        </a:spcAft>
                        <a:buNone/>
                      </a:pPr>
                      <a:r>
                        <a:rPr lang="en-US" sz="2400">
                          <a:latin typeface="Exo 2"/>
                          <a:ea typeface="Exo 2"/>
                          <a:cs typeface="Exo 2"/>
                          <a:sym typeface="Exo 2"/>
                        </a:rPr>
                        <a:t>xấp xỉ </a:t>
                      </a:r>
                      <a:r>
                        <a:rPr lang="en-US" sz="2400">
                          <a:latin typeface="Exo 2"/>
                          <a:ea typeface="Exo 2"/>
                          <a:cs typeface="Exo 2"/>
                          <a:sym typeface="Exo 2"/>
                        </a:rPr>
                        <a:t>O(</a:t>
                      </a:r>
                      <a:r>
                        <a:rPr lang="en-US" sz="2400"/>
                        <a:t>2</a:t>
                      </a:r>
                      <a:r>
                        <a:rPr baseline="30000" lang="en-US" sz="2400"/>
                        <a:t>N</a:t>
                      </a:r>
                      <a:r>
                        <a:rPr lang="en-US" sz="2400">
                          <a:latin typeface="Exo 2"/>
                          <a:ea typeface="Exo 2"/>
                          <a:cs typeface="Exo 2"/>
                          <a:sym typeface="Exo 2"/>
                        </a:rPr>
                        <a:t>)</a:t>
                      </a:r>
                      <a:endParaRPr sz="2400"/>
                    </a:p>
                  </a:txBody>
                  <a:tcPr marT="91425" marB="91425" marR="91425" marL="91425" anchor="ctr"/>
                </a:tc>
                <a:tc>
                  <a:txBody>
                    <a:bodyPr/>
                    <a:lstStyle/>
                    <a:p>
                      <a:pPr indent="0" lvl="0" marL="0" rtl="0" algn="ctr">
                        <a:spcBef>
                          <a:spcPts val="0"/>
                        </a:spcBef>
                        <a:spcAft>
                          <a:spcPts val="0"/>
                        </a:spcAft>
                        <a:buNone/>
                      </a:pPr>
                      <a:r>
                        <a:rPr lang="en-US" sz="2400">
                          <a:latin typeface="Exo 2"/>
                          <a:ea typeface="Exo 2"/>
                          <a:cs typeface="Exo 2"/>
                          <a:sym typeface="Exo 2"/>
                        </a:rPr>
                        <a:t>O(N)</a:t>
                      </a:r>
                      <a:endParaRPr sz="2400">
                        <a:latin typeface="Exo 2"/>
                        <a:ea typeface="Exo 2"/>
                        <a:cs typeface="Exo 2"/>
                        <a:sym typeface="Exo 2"/>
                      </a:endParaRPr>
                    </a:p>
                  </a:txBody>
                  <a:tcPr marT="91425" marB="91425" marR="91425" marL="91425" anchor="ctr"/>
                </a:tc>
              </a:tr>
            </a:tbl>
          </a:graphicData>
        </a:graphic>
      </p:graphicFrame>
      <p:sp>
        <p:nvSpPr>
          <p:cNvPr id="385" name="Google Shape;385;gb233e8fdb0_0_8"/>
          <p:cNvSpPr txBox="1"/>
          <p:nvPr/>
        </p:nvSpPr>
        <p:spPr>
          <a:xfrm>
            <a:off x="952500" y="3865925"/>
            <a:ext cx="6648300" cy="72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sz="2200">
                <a:latin typeface="Exo 2"/>
                <a:ea typeface="Exo 2"/>
                <a:cs typeface="Exo 2"/>
                <a:sym typeface="Exo 2"/>
              </a:rPr>
              <a:t>⇒ Độ phức tạp tính toán quá lớn khi N tăng.</a:t>
            </a:r>
            <a:endParaRPr sz="2200">
              <a:latin typeface="Exo 2"/>
              <a:ea typeface="Exo 2"/>
              <a:cs typeface="Exo 2"/>
              <a:sym typeface="Exo 2"/>
            </a:endParaRPr>
          </a:p>
        </p:txBody>
      </p:sp>
      <p:sp>
        <p:nvSpPr>
          <p:cNvPr id="386" name="Google Shape;386;gb233e8fdb0_0_8"/>
          <p:cNvSpPr txBox="1"/>
          <p:nvPr/>
        </p:nvSpPr>
        <p:spPr>
          <a:xfrm>
            <a:off x="1488300" y="1010050"/>
            <a:ext cx="6167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Branch and Bound</a:t>
            </a:r>
            <a:endParaRPr sz="3600">
              <a:solidFill>
                <a:srgbClr val="0E78C0"/>
              </a:solidFill>
              <a:latin typeface="Exo 2"/>
              <a:ea typeface="Exo 2"/>
              <a:cs typeface="Exo 2"/>
              <a:sym typeface="Exo 2"/>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b233e8fdb0_0_29"/>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392" name="Google Shape;392;gb233e8fdb0_0_29"/>
          <p:cNvSpPr txBox="1"/>
          <p:nvPr/>
        </p:nvSpPr>
        <p:spPr>
          <a:xfrm>
            <a:off x="885300" y="1027650"/>
            <a:ext cx="7373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Dynamic Programming</a:t>
            </a:r>
            <a:endParaRPr sz="3600">
              <a:solidFill>
                <a:srgbClr val="0E78C0"/>
              </a:solidFill>
              <a:latin typeface="Exo 2"/>
              <a:ea typeface="Exo 2"/>
              <a:cs typeface="Exo 2"/>
              <a:sym typeface="Exo 2"/>
            </a:endParaRPr>
          </a:p>
        </p:txBody>
      </p:sp>
      <p:sp>
        <p:nvSpPr>
          <p:cNvPr id="393" name="Google Shape;393;gb233e8fdb0_0_29"/>
          <p:cNvSpPr txBox="1"/>
          <p:nvPr/>
        </p:nvSpPr>
        <p:spPr>
          <a:xfrm>
            <a:off x="595050" y="2080250"/>
            <a:ext cx="7953900" cy="2469300"/>
          </a:xfrm>
          <a:prstGeom prst="rect">
            <a:avLst/>
          </a:prstGeom>
          <a:noFill/>
          <a:ln>
            <a:noFill/>
          </a:ln>
        </p:spPr>
        <p:txBody>
          <a:bodyPr anchorCtr="0" anchor="t" bIns="91425" lIns="91425" spcFirstLastPara="1" rIns="91425" wrap="square" tIns="91425">
            <a:noAutofit/>
          </a:bodyPr>
          <a:lstStyle/>
          <a:p>
            <a:pPr indent="-368300" lvl="0" marL="457200" rtl="0" algn="l">
              <a:lnSpc>
                <a:spcPct val="200000"/>
              </a:lnSpc>
              <a:spcBef>
                <a:spcPts val="0"/>
              </a:spcBef>
              <a:spcAft>
                <a:spcPts val="0"/>
              </a:spcAft>
              <a:buSzPts val="2200"/>
              <a:buFont typeface="Exo 2"/>
              <a:buChar char="●"/>
            </a:pPr>
            <a:r>
              <a:rPr lang="en-US" sz="2200">
                <a:latin typeface="Exo 2"/>
                <a:ea typeface="Exo 2"/>
                <a:cs typeface="Exo 2"/>
                <a:sym typeface="Exo 2"/>
              </a:rPr>
              <a:t>Gọi f</a:t>
            </a:r>
            <a:r>
              <a:rPr baseline="-25000" lang="en-US" sz="2200">
                <a:latin typeface="Exo 2"/>
                <a:ea typeface="Exo 2"/>
                <a:cs typeface="Exo 2"/>
                <a:sym typeface="Exo 2"/>
              </a:rPr>
              <a:t>i</a:t>
            </a:r>
            <a:r>
              <a:rPr lang="en-US" sz="2200">
                <a:latin typeface="Exo 2"/>
                <a:ea typeface="Exo 2"/>
                <a:cs typeface="Exo 2"/>
                <a:sym typeface="Exo 2"/>
              </a:rPr>
              <a:t> là dãy con tăng dài nhất có phần tử cuối cùng là a</a:t>
            </a:r>
            <a:r>
              <a:rPr baseline="-25000" lang="en-US" sz="2200">
                <a:latin typeface="Exo 2"/>
                <a:ea typeface="Exo 2"/>
                <a:cs typeface="Exo 2"/>
                <a:sym typeface="Exo 2"/>
              </a:rPr>
              <a:t>i</a:t>
            </a:r>
            <a:r>
              <a:rPr lang="en-US" sz="2200">
                <a:latin typeface="Exo 2"/>
                <a:ea typeface="Exo 2"/>
                <a:cs typeface="Exo 2"/>
                <a:sym typeface="Exo 2"/>
              </a:rPr>
              <a:t>.</a:t>
            </a:r>
            <a:endParaRPr sz="2200">
              <a:latin typeface="Exo 2"/>
              <a:ea typeface="Exo 2"/>
              <a:cs typeface="Exo 2"/>
              <a:sym typeface="Exo 2"/>
            </a:endParaRPr>
          </a:p>
          <a:p>
            <a:pPr indent="-368300" lvl="0" marL="457200" rtl="0" algn="l">
              <a:lnSpc>
                <a:spcPct val="100000"/>
              </a:lnSpc>
              <a:spcBef>
                <a:spcPts val="0"/>
              </a:spcBef>
              <a:spcAft>
                <a:spcPts val="0"/>
              </a:spcAft>
              <a:buSzPts val="2200"/>
              <a:buFont typeface="Exo 2"/>
              <a:buChar char="●"/>
            </a:pPr>
            <a:r>
              <a:rPr lang="en-US" sz="2200">
                <a:latin typeface="Exo 2"/>
                <a:ea typeface="Exo 2"/>
                <a:cs typeface="Exo 2"/>
                <a:sym typeface="Exo 2"/>
              </a:rPr>
              <a:t>Ta có f</a:t>
            </a:r>
            <a:r>
              <a:rPr baseline="-25000" lang="en-US" sz="2200">
                <a:latin typeface="Exo 2"/>
                <a:ea typeface="Exo 2"/>
                <a:cs typeface="Exo 2"/>
                <a:sym typeface="Exo 2"/>
              </a:rPr>
              <a:t>i</a:t>
            </a:r>
            <a:r>
              <a:rPr lang="en-US" sz="2200">
                <a:latin typeface="Exo 2"/>
                <a:ea typeface="Exo 2"/>
                <a:cs typeface="Exo 2"/>
                <a:sym typeface="Exo 2"/>
              </a:rPr>
              <a:t> = max(f</a:t>
            </a:r>
            <a:r>
              <a:rPr baseline="-25000" lang="en-US" sz="2200">
                <a:latin typeface="Exo 2"/>
                <a:ea typeface="Exo 2"/>
                <a:cs typeface="Exo 2"/>
                <a:sym typeface="Exo 2"/>
              </a:rPr>
              <a:t>j</a:t>
            </a:r>
            <a:r>
              <a:rPr lang="en-US" sz="2200">
                <a:latin typeface="Exo 2"/>
                <a:ea typeface="Exo 2"/>
                <a:cs typeface="Exo 2"/>
                <a:sym typeface="Exo 2"/>
              </a:rPr>
              <a:t>) + 1,	∀ j&lt;i và a</a:t>
            </a:r>
            <a:r>
              <a:rPr baseline="-25000" lang="en-US" sz="2200">
                <a:latin typeface="Exo 2"/>
                <a:ea typeface="Exo 2"/>
                <a:cs typeface="Exo 2"/>
                <a:sym typeface="Exo 2"/>
              </a:rPr>
              <a:t>j</a:t>
            </a:r>
            <a:r>
              <a:rPr lang="en-US" sz="2200">
                <a:latin typeface="Exo 2"/>
                <a:ea typeface="Exo 2"/>
                <a:cs typeface="Exo 2"/>
                <a:sym typeface="Exo 2"/>
              </a:rPr>
              <a:t>&lt;a</a:t>
            </a:r>
            <a:r>
              <a:rPr baseline="-25000" lang="en-US" sz="2200">
                <a:latin typeface="Exo 2"/>
                <a:ea typeface="Exo 2"/>
                <a:cs typeface="Exo 2"/>
                <a:sym typeface="Exo 2"/>
              </a:rPr>
              <a:t>i</a:t>
            </a:r>
            <a:r>
              <a:rPr lang="en-US" sz="2200">
                <a:latin typeface="Exo 2"/>
                <a:ea typeface="Exo 2"/>
                <a:cs typeface="Exo 2"/>
                <a:sym typeface="Exo 2"/>
              </a:rPr>
              <a:t>.</a:t>
            </a:r>
            <a:endParaRPr sz="2200">
              <a:latin typeface="Exo 2"/>
              <a:ea typeface="Exo 2"/>
              <a:cs typeface="Exo 2"/>
              <a:sym typeface="Exo 2"/>
            </a:endParaRPr>
          </a:p>
          <a:p>
            <a:pPr indent="-368300" lvl="0" marL="457200" rtl="0" algn="l">
              <a:lnSpc>
                <a:spcPct val="100000"/>
              </a:lnSpc>
              <a:spcBef>
                <a:spcPts val="0"/>
              </a:spcBef>
              <a:spcAft>
                <a:spcPts val="0"/>
              </a:spcAft>
              <a:buSzPts val="2200"/>
              <a:buFont typeface="Exo 2"/>
              <a:buChar char="●"/>
            </a:pPr>
            <a:r>
              <a:rPr lang="en-US" sz="2200">
                <a:latin typeface="Exo 2"/>
                <a:ea typeface="Exo 2"/>
                <a:cs typeface="Exo 2"/>
                <a:sym typeface="Exo 2"/>
              </a:rPr>
              <a:t>f</a:t>
            </a:r>
            <a:r>
              <a:rPr baseline="-25000" lang="en-US" sz="2200">
                <a:latin typeface="Exo 2"/>
                <a:ea typeface="Exo 2"/>
                <a:cs typeface="Exo 2"/>
                <a:sym typeface="Exo 2"/>
              </a:rPr>
              <a:t>0</a:t>
            </a:r>
            <a:r>
              <a:rPr lang="en-US" sz="2200">
                <a:latin typeface="Exo 2"/>
                <a:ea typeface="Exo 2"/>
                <a:cs typeface="Exo 2"/>
                <a:sym typeface="Exo 2"/>
              </a:rPr>
              <a:t> = 0.</a:t>
            </a:r>
            <a:endParaRPr sz="2200">
              <a:latin typeface="Exo 2"/>
              <a:ea typeface="Exo 2"/>
              <a:cs typeface="Exo 2"/>
              <a:sym typeface="Exo 2"/>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b233e8fdb0_0_290"/>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graphicFrame>
        <p:nvGraphicFramePr>
          <p:cNvPr id="399" name="Google Shape;399;gb233e8fdb0_0_290"/>
          <p:cNvGraphicFramePr/>
          <p:nvPr/>
        </p:nvGraphicFramePr>
        <p:xfrm>
          <a:off x="952500" y="2033125"/>
          <a:ext cx="3000000" cy="3000000"/>
        </p:xfrm>
        <a:graphic>
          <a:graphicData uri="http://schemas.openxmlformats.org/drawingml/2006/table">
            <a:tbl>
              <a:tblPr>
                <a:noFill/>
                <a:tableStyleId>{7018E542-1D6D-46C1-8EB1-93D95EE55515}</a:tableStyleId>
              </a:tblPr>
              <a:tblGrid>
                <a:gridCol w="3816675"/>
                <a:gridCol w="3816675"/>
              </a:tblGrid>
              <a:tr h="838750">
                <a:tc>
                  <a:txBody>
                    <a:bodyPr/>
                    <a:lstStyle/>
                    <a:p>
                      <a:pPr indent="0" lvl="0" marL="0" rtl="0" algn="ctr">
                        <a:spcBef>
                          <a:spcPts val="0"/>
                        </a:spcBef>
                        <a:spcAft>
                          <a:spcPts val="0"/>
                        </a:spcAft>
                        <a:buNone/>
                      </a:pPr>
                      <a:r>
                        <a:rPr lang="en-US" sz="2400">
                          <a:latin typeface="Exo 2"/>
                          <a:ea typeface="Exo 2"/>
                          <a:cs typeface="Exo 2"/>
                          <a:sym typeface="Exo 2"/>
                        </a:rPr>
                        <a:t>Độ phức tạp tính toán</a:t>
                      </a:r>
                      <a:endParaRPr sz="2400">
                        <a:latin typeface="Exo 2"/>
                        <a:ea typeface="Exo 2"/>
                        <a:cs typeface="Exo 2"/>
                        <a:sym typeface="Exo 2"/>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Exo 2"/>
                          <a:ea typeface="Exo 2"/>
                          <a:cs typeface="Exo 2"/>
                          <a:sym typeface="Exo 2"/>
                        </a:rPr>
                        <a:t>Độ phức tạp bộ nhớ</a:t>
                      </a:r>
                      <a:endParaRPr sz="2400">
                        <a:latin typeface="Exo 2"/>
                        <a:ea typeface="Exo 2"/>
                        <a:cs typeface="Exo 2"/>
                        <a:sym typeface="Exo 2"/>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838750">
                <a:tc>
                  <a:txBody>
                    <a:bodyPr/>
                    <a:lstStyle/>
                    <a:p>
                      <a:pPr indent="0" lvl="0" marL="0" rtl="0" algn="ctr">
                        <a:spcBef>
                          <a:spcPts val="0"/>
                        </a:spcBef>
                        <a:spcAft>
                          <a:spcPts val="0"/>
                        </a:spcAft>
                        <a:buNone/>
                      </a:pPr>
                      <a:r>
                        <a:rPr lang="en-US" sz="2400">
                          <a:latin typeface="Exo 2"/>
                          <a:ea typeface="Exo 2"/>
                          <a:cs typeface="Exo 2"/>
                          <a:sym typeface="Exo 2"/>
                        </a:rPr>
                        <a:t>O(</a:t>
                      </a:r>
                      <a:r>
                        <a:rPr lang="en-US" sz="2400"/>
                        <a:t>N</a:t>
                      </a:r>
                      <a:r>
                        <a:rPr baseline="30000" lang="en-US" sz="2400"/>
                        <a:t>2</a:t>
                      </a:r>
                      <a:r>
                        <a:rPr lang="en-US" sz="2400">
                          <a:latin typeface="Exo 2"/>
                          <a:ea typeface="Exo 2"/>
                          <a:cs typeface="Exo 2"/>
                          <a:sym typeface="Exo 2"/>
                        </a:rPr>
                        <a:t>)</a:t>
                      </a:r>
                      <a:endParaRPr sz="24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Exo 2"/>
                          <a:ea typeface="Exo 2"/>
                          <a:cs typeface="Exo 2"/>
                          <a:sym typeface="Exo 2"/>
                        </a:rPr>
                        <a:t>O(N)</a:t>
                      </a:r>
                      <a:endParaRPr sz="2400">
                        <a:latin typeface="Exo 2"/>
                        <a:ea typeface="Exo 2"/>
                        <a:cs typeface="Exo 2"/>
                        <a:sym typeface="Exo 2"/>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400" name="Google Shape;400;gb233e8fdb0_0_290"/>
          <p:cNvSpPr txBox="1"/>
          <p:nvPr/>
        </p:nvSpPr>
        <p:spPr>
          <a:xfrm>
            <a:off x="952500" y="3865925"/>
            <a:ext cx="6648300" cy="72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sz="2200">
                <a:latin typeface="Exo 2"/>
                <a:ea typeface="Exo 2"/>
                <a:cs typeface="Exo 2"/>
                <a:sym typeface="Exo 2"/>
              </a:rPr>
              <a:t>⇒ Thuật toán đã đủ tốt, nhưng có thể tốt hơn?</a:t>
            </a:r>
            <a:endParaRPr sz="2200">
              <a:latin typeface="Exo 2"/>
              <a:ea typeface="Exo 2"/>
              <a:cs typeface="Exo 2"/>
              <a:sym typeface="Exo 2"/>
            </a:endParaRPr>
          </a:p>
        </p:txBody>
      </p:sp>
      <p:sp>
        <p:nvSpPr>
          <p:cNvPr id="401" name="Google Shape;401;gb233e8fdb0_0_290"/>
          <p:cNvSpPr txBox="1"/>
          <p:nvPr/>
        </p:nvSpPr>
        <p:spPr>
          <a:xfrm>
            <a:off x="885300" y="1027650"/>
            <a:ext cx="7373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Dynamic Programming</a:t>
            </a:r>
            <a:endParaRPr sz="3600">
              <a:solidFill>
                <a:srgbClr val="0E78C0"/>
              </a:solidFill>
              <a:latin typeface="Exo 2"/>
              <a:ea typeface="Exo 2"/>
              <a:cs typeface="Exo 2"/>
              <a:sym typeface="Exo 2"/>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000"/>
                                        <p:tgtEl>
                                          <p:spTgt spid="4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b233e8fdb0_0_299"/>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407" name="Google Shape;407;gb233e8fdb0_0_299"/>
          <p:cNvSpPr txBox="1"/>
          <p:nvPr/>
        </p:nvSpPr>
        <p:spPr>
          <a:xfrm>
            <a:off x="885300" y="1027650"/>
            <a:ext cx="7373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Dynamic Programming</a:t>
            </a:r>
            <a:endParaRPr sz="3600">
              <a:solidFill>
                <a:srgbClr val="0E78C0"/>
              </a:solidFill>
              <a:latin typeface="Exo 2"/>
              <a:ea typeface="Exo 2"/>
              <a:cs typeface="Exo 2"/>
              <a:sym typeface="Exo 2"/>
            </a:endParaRPr>
          </a:p>
        </p:txBody>
      </p:sp>
      <p:sp>
        <p:nvSpPr>
          <p:cNvPr id="408" name="Google Shape;408;gb233e8fdb0_0_299"/>
          <p:cNvSpPr txBox="1"/>
          <p:nvPr/>
        </p:nvSpPr>
        <p:spPr>
          <a:xfrm>
            <a:off x="595050" y="2256313"/>
            <a:ext cx="7953900" cy="2469300"/>
          </a:xfrm>
          <a:prstGeom prst="rect">
            <a:avLst/>
          </a:prstGeom>
          <a:noFill/>
          <a:ln>
            <a:noFill/>
          </a:ln>
        </p:spPr>
        <p:txBody>
          <a:bodyPr anchorCtr="0" anchor="t" bIns="91425" lIns="91425" spcFirstLastPara="1" rIns="91425" wrap="square" tIns="91425">
            <a:noAutofit/>
          </a:bodyPr>
          <a:lstStyle/>
          <a:p>
            <a:pPr indent="-368300" lvl="0" marL="457200" rtl="0" algn="l">
              <a:lnSpc>
                <a:spcPct val="200000"/>
              </a:lnSpc>
              <a:spcBef>
                <a:spcPts val="0"/>
              </a:spcBef>
              <a:spcAft>
                <a:spcPts val="0"/>
              </a:spcAft>
              <a:buSzPts val="2200"/>
              <a:buFont typeface="Exo 2"/>
              <a:buChar char="●"/>
            </a:pPr>
            <a:r>
              <a:rPr b="1" i="1" lang="en-US" sz="2200">
                <a:latin typeface="Exo 2"/>
                <a:ea typeface="Exo 2"/>
                <a:cs typeface="Exo 2"/>
                <a:sym typeface="Exo 2"/>
              </a:rPr>
              <a:t>Pattern Recognition:</a:t>
            </a:r>
            <a:endParaRPr b="1" i="1" sz="2200">
              <a:latin typeface="Exo 2"/>
              <a:ea typeface="Exo 2"/>
              <a:cs typeface="Exo 2"/>
              <a:sym typeface="Exo 2"/>
            </a:endParaRPr>
          </a:p>
          <a:p>
            <a:pPr indent="0" lvl="0" marL="457200" rtl="0" algn="l">
              <a:lnSpc>
                <a:spcPct val="115000"/>
              </a:lnSpc>
              <a:spcBef>
                <a:spcPts val="0"/>
              </a:spcBef>
              <a:spcAft>
                <a:spcPts val="0"/>
              </a:spcAft>
              <a:buNone/>
            </a:pPr>
            <a:r>
              <a:rPr lang="en-US" sz="2200">
                <a:latin typeface="Exo 2"/>
                <a:ea typeface="Exo 2"/>
                <a:cs typeface="Exo 2"/>
                <a:sym typeface="Exo 2"/>
              </a:rPr>
              <a:t>Trong bước </a:t>
            </a:r>
            <a:r>
              <a:rPr lang="en-US" sz="2200">
                <a:latin typeface="Exo 2"/>
                <a:ea typeface="Exo 2"/>
                <a:cs typeface="Exo 2"/>
                <a:sym typeface="Exo 2"/>
              </a:rPr>
              <a:t>tìm max(f</a:t>
            </a:r>
            <a:r>
              <a:rPr baseline="-25000" lang="en-US" sz="2200">
                <a:latin typeface="Exo 2"/>
                <a:ea typeface="Exo 2"/>
                <a:cs typeface="Exo 2"/>
                <a:sym typeface="Exo 2"/>
              </a:rPr>
              <a:t>j</a:t>
            </a:r>
            <a:r>
              <a:rPr lang="en-US" sz="2200">
                <a:latin typeface="Exo 2"/>
                <a:ea typeface="Exo 2"/>
                <a:cs typeface="Exo 2"/>
                <a:sym typeface="Exo 2"/>
              </a:rPr>
              <a:t>), có thể dùng cấu trúc dữ liệu </a:t>
            </a:r>
            <a:br>
              <a:rPr lang="en-US" sz="2200">
                <a:latin typeface="Exo 2"/>
                <a:ea typeface="Exo 2"/>
                <a:cs typeface="Exo 2"/>
                <a:sym typeface="Exo 2"/>
              </a:rPr>
            </a:br>
            <a:r>
              <a:rPr b="1" lang="en-US" sz="2200">
                <a:latin typeface="Exo 2"/>
                <a:ea typeface="Exo 2"/>
                <a:cs typeface="Exo 2"/>
                <a:sym typeface="Exo 2"/>
              </a:rPr>
              <a:t>Cây Fenwick</a:t>
            </a:r>
            <a:r>
              <a:rPr lang="en-US" sz="2200">
                <a:latin typeface="Exo 2"/>
                <a:ea typeface="Exo 2"/>
                <a:cs typeface="Exo 2"/>
                <a:sym typeface="Exo 2"/>
              </a:rPr>
              <a:t> để truy vấn nhanh hơn.</a:t>
            </a:r>
            <a:endParaRPr sz="2200">
              <a:latin typeface="Exo 2"/>
              <a:ea typeface="Exo 2"/>
              <a:cs typeface="Exo 2"/>
              <a:sym typeface="Exo 2"/>
            </a:endParaRPr>
          </a:p>
        </p:txBody>
      </p:sp>
      <p:sp>
        <p:nvSpPr>
          <p:cNvPr id="409" name="Google Shape;409;gb233e8fdb0_0_299"/>
          <p:cNvSpPr txBox="1"/>
          <p:nvPr/>
        </p:nvSpPr>
        <p:spPr>
          <a:xfrm>
            <a:off x="2577900" y="1642875"/>
            <a:ext cx="3988200" cy="5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600">
                <a:solidFill>
                  <a:srgbClr val="0E78C0"/>
                </a:solidFill>
                <a:latin typeface="Exo 2"/>
                <a:ea typeface="Exo 2"/>
                <a:cs typeface="Exo 2"/>
                <a:sym typeface="Exo 2"/>
              </a:rPr>
              <a:t>Cây Fenwick</a:t>
            </a:r>
            <a:endParaRPr sz="2600">
              <a:solidFill>
                <a:srgbClr val="0E78C0"/>
              </a:solidFill>
              <a:latin typeface="Exo 2"/>
              <a:ea typeface="Exo 2"/>
              <a:cs typeface="Exo 2"/>
              <a:sym typeface="Exo 2"/>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b233e8fdb0_0_322"/>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graphicFrame>
        <p:nvGraphicFramePr>
          <p:cNvPr id="415" name="Google Shape;415;gb233e8fdb0_0_322"/>
          <p:cNvGraphicFramePr/>
          <p:nvPr/>
        </p:nvGraphicFramePr>
        <p:xfrm>
          <a:off x="952500" y="2261725"/>
          <a:ext cx="3000000" cy="3000000"/>
        </p:xfrm>
        <a:graphic>
          <a:graphicData uri="http://schemas.openxmlformats.org/drawingml/2006/table">
            <a:tbl>
              <a:tblPr>
                <a:noFill/>
                <a:tableStyleId>{7018E542-1D6D-46C1-8EB1-93D95EE55515}</a:tableStyleId>
              </a:tblPr>
              <a:tblGrid>
                <a:gridCol w="3816675"/>
                <a:gridCol w="3816675"/>
              </a:tblGrid>
              <a:tr h="838750">
                <a:tc>
                  <a:txBody>
                    <a:bodyPr/>
                    <a:lstStyle/>
                    <a:p>
                      <a:pPr indent="0" lvl="0" marL="0" rtl="0" algn="ctr">
                        <a:spcBef>
                          <a:spcPts val="0"/>
                        </a:spcBef>
                        <a:spcAft>
                          <a:spcPts val="0"/>
                        </a:spcAft>
                        <a:buNone/>
                      </a:pPr>
                      <a:r>
                        <a:rPr lang="en-US" sz="2400">
                          <a:latin typeface="Exo 2"/>
                          <a:ea typeface="Exo 2"/>
                          <a:cs typeface="Exo 2"/>
                          <a:sym typeface="Exo 2"/>
                        </a:rPr>
                        <a:t>Độ phức tạp tính toán</a:t>
                      </a:r>
                      <a:endParaRPr sz="2400">
                        <a:latin typeface="Exo 2"/>
                        <a:ea typeface="Exo 2"/>
                        <a:cs typeface="Exo 2"/>
                        <a:sym typeface="Exo 2"/>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Exo 2"/>
                          <a:ea typeface="Exo 2"/>
                          <a:cs typeface="Exo 2"/>
                          <a:sym typeface="Exo 2"/>
                        </a:rPr>
                        <a:t>Độ phức tạp bộ nhớ</a:t>
                      </a:r>
                      <a:endParaRPr sz="2400">
                        <a:latin typeface="Exo 2"/>
                        <a:ea typeface="Exo 2"/>
                        <a:cs typeface="Exo 2"/>
                        <a:sym typeface="Exo 2"/>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838750">
                <a:tc>
                  <a:txBody>
                    <a:bodyPr/>
                    <a:lstStyle/>
                    <a:p>
                      <a:pPr indent="0" lvl="0" marL="0" rtl="0" algn="ctr">
                        <a:spcBef>
                          <a:spcPts val="0"/>
                        </a:spcBef>
                        <a:spcAft>
                          <a:spcPts val="0"/>
                        </a:spcAft>
                        <a:buNone/>
                      </a:pPr>
                      <a:r>
                        <a:rPr lang="en-US" sz="2400">
                          <a:latin typeface="Exo 2"/>
                          <a:ea typeface="Exo 2"/>
                          <a:cs typeface="Exo 2"/>
                          <a:sym typeface="Exo 2"/>
                        </a:rPr>
                        <a:t>O(</a:t>
                      </a:r>
                      <a:r>
                        <a:rPr lang="en-US" sz="2400"/>
                        <a:t>NlogC</a:t>
                      </a:r>
                      <a:r>
                        <a:rPr lang="en-US" sz="2400">
                          <a:latin typeface="Exo 2"/>
                          <a:ea typeface="Exo 2"/>
                          <a:cs typeface="Exo 2"/>
                          <a:sym typeface="Exo 2"/>
                        </a:rPr>
                        <a:t>)</a:t>
                      </a:r>
                      <a:endParaRPr sz="24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Exo 2"/>
                          <a:ea typeface="Exo 2"/>
                          <a:cs typeface="Exo 2"/>
                          <a:sym typeface="Exo 2"/>
                        </a:rPr>
                        <a:t>O(C)</a:t>
                      </a:r>
                      <a:endParaRPr sz="2400">
                        <a:latin typeface="Exo 2"/>
                        <a:ea typeface="Exo 2"/>
                        <a:cs typeface="Exo 2"/>
                        <a:sym typeface="Exo 2"/>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416" name="Google Shape;416;gb233e8fdb0_0_322"/>
          <p:cNvSpPr txBox="1"/>
          <p:nvPr/>
        </p:nvSpPr>
        <p:spPr>
          <a:xfrm>
            <a:off x="952500" y="4094525"/>
            <a:ext cx="6648300" cy="7272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Exo 2"/>
              <a:buChar char="●"/>
            </a:pPr>
            <a:r>
              <a:rPr i="1" lang="en-US" sz="1800">
                <a:latin typeface="Exo 2"/>
                <a:ea typeface="Exo 2"/>
                <a:cs typeface="Exo 2"/>
                <a:sym typeface="Exo 2"/>
              </a:rPr>
              <a:t>C là phần tử lớn nhất trong dãy a.</a:t>
            </a:r>
            <a:endParaRPr i="1" sz="1800">
              <a:latin typeface="Exo 2"/>
              <a:ea typeface="Exo 2"/>
              <a:cs typeface="Exo 2"/>
              <a:sym typeface="Exo 2"/>
            </a:endParaRPr>
          </a:p>
        </p:txBody>
      </p:sp>
      <p:sp>
        <p:nvSpPr>
          <p:cNvPr id="417" name="Google Shape;417;gb233e8fdb0_0_322"/>
          <p:cNvSpPr txBox="1"/>
          <p:nvPr/>
        </p:nvSpPr>
        <p:spPr>
          <a:xfrm>
            <a:off x="885300" y="1027650"/>
            <a:ext cx="7373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Dynamic Programming</a:t>
            </a:r>
            <a:endParaRPr sz="3600">
              <a:solidFill>
                <a:srgbClr val="0E78C0"/>
              </a:solidFill>
              <a:latin typeface="Exo 2"/>
              <a:ea typeface="Exo 2"/>
              <a:cs typeface="Exo 2"/>
              <a:sym typeface="Exo 2"/>
            </a:endParaRPr>
          </a:p>
        </p:txBody>
      </p:sp>
      <p:sp>
        <p:nvSpPr>
          <p:cNvPr id="418" name="Google Shape;418;gb233e8fdb0_0_322"/>
          <p:cNvSpPr txBox="1"/>
          <p:nvPr/>
        </p:nvSpPr>
        <p:spPr>
          <a:xfrm>
            <a:off x="2577900" y="1642875"/>
            <a:ext cx="3988200" cy="5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600">
                <a:solidFill>
                  <a:srgbClr val="0E78C0"/>
                </a:solidFill>
                <a:latin typeface="Exo 2"/>
                <a:ea typeface="Exo 2"/>
                <a:cs typeface="Exo 2"/>
                <a:sym typeface="Exo 2"/>
              </a:rPr>
              <a:t>Cây Fenwick</a:t>
            </a:r>
            <a:endParaRPr sz="2600">
              <a:solidFill>
                <a:srgbClr val="0E78C0"/>
              </a:solidFill>
              <a:latin typeface="Exo 2"/>
              <a:ea typeface="Exo 2"/>
              <a:cs typeface="Exo 2"/>
              <a:sym typeface="Exo 2"/>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b233e8fdb0_0_332"/>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424" name="Google Shape;424;gb233e8fdb0_0_332"/>
          <p:cNvSpPr txBox="1"/>
          <p:nvPr/>
        </p:nvSpPr>
        <p:spPr>
          <a:xfrm>
            <a:off x="885300" y="1027650"/>
            <a:ext cx="7373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Dynamic Programming</a:t>
            </a:r>
            <a:endParaRPr sz="3600">
              <a:solidFill>
                <a:srgbClr val="0E78C0"/>
              </a:solidFill>
              <a:latin typeface="Exo 2"/>
              <a:ea typeface="Exo 2"/>
              <a:cs typeface="Exo 2"/>
              <a:sym typeface="Exo 2"/>
            </a:endParaRPr>
          </a:p>
        </p:txBody>
      </p:sp>
      <p:sp>
        <p:nvSpPr>
          <p:cNvPr id="425" name="Google Shape;425;gb233e8fdb0_0_332"/>
          <p:cNvSpPr txBox="1"/>
          <p:nvPr/>
        </p:nvSpPr>
        <p:spPr>
          <a:xfrm>
            <a:off x="595050" y="2256313"/>
            <a:ext cx="7953900" cy="24693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Font typeface="Exo 2"/>
              <a:buChar char="●"/>
            </a:pPr>
            <a:r>
              <a:rPr b="1" i="1" lang="en-US" sz="2200">
                <a:latin typeface="Exo 2"/>
                <a:ea typeface="Exo 2"/>
                <a:cs typeface="Exo 2"/>
                <a:sym typeface="Exo 2"/>
              </a:rPr>
              <a:t>Nhận xét: </a:t>
            </a:r>
            <a:r>
              <a:rPr lang="en-US" sz="2200">
                <a:latin typeface="Exo 2"/>
                <a:ea typeface="Exo 2"/>
                <a:cs typeface="Exo 2"/>
                <a:sym typeface="Exo 2"/>
              </a:rPr>
              <a:t>Cây Fenwick không còn hiệu quả khi các phần tử trong dãy a quá lớn.</a:t>
            </a:r>
            <a:endParaRPr b="1" i="1" sz="2200">
              <a:latin typeface="Exo 2"/>
              <a:ea typeface="Exo 2"/>
              <a:cs typeface="Exo 2"/>
              <a:sym typeface="Exo 2"/>
            </a:endParaRPr>
          </a:p>
          <a:p>
            <a:pPr indent="-368300" lvl="0" marL="457200" rtl="0" algn="l">
              <a:lnSpc>
                <a:spcPct val="100000"/>
              </a:lnSpc>
              <a:spcBef>
                <a:spcPts val="1000"/>
              </a:spcBef>
              <a:spcAft>
                <a:spcPts val="0"/>
              </a:spcAft>
              <a:buSzPts val="2200"/>
              <a:buFont typeface="Exo 2"/>
              <a:buChar char="●"/>
            </a:pPr>
            <a:r>
              <a:rPr b="1" i="1" lang="en-US" sz="2200">
                <a:latin typeface="Exo 2"/>
                <a:ea typeface="Exo 2"/>
                <a:cs typeface="Exo 2"/>
                <a:sym typeface="Exo 2"/>
              </a:rPr>
              <a:t>Pattern Recognition:</a:t>
            </a:r>
            <a:endParaRPr sz="2200">
              <a:latin typeface="Exo 2"/>
              <a:ea typeface="Exo 2"/>
              <a:cs typeface="Exo 2"/>
              <a:sym typeface="Exo 2"/>
            </a:endParaRPr>
          </a:p>
          <a:p>
            <a:pPr indent="0" lvl="0" marL="457200" rtl="0" algn="l">
              <a:lnSpc>
                <a:spcPct val="115000"/>
              </a:lnSpc>
              <a:spcBef>
                <a:spcPts val="1000"/>
              </a:spcBef>
              <a:spcAft>
                <a:spcPts val="0"/>
              </a:spcAft>
              <a:buNone/>
            </a:pPr>
            <a:r>
              <a:rPr lang="en-US" sz="2200">
                <a:latin typeface="Exo 2"/>
                <a:ea typeface="Exo 2"/>
                <a:cs typeface="Exo 2"/>
                <a:sym typeface="Exo 2"/>
              </a:rPr>
              <a:t>Chuẩn hóa các giá trị a</a:t>
            </a:r>
            <a:r>
              <a:rPr baseline="-25000" lang="en-US" sz="2200">
                <a:latin typeface="Exo 2"/>
                <a:ea typeface="Exo 2"/>
                <a:cs typeface="Exo 2"/>
                <a:sym typeface="Exo 2"/>
              </a:rPr>
              <a:t>1</a:t>
            </a:r>
            <a:r>
              <a:rPr lang="en-US" sz="2200">
                <a:latin typeface="Exo 2"/>
                <a:ea typeface="Exo 2"/>
                <a:cs typeface="Exo 2"/>
                <a:sym typeface="Exo 2"/>
              </a:rPr>
              <a:t>, a</a:t>
            </a:r>
            <a:r>
              <a:rPr baseline="-25000" lang="en-US" sz="2200">
                <a:latin typeface="Exo 2"/>
                <a:ea typeface="Exo 2"/>
                <a:cs typeface="Exo 2"/>
                <a:sym typeface="Exo 2"/>
              </a:rPr>
              <a:t>2</a:t>
            </a:r>
            <a:r>
              <a:rPr lang="en-US" sz="2200">
                <a:latin typeface="Exo 2"/>
                <a:ea typeface="Exo 2"/>
                <a:cs typeface="Exo 2"/>
                <a:sym typeface="Exo 2"/>
              </a:rPr>
              <a:t>, …, a</a:t>
            </a:r>
            <a:r>
              <a:rPr baseline="-25000" lang="en-US" sz="2200">
                <a:latin typeface="Exo 2"/>
                <a:ea typeface="Exo 2"/>
                <a:cs typeface="Exo 2"/>
                <a:sym typeface="Exo 2"/>
              </a:rPr>
              <a:t>N</a:t>
            </a:r>
            <a:r>
              <a:rPr lang="en-US" sz="2200">
                <a:latin typeface="Exo 2"/>
                <a:ea typeface="Exo 2"/>
                <a:cs typeface="Exo 2"/>
                <a:sym typeface="Exo 2"/>
              </a:rPr>
              <a:t> về khoảng [1, N] vẫn đảm bảo thứ tự lớn bé.</a:t>
            </a:r>
            <a:endParaRPr sz="2200">
              <a:latin typeface="Exo 2"/>
              <a:ea typeface="Exo 2"/>
              <a:cs typeface="Exo 2"/>
              <a:sym typeface="Exo 2"/>
            </a:endParaRPr>
          </a:p>
        </p:txBody>
      </p:sp>
      <p:sp>
        <p:nvSpPr>
          <p:cNvPr id="426" name="Google Shape;426;gb233e8fdb0_0_332"/>
          <p:cNvSpPr txBox="1"/>
          <p:nvPr/>
        </p:nvSpPr>
        <p:spPr>
          <a:xfrm>
            <a:off x="2577900" y="1642875"/>
            <a:ext cx="3988200" cy="5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600">
                <a:solidFill>
                  <a:srgbClr val="0E78C0"/>
                </a:solidFill>
                <a:latin typeface="Exo 2"/>
                <a:ea typeface="Exo 2"/>
                <a:cs typeface="Exo 2"/>
                <a:sym typeface="Exo 2"/>
              </a:rPr>
              <a:t>Cây Fenwick</a:t>
            </a:r>
            <a:endParaRPr sz="2600">
              <a:solidFill>
                <a:srgbClr val="0E78C0"/>
              </a:solidFill>
              <a:latin typeface="Exo 2"/>
              <a:ea typeface="Exo 2"/>
              <a:cs typeface="Exo 2"/>
              <a:sym typeface="Exo 2"/>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gb233e8fdb0_0_339"/>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32" name="Google Shape;432;gb233e8fdb0_0_339"/>
          <p:cNvPicPr preferRelativeResize="0"/>
          <p:nvPr/>
        </p:nvPicPr>
        <p:blipFill>
          <a:blip r:embed="rId3">
            <a:alphaModFix/>
          </a:blip>
          <a:stretch>
            <a:fillRect/>
          </a:stretch>
        </p:blipFill>
        <p:spPr>
          <a:xfrm>
            <a:off x="2033588" y="2232075"/>
            <a:ext cx="5076825" cy="2181225"/>
          </a:xfrm>
          <a:prstGeom prst="rect">
            <a:avLst/>
          </a:prstGeom>
          <a:noFill/>
          <a:ln>
            <a:noFill/>
          </a:ln>
        </p:spPr>
      </p:pic>
      <p:sp>
        <p:nvSpPr>
          <p:cNvPr id="433" name="Google Shape;433;gb233e8fdb0_0_339"/>
          <p:cNvSpPr txBox="1"/>
          <p:nvPr/>
        </p:nvSpPr>
        <p:spPr>
          <a:xfrm>
            <a:off x="885300" y="1027650"/>
            <a:ext cx="7373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Dynamic Programming</a:t>
            </a:r>
            <a:endParaRPr sz="3600">
              <a:solidFill>
                <a:srgbClr val="0E78C0"/>
              </a:solidFill>
              <a:latin typeface="Exo 2"/>
              <a:ea typeface="Exo 2"/>
              <a:cs typeface="Exo 2"/>
              <a:sym typeface="Exo 2"/>
            </a:endParaRPr>
          </a:p>
        </p:txBody>
      </p:sp>
      <p:sp>
        <p:nvSpPr>
          <p:cNvPr id="434" name="Google Shape;434;gb233e8fdb0_0_339"/>
          <p:cNvSpPr txBox="1"/>
          <p:nvPr/>
        </p:nvSpPr>
        <p:spPr>
          <a:xfrm>
            <a:off x="2577900" y="1642875"/>
            <a:ext cx="3988200" cy="5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600">
                <a:solidFill>
                  <a:srgbClr val="0E78C0"/>
                </a:solidFill>
                <a:latin typeface="Exo 2"/>
                <a:ea typeface="Exo 2"/>
                <a:cs typeface="Exo 2"/>
                <a:sym typeface="Exo 2"/>
              </a:rPr>
              <a:t>Cây Fenwick + Chuẩn hóa</a:t>
            </a:r>
            <a:endParaRPr sz="2600">
              <a:solidFill>
                <a:srgbClr val="0E78C0"/>
              </a:solidFill>
              <a:latin typeface="Exo 2"/>
              <a:ea typeface="Exo 2"/>
              <a:cs typeface="Exo 2"/>
              <a:sym typeface="Exo 2"/>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gb233e8fdb0_0_366"/>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40" name="Google Shape;440;gb233e8fdb0_0_366"/>
          <p:cNvPicPr preferRelativeResize="0"/>
          <p:nvPr/>
        </p:nvPicPr>
        <p:blipFill>
          <a:blip r:embed="rId3">
            <a:alphaModFix/>
          </a:blip>
          <a:stretch>
            <a:fillRect/>
          </a:stretch>
        </p:blipFill>
        <p:spPr>
          <a:xfrm>
            <a:off x="2033588" y="2232075"/>
            <a:ext cx="5076825" cy="2181225"/>
          </a:xfrm>
          <a:prstGeom prst="rect">
            <a:avLst/>
          </a:prstGeom>
          <a:noFill/>
          <a:ln>
            <a:noFill/>
          </a:ln>
        </p:spPr>
      </p:pic>
      <p:sp>
        <p:nvSpPr>
          <p:cNvPr id="441" name="Google Shape;441;gb233e8fdb0_0_366"/>
          <p:cNvSpPr txBox="1"/>
          <p:nvPr/>
        </p:nvSpPr>
        <p:spPr>
          <a:xfrm>
            <a:off x="885300" y="1027650"/>
            <a:ext cx="7373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Dynamic Programming</a:t>
            </a:r>
            <a:endParaRPr sz="3600">
              <a:solidFill>
                <a:srgbClr val="0E78C0"/>
              </a:solidFill>
              <a:latin typeface="Exo 2"/>
              <a:ea typeface="Exo 2"/>
              <a:cs typeface="Exo 2"/>
              <a:sym typeface="Exo 2"/>
            </a:endParaRPr>
          </a:p>
        </p:txBody>
      </p:sp>
      <p:sp>
        <p:nvSpPr>
          <p:cNvPr id="442" name="Google Shape;442;gb233e8fdb0_0_366"/>
          <p:cNvSpPr txBox="1"/>
          <p:nvPr/>
        </p:nvSpPr>
        <p:spPr>
          <a:xfrm>
            <a:off x="2577900" y="1642875"/>
            <a:ext cx="3988200" cy="5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600">
                <a:solidFill>
                  <a:srgbClr val="0E78C0"/>
                </a:solidFill>
                <a:latin typeface="Exo 2"/>
                <a:ea typeface="Exo 2"/>
                <a:cs typeface="Exo 2"/>
                <a:sym typeface="Exo 2"/>
              </a:rPr>
              <a:t>Cây Fenwick + Chuẩn hóa</a:t>
            </a:r>
            <a:endParaRPr sz="2600">
              <a:solidFill>
                <a:srgbClr val="0E78C0"/>
              </a:solidFill>
              <a:latin typeface="Exo 2"/>
              <a:ea typeface="Exo 2"/>
              <a:cs typeface="Exo 2"/>
              <a:sym typeface="Exo 2"/>
            </a:endParaRPr>
          </a:p>
        </p:txBody>
      </p:sp>
      <p:pic>
        <p:nvPicPr>
          <p:cNvPr id="443" name="Google Shape;443;gb233e8fdb0_0_366"/>
          <p:cNvPicPr preferRelativeResize="0"/>
          <p:nvPr/>
        </p:nvPicPr>
        <p:blipFill>
          <a:blip r:embed="rId4">
            <a:alphaModFix/>
          </a:blip>
          <a:stretch>
            <a:fillRect/>
          </a:stretch>
        </p:blipFill>
        <p:spPr>
          <a:xfrm>
            <a:off x="2033588" y="2232063"/>
            <a:ext cx="5076825" cy="2181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5"/>
          <p:cNvSpPr txBox="1"/>
          <p:nvPr>
            <p:ph type="ctrTitle"/>
          </p:nvPr>
        </p:nvSpPr>
        <p:spPr>
          <a:xfrm flipH="1">
            <a:off x="2747779" y="2635675"/>
            <a:ext cx="5195700" cy="192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400"/>
              <a:buNone/>
            </a:pPr>
            <a:r>
              <a:rPr b="0" lang="en-US" sz="3600">
                <a:solidFill>
                  <a:srgbClr val="0E78C0"/>
                </a:solidFill>
                <a:latin typeface="Exo 2"/>
                <a:ea typeface="Exo 2"/>
                <a:cs typeface="Exo 2"/>
                <a:sym typeface="Exo 2"/>
              </a:rPr>
              <a:t>BÀI TOÁN MINH HỌA</a:t>
            </a:r>
            <a:endParaRPr b="0" sz="3600">
              <a:solidFill>
                <a:srgbClr val="0E78C0"/>
              </a:solidFill>
              <a:latin typeface="Exo 2"/>
              <a:ea typeface="Exo 2"/>
              <a:cs typeface="Exo 2"/>
              <a:sym typeface="Exo 2"/>
            </a:endParaRPr>
          </a:p>
        </p:txBody>
      </p:sp>
      <p:sp>
        <p:nvSpPr>
          <p:cNvPr id="102" name="Google Shape;102;p5"/>
          <p:cNvSpPr txBox="1"/>
          <p:nvPr/>
        </p:nvSpPr>
        <p:spPr>
          <a:xfrm flipH="1">
            <a:off x="4964179" y="2323850"/>
            <a:ext cx="2979300" cy="7545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i="0" lang="en-US" sz="9600" u="none" cap="none" strike="noStrike">
                <a:solidFill>
                  <a:srgbClr val="0E78C0"/>
                </a:solidFill>
                <a:latin typeface="Exo 2"/>
                <a:ea typeface="Exo 2"/>
                <a:cs typeface="Exo 2"/>
                <a:sym typeface="Exo 2"/>
              </a:rPr>
              <a:t>02</a:t>
            </a:r>
            <a:endParaRPr>
              <a:latin typeface="Exo 2"/>
              <a:ea typeface="Exo 2"/>
              <a:cs typeface="Exo 2"/>
              <a:sym typeface="Exo 2"/>
            </a:endParaRPr>
          </a:p>
        </p:txBody>
      </p:sp>
      <p:cxnSp>
        <p:nvCxnSpPr>
          <p:cNvPr id="103" name="Google Shape;103;p5"/>
          <p:cNvCxnSpPr/>
          <p:nvPr/>
        </p:nvCxnSpPr>
        <p:spPr>
          <a:xfrm>
            <a:off x="7578325" y="4028400"/>
            <a:ext cx="1565700" cy="0"/>
          </a:xfrm>
          <a:prstGeom prst="straightConnector1">
            <a:avLst/>
          </a:prstGeom>
          <a:noFill/>
          <a:ln cap="flat" cmpd="sng" w="9525">
            <a:solidFill>
              <a:srgbClr val="0091EA"/>
            </a:solidFill>
            <a:prstDash val="solid"/>
            <a:round/>
            <a:headEnd len="sm" w="sm" type="none"/>
            <a:tailEnd len="sm" w="sm" type="non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gb233e8fdb0_0_384"/>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49" name="Google Shape;449;gb233e8fdb0_0_384"/>
          <p:cNvPicPr preferRelativeResize="0"/>
          <p:nvPr/>
        </p:nvPicPr>
        <p:blipFill>
          <a:blip r:embed="rId3">
            <a:alphaModFix/>
          </a:blip>
          <a:stretch>
            <a:fillRect/>
          </a:stretch>
        </p:blipFill>
        <p:spPr>
          <a:xfrm>
            <a:off x="2033588" y="2232075"/>
            <a:ext cx="5076825" cy="2181225"/>
          </a:xfrm>
          <a:prstGeom prst="rect">
            <a:avLst/>
          </a:prstGeom>
          <a:noFill/>
          <a:ln>
            <a:noFill/>
          </a:ln>
        </p:spPr>
      </p:pic>
      <p:sp>
        <p:nvSpPr>
          <p:cNvPr id="450" name="Google Shape;450;gb233e8fdb0_0_384"/>
          <p:cNvSpPr txBox="1"/>
          <p:nvPr/>
        </p:nvSpPr>
        <p:spPr>
          <a:xfrm>
            <a:off x="885300" y="1027650"/>
            <a:ext cx="7373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Dynamic Programming</a:t>
            </a:r>
            <a:endParaRPr sz="3600">
              <a:solidFill>
                <a:srgbClr val="0E78C0"/>
              </a:solidFill>
              <a:latin typeface="Exo 2"/>
              <a:ea typeface="Exo 2"/>
              <a:cs typeface="Exo 2"/>
              <a:sym typeface="Exo 2"/>
            </a:endParaRPr>
          </a:p>
        </p:txBody>
      </p:sp>
      <p:sp>
        <p:nvSpPr>
          <p:cNvPr id="451" name="Google Shape;451;gb233e8fdb0_0_384"/>
          <p:cNvSpPr txBox="1"/>
          <p:nvPr/>
        </p:nvSpPr>
        <p:spPr>
          <a:xfrm>
            <a:off x="2577900" y="1642875"/>
            <a:ext cx="3988200" cy="5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600">
                <a:solidFill>
                  <a:srgbClr val="0E78C0"/>
                </a:solidFill>
                <a:latin typeface="Exo 2"/>
                <a:ea typeface="Exo 2"/>
                <a:cs typeface="Exo 2"/>
                <a:sym typeface="Exo 2"/>
              </a:rPr>
              <a:t>Cây Fenwick + Chuẩn hóa</a:t>
            </a:r>
            <a:endParaRPr sz="2600">
              <a:solidFill>
                <a:srgbClr val="0E78C0"/>
              </a:solidFill>
              <a:latin typeface="Exo 2"/>
              <a:ea typeface="Exo 2"/>
              <a:cs typeface="Exo 2"/>
              <a:sym typeface="Exo 2"/>
            </a:endParaRPr>
          </a:p>
        </p:txBody>
      </p:sp>
      <p:pic>
        <p:nvPicPr>
          <p:cNvPr id="452" name="Google Shape;452;gb233e8fdb0_0_384"/>
          <p:cNvPicPr preferRelativeResize="0"/>
          <p:nvPr/>
        </p:nvPicPr>
        <p:blipFill>
          <a:blip r:embed="rId4">
            <a:alphaModFix/>
          </a:blip>
          <a:stretch>
            <a:fillRect/>
          </a:stretch>
        </p:blipFill>
        <p:spPr>
          <a:xfrm>
            <a:off x="2033588" y="2232063"/>
            <a:ext cx="5076825" cy="21812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gb233e8fdb0_0_392"/>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graphicFrame>
        <p:nvGraphicFramePr>
          <p:cNvPr id="458" name="Google Shape;458;gb233e8fdb0_0_392"/>
          <p:cNvGraphicFramePr/>
          <p:nvPr/>
        </p:nvGraphicFramePr>
        <p:xfrm>
          <a:off x="952500" y="2261725"/>
          <a:ext cx="3000000" cy="3000000"/>
        </p:xfrm>
        <a:graphic>
          <a:graphicData uri="http://schemas.openxmlformats.org/drawingml/2006/table">
            <a:tbl>
              <a:tblPr>
                <a:noFill/>
                <a:tableStyleId>{7018E542-1D6D-46C1-8EB1-93D95EE55515}</a:tableStyleId>
              </a:tblPr>
              <a:tblGrid>
                <a:gridCol w="3816675"/>
                <a:gridCol w="3816675"/>
              </a:tblGrid>
              <a:tr h="838750">
                <a:tc>
                  <a:txBody>
                    <a:bodyPr/>
                    <a:lstStyle/>
                    <a:p>
                      <a:pPr indent="0" lvl="0" marL="0" rtl="0" algn="ctr">
                        <a:spcBef>
                          <a:spcPts val="0"/>
                        </a:spcBef>
                        <a:spcAft>
                          <a:spcPts val="0"/>
                        </a:spcAft>
                        <a:buNone/>
                      </a:pPr>
                      <a:r>
                        <a:rPr lang="en-US" sz="2400">
                          <a:latin typeface="Exo 2"/>
                          <a:ea typeface="Exo 2"/>
                          <a:cs typeface="Exo 2"/>
                          <a:sym typeface="Exo 2"/>
                        </a:rPr>
                        <a:t>Độ phức tạp tính toán</a:t>
                      </a:r>
                      <a:endParaRPr sz="2400">
                        <a:latin typeface="Exo 2"/>
                        <a:ea typeface="Exo 2"/>
                        <a:cs typeface="Exo 2"/>
                        <a:sym typeface="Exo 2"/>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Exo 2"/>
                          <a:ea typeface="Exo 2"/>
                          <a:cs typeface="Exo 2"/>
                          <a:sym typeface="Exo 2"/>
                        </a:rPr>
                        <a:t>Độ phức tạp bộ nhớ</a:t>
                      </a:r>
                      <a:endParaRPr sz="2400">
                        <a:latin typeface="Exo 2"/>
                        <a:ea typeface="Exo 2"/>
                        <a:cs typeface="Exo 2"/>
                        <a:sym typeface="Exo 2"/>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838750">
                <a:tc>
                  <a:txBody>
                    <a:bodyPr/>
                    <a:lstStyle/>
                    <a:p>
                      <a:pPr indent="0" lvl="0" marL="0" rtl="0" algn="ctr">
                        <a:spcBef>
                          <a:spcPts val="0"/>
                        </a:spcBef>
                        <a:spcAft>
                          <a:spcPts val="0"/>
                        </a:spcAft>
                        <a:buNone/>
                      </a:pPr>
                      <a:r>
                        <a:rPr lang="en-US" sz="2400">
                          <a:latin typeface="Exo 2"/>
                          <a:ea typeface="Exo 2"/>
                          <a:cs typeface="Exo 2"/>
                          <a:sym typeface="Exo 2"/>
                        </a:rPr>
                        <a:t>O(</a:t>
                      </a:r>
                      <a:r>
                        <a:rPr lang="en-US" sz="2400"/>
                        <a:t>NlogN</a:t>
                      </a:r>
                      <a:r>
                        <a:rPr lang="en-US" sz="2400">
                          <a:latin typeface="Exo 2"/>
                          <a:ea typeface="Exo 2"/>
                          <a:cs typeface="Exo 2"/>
                          <a:sym typeface="Exo 2"/>
                        </a:rPr>
                        <a:t>)</a:t>
                      </a:r>
                      <a:endParaRPr sz="2400"/>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2400">
                          <a:latin typeface="Exo 2"/>
                          <a:ea typeface="Exo 2"/>
                          <a:cs typeface="Exo 2"/>
                          <a:sym typeface="Exo 2"/>
                        </a:rPr>
                        <a:t>O(N)</a:t>
                      </a:r>
                      <a:endParaRPr sz="2400">
                        <a:latin typeface="Exo 2"/>
                        <a:ea typeface="Exo 2"/>
                        <a:cs typeface="Exo 2"/>
                        <a:sym typeface="Exo 2"/>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459" name="Google Shape;459;gb233e8fdb0_0_392"/>
          <p:cNvSpPr txBox="1"/>
          <p:nvPr/>
        </p:nvSpPr>
        <p:spPr>
          <a:xfrm>
            <a:off x="885300" y="1027650"/>
            <a:ext cx="7373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Tiếp cận Dynamic Programming</a:t>
            </a:r>
            <a:endParaRPr sz="3600">
              <a:solidFill>
                <a:srgbClr val="0E78C0"/>
              </a:solidFill>
              <a:latin typeface="Exo 2"/>
              <a:ea typeface="Exo 2"/>
              <a:cs typeface="Exo 2"/>
              <a:sym typeface="Exo 2"/>
            </a:endParaRPr>
          </a:p>
        </p:txBody>
      </p:sp>
      <p:sp>
        <p:nvSpPr>
          <p:cNvPr id="460" name="Google Shape;460;gb233e8fdb0_0_392"/>
          <p:cNvSpPr txBox="1"/>
          <p:nvPr/>
        </p:nvSpPr>
        <p:spPr>
          <a:xfrm>
            <a:off x="2577900" y="1642875"/>
            <a:ext cx="3988200" cy="5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600">
                <a:solidFill>
                  <a:srgbClr val="0E78C0"/>
                </a:solidFill>
                <a:latin typeface="Exo 2"/>
                <a:ea typeface="Exo 2"/>
                <a:cs typeface="Exo 2"/>
                <a:sym typeface="Exo 2"/>
              </a:rPr>
              <a:t>Cây Fenwick + Chuẩn hóa</a:t>
            </a:r>
            <a:endParaRPr sz="2600">
              <a:solidFill>
                <a:srgbClr val="0E78C0"/>
              </a:solidFill>
              <a:latin typeface="Exo 2"/>
              <a:ea typeface="Exo 2"/>
              <a:cs typeface="Exo 2"/>
              <a:sym typeface="Exo 2"/>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13"/>
          <p:cNvSpPr txBox="1"/>
          <p:nvPr>
            <p:ph type="ctrTitle"/>
          </p:nvPr>
        </p:nvSpPr>
        <p:spPr>
          <a:xfrm flipH="1">
            <a:off x="2260329" y="2193805"/>
            <a:ext cx="5195700" cy="1921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400"/>
              <a:buNone/>
            </a:pPr>
            <a:r>
              <a:rPr b="0" lang="en-US" sz="3600">
                <a:solidFill>
                  <a:srgbClr val="0E78C0"/>
                </a:solidFill>
                <a:latin typeface="Exo 2"/>
                <a:ea typeface="Exo 2"/>
                <a:cs typeface="Exo 2"/>
                <a:sym typeface="Exo 2"/>
              </a:rPr>
              <a:t>ALGORITHM DESIGN</a:t>
            </a:r>
            <a:endParaRPr b="0" sz="3600">
              <a:solidFill>
                <a:srgbClr val="0E78C0"/>
              </a:solidFill>
              <a:latin typeface="Exo 2"/>
              <a:ea typeface="Exo 2"/>
              <a:cs typeface="Exo 2"/>
              <a:sym typeface="Exo 2"/>
            </a:endParaRPr>
          </a:p>
        </p:txBody>
      </p:sp>
      <p:sp>
        <p:nvSpPr>
          <p:cNvPr id="466" name="Google Shape;466;p13"/>
          <p:cNvSpPr txBox="1"/>
          <p:nvPr/>
        </p:nvSpPr>
        <p:spPr>
          <a:xfrm flipH="1">
            <a:off x="2260329" y="1881980"/>
            <a:ext cx="2979300" cy="754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i="0" lang="en-US" sz="9600" u="none" cap="none" strike="noStrike">
                <a:solidFill>
                  <a:srgbClr val="0E78C0"/>
                </a:solidFill>
                <a:latin typeface="Exo 2"/>
                <a:ea typeface="Exo 2"/>
                <a:cs typeface="Exo 2"/>
                <a:sym typeface="Exo 2"/>
              </a:rPr>
              <a:t>05</a:t>
            </a:r>
            <a:endParaRPr>
              <a:latin typeface="Exo 2"/>
              <a:ea typeface="Exo 2"/>
              <a:cs typeface="Exo 2"/>
              <a:sym typeface="Exo 2"/>
            </a:endParaRPr>
          </a:p>
        </p:txBody>
      </p:sp>
      <p:cxnSp>
        <p:nvCxnSpPr>
          <p:cNvPr id="467" name="Google Shape;467;p13"/>
          <p:cNvCxnSpPr/>
          <p:nvPr/>
        </p:nvCxnSpPr>
        <p:spPr>
          <a:xfrm>
            <a:off x="2162075" y="-35700"/>
            <a:ext cx="0" cy="2382600"/>
          </a:xfrm>
          <a:prstGeom prst="straightConnector1">
            <a:avLst/>
          </a:prstGeom>
          <a:noFill/>
          <a:ln cap="flat" cmpd="sng" w="9525">
            <a:solidFill>
              <a:srgbClr val="0E78C0"/>
            </a:solidFill>
            <a:prstDash val="solid"/>
            <a:round/>
            <a:headEnd len="sm" w="sm" type="none"/>
            <a:tailEnd len="sm" w="sm" type="none"/>
          </a:ln>
        </p:spPr>
      </p:cxnSp>
      <p:sp>
        <p:nvSpPr>
          <p:cNvPr id="468" name="Google Shape;468;p13"/>
          <p:cNvSpPr txBox="1"/>
          <p:nvPr>
            <p:ph idx="1" type="subTitle"/>
          </p:nvPr>
        </p:nvSpPr>
        <p:spPr>
          <a:xfrm>
            <a:off x="2260329" y="3476054"/>
            <a:ext cx="4224900" cy="53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sz="1600">
                <a:latin typeface="Quattrocento Sans"/>
                <a:ea typeface="Quattrocento Sans"/>
                <a:cs typeface="Quattrocento Sans"/>
                <a:sym typeface="Quattrocento Sans"/>
              </a:rPr>
              <a:t>You can enter here the subtitle if you need it</a:t>
            </a:r>
            <a:endParaRPr sz="1600">
              <a:latin typeface="Quattrocento Sans"/>
              <a:ea typeface="Quattrocento Sans"/>
              <a:cs typeface="Quattrocento Sans"/>
              <a:sym typeface="Quattrocento Sa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15"/>
          <p:cNvSpPr txBox="1"/>
          <p:nvPr>
            <p:ph type="ctrTitle"/>
          </p:nvPr>
        </p:nvSpPr>
        <p:spPr>
          <a:xfrm flipH="1">
            <a:off x="1698072" y="2178475"/>
            <a:ext cx="5195700" cy="192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400"/>
              <a:buNone/>
            </a:pPr>
            <a:r>
              <a:rPr b="0" lang="en-US" sz="3600">
                <a:solidFill>
                  <a:srgbClr val="0E78C0"/>
                </a:solidFill>
                <a:latin typeface="Exo 2"/>
                <a:ea typeface="Exo 2"/>
                <a:cs typeface="Exo 2"/>
                <a:sym typeface="Exo 2"/>
              </a:rPr>
              <a:t>CÁC BÀI TOÁN KHÁC</a:t>
            </a:r>
            <a:endParaRPr b="0" sz="3600">
              <a:solidFill>
                <a:srgbClr val="0E78C0"/>
              </a:solidFill>
              <a:latin typeface="Exo 2"/>
              <a:ea typeface="Exo 2"/>
              <a:cs typeface="Exo 2"/>
              <a:sym typeface="Exo 2"/>
            </a:endParaRPr>
          </a:p>
        </p:txBody>
      </p:sp>
      <p:sp>
        <p:nvSpPr>
          <p:cNvPr id="474" name="Google Shape;474;p15"/>
          <p:cNvSpPr txBox="1"/>
          <p:nvPr/>
        </p:nvSpPr>
        <p:spPr>
          <a:xfrm flipH="1">
            <a:off x="3914472" y="1866650"/>
            <a:ext cx="2979300" cy="7545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i="0" lang="en-US" sz="9600" u="none" cap="none" strike="noStrike">
                <a:solidFill>
                  <a:srgbClr val="0E78C0"/>
                </a:solidFill>
                <a:latin typeface="Exo 2"/>
                <a:ea typeface="Exo 2"/>
                <a:cs typeface="Exo 2"/>
                <a:sym typeface="Exo 2"/>
              </a:rPr>
              <a:t>06</a:t>
            </a:r>
            <a:endParaRPr>
              <a:latin typeface="Exo 2"/>
              <a:ea typeface="Exo 2"/>
              <a:cs typeface="Exo 2"/>
              <a:sym typeface="Exo 2"/>
            </a:endParaRPr>
          </a:p>
        </p:txBody>
      </p:sp>
      <p:cxnSp>
        <p:nvCxnSpPr>
          <p:cNvPr id="475" name="Google Shape;475;p15"/>
          <p:cNvCxnSpPr/>
          <p:nvPr/>
        </p:nvCxnSpPr>
        <p:spPr>
          <a:xfrm>
            <a:off x="7015900" y="-35700"/>
            <a:ext cx="0" cy="2382600"/>
          </a:xfrm>
          <a:prstGeom prst="straightConnector1">
            <a:avLst/>
          </a:prstGeom>
          <a:noFill/>
          <a:ln cap="flat" cmpd="sng" w="9525">
            <a:solidFill>
              <a:schemeClr val="dk2"/>
            </a:solidFill>
            <a:prstDash val="solid"/>
            <a:round/>
            <a:headEnd len="sm" w="sm" type="none"/>
            <a:tailEnd len="sm" w="sm" type="none"/>
          </a:ln>
        </p:spPr>
      </p:cxnSp>
      <p:sp>
        <p:nvSpPr>
          <p:cNvPr id="476" name="Google Shape;476;p15"/>
          <p:cNvSpPr txBox="1"/>
          <p:nvPr>
            <p:ph idx="1" type="subTitle"/>
          </p:nvPr>
        </p:nvSpPr>
        <p:spPr>
          <a:xfrm>
            <a:off x="2668872" y="3476054"/>
            <a:ext cx="4224900" cy="5367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3000"/>
              <a:buNone/>
            </a:pPr>
            <a:r>
              <a:rPr lang="en-US" sz="1600">
                <a:latin typeface="Quattrocento Sans"/>
                <a:ea typeface="Quattrocento Sans"/>
                <a:cs typeface="Quattrocento Sans"/>
                <a:sym typeface="Quattrocento Sans"/>
              </a:rPr>
              <a:t>You can enter here the subtitle if you need it</a:t>
            </a:r>
            <a:endParaRPr sz="1600">
              <a:latin typeface="Quattrocento Sans"/>
              <a:ea typeface="Quattrocento Sans"/>
              <a:cs typeface="Quattrocento Sans"/>
              <a:sym typeface="Quattrocento San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14"/>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482" name="Google Shape;482;p14"/>
          <p:cNvSpPr txBox="1"/>
          <p:nvPr/>
        </p:nvSpPr>
        <p:spPr>
          <a:xfrm>
            <a:off x="595050" y="2080250"/>
            <a:ext cx="7953900" cy="24693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Font typeface="Exo 2"/>
              <a:buChar char="●"/>
            </a:pPr>
            <a:r>
              <a:rPr lang="en-US" sz="2200">
                <a:latin typeface="Exo 2"/>
                <a:ea typeface="Exo 2"/>
                <a:cs typeface="Exo 2"/>
                <a:sym typeface="Exo 2"/>
              </a:rPr>
              <a:t>Cho 1 cây có N đỉnh. Cây là một đơn đồ thị liên thông không có chu trình.</a:t>
            </a:r>
            <a:endParaRPr sz="2200">
              <a:latin typeface="Exo 2"/>
              <a:ea typeface="Exo 2"/>
              <a:cs typeface="Exo 2"/>
              <a:sym typeface="Exo 2"/>
            </a:endParaRPr>
          </a:p>
          <a:p>
            <a:pPr indent="-368300" lvl="0" marL="457200" rtl="0" algn="l">
              <a:lnSpc>
                <a:spcPct val="100000"/>
              </a:lnSpc>
              <a:spcBef>
                <a:spcPts val="0"/>
              </a:spcBef>
              <a:spcAft>
                <a:spcPts val="0"/>
              </a:spcAft>
              <a:buSzPts val="2200"/>
              <a:buFont typeface="Exo 2"/>
              <a:buChar char="●"/>
            </a:pPr>
            <a:r>
              <a:rPr lang="en-US" sz="2200">
                <a:latin typeface="Exo 2"/>
                <a:ea typeface="Exo 2"/>
                <a:cs typeface="Exo 2"/>
                <a:sym typeface="Exo 2"/>
              </a:rPr>
              <a:t>Định nghĩa f(u, v) là độ dài đường đi ngắn nhất từ đỉnh u đến đỉnh v.</a:t>
            </a:r>
            <a:endParaRPr sz="2200">
              <a:latin typeface="Exo 2"/>
              <a:ea typeface="Exo 2"/>
              <a:cs typeface="Exo 2"/>
              <a:sym typeface="Exo 2"/>
            </a:endParaRPr>
          </a:p>
          <a:p>
            <a:pPr indent="-368300" lvl="0" marL="457200" rtl="0" algn="l">
              <a:lnSpc>
                <a:spcPct val="100000"/>
              </a:lnSpc>
              <a:spcBef>
                <a:spcPts val="0"/>
              </a:spcBef>
              <a:spcAft>
                <a:spcPts val="0"/>
              </a:spcAft>
              <a:buSzPts val="2200"/>
              <a:buFont typeface="Exo 2"/>
              <a:buChar char="●"/>
            </a:pPr>
            <a:r>
              <a:rPr lang="en-US" sz="2200">
                <a:latin typeface="Exo 2"/>
                <a:ea typeface="Exo 2"/>
                <a:cs typeface="Exo 2"/>
                <a:sym typeface="Exo 2"/>
              </a:rPr>
              <a:t>Định nghĩa g(l, r) = max(f(u, v)),	∀ u, v thỏa l ≤ u, v ≤ r.</a:t>
            </a:r>
            <a:endParaRPr sz="2200">
              <a:latin typeface="Exo 2"/>
              <a:ea typeface="Exo 2"/>
              <a:cs typeface="Exo 2"/>
              <a:sym typeface="Exo 2"/>
            </a:endParaRPr>
          </a:p>
          <a:p>
            <a:pPr indent="-368300" lvl="0" marL="457200" rtl="0" algn="l">
              <a:lnSpc>
                <a:spcPct val="100000"/>
              </a:lnSpc>
              <a:spcBef>
                <a:spcPts val="0"/>
              </a:spcBef>
              <a:spcAft>
                <a:spcPts val="0"/>
              </a:spcAft>
              <a:buSzPts val="2200"/>
              <a:buFont typeface="Exo 2"/>
              <a:buChar char="●"/>
            </a:pPr>
            <a:r>
              <a:rPr lang="en-US" sz="2200">
                <a:latin typeface="Exo 2"/>
                <a:ea typeface="Exo 2"/>
                <a:cs typeface="Exo 2"/>
                <a:sym typeface="Exo 2"/>
              </a:rPr>
              <a:t>Tính Σ</a:t>
            </a:r>
            <a:r>
              <a:rPr baseline="-25000" lang="en-US" sz="2200">
                <a:latin typeface="Exo 2"/>
                <a:ea typeface="Exo 2"/>
                <a:cs typeface="Exo 2"/>
                <a:sym typeface="Exo 2"/>
              </a:rPr>
              <a:t>1≤l≤r≤N</a:t>
            </a:r>
            <a:r>
              <a:rPr lang="en-US" sz="2200">
                <a:latin typeface="Exo 2"/>
                <a:ea typeface="Exo 2"/>
                <a:cs typeface="Exo 2"/>
                <a:sym typeface="Exo 2"/>
              </a:rPr>
              <a:t>g(l, r).</a:t>
            </a:r>
            <a:endParaRPr sz="2200">
              <a:latin typeface="Exo 2"/>
              <a:ea typeface="Exo 2"/>
              <a:cs typeface="Exo 2"/>
              <a:sym typeface="Exo 2"/>
            </a:endParaRPr>
          </a:p>
        </p:txBody>
      </p:sp>
      <p:sp>
        <p:nvSpPr>
          <p:cNvPr id="483" name="Google Shape;483;p14"/>
          <p:cNvSpPr txBox="1"/>
          <p:nvPr/>
        </p:nvSpPr>
        <p:spPr>
          <a:xfrm>
            <a:off x="885300" y="1027650"/>
            <a:ext cx="7373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Tổng đường đi trên cây</a:t>
            </a:r>
            <a:endParaRPr sz="3600">
              <a:solidFill>
                <a:srgbClr val="0E78C0"/>
              </a:solidFill>
              <a:latin typeface="Exo 2"/>
              <a:ea typeface="Exo 2"/>
              <a:cs typeface="Exo 2"/>
              <a:sym typeface="Exo 2"/>
            </a:endParaRPr>
          </a:p>
        </p:txBody>
      </p:sp>
      <p:sp>
        <p:nvSpPr>
          <p:cNvPr id="484" name="Google Shape;484;p14"/>
          <p:cNvSpPr txBox="1"/>
          <p:nvPr/>
        </p:nvSpPr>
        <p:spPr>
          <a:xfrm>
            <a:off x="0" y="4885325"/>
            <a:ext cx="4780200" cy="2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800">
                <a:latin typeface="Exo 2"/>
                <a:ea typeface="Exo 2"/>
                <a:cs typeface="Exo 2"/>
                <a:sym typeface="Exo 2"/>
              </a:rPr>
              <a:t>Nguồn: </a:t>
            </a:r>
            <a:r>
              <a:rPr lang="en-US" sz="800" u="sng">
                <a:solidFill>
                  <a:schemeClr val="hlink"/>
                </a:solidFill>
                <a:latin typeface="Exo 2"/>
                <a:ea typeface="Exo 2"/>
                <a:cs typeface="Exo 2"/>
                <a:sym typeface="Exo 2"/>
                <a:hlinkClick r:id="rId3"/>
              </a:rPr>
              <a:t>http://codeforces.com/problemset/problem/1458/F</a:t>
            </a:r>
            <a:endParaRPr sz="800">
              <a:latin typeface="Exo 2"/>
              <a:ea typeface="Exo 2"/>
              <a:cs typeface="Exo 2"/>
              <a:sym typeface="Exo 2"/>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gb233e8fdb0_0_405"/>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490" name="Google Shape;490;gb233e8fdb0_0_405"/>
          <p:cNvSpPr txBox="1"/>
          <p:nvPr/>
        </p:nvSpPr>
        <p:spPr>
          <a:xfrm>
            <a:off x="595050" y="2080250"/>
            <a:ext cx="7953900" cy="2469300"/>
          </a:xfrm>
          <a:prstGeom prst="rect">
            <a:avLst/>
          </a:prstGeom>
          <a:noFill/>
          <a:ln>
            <a:noFill/>
          </a:ln>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Font typeface="Exo 2"/>
              <a:buChar char="●"/>
            </a:pPr>
            <a:r>
              <a:rPr lang="en-US" sz="2200">
                <a:latin typeface="Exo 2"/>
                <a:ea typeface="Exo 2"/>
                <a:cs typeface="Exo 2"/>
                <a:sym typeface="Exo 2"/>
              </a:rPr>
              <a:t>Có N cây cân được xếp theo vòng tròn, ban đầu cân thứ i có a</a:t>
            </a:r>
            <a:r>
              <a:rPr baseline="-25000" lang="en-US" sz="2200">
                <a:latin typeface="Exo 2"/>
                <a:ea typeface="Exo 2"/>
                <a:cs typeface="Exo 2"/>
                <a:sym typeface="Exo 2"/>
              </a:rPr>
              <a:t>i</a:t>
            </a:r>
            <a:r>
              <a:rPr lang="en-US" sz="2200">
                <a:latin typeface="Exo 2"/>
                <a:ea typeface="Exo 2"/>
                <a:cs typeface="Exo 2"/>
                <a:sym typeface="Exo 2"/>
              </a:rPr>
              <a:t> đồng xu trên đó.</a:t>
            </a:r>
            <a:endParaRPr sz="2200">
              <a:latin typeface="Exo 2"/>
              <a:ea typeface="Exo 2"/>
              <a:cs typeface="Exo 2"/>
              <a:sym typeface="Exo 2"/>
            </a:endParaRPr>
          </a:p>
          <a:p>
            <a:pPr indent="-368300" lvl="0" marL="457200" rtl="0" algn="l">
              <a:lnSpc>
                <a:spcPct val="100000"/>
              </a:lnSpc>
              <a:spcBef>
                <a:spcPts val="0"/>
              </a:spcBef>
              <a:spcAft>
                <a:spcPts val="0"/>
              </a:spcAft>
              <a:buSzPts val="2200"/>
              <a:buFont typeface="Exo 2"/>
              <a:buChar char="●"/>
            </a:pPr>
            <a:r>
              <a:rPr lang="en-US" sz="2200">
                <a:latin typeface="Exo 2"/>
                <a:ea typeface="Exo 2"/>
                <a:cs typeface="Exo 2"/>
                <a:sym typeface="Exo 2"/>
              </a:rPr>
              <a:t>Mỗi bước có thể đưa 1 đồng xu từ </a:t>
            </a:r>
            <a:r>
              <a:rPr lang="en-US" sz="2200">
                <a:latin typeface="Exo 2"/>
                <a:ea typeface="Exo 2"/>
                <a:cs typeface="Exo 2"/>
                <a:sym typeface="Exo 2"/>
              </a:rPr>
              <a:t>1</a:t>
            </a:r>
            <a:r>
              <a:rPr lang="en-US" sz="2200">
                <a:latin typeface="Exo 2"/>
                <a:ea typeface="Exo 2"/>
                <a:cs typeface="Exo 2"/>
                <a:sym typeface="Exo 2"/>
              </a:rPr>
              <a:t> cân bất kỳ sang 1 trong 2 cây cân liền kề.</a:t>
            </a:r>
            <a:endParaRPr sz="2200">
              <a:latin typeface="Exo 2"/>
              <a:ea typeface="Exo 2"/>
              <a:cs typeface="Exo 2"/>
              <a:sym typeface="Exo 2"/>
            </a:endParaRPr>
          </a:p>
          <a:p>
            <a:pPr indent="-368300" lvl="0" marL="457200" rtl="0" algn="l">
              <a:lnSpc>
                <a:spcPct val="100000"/>
              </a:lnSpc>
              <a:spcBef>
                <a:spcPts val="0"/>
              </a:spcBef>
              <a:spcAft>
                <a:spcPts val="0"/>
              </a:spcAft>
              <a:buSzPts val="2200"/>
              <a:buFont typeface="Exo 2"/>
              <a:buChar char="●"/>
            </a:pPr>
            <a:r>
              <a:rPr lang="en-US" sz="2200">
                <a:latin typeface="Exo 2"/>
                <a:ea typeface="Exo 2"/>
                <a:cs typeface="Exo 2"/>
                <a:sym typeface="Exo 2"/>
              </a:rPr>
              <a:t>Sử dụng ít bước nhất có thể để số đồng xu trên cân thứ i nằm trong khoảng [l</a:t>
            </a:r>
            <a:r>
              <a:rPr baseline="-25000" lang="en-US" sz="2200">
                <a:latin typeface="Exo 2"/>
                <a:ea typeface="Exo 2"/>
                <a:cs typeface="Exo 2"/>
                <a:sym typeface="Exo 2"/>
              </a:rPr>
              <a:t>i</a:t>
            </a:r>
            <a:r>
              <a:rPr lang="en-US" sz="2200">
                <a:latin typeface="Exo 2"/>
                <a:ea typeface="Exo 2"/>
                <a:cs typeface="Exo 2"/>
                <a:sym typeface="Exo 2"/>
              </a:rPr>
              <a:t>, r</a:t>
            </a:r>
            <a:r>
              <a:rPr baseline="-25000" lang="en-US" sz="2200">
                <a:latin typeface="Exo 2"/>
                <a:ea typeface="Exo 2"/>
                <a:cs typeface="Exo 2"/>
                <a:sym typeface="Exo 2"/>
              </a:rPr>
              <a:t>i</a:t>
            </a:r>
            <a:r>
              <a:rPr lang="en-US" sz="2200">
                <a:latin typeface="Exo 2"/>
                <a:ea typeface="Exo 2"/>
                <a:cs typeface="Exo 2"/>
                <a:sym typeface="Exo 2"/>
              </a:rPr>
              <a:t>].</a:t>
            </a:r>
            <a:endParaRPr sz="2200">
              <a:latin typeface="Exo 2"/>
              <a:ea typeface="Exo 2"/>
              <a:cs typeface="Exo 2"/>
              <a:sym typeface="Exo 2"/>
            </a:endParaRPr>
          </a:p>
        </p:txBody>
      </p:sp>
      <p:sp>
        <p:nvSpPr>
          <p:cNvPr id="491" name="Google Shape;491;gb233e8fdb0_0_405"/>
          <p:cNvSpPr txBox="1"/>
          <p:nvPr/>
        </p:nvSpPr>
        <p:spPr>
          <a:xfrm>
            <a:off x="885300" y="1027650"/>
            <a:ext cx="7373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Cân xu</a:t>
            </a:r>
            <a:endParaRPr sz="3600">
              <a:solidFill>
                <a:srgbClr val="0E78C0"/>
              </a:solidFill>
              <a:latin typeface="Exo 2"/>
              <a:ea typeface="Exo 2"/>
              <a:cs typeface="Exo 2"/>
              <a:sym typeface="Exo 2"/>
            </a:endParaRPr>
          </a:p>
        </p:txBody>
      </p:sp>
      <p:sp>
        <p:nvSpPr>
          <p:cNvPr id="492" name="Google Shape;492;gb233e8fdb0_0_405"/>
          <p:cNvSpPr txBox="1"/>
          <p:nvPr/>
        </p:nvSpPr>
        <p:spPr>
          <a:xfrm>
            <a:off x="0" y="4885325"/>
            <a:ext cx="4780200" cy="2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800">
                <a:latin typeface="Exo 2"/>
                <a:ea typeface="Exo 2"/>
                <a:cs typeface="Exo 2"/>
                <a:sym typeface="Exo 2"/>
              </a:rPr>
              <a:t>Nguồn: </a:t>
            </a:r>
            <a:r>
              <a:rPr lang="en-US" sz="800" u="sng">
                <a:solidFill>
                  <a:schemeClr val="hlink"/>
                </a:solidFill>
                <a:latin typeface="Exo 2"/>
                <a:ea typeface="Exo 2"/>
                <a:cs typeface="Exo 2"/>
                <a:sym typeface="Exo 2"/>
                <a:hlinkClick r:id="rId3"/>
              </a:rPr>
              <a:t>http://codeforces.com/problemset/problem/1210/G</a:t>
            </a:r>
            <a:endParaRPr sz="800">
              <a:latin typeface="Exo 2"/>
              <a:ea typeface="Exo 2"/>
              <a:cs typeface="Exo 2"/>
              <a:sym typeface="Exo 2"/>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12"/>
          <p:cNvSpPr txBox="1"/>
          <p:nvPr/>
        </p:nvSpPr>
        <p:spPr>
          <a:xfrm>
            <a:off x="730650" y="2431025"/>
            <a:ext cx="7682700" cy="2495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Exo 2"/>
              <a:buChar char="●"/>
            </a:pPr>
            <a:r>
              <a:rPr lang="en-US" sz="1800" u="sng">
                <a:solidFill>
                  <a:schemeClr val="hlink"/>
                </a:solidFill>
                <a:latin typeface="Exo 2"/>
                <a:ea typeface="Exo 2"/>
                <a:cs typeface="Exo 2"/>
                <a:sym typeface="Exo 2"/>
                <a:hlinkClick r:id="rId3"/>
              </a:rPr>
              <a:t>https://vietcodes.github.io/algo/lis</a:t>
            </a:r>
            <a:endParaRPr sz="1800">
              <a:latin typeface="Exo 2"/>
              <a:ea typeface="Exo 2"/>
              <a:cs typeface="Exo 2"/>
              <a:sym typeface="Exo 2"/>
            </a:endParaRPr>
          </a:p>
          <a:p>
            <a:pPr indent="-342900" lvl="0" marL="457200" rtl="0" algn="l">
              <a:lnSpc>
                <a:spcPct val="115000"/>
              </a:lnSpc>
              <a:spcBef>
                <a:spcPts val="0"/>
              </a:spcBef>
              <a:spcAft>
                <a:spcPts val="0"/>
              </a:spcAft>
              <a:buSzPts val="1800"/>
              <a:buFont typeface="Exo 2"/>
              <a:buChar char="●"/>
            </a:pPr>
            <a:r>
              <a:rPr lang="en-US" sz="1800" u="sng">
                <a:solidFill>
                  <a:schemeClr val="hlink"/>
                </a:solidFill>
                <a:latin typeface="Exo 2"/>
                <a:ea typeface="Exo 2"/>
                <a:cs typeface="Exo 2"/>
                <a:sym typeface="Exo 2"/>
                <a:hlinkClick r:id="rId4"/>
              </a:rPr>
              <a:t>https://vnoi.info/wiki/translate/topcoder/Greedy-is-Good.md</a:t>
            </a:r>
            <a:endParaRPr sz="1800">
              <a:latin typeface="Exo 2"/>
              <a:ea typeface="Exo 2"/>
              <a:cs typeface="Exo 2"/>
              <a:sym typeface="Exo 2"/>
            </a:endParaRPr>
          </a:p>
          <a:p>
            <a:pPr indent="-342900" lvl="0" marL="457200" rtl="0" algn="l">
              <a:lnSpc>
                <a:spcPct val="115000"/>
              </a:lnSpc>
              <a:spcBef>
                <a:spcPts val="0"/>
              </a:spcBef>
              <a:spcAft>
                <a:spcPts val="0"/>
              </a:spcAft>
              <a:buSzPts val="1800"/>
              <a:buFont typeface="Exo 2"/>
              <a:buChar char="●"/>
            </a:pPr>
            <a:r>
              <a:rPr lang="en-US" sz="1800" u="sng">
                <a:solidFill>
                  <a:schemeClr val="hlink"/>
                </a:solidFill>
                <a:latin typeface="Exo 2"/>
                <a:ea typeface="Exo 2"/>
                <a:cs typeface="Exo 2"/>
                <a:sym typeface="Exo 2"/>
                <a:hlinkClick r:id="rId5"/>
              </a:rPr>
              <a:t>https://vnoi.info/wiki/algo/data-structures/fenwick.md</a:t>
            </a:r>
            <a:endParaRPr sz="1800">
              <a:latin typeface="Exo 2"/>
              <a:ea typeface="Exo 2"/>
              <a:cs typeface="Exo 2"/>
              <a:sym typeface="Exo 2"/>
            </a:endParaRPr>
          </a:p>
          <a:p>
            <a:pPr indent="-342900" lvl="0" marL="457200" rtl="0" algn="l">
              <a:lnSpc>
                <a:spcPct val="115000"/>
              </a:lnSpc>
              <a:spcBef>
                <a:spcPts val="0"/>
              </a:spcBef>
              <a:spcAft>
                <a:spcPts val="0"/>
              </a:spcAft>
              <a:buSzPts val="1800"/>
              <a:buFont typeface="Exo 2"/>
              <a:buChar char="●"/>
            </a:pPr>
            <a:r>
              <a:rPr lang="en-US" sz="1800" u="sng">
                <a:solidFill>
                  <a:schemeClr val="hlink"/>
                </a:solidFill>
                <a:latin typeface="Exo 2"/>
                <a:ea typeface="Exo 2"/>
                <a:cs typeface="Exo 2"/>
                <a:sym typeface="Exo 2"/>
                <a:hlinkClick r:id="rId6"/>
              </a:rPr>
              <a:t>https://vnoi.info/wiki/algo/dp/basic-problems.md</a:t>
            </a:r>
            <a:endParaRPr sz="1800">
              <a:latin typeface="Exo 2"/>
              <a:ea typeface="Exo 2"/>
              <a:cs typeface="Exo 2"/>
              <a:sym typeface="Exo 2"/>
            </a:endParaRPr>
          </a:p>
          <a:p>
            <a:pPr indent="-342900" lvl="0" marL="457200" rtl="0" algn="l">
              <a:lnSpc>
                <a:spcPct val="115000"/>
              </a:lnSpc>
              <a:spcBef>
                <a:spcPts val="0"/>
              </a:spcBef>
              <a:spcAft>
                <a:spcPts val="0"/>
              </a:spcAft>
              <a:buSzPts val="1800"/>
              <a:buFont typeface="Exo 2"/>
              <a:buChar char="●"/>
            </a:pPr>
            <a:r>
              <a:rPr lang="en-US" sz="1800" u="sng">
                <a:solidFill>
                  <a:schemeClr val="hlink"/>
                </a:solidFill>
                <a:latin typeface="Exo 2"/>
                <a:ea typeface="Exo 2"/>
                <a:cs typeface="Exo 2"/>
                <a:sym typeface="Exo 2"/>
                <a:hlinkClick r:id="rId7"/>
              </a:rPr>
              <a:t>https://vnoi.info/wiki/algo/trick/Roi-rac-hoa-va-ung-dung.md</a:t>
            </a:r>
            <a:endParaRPr sz="1800">
              <a:latin typeface="Exo 2"/>
              <a:ea typeface="Exo 2"/>
              <a:cs typeface="Exo 2"/>
              <a:sym typeface="Exo 2"/>
            </a:endParaRPr>
          </a:p>
          <a:p>
            <a:pPr indent="-342900" lvl="0" marL="457200" rtl="0" algn="l">
              <a:lnSpc>
                <a:spcPct val="115000"/>
              </a:lnSpc>
              <a:spcBef>
                <a:spcPts val="0"/>
              </a:spcBef>
              <a:spcAft>
                <a:spcPts val="0"/>
              </a:spcAft>
              <a:buSzPts val="1800"/>
              <a:buFont typeface="Exo 2"/>
              <a:buChar char="●"/>
            </a:pPr>
            <a:r>
              <a:rPr lang="en-US" sz="1800" u="sng">
                <a:solidFill>
                  <a:schemeClr val="hlink"/>
                </a:solidFill>
                <a:latin typeface="Exo 2"/>
                <a:ea typeface="Exo 2"/>
                <a:cs typeface="Exo 2"/>
                <a:sym typeface="Exo 2"/>
                <a:hlinkClick r:id="rId8"/>
              </a:rPr>
              <a:t>http://codeforces.com/problemset/problem/1458/F</a:t>
            </a:r>
            <a:endParaRPr sz="1800">
              <a:latin typeface="Exo 2"/>
              <a:ea typeface="Exo 2"/>
              <a:cs typeface="Exo 2"/>
              <a:sym typeface="Exo 2"/>
            </a:endParaRPr>
          </a:p>
          <a:p>
            <a:pPr indent="-342900" lvl="0" marL="457200" rtl="0" algn="l">
              <a:lnSpc>
                <a:spcPct val="115000"/>
              </a:lnSpc>
              <a:spcBef>
                <a:spcPts val="0"/>
              </a:spcBef>
              <a:spcAft>
                <a:spcPts val="0"/>
              </a:spcAft>
              <a:buSzPts val="1800"/>
              <a:buFont typeface="Exo 2"/>
              <a:buChar char="●"/>
            </a:pPr>
            <a:r>
              <a:rPr lang="en-US" sz="1800" u="sng">
                <a:solidFill>
                  <a:schemeClr val="hlink"/>
                </a:solidFill>
                <a:latin typeface="Exo 2"/>
                <a:ea typeface="Exo 2"/>
                <a:cs typeface="Exo 2"/>
                <a:sym typeface="Exo 2"/>
                <a:hlinkClick r:id="rId9"/>
              </a:rPr>
              <a:t>http://codeforces.com/problemset/problem/1210/G</a:t>
            </a:r>
            <a:endParaRPr sz="1800">
              <a:latin typeface="Exo 2"/>
              <a:ea typeface="Exo 2"/>
              <a:cs typeface="Exo 2"/>
              <a:sym typeface="Exo 2"/>
            </a:endParaRPr>
          </a:p>
        </p:txBody>
      </p:sp>
      <p:sp>
        <p:nvSpPr>
          <p:cNvPr id="498" name="Google Shape;498;p12"/>
          <p:cNvSpPr txBox="1"/>
          <p:nvPr/>
        </p:nvSpPr>
        <p:spPr>
          <a:xfrm>
            <a:off x="885300" y="1646225"/>
            <a:ext cx="7373400" cy="78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600">
                <a:solidFill>
                  <a:srgbClr val="0E78C0"/>
                </a:solidFill>
                <a:latin typeface="Exo 2"/>
                <a:ea typeface="Exo 2"/>
                <a:cs typeface="Exo 2"/>
                <a:sym typeface="Exo 2"/>
              </a:rPr>
              <a:t>REFERENCES</a:t>
            </a:r>
            <a:endParaRPr sz="3600">
              <a:solidFill>
                <a:srgbClr val="0E78C0"/>
              </a:solidFill>
              <a:latin typeface="Exo 2"/>
              <a:ea typeface="Exo 2"/>
              <a:cs typeface="Exo 2"/>
              <a:sym typeface="Exo 2"/>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17"/>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504" name="Google Shape;504;p17"/>
          <p:cNvSpPr txBox="1"/>
          <p:nvPr/>
        </p:nvSpPr>
        <p:spPr>
          <a:xfrm>
            <a:off x="2152499" y="3236288"/>
            <a:ext cx="4839000" cy="100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2000" u="none" cap="none" strike="noStrike">
                <a:solidFill>
                  <a:srgbClr val="000000"/>
                </a:solidFill>
                <a:latin typeface="Exo 2"/>
                <a:ea typeface="Exo 2"/>
                <a:cs typeface="Exo 2"/>
                <a:sym typeface="Exo 2"/>
              </a:rPr>
              <a:t>Contact via:</a:t>
            </a:r>
            <a:endParaRPr sz="2000">
              <a:latin typeface="Exo 2"/>
              <a:ea typeface="Exo 2"/>
              <a:cs typeface="Exo 2"/>
              <a:sym typeface="Exo 2"/>
            </a:endParaRPr>
          </a:p>
          <a:p>
            <a:pPr indent="0" lvl="0" marL="0" marR="0" rtl="0" algn="ctr">
              <a:lnSpc>
                <a:spcPct val="100000"/>
              </a:lnSpc>
              <a:spcBef>
                <a:spcPts val="0"/>
              </a:spcBef>
              <a:spcAft>
                <a:spcPts val="0"/>
              </a:spcAft>
              <a:buNone/>
            </a:pPr>
            <a:r>
              <a:rPr b="1" lang="en-US" u="sng">
                <a:solidFill>
                  <a:schemeClr val="hlink"/>
                </a:solidFill>
                <a:latin typeface="Exo 2"/>
                <a:ea typeface="Exo 2"/>
                <a:cs typeface="Exo 2"/>
                <a:sym typeface="Exo 2"/>
                <a:hlinkClick r:id="rId3"/>
              </a:rPr>
              <a:t>https://github.com/khanh-moriaty/CS112.L11.KHTN</a:t>
            </a:r>
            <a:endParaRPr b="1" i="0" sz="1400" u="none" cap="none" strike="noStrike">
              <a:solidFill>
                <a:srgbClr val="0E78C0"/>
              </a:solidFill>
              <a:latin typeface="Exo 2"/>
              <a:ea typeface="Exo 2"/>
              <a:cs typeface="Exo 2"/>
              <a:sym typeface="Exo 2"/>
            </a:endParaRPr>
          </a:p>
        </p:txBody>
      </p:sp>
      <p:sp>
        <p:nvSpPr>
          <p:cNvPr id="505" name="Google Shape;505;p17"/>
          <p:cNvSpPr txBox="1"/>
          <p:nvPr/>
        </p:nvSpPr>
        <p:spPr>
          <a:xfrm flipH="1">
            <a:off x="818100" y="2070150"/>
            <a:ext cx="7507800" cy="1003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i="0" lang="en-US" sz="4800" u="none" cap="none" strike="noStrike">
                <a:solidFill>
                  <a:srgbClr val="0E78C0"/>
                </a:solidFill>
                <a:latin typeface="Exo 2"/>
                <a:ea typeface="Exo 2"/>
                <a:cs typeface="Exo 2"/>
                <a:sym typeface="Exo 2"/>
              </a:rPr>
              <a:t>THANKS FOR LISTENING!</a:t>
            </a:r>
            <a:endParaRPr sz="4800">
              <a:latin typeface="Exo 2"/>
              <a:ea typeface="Exo 2"/>
              <a:cs typeface="Exo 2"/>
              <a:sym typeface="Exo 2"/>
            </a:endParaRPr>
          </a:p>
        </p:txBody>
      </p:sp>
      <p:cxnSp>
        <p:nvCxnSpPr>
          <p:cNvPr id="506" name="Google Shape;506;p17"/>
          <p:cNvCxnSpPr/>
          <p:nvPr/>
        </p:nvCxnSpPr>
        <p:spPr>
          <a:xfrm>
            <a:off x="0" y="4239492"/>
            <a:ext cx="2026227" cy="0"/>
          </a:xfrm>
          <a:prstGeom prst="straightConnector1">
            <a:avLst/>
          </a:prstGeom>
          <a:noFill/>
          <a:ln cap="flat" cmpd="sng" w="9525">
            <a:solidFill>
              <a:srgbClr val="434343"/>
            </a:solidFill>
            <a:prstDash val="solid"/>
            <a:round/>
            <a:headEnd len="sm" w="sm" type="none"/>
            <a:tailEnd len="sm" w="sm" type="none"/>
          </a:ln>
        </p:spPr>
      </p:cxnSp>
      <p:cxnSp>
        <p:nvCxnSpPr>
          <p:cNvPr id="507" name="Google Shape;507;p17"/>
          <p:cNvCxnSpPr/>
          <p:nvPr/>
        </p:nvCxnSpPr>
        <p:spPr>
          <a:xfrm>
            <a:off x="7117773" y="872835"/>
            <a:ext cx="2026227" cy="0"/>
          </a:xfrm>
          <a:prstGeom prst="straightConnector1">
            <a:avLst/>
          </a:prstGeom>
          <a:noFill/>
          <a:ln cap="flat" cmpd="sng" w="9525">
            <a:solidFill>
              <a:srgbClr val="434343"/>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6"/>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09" name="Google Shape;109;p6"/>
          <p:cNvSpPr txBox="1"/>
          <p:nvPr/>
        </p:nvSpPr>
        <p:spPr>
          <a:xfrm>
            <a:off x="694258" y="971554"/>
            <a:ext cx="7907633" cy="3778297"/>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accent1"/>
              </a:buClr>
              <a:buSzPts val="2000"/>
              <a:buFont typeface="Roboto Slab"/>
              <a:buNone/>
            </a:pPr>
            <a:r>
              <a:rPr i="0" lang="en-US" sz="1400" u="none" cap="none" strike="noStrike">
                <a:solidFill>
                  <a:srgbClr val="000000"/>
                </a:solidFill>
                <a:latin typeface="Exo 2"/>
                <a:ea typeface="Exo 2"/>
                <a:cs typeface="Exo 2"/>
                <a:sym typeface="Exo 2"/>
              </a:rPr>
              <a:t>Mùa quân sự là quãng thời gian đáng nhớ trong cuộc đời của sinh viên với nhiều kỷ niệm buồn vui, nhưng chắc hẳn bạn nào cũng đã trải qua cảm giác đứng xếp hàng dưới cái nắng gay gắt giữa trưa cùng sự quan sát nghiêm khắc của chỉ huy.</a:t>
            </a:r>
            <a:endParaRPr i="0" sz="1400" u="none" cap="none" strike="noStrike">
              <a:solidFill>
                <a:schemeClr val="accent1"/>
              </a:solidFill>
              <a:latin typeface="Exo 2"/>
              <a:ea typeface="Exo 2"/>
              <a:cs typeface="Exo 2"/>
              <a:sym typeface="Exo 2"/>
            </a:endParaRPr>
          </a:p>
          <a:p>
            <a:pPr indent="0" lvl="0" marL="0" marR="0" rtl="0" algn="just">
              <a:lnSpc>
                <a:spcPct val="100000"/>
              </a:lnSpc>
              <a:spcBef>
                <a:spcPts val="0"/>
              </a:spcBef>
              <a:spcAft>
                <a:spcPts val="0"/>
              </a:spcAft>
              <a:buClr>
                <a:schemeClr val="accent1"/>
              </a:buClr>
              <a:buSzPts val="2000"/>
              <a:buFont typeface="Roboto Slab"/>
              <a:buNone/>
            </a:pPr>
            <a:br>
              <a:rPr i="0" lang="en-US" sz="1400" u="none" cap="none" strike="noStrike">
                <a:solidFill>
                  <a:schemeClr val="accent1"/>
                </a:solidFill>
                <a:latin typeface="Exo 2"/>
                <a:ea typeface="Exo 2"/>
                <a:cs typeface="Exo 2"/>
                <a:sym typeface="Exo 2"/>
              </a:rPr>
            </a:br>
            <a:r>
              <a:rPr i="0" lang="en-US" sz="1400" u="none" cap="none" strike="noStrike">
                <a:solidFill>
                  <a:srgbClr val="000000"/>
                </a:solidFill>
                <a:latin typeface="Exo 2"/>
                <a:ea typeface="Exo 2"/>
                <a:cs typeface="Exo 2"/>
                <a:sym typeface="Exo 2"/>
              </a:rPr>
              <a:t>Vào 12h trưa mỗi ngày, chỉ huy sẽ ra hiệu lệnh cho đại đội gồm N người xếp thành 1 hàng dọc được xếp từ thấp đến cao. Chỉ huy là một người cực kì nghiêm khắc, nếu như có bạn không đứng theo yêu cầu, cả đại đội sẽ bị phạt đứng dưới nắng tới khi nào ổn định được đội ngũ thì thôi.</a:t>
            </a:r>
            <a:endParaRPr i="0" sz="1400" u="none" cap="none" strike="noStrike">
              <a:solidFill>
                <a:schemeClr val="accent1"/>
              </a:solidFill>
              <a:latin typeface="Exo 2"/>
              <a:ea typeface="Exo 2"/>
              <a:cs typeface="Exo 2"/>
              <a:sym typeface="Exo 2"/>
            </a:endParaRPr>
          </a:p>
          <a:p>
            <a:pPr indent="0" lvl="0" marL="0" marR="0" rtl="0" algn="just">
              <a:lnSpc>
                <a:spcPct val="100000"/>
              </a:lnSpc>
              <a:spcBef>
                <a:spcPts val="0"/>
              </a:spcBef>
              <a:spcAft>
                <a:spcPts val="0"/>
              </a:spcAft>
              <a:buClr>
                <a:schemeClr val="accent1"/>
              </a:buClr>
              <a:buSzPts val="2000"/>
              <a:buFont typeface="Roboto Slab"/>
              <a:buNone/>
            </a:pPr>
            <a:br>
              <a:rPr i="0" lang="en-US" sz="1400" u="none" cap="none" strike="noStrike">
                <a:solidFill>
                  <a:schemeClr val="accent1"/>
                </a:solidFill>
                <a:latin typeface="Exo 2"/>
                <a:ea typeface="Exo 2"/>
                <a:cs typeface="Exo 2"/>
                <a:sym typeface="Exo 2"/>
              </a:rPr>
            </a:br>
            <a:r>
              <a:rPr i="0" lang="en-US" sz="1400" u="none" cap="none" strike="noStrike">
                <a:solidFill>
                  <a:srgbClr val="000000"/>
                </a:solidFill>
                <a:latin typeface="Exo 2"/>
                <a:ea typeface="Exo 2"/>
                <a:cs typeface="Exo 2"/>
                <a:sym typeface="Exo 2"/>
              </a:rPr>
              <a:t>Là đại đội trưởng, bạn có nhiệm vụ phải quan sát và sắp xếp hàng ngũ theo yêu cầu của chỉ huy. Khi quan sát đội hình, bạn thấy rằng vẫn còn một vài đồng chí còn mơ ngủ nên đã đứng sai vị trí dẫn đến việc đại đội không còn đứng đúng thứ tự nữa. Để có thể sắp xếp lại đội hình một cách hiệu quả nhất, đầu tiên bạn cần phải tìm tập hợp nhiều người trong hàng nhất có thể, sao cho những người này tạo đúng thứ tự từ thấp đến cao.</a:t>
            </a:r>
            <a:endParaRPr i="0" sz="1400" u="none" cap="none" strike="noStrike">
              <a:solidFill>
                <a:schemeClr val="accent1"/>
              </a:solidFill>
              <a:latin typeface="Exo 2"/>
              <a:ea typeface="Exo 2"/>
              <a:cs typeface="Exo 2"/>
              <a:sym typeface="Exo 2"/>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9"/>
          <p:cNvSpPr txBox="1"/>
          <p:nvPr>
            <p:ph type="ctrTitle"/>
          </p:nvPr>
        </p:nvSpPr>
        <p:spPr>
          <a:xfrm flipH="1">
            <a:off x="2754543" y="1745738"/>
            <a:ext cx="5195700" cy="1921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SzPts val="4400"/>
              <a:buNone/>
            </a:pPr>
            <a:r>
              <a:rPr b="0" lang="en-US" sz="3600">
                <a:solidFill>
                  <a:srgbClr val="0E78C0"/>
                </a:solidFill>
                <a:latin typeface="Exo 2"/>
                <a:ea typeface="Exo 2"/>
                <a:cs typeface="Exo 2"/>
                <a:sym typeface="Exo 2"/>
              </a:rPr>
              <a:t>ABSTRACTION</a:t>
            </a:r>
            <a:endParaRPr b="0" sz="1600">
              <a:solidFill>
                <a:schemeClr val="dk2"/>
              </a:solidFill>
              <a:latin typeface="Quattrocento Sans"/>
              <a:ea typeface="Quattrocento Sans"/>
              <a:cs typeface="Quattrocento Sans"/>
              <a:sym typeface="Quattrocento Sans"/>
            </a:endParaRPr>
          </a:p>
          <a:p>
            <a:pPr indent="0" lvl="0" marL="0" rtl="0" algn="r">
              <a:lnSpc>
                <a:spcPct val="100000"/>
              </a:lnSpc>
              <a:spcBef>
                <a:spcPts val="0"/>
              </a:spcBef>
              <a:spcAft>
                <a:spcPts val="0"/>
              </a:spcAft>
              <a:buSzPts val="4400"/>
              <a:buNone/>
            </a:pPr>
            <a:r>
              <a:t/>
            </a:r>
            <a:endParaRPr b="0" sz="3600">
              <a:solidFill>
                <a:srgbClr val="0E78C0"/>
              </a:solidFill>
              <a:latin typeface="Exo 2"/>
              <a:ea typeface="Exo 2"/>
              <a:cs typeface="Exo 2"/>
              <a:sym typeface="Exo 2"/>
            </a:endParaRPr>
          </a:p>
        </p:txBody>
      </p:sp>
      <p:sp>
        <p:nvSpPr>
          <p:cNvPr id="115" name="Google Shape;115;p9"/>
          <p:cNvSpPr txBox="1"/>
          <p:nvPr/>
        </p:nvSpPr>
        <p:spPr>
          <a:xfrm flipH="1">
            <a:off x="4970943" y="991238"/>
            <a:ext cx="2979300" cy="7545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i="0" lang="en-US" sz="9600" u="none" cap="none" strike="noStrike">
                <a:solidFill>
                  <a:srgbClr val="0E78C0"/>
                </a:solidFill>
                <a:latin typeface="Exo 2"/>
                <a:ea typeface="Exo 2"/>
                <a:cs typeface="Exo 2"/>
                <a:sym typeface="Exo 2"/>
              </a:rPr>
              <a:t>03</a:t>
            </a:r>
            <a:endParaRPr>
              <a:latin typeface="Exo 2"/>
              <a:ea typeface="Exo 2"/>
              <a:cs typeface="Exo 2"/>
              <a:sym typeface="Exo 2"/>
            </a:endParaRPr>
          </a:p>
        </p:txBody>
      </p:sp>
      <p:cxnSp>
        <p:nvCxnSpPr>
          <p:cNvPr id="116" name="Google Shape;116;p9"/>
          <p:cNvCxnSpPr/>
          <p:nvPr/>
        </p:nvCxnSpPr>
        <p:spPr>
          <a:xfrm>
            <a:off x="7626825" y="2744700"/>
            <a:ext cx="1560600" cy="0"/>
          </a:xfrm>
          <a:prstGeom prst="straightConnector1">
            <a:avLst/>
          </a:prstGeom>
          <a:noFill/>
          <a:ln cap="flat" cmpd="sng" w="9525">
            <a:solidFill>
              <a:srgbClr val="0091EA"/>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8"/>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22" name="Google Shape;122;p8"/>
          <p:cNvSpPr txBox="1"/>
          <p:nvPr/>
        </p:nvSpPr>
        <p:spPr>
          <a:xfrm>
            <a:off x="1105800" y="1153250"/>
            <a:ext cx="6932400" cy="100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200">
                <a:latin typeface="Exo 2"/>
                <a:ea typeface="Exo 2"/>
                <a:cs typeface="Exo 2"/>
                <a:sym typeface="Exo 2"/>
              </a:rPr>
              <a:t>Cho dãy số gồm N số a</a:t>
            </a:r>
            <a:r>
              <a:rPr baseline="-25000" lang="en-US" sz="2200">
                <a:latin typeface="Exo 2"/>
                <a:ea typeface="Exo 2"/>
                <a:cs typeface="Exo 2"/>
                <a:sym typeface="Exo 2"/>
              </a:rPr>
              <a:t>1</a:t>
            </a:r>
            <a:r>
              <a:rPr lang="en-US" sz="2200">
                <a:latin typeface="Exo 2"/>
                <a:ea typeface="Exo 2"/>
                <a:cs typeface="Exo 2"/>
                <a:sym typeface="Exo 2"/>
              </a:rPr>
              <a:t> a</a:t>
            </a:r>
            <a:r>
              <a:rPr baseline="-25000" lang="en-US" sz="2200">
                <a:latin typeface="Exo 2"/>
                <a:ea typeface="Exo 2"/>
                <a:cs typeface="Exo 2"/>
                <a:sym typeface="Exo 2"/>
              </a:rPr>
              <a:t>2</a:t>
            </a:r>
            <a:r>
              <a:rPr lang="en-US" sz="2200">
                <a:latin typeface="Exo 2"/>
                <a:ea typeface="Exo 2"/>
                <a:cs typeface="Exo 2"/>
                <a:sym typeface="Exo 2"/>
              </a:rPr>
              <a:t> … a</a:t>
            </a:r>
            <a:r>
              <a:rPr baseline="-25000" lang="en-US" sz="2200">
                <a:latin typeface="Exo 2"/>
                <a:ea typeface="Exo 2"/>
                <a:cs typeface="Exo 2"/>
                <a:sym typeface="Exo 2"/>
              </a:rPr>
              <a:t>N</a:t>
            </a:r>
            <a:r>
              <a:rPr lang="en-US" sz="2200">
                <a:latin typeface="Exo 2"/>
                <a:ea typeface="Exo 2"/>
                <a:cs typeface="Exo 2"/>
                <a:sym typeface="Exo 2"/>
              </a:rPr>
              <a:t>, tìm dãy con b</a:t>
            </a:r>
            <a:r>
              <a:rPr baseline="-25000" lang="en-US" sz="2200">
                <a:latin typeface="Exo 2"/>
                <a:ea typeface="Exo 2"/>
                <a:cs typeface="Exo 2"/>
                <a:sym typeface="Exo 2"/>
              </a:rPr>
              <a:t>1</a:t>
            </a:r>
            <a:r>
              <a:rPr lang="en-US" sz="2200">
                <a:latin typeface="Exo 2"/>
                <a:ea typeface="Exo 2"/>
                <a:cs typeface="Exo 2"/>
                <a:sym typeface="Exo 2"/>
              </a:rPr>
              <a:t> b</a:t>
            </a:r>
            <a:r>
              <a:rPr baseline="-25000" lang="en-US" sz="2200">
                <a:latin typeface="Exo 2"/>
                <a:ea typeface="Exo 2"/>
                <a:cs typeface="Exo 2"/>
                <a:sym typeface="Exo 2"/>
              </a:rPr>
              <a:t>2</a:t>
            </a:r>
            <a:r>
              <a:rPr lang="en-US" sz="2200">
                <a:latin typeface="Exo 2"/>
                <a:ea typeface="Exo 2"/>
                <a:cs typeface="Exo 2"/>
                <a:sym typeface="Exo 2"/>
              </a:rPr>
              <a:t> … b</a:t>
            </a:r>
            <a:r>
              <a:rPr baseline="-25000" lang="en-US" sz="2200">
                <a:latin typeface="Exo 2"/>
                <a:ea typeface="Exo 2"/>
                <a:cs typeface="Exo 2"/>
                <a:sym typeface="Exo 2"/>
              </a:rPr>
              <a:t>K</a:t>
            </a:r>
            <a:r>
              <a:rPr lang="en-US" sz="2200">
                <a:latin typeface="Exo 2"/>
                <a:ea typeface="Exo 2"/>
                <a:cs typeface="Exo 2"/>
                <a:sym typeface="Exo 2"/>
              </a:rPr>
              <a:t> tăng dần dài nhất (không liên tiếp) </a:t>
            </a:r>
            <a:r>
              <a:rPr lang="en-US" sz="2200">
                <a:latin typeface="Exo 2"/>
                <a:ea typeface="Exo 2"/>
                <a:cs typeface="Exo 2"/>
                <a:sym typeface="Exo 2"/>
              </a:rPr>
              <a:t>của dãy a.</a:t>
            </a:r>
            <a:endParaRPr sz="2200">
              <a:latin typeface="Exo 2"/>
              <a:ea typeface="Exo 2"/>
              <a:cs typeface="Exo 2"/>
              <a:sym typeface="Exo 2"/>
            </a:endParaRPr>
          </a:p>
          <a:p>
            <a:pPr indent="0" lvl="0" marL="0" rtl="0" algn="l">
              <a:lnSpc>
                <a:spcPct val="115000"/>
              </a:lnSpc>
              <a:spcBef>
                <a:spcPts val="0"/>
              </a:spcBef>
              <a:spcAft>
                <a:spcPts val="0"/>
              </a:spcAft>
              <a:buNone/>
            </a:pPr>
            <a:r>
              <a:rPr baseline="-25000" lang="en-US" sz="2200">
                <a:latin typeface="Exo 2"/>
                <a:ea typeface="Exo 2"/>
                <a:cs typeface="Exo 2"/>
                <a:sym typeface="Exo 2"/>
              </a:rPr>
              <a:t> </a:t>
            </a:r>
            <a:endParaRPr sz="2200">
              <a:latin typeface="Exo 2"/>
              <a:ea typeface="Exo 2"/>
              <a:cs typeface="Exo 2"/>
              <a:sym typeface="Exo 2"/>
            </a:endParaRPr>
          </a:p>
        </p:txBody>
      </p:sp>
      <p:pic>
        <p:nvPicPr>
          <p:cNvPr id="123" name="Google Shape;123;p8"/>
          <p:cNvPicPr preferRelativeResize="0"/>
          <p:nvPr/>
        </p:nvPicPr>
        <p:blipFill>
          <a:blip r:embed="rId3">
            <a:alphaModFix/>
          </a:blip>
          <a:stretch>
            <a:fillRect/>
          </a:stretch>
        </p:blipFill>
        <p:spPr>
          <a:xfrm>
            <a:off x="2033575" y="2157938"/>
            <a:ext cx="5076825" cy="2181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1"/>
          <p:cNvSpPr txBox="1"/>
          <p:nvPr>
            <p:ph type="ctrTitle"/>
          </p:nvPr>
        </p:nvSpPr>
        <p:spPr>
          <a:xfrm flipH="1">
            <a:off x="1180003" y="1647538"/>
            <a:ext cx="5195700" cy="1921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400"/>
              <a:buNone/>
            </a:pPr>
            <a:r>
              <a:rPr b="0" lang="en-US" sz="3600">
                <a:solidFill>
                  <a:srgbClr val="0E78C0"/>
                </a:solidFill>
                <a:latin typeface="Exo 2"/>
                <a:ea typeface="Exo 2"/>
                <a:cs typeface="Exo 2"/>
                <a:sym typeface="Exo 2"/>
              </a:rPr>
              <a:t>DECOMPOSITION &amp;</a:t>
            </a:r>
            <a:endParaRPr b="0" sz="3600">
              <a:solidFill>
                <a:srgbClr val="0E78C0"/>
              </a:solidFill>
              <a:latin typeface="Exo 2"/>
              <a:ea typeface="Exo 2"/>
              <a:cs typeface="Exo 2"/>
              <a:sym typeface="Exo 2"/>
            </a:endParaRPr>
          </a:p>
          <a:p>
            <a:pPr indent="0" lvl="0" marL="0" rtl="0" algn="l">
              <a:lnSpc>
                <a:spcPct val="100000"/>
              </a:lnSpc>
              <a:spcBef>
                <a:spcPts val="0"/>
              </a:spcBef>
              <a:spcAft>
                <a:spcPts val="0"/>
              </a:spcAft>
              <a:buSzPts val="4400"/>
              <a:buNone/>
            </a:pPr>
            <a:r>
              <a:rPr b="0" lang="en-US" sz="3600">
                <a:solidFill>
                  <a:srgbClr val="0E78C0"/>
                </a:solidFill>
                <a:latin typeface="Exo 2"/>
                <a:ea typeface="Exo 2"/>
                <a:cs typeface="Exo 2"/>
                <a:sym typeface="Exo 2"/>
              </a:rPr>
              <a:t>PATTERN RECOGNITION</a:t>
            </a:r>
            <a:endParaRPr b="0" sz="3600">
              <a:solidFill>
                <a:srgbClr val="0E78C0"/>
              </a:solidFill>
              <a:latin typeface="Exo 2"/>
              <a:ea typeface="Exo 2"/>
              <a:cs typeface="Exo 2"/>
              <a:sym typeface="Exo 2"/>
            </a:endParaRPr>
          </a:p>
        </p:txBody>
      </p:sp>
      <p:sp>
        <p:nvSpPr>
          <p:cNvPr id="129" name="Google Shape;129;p11"/>
          <p:cNvSpPr txBox="1"/>
          <p:nvPr/>
        </p:nvSpPr>
        <p:spPr>
          <a:xfrm flipH="1">
            <a:off x="1180003" y="1046188"/>
            <a:ext cx="2979300" cy="754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i="0" lang="en-US" sz="9600" u="none" cap="none" strike="noStrike">
                <a:solidFill>
                  <a:srgbClr val="0E78C0"/>
                </a:solidFill>
                <a:latin typeface="Exo 2"/>
                <a:ea typeface="Exo 2"/>
                <a:cs typeface="Exo 2"/>
                <a:sym typeface="Exo 2"/>
              </a:rPr>
              <a:t>04</a:t>
            </a:r>
            <a:endParaRPr>
              <a:latin typeface="Exo 2"/>
              <a:ea typeface="Exo 2"/>
              <a:cs typeface="Exo 2"/>
              <a:sym typeface="Exo 2"/>
            </a:endParaRPr>
          </a:p>
        </p:txBody>
      </p:sp>
      <p:cxnSp>
        <p:nvCxnSpPr>
          <p:cNvPr id="130" name="Google Shape;130;p11"/>
          <p:cNvCxnSpPr/>
          <p:nvPr/>
        </p:nvCxnSpPr>
        <p:spPr>
          <a:xfrm>
            <a:off x="0" y="3235700"/>
            <a:ext cx="1676700" cy="0"/>
          </a:xfrm>
          <a:prstGeom prst="straightConnector1">
            <a:avLst/>
          </a:prstGeom>
          <a:noFill/>
          <a:ln cap="flat" cmpd="sng" w="9525">
            <a:solidFill>
              <a:srgbClr val="0091EA"/>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Moriaty Khanh</dc:creator>
</cp:coreProperties>
</file>