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0"/>
  </p:notesMasterIdLst>
  <p:sldIdLst>
    <p:sldId id="256" r:id="rId2"/>
    <p:sldId id="257" r:id="rId3"/>
    <p:sldId id="258" r:id="rId4"/>
    <p:sldId id="266" r:id="rId5"/>
    <p:sldId id="259" r:id="rId6"/>
    <p:sldId id="361" r:id="rId7"/>
    <p:sldId id="362" r:id="rId8"/>
    <p:sldId id="352" r:id="rId9"/>
    <p:sldId id="261" r:id="rId10"/>
    <p:sldId id="347" r:id="rId11"/>
    <p:sldId id="348" r:id="rId12"/>
    <p:sldId id="349" r:id="rId13"/>
    <p:sldId id="354" r:id="rId14"/>
    <p:sldId id="262" r:id="rId15"/>
    <p:sldId id="363" r:id="rId16"/>
    <p:sldId id="355" r:id="rId17"/>
    <p:sldId id="359" r:id="rId18"/>
    <p:sldId id="356" r:id="rId19"/>
  </p:sldIdLst>
  <p:sldSz cx="9144000" cy="5143500" type="screen16x9"/>
  <p:notesSz cx="6858000" cy="9144000"/>
  <p:embeddedFontLst>
    <p:embeddedFont>
      <p:font typeface="Crimson Text" panose="020B0604020202020204"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Montserrat" panose="00000500000000000000" pitchFamily="2" charset="-93"/>
      <p:regular r:id="rId29"/>
      <p:bold r:id="rId30"/>
      <p:italic r:id="rId31"/>
      <p:boldItalic r:id="rId32"/>
    </p:embeddedFont>
    <p:embeddedFont>
      <p:font typeface="Vidaloka"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50EB26-D0C2-4422-8295-09A1F276D4B5}">
  <a:tblStyle styleId="{9C50EB26-D0C2-4422-8295-09A1F276D4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5196" autoAdjust="0"/>
  </p:normalViewPr>
  <p:slideViewPr>
    <p:cSldViewPr snapToGrid="0">
      <p:cViewPr varScale="1">
        <p:scale>
          <a:sx n="107" d="100"/>
          <a:sy n="107" d="100"/>
        </p:scale>
        <p:origin x="76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352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487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983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071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594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611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5753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5078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617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523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165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0" r:id="rId7"/>
    <p:sldLayoutId id="2147483662"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78582" y="310999"/>
            <a:ext cx="9301163"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4800" dirty="0">
                <a:latin typeface="+mj-lt"/>
              </a:rPr>
              <a:t>NHẬP MÔN TRÍ TUỆ NHÂN TẠO</a:t>
            </a:r>
            <a:endParaRPr sz="4800" dirty="0">
              <a:latin typeface="+mj-lt"/>
            </a:endParaRPr>
          </a:p>
        </p:txBody>
      </p:sp>
      <p:sp>
        <p:nvSpPr>
          <p:cNvPr id="483" name="Google Shape;483;p59"/>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solidFill>
                  <a:schemeClr val="dk1"/>
                </a:solidFill>
                <a:latin typeface="+mj-lt"/>
              </a:rPr>
              <a:t>GVHD: Nguyễn Thị Tuyết Hải</a:t>
            </a:r>
          </a:p>
          <a:p>
            <a:pPr marL="0" lvl="0" indent="0" algn="ctr" rtl="0">
              <a:spcBef>
                <a:spcPts val="0"/>
              </a:spcBef>
              <a:spcAft>
                <a:spcPts val="0"/>
              </a:spcAft>
              <a:buClr>
                <a:schemeClr val="dk1"/>
              </a:buClr>
              <a:buSzPts val="1100"/>
              <a:buFont typeface="Arial"/>
              <a:buNone/>
            </a:pPr>
            <a:r>
              <a:rPr lang="vi-VN" dirty="0">
                <a:solidFill>
                  <a:schemeClr val="dk1"/>
                </a:solidFill>
                <a:latin typeface="+mj-lt"/>
              </a:rPr>
              <a:t>Nhóm 18</a:t>
            </a:r>
            <a:endParaRPr dirty="0">
              <a:latin typeface="+mj-lt"/>
            </a:endParaRPr>
          </a:p>
        </p:txBody>
      </p:sp>
      <p:sp>
        <p:nvSpPr>
          <p:cNvPr id="2" name="Title 2">
            <a:extLst>
              <a:ext uri="{FF2B5EF4-FFF2-40B4-BE49-F238E27FC236}">
                <a16:creationId xmlns:a16="http://schemas.microsoft.com/office/drawing/2014/main" id="{9D8AB9B0-5379-E9D9-1771-6E95DB46F059}"/>
              </a:ext>
            </a:extLst>
          </p:cNvPr>
          <p:cNvSpPr txBox="1">
            <a:spLocks/>
          </p:cNvSpPr>
          <p:nvPr/>
        </p:nvSpPr>
        <p:spPr>
          <a:xfrm>
            <a:off x="557212" y="2544709"/>
            <a:ext cx="832961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vi-VN" sz="2400" dirty="0">
                <a:latin typeface="+mj-lt"/>
              </a:rPr>
              <a:t>Chuyên đề 5: Thuật toán tôi rèn (</a:t>
            </a:r>
            <a:r>
              <a:rPr lang="vi-VN" sz="2400" b="0" i="0" u="none" strike="noStrike" dirty="0">
                <a:solidFill>
                  <a:srgbClr val="000000"/>
                </a:solidFill>
                <a:effectLst/>
                <a:latin typeface="+mj-lt"/>
              </a:rPr>
              <a:t>SIMULATED ANNEALING)</a:t>
            </a:r>
            <a:endParaRPr lang="vi-VN" sz="24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228850" y="2416838"/>
            <a:ext cx="7043737"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Ví dụ minh họa</a:t>
            </a:r>
            <a:endParaRPr b="1" dirty="0">
              <a:latin typeface="Times New Roman" panose="02020603050405020304" pitchFamily="18" charset="0"/>
              <a:cs typeface="Times New Roman" panose="02020603050405020304" pitchFamily="18" charset="0"/>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03</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0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pic>
        <p:nvPicPr>
          <p:cNvPr id="4" name="Picture 3">
            <a:extLst>
              <a:ext uri="{FF2B5EF4-FFF2-40B4-BE49-F238E27FC236}">
                <a16:creationId xmlns:a16="http://schemas.microsoft.com/office/drawing/2014/main" id="{5A2685A4-EBDF-DFF9-5561-3AB27EFE70F5}"/>
              </a:ext>
            </a:extLst>
          </p:cNvPr>
          <p:cNvPicPr>
            <a:picLocks noChangeAspect="1"/>
          </p:cNvPicPr>
          <p:nvPr/>
        </p:nvPicPr>
        <p:blipFill>
          <a:blip r:embed="rId3"/>
          <a:stretch>
            <a:fillRect/>
          </a:stretch>
        </p:blipFill>
        <p:spPr>
          <a:xfrm>
            <a:off x="1285514" y="377355"/>
            <a:ext cx="5901100" cy="4388789"/>
          </a:xfrm>
          <a:prstGeom prst="rect">
            <a:avLst/>
          </a:prstGeom>
        </p:spPr>
      </p:pic>
    </p:spTree>
    <p:extLst>
      <p:ext uri="{BB962C8B-B14F-4D97-AF65-F5344CB8AC3E}">
        <p14:creationId xmlns:p14="http://schemas.microsoft.com/office/powerpoint/2010/main" val="3204702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pic>
        <p:nvPicPr>
          <p:cNvPr id="4" name="Picture 3">
            <a:extLst>
              <a:ext uri="{FF2B5EF4-FFF2-40B4-BE49-F238E27FC236}">
                <a16:creationId xmlns:a16="http://schemas.microsoft.com/office/drawing/2014/main" id="{6DFB73A1-8478-1C7F-2AE5-95B0C9F305F5}"/>
              </a:ext>
            </a:extLst>
          </p:cNvPr>
          <p:cNvPicPr>
            <a:picLocks noChangeAspect="1"/>
          </p:cNvPicPr>
          <p:nvPr/>
        </p:nvPicPr>
        <p:blipFill>
          <a:blip r:embed="rId3"/>
          <a:stretch>
            <a:fillRect/>
          </a:stretch>
        </p:blipFill>
        <p:spPr>
          <a:xfrm>
            <a:off x="917878" y="368158"/>
            <a:ext cx="7183135" cy="4407183"/>
          </a:xfrm>
          <a:prstGeom prst="rect">
            <a:avLst/>
          </a:prstGeom>
        </p:spPr>
      </p:pic>
    </p:spTree>
    <p:extLst>
      <p:ext uri="{BB962C8B-B14F-4D97-AF65-F5344CB8AC3E}">
        <p14:creationId xmlns:p14="http://schemas.microsoft.com/office/powerpoint/2010/main" val="391594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536155" y="2416838"/>
            <a:ext cx="7043737"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err="1">
                <a:latin typeface="Times New Roman" panose="02020603050405020304" pitchFamily="18" charset="0"/>
                <a:cs typeface="Times New Roman" panose="02020603050405020304" pitchFamily="18" charset="0"/>
              </a:rPr>
              <a:t>Demo</a:t>
            </a:r>
            <a:endParaRPr b="1" dirty="0">
              <a:latin typeface="Times New Roman" panose="02020603050405020304" pitchFamily="18" charset="0"/>
              <a:cs typeface="Times New Roman" panose="02020603050405020304" pitchFamily="18" charset="0"/>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04</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746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pic>
        <p:nvPicPr>
          <p:cNvPr id="7" name="Picture 6">
            <a:extLst>
              <a:ext uri="{FF2B5EF4-FFF2-40B4-BE49-F238E27FC236}">
                <a16:creationId xmlns:a16="http://schemas.microsoft.com/office/drawing/2014/main" id="{AF15F568-1DFA-4C06-2C0E-AABA1B2B5F18}"/>
              </a:ext>
            </a:extLst>
          </p:cNvPr>
          <p:cNvPicPr>
            <a:picLocks noChangeAspect="1"/>
          </p:cNvPicPr>
          <p:nvPr/>
        </p:nvPicPr>
        <p:blipFill>
          <a:blip r:embed="rId3"/>
          <a:stretch>
            <a:fillRect/>
          </a:stretch>
        </p:blipFill>
        <p:spPr>
          <a:xfrm>
            <a:off x="1264596" y="345622"/>
            <a:ext cx="5750567" cy="445225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pic>
        <p:nvPicPr>
          <p:cNvPr id="3" name="Picture 2">
            <a:extLst>
              <a:ext uri="{FF2B5EF4-FFF2-40B4-BE49-F238E27FC236}">
                <a16:creationId xmlns:a16="http://schemas.microsoft.com/office/drawing/2014/main" id="{57E74102-470D-8818-FCAA-B7B112EC265C}"/>
              </a:ext>
            </a:extLst>
          </p:cNvPr>
          <p:cNvPicPr>
            <a:picLocks noChangeAspect="1"/>
          </p:cNvPicPr>
          <p:nvPr/>
        </p:nvPicPr>
        <p:blipFill>
          <a:blip r:embed="rId3"/>
          <a:stretch>
            <a:fillRect/>
          </a:stretch>
        </p:blipFill>
        <p:spPr>
          <a:xfrm>
            <a:off x="695533" y="750095"/>
            <a:ext cx="6806626" cy="3080982"/>
          </a:xfrm>
          <a:prstGeom prst="rect">
            <a:avLst/>
          </a:prstGeom>
        </p:spPr>
      </p:pic>
    </p:spTree>
    <p:extLst>
      <p:ext uri="{BB962C8B-B14F-4D97-AF65-F5344CB8AC3E}">
        <p14:creationId xmlns:p14="http://schemas.microsoft.com/office/powerpoint/2010/main" val="414659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pic>
        <p:nvPicPr>
          <p:cNvPr id="3" name="Picture 2">
            <a:extLst>
              <a:ext uri="{FF2B5EF4-FFF2-40B4-BE49-F238E27FC236}">
                <a16:creationId xmlns:a16="http://schemas.microsoft.com/office/drawing/2014/main" id="{DB3722F5-F75C-E918-1D41-6F8D48336B5E}"/>
              </a:ext>
            </a:extLst>
          </p:cNvPr>
          <p:cNvPicPr>
            <a:picLocks noChangeAspect="1"/>
          </p:cNvPicPr>
          <p:nvPr/>
        </p:nvPicPr>
        <p:blipFill>
          <a:blip r:embed="rId3"/>
          <a:stretch>
            <a:fillRect/>
          </a:stretch>
        </p:blipFill>
        <p:spPr>
          <a:xfrm>
            <a:off x="1025433" y="342900"/>
            <a:ext cx="5582536" cy="4457700"/>
          </a:xfrm>
          <a:prstGeom prst="rect">
            <a:avLst/>
          </a:prstGeom>
        </p:spPr>
      </p:pic>
    </p:spTree>
    <p:extLst>
      <p:ext uri="{BB962C8B-B14F-4D97-AF65-F5344CB8AC3E}">
        <p14:creationId xmlns:p14="http://schemas.microsoft.com/office/powerpoint/2010/main" val="4067288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pic>
        <p:nvPicPr>
          <p:cNvPr id="4" name="Picture 3">
            <a:extLst>
              <a:ext uri="{FF2B5EF4-FFF2-40B4-BE49-F238E27FC236}">
                <a16:creationId xmlns:a16="http://schemas.microsoft.com/office/drawing/2014/main" id="{A2EA49B8-4286-646E-20B6-C7096A9C922B}"/>
              </a:ext>
            </a:extLst>
          </p:cNvPr>
          <p:cNvPicPr>
            <a:picLocks noChangeAspect="1"/>
          </p:cNvPicPr>
          <p:nvPr/>
        </p:nvPicPr>
        <p:blipFill>
          <a:blip r:embed="rId3"/>
          <a:stretch>
            <a:fillRect/>
          </a:stretch>
        </p:blipFill>
        <p:spPr>
          <a:xfrm>
            <a:off x="414492" y="333222"/>
            <a:ext cx="6886421" cy="4338516"/>
          </a:xfrm>
          <a:prstGeom prst="rect">
            <a:avLst/>
          </a:prstGeom>
        </p:spPr>
      </p:pic>
    </p:spTree>
    <p:extLst>
      <p:ext uri="{BB962C8B-B14F-4D97-AF65-F5344CB8AC3E}">
        <p14:creationId xmlns:p14="http://schemas.microsoft.com/office/powerpoint/2010/main" val="3567001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pic>
        <p:nvPicPr>
          <p:cNvPr id="4" name="Picture 3">
            <a:extLst>
              <a:ext uri="{FF2B5EF4-FFF2-40B4-BE49-F238E27FC236}">
                <a16:creationId xmlns:a16="http://schemas.microsoft.com/office/drawing/2014/main" id="{AF389562-06AE-3C59-36A6-AB810AB33B50}"/>
              </a:ext>
            </a:extLst>
          </p:cNvPr>
          <p:cNvPicPr>
            <a:picLocks noChangeAspect="1"/>
          </p:cNvPicPr>
          <p:nvPr/>
        </p:nvPicPr>
        <p:blipFill>
          <a:blip r:embed="rId3"/>
          <a:stretch>
            <a:fillRect/>
          </a:stretch>
        </p:blipFill>
        <p:spPr>
          <a:xfrm>
            <a:off x="329274" y="475802"/>
            <a:ext cx="6921632" cy="4069699"/>
          </a:xfrm>
          <a:prstGeom prst="rect">
            <a:avLst/>
          </a:prstGeom>
        </p:spPr>
      </p:pic>
    </p:spTree>
    <p:extLst>
      <p:ext uri="{BB962C8B-B14F-4D97-AF65-F5344CB8AC3E}">
        <p14:creationId xmlns:p14="http://schemas.microsoft.com/office/powerpoint/2010/main" val="551350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3" name="Title 2">
            <a:extLst>
              <a:ext uri="{FF2B5EF4-FFF2-40B4-BE49-F238E27FC236}">
                <a16:creationId xmlns:a16="http://schemas.microsoft.com/office/drawing/2014/main" id="{5101EEAE-7EBF-89BE-742A-8F37F5F66F11}"/>
              </a:ext>
            </a:extLst>
          </p:cNvPr>
          <p:cNvSpPr>
            <a:spLocks noGrp="1"/>
          </p:cNvSpPr>
          <p:nvPr>
            <p:ph type="title"/>
          </p:nvPr>
        </p:nvSpPr>
        <p:spPr/>
        <p:txBody>
          <a:bodyPr/>
          <a:lstStyle/>
          <a:p>
            <a:r>
              <a:rPr lang="vi-VN" sz="3200" b="1" dirty="0">
                <a:latin typeface="+mj-lt"/>
              </a:rPr>
              <a:t>Thành viên nhóm</a:t>
            </a:r>
          </a:p>
        </p:txBody>
      </p:sp>
      <p:sp>
        <p:nvSpPr>
          <p:cNvPr id="6" name="Title 2">
            <a:extLst>
              <a:ext uri="{FF2B5EF4-FFF2-40B4-BE49-F238E27FC236}">
                <a16:creationId xmlns:a16="http://schemas.microsoft.com/office/drawing/2014/main" id="{6093F873-868B-8E31-AB99-82B7272EBE97}"/>
              </a:ext>
            </a:extLst>
          </p:cNvPr>
          <p:cNvSpPr txBox="1">
            <a:spLocks/>
          </p:cNvSpPr>
          <p:nvPr/>
        </p:nvSpPr>
        <p:spPr>
          <a:xfrm>
            <a:off x="1379975" y="1454675"/>
            <a:ext cx="60423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vi-VN" dirty="0">
                <a:latin typeface="+mj-lt"/>
              </a:rPr>
              <a:t>Phạm Văn Khánh - N19DCCN090</a:t>
            </a:r>
          </a:p>
        </p:txBody>
      </p:sp>
      <p:sp>
        <p:nvSpPr>
          <p:cNvPr id="7" name="Title 2">
            <a:extLst>
              <a:ext uri="{FF2B5EF4-FFF2-40B4-BE49-F238E27FC236}">
                <a16:creationId xmlns:a16="http://schemas.microsoft.com/office/drawing/2014/main" id="{41C9FA46-9306-C701-F661-688CDA868FF6}"/>
              </a:ext>
            </a:extLst>
          </p:cNvPr>
          <p:cNvSpPr txBox="1">
            <a:spLocks/>
          </p:cNvSpPr>
          <p:nvPr/>
        </p:nvSpPr>
        <p:spPr>
          <a:xfrm>
            <a:off x="1379975" y="2385340"/>
            <a:ext cx="60423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vi-VN" dirty="0">
                <a:latin typeface="+mj-lt"/>
              </a:rPr>
              <a:t>Đinh Nho Nam- N19DCCN113</a:t>
            </a:r>
          </a:p>
        </p:txBody>
      </p:sp>
      <p:sp>
        <p:nvSpPr>
          <p:cNvPr id="8" name="Title 2">
            <a:extLst>
              <a:ext uri="{FF2B5EF4-FFF2-40B4-BE49-F238E27FC236}">
                <a16:creationId xmlns:a16="http://schemas.microsoft.com/office/drawing/2014/main" id="{366F88B2-951E-7313-0613-B7FF10E3A195}"/>
              </a:ext>
            </a:extLst>
          </p:cNvPr>
          <p:cNvSpPr txBox="1">
            <a:spLocks/>
          </p:cNvSpPr>
          <p:nvPr/>
        </p:nvSpPr>
        <p:spPr>
          <a:xfrm>
            <a:off x="1379975" y="3259393"/>
            <a:ext cx="60423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vi-VN" dirty="0">
                <a:latin typeface="+mj-lt"/>
              </a:rPr>
              <a:t>Trần Nhật Duy - N19DCCN031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Nội dung</a:t>
            </a:r>
            <a:endParaRPr b="1" dirty="0">
              <a:latin typeface="Times New Roman" panose="02020603050405020304" pitchFamily="18" charset="0"/>
              <a:cs typeface="Times New Roman" panose="02020603050405020304" pitchFamily="18" charset="0"/>
            </a:endParaRPr>
          </a:p>
        </p:txBody>
      </p:sp>
      <p:sp>
        <p:nvSpPr>
          <p:cNvPr id="495" name="Google Shape;495;p61"/>
          <p:cNvSpPr txBox="1">
            <a:spLocks noGrp="1"/>
          </p:cNvSpPr>
          <p:nvPr>
            <p:ph type="subTitle" idx="3"/>
          </p:nvPr>
        </p:nvSpPr>
        <p:spPr>
          <a:xfrm>
            <a:off x="1655200" y="2078451"/>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Times New Roman" panose="02020603050405020304" pitchFamily="18" charset="0"/>
                <a:cs typeface="Times New Roman" panose="02020603050405020304" pitchFamily="18" charset="0"/>
              </a:rPr>
              <a:t>Tổng quan về thuật toán</a:t>
            </a:r>
            <a:endParaRPr b="1" dirty="0">
              <a:latin typeface="Times New Roman" panose="02020603050405020304" pitchFamily="18" charset="0"/>
              <a:cs typeface="Times New Roman" panose="02020603050405020304" pitchFamily="18" charset="0"/>
            </a:endParaRPr>
          </a:p>
        </p:txBody>
      </p:sp>
      <p:sp>
        <p:nvSpPr>
          <p:cNvPr id="496" name="Google Shape;496;p61"/>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Times New Roman" panose="02020603050405020304" pitchFamily="18" charset="0"/>
                <a:cs typeface="Times New Roman" panose="02020603050405020304" pitchFamily="18" charset="0"/>
              </a:rPr>
              <a:t>Ví dụ minh họa</a:t>
            </a:r>
            <a:endParaRPr b="1" dirty="0">
              <a:latin typeface="Times New Roman" panose="02020603050405020304" pitchFamily="18" charset="0"/>
              <a:cs typeface="Times New Roman" panose="02020603050405020304" pitchFamily="18" charset="0"/>
            </a:endParaRPr>
          </a:p>
        </p:txBody>
      </p:sp>
      <p:sp>
        <p:nvSpPr>
          <p:cNvPr id="499" name="Google Shape;499;p61"/>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err="1">
                <a:latin typeface="Times New Roman" panose="02020603050405020304" pitchFamily="18" charset="0"/>
                <a:cs typeface="Times New Roman" panose="02020603050405020304" pitchFamily="18" charset="0"/>
              </a:rPr>
              <a:t>Demo</a:t>
            </a:r>
            <a:endParaRPr b="1" dirty="0">
              <a:latin typeface="Times New Roman" panose="02020603050405020304" pitchFamily="18" charset="0"/>
              <a:cs typeface="Times New Roman" panose="02020603050405020304" pitchFamily="18" charset="0"/>
            </a:endParaRPr>
          </a:p>
        </p:txBody>
      </p:sp>
      <p:sp>
        <p:nvSpPr>
          <p:cNvPr id="501" name="Google Shape;501;p61"/>
          <p:cNvSpPr txBox="1">
            <a:spLocks noGrp="1"/>
          </p:cNvSpPr>
          <p:nvPr>
            <p:ph type="subTitle" idx="7"/>
          </p:nvPr>
        </p:nvSpPr>
        <p:spPr>
          <a:xfrm>
            <a:off x="1655200" y="3897362"/>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Times New Roman" panose="02020603050405020304" pitchFamily="18" charset="0"/>
                <a:cs typeface="Times New Roman" panose="02020603050405020304" pitchFamily="18" charset="0"/>
              </a:rPr>
              <a:t>Ưu điểm và nhược điểm</a:t>
            </a:r>
            <a:endParaRPr b="1" dirty="0">
              <a:latin typeface="Times New Roman" panose="02020603050405020304" pitchFamily="18" charset="0"/>
              <a:cs typeface="Times New Roman" panose="02020603050405020304" pitchFamily="18" charset="0"/>
            </a:endParaRPr>
          </a:p>
        </p:txBody>
      </p:sp>
      <p:sp>
        <p:nvSpPr>
          <p:cNvPr id="503" name="Google Shape;503;p61"/>
          <p:cNvSpPr txBox="1">
            <a:spLocks noGrp="1"/>
          </p:cNvSpPr>
          <p:nvPr>
            <p:ph type="title" idx="9"/>
          </p:nvPr>
        </p:nvSpPr>
        <p:spPr>
          <a:xfrm>
            <a:off x="23786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504" name="Google Shape;504;p61"/>
          <p:cNvSpPr txBox="1">
            <a:spLocks noGrp="1"/>
          </p:cNvSpPr>
          <p:nvPr>
            <p:ph type="title" idx="13"/>
          </p:nvPr>
        </p:nvSpPr>
        <p:spPr>
          <a:xfrm>
            <a:off x="57244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sp>
        <p:nvSpPr>
          <p:cNvPr id="505" name="Google Shape;505;p61"/>
          <p:cNvSpPr txBox="1">
            <a:spLocks noGrp="1"/>
          </p:cNvSpPr>
          <p:nvPr>
            <p:ph type="title" idx="14"/>
          </p:nvPr>
        </p:nvSpPr>
        <p:spPr>
          <a:xfrm>
            <a:off x="237870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03</a:t>
            </a:r>
            <a:endParaRPr>
              <a:latin typeface="Times New Roman" panose="02020603050405020304" pitchFamily="18" charset="0"/>
              <a:cs typeface="Times New Roman" panose="02020603050405020304" pitchFamily="18" charset="0"/>
            </a:endParaRPr>
          </a:p>
        </p:txBody>
      </p:sp>
      <p:sp>
        <p:nvSpPr>
          <p:cNvPr id="506" name="Google Shape;506;p61"/>
          <p:cNvSpPr txBox="1">
            <a:spLocks noGrp="1"/>
          </p:cNvSpPr>
          <p:nvPr>
            <p:ph type="title" idx="15"/>
          </p:nvPr>
        </p:nvSpPr>
        <p:spPr>
          <a:xfrm>
            <a:off x="572445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04</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200150" y="2366272"/>
            <a:ext cx="7000875"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Tổng quan về thuật toán</a:t>
            </a:r>
            <a:endParaRPr b="1" dirty="0">
              <a:latin typeface="Times New Roman" panose="02020603050405020304" pitchFamily="18" charset="0"/>
              <a:cs typeface="Times New Roman" panose="02020603050405020304" pitchFamily="18" charset="0"/>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2" name="Google Shape;572;p69">
            <a:extLst>
              <a:ext uri="{FF2B5EF4-FFF2-40B4-BE49-F238E27FC236}">
                <a16:creationId xmlns:a16="http://schemas.microsoft.com/office/drawing/2014/main" id="{D3FA3099-706A-1994-3451-146E94706504}"/>
              </a:ext>
            </a:extLst>
          </p:cNvPr>
          <p:cNvSpPr txBox="1">
            <a:spLocks noGrp="1"/>
          </p:cNvSpPr>
          <p:nvPr>
            <p:ph type="title"/>
          </p:nvPr>
        </p:nvSpPr>
        <p:spPr>
          <a:xfrm>
            <a:off x="1950711" y="401388"/>
            <a:ext cx="7000875"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200" b="1" dirty="0">
                <a:latin typeface="Times New Roman" panose="02020603050405020304" pitchFamily="18" charset="0"/>
                <a:cs typeface="Times New Roman" panose="02020603050405020304" pitchFamily="18" charset="0"/>
              </a:rPr>
              <a:t>Tổng quan về thuật toán</a:t>
            </a:r>
            <a:endParaRPr sz="3200" b="1" dirty="0">
              <a:latin typeface="Times New Roman" panose="02020603050405020304" pitchFamily="18" charset="0"/>
              <a:cs typeface="Times New Roman" panose="02020603050405020304" pitchFamily="18" charset="0"/>
            </a:endParaRPr>
          </a:p>
        </p:txBody>
      </p:sp>
      <p:pic>
        <p:nvPicPr>
          <p:cNvPr id="1026" name="Picture 2" descr="Simulated annealing - Wikipedia">
            <a:extLst>
              <a:ext uri="{FF2B5EF4-FFF2-40B4-BE49-F238E27FC236}">
                <a16:creationId xmlns:a16="http://schemas.microsoft.com/office/drawing/2014/main" id="{F470F909-47E6-635C-2E8B-AC510EB37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2574" y="1096418"/>
            <a:ext cx="3702844" cy="370284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011D3FBF-0548-DD93-6597-F8281A229676}"/>
              </a:ext>
            </a:extLst>
          </p:cNvPr>
          <p:cNvSpPr txBox="1"/>
          <p:nvPr/>
        </p:nvSpPr>
        <p:spPr>
          <a:xfrm>
            <a:off x="277628" y="1294419"/>
            <a:ext cx="4950618" cy="3046988"/>
          </a:xfrm>
          <a:prstGeom prst="rect">
            <a:avLst/>
          </a:prstGeom>
          <a:noFill/>
        </p:spPr>
        <p:txBody>
          <a:bodyPr wrap="square">
            <a:spAutoFit/>
          </a:bodyPr>
          <a:lstStyle/>
          <a:p>
            <a:pPr algn="just"/>
            <a:r>
              <a:rPr lang="vi-VN" sz="2400" b="0" i="0" dirty="0" err="1">
                <a:solidFill>
                  <a:srgbClr val="000000"/>
                </a:solidFill>
                <a:effectLst/>
                <a:latin typeface="Times New Roman" panose="02020603050405020304" pitchFamily="18" charset="0"/>
                <a:cs typeface="Times New Roman" panose="02020603050405020304" pitchFamily="18" charset="0"/>
              </a:rPr>
              <a:t>Simulated</a:t>
            </a:r>
            <a:r>
              <a:rPr lang="vi-VN"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err="1">
                <a:solidFill>
                  <a:srgbClr val="000000"/>
                </a:solidFill>
                <a:effectLst/>
                <a:latin typeface="Times New Roman" panose="02020603050405020304" pitchFamily="18" charset="0"/>
                <a:cs typeface="Times New Roman" panose="02020603050405020304" pitchFamily="18" charset="0"/>
              </a:rPr>
              <a:t>annealing</a:t>
            </a:r>
            <a:r>
              <a:rPr lang="vi-VN" sz="2400" b="0" i="0" dirty="0">
                <a:solidFill>
                  <a:srgbClr val="000000"/>
                </a:solidFill>
                <a:effectLst/>
                <a:latin typeface="Times New Roman" panose="02020603050405020304" pitchFamily="18" charset="0"/>
                <a:cs typeface="Times New Roman" panose="02020603050405020304" pitchFamily="18" charset="0"/>
              </a:rPr>
              <a:t> là thuật toán tìm kiếm xác suất di truyền, là phương pháp tối ưu hóa có thể áp dụng để tìm kiếm tối ưu hóa toàn cục của một hàm chi phí và tránh được tối ưu hóa địa phương bằng việc chấp nhận một kế quả tệ hơn với xác suất phụ thuộc vào nhiệt độ 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2" name="Google Shape;572;p69">
            <a:extLst>
              <a:ext uri="{FF2B5EF4-FFF2-40B4-BE49-F238E27FC236}">
                <a16:creationId xmlns:a16="http://schemas.microsoft.com/office/drawing/2014/main" id="{D3FA3099-706A-1994-3451-146E94706504}"/>
              </a:ext>
            </a:extLst>
          </p:cNvPr>
          <p:cNvSpPr txBox="1">
            <a:spLocks noGrp="1"/>
          </p:cNvSpPr>
          <p:nvPr>
            <p:ph type="title"/>
          </p:nvPr>
        </p:nvSpPr>
        <p:spPr>
          <a:xfrm>
            <a:off x="2436487" y="429963"/>
            <a:ext cx="7000875"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800" b="1" dirty="0">
                <a:latin typeface="Times New Roman" panose="02020603050405020304" pitchFamily="18" charset="0"/>
                <a:cs typeface="Times New Roman" panose="02020603050405020304" pitchFamily="18" charset="0"/>
              </a:rPr>
              <a:t>Tổng quan về thuật toán</a:t>
            </a:r>
            <a:endParaRPr sz="2800" b="1"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011D3FBF-0548-DD93-6597-F8281A229676}"/>
              </a:ext>
            </a:extLst>
          </p:cNvPr>
          <p:cNvSpPr txBox="1"/>
          <p:nvPr/>
        </p:nvSpPr>
        <p:spPr>
          <a:xfrm>
            <a:off x="352064" y="1248363"/>
            <a:ext cx="8182698" cy="3031599"/>
          </a:xfrm>
          <a:prstGeom prst="rect">
            <a:avLst/>
          </a:prstGeom>
          <a:noFill/>
        </p:spPr>
        <p:txBody>
          <a:bodyPr wrap="square">
            <a:spAutoFit/>
          </a:bodyPr>
          <a:lstStyle/>
          <a:p>
            <a:pPr algn="just"/>
            <a:r>
              <a:rPr lang="vi-VN" sz="2000" b="1" i="0" dirty="0">
                <a:solidFill>
                  <a:srgbClr val="000000"/>
                </a:solidFill>
                <a:effectLst/>
                <a:latin typeface="Times New Roman" panose="02020603050405020304" pitchFamily="18" charset="0"/>
                <a:cs typeface="Times New Roman" panose="02020603050405020304" pitchFamily="18" charset="0"/>
              </a:rPr>
              <a:t>Phương pháp:</a:t>
            </a:r>
          </a:p>
          <a:p>
            <a:pPr algn="just"/>
            <a:r>
              <a:rPr lang="vi-VN" sz="2000" b="0" i="0" dirty="0">
                <a:solidFill>
                  <a:srgbClr val="000000"/>
                </a:solidFill>
                <a:effectLst/>
                <a:latin typeface="Times New Roman" panose="02020603050405020304" pitchFamily="18" charset="0"/>
                <a:cs typeface="Times New Roman" panose="02020603050405020304" pitchFamily="18" charset="0"/>
              </a:rPr>
              <a:t>Thuật toán </a:t>
            </a:r>
            <a:r>
              <a:rPr lang="vi-VN" sz="2000" b="0" i="0" dirty="0" err="1">
                <a:solidFill>
                  <a:srgbClr val="000000"/>
                </a:solidFill>
                <a:effectLst/>
                <a:latin typeface="Times New Roman" panose="02020603050405020304" pitchFamily="18" charset="0"/>
                <a:cs typeface="Times New Roman" panose="02020603050405020304" pitchFamily="18" charset="0"/>
              </a:rPr>
              <a:t>Simulated</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Annealing</a:t>
            </a:r>
            <a:r>
              <a:rPr lang="vi-VN" sz="2000" b="0" i="0" dirty="0">
                <a:solidFill>
                  <a:srgbClr val="000000"/>
                </a:solidFill>
                <a:effectLst/>
                <a:latin typeface="Times New Roman" panose="02020603050405020304" pitchFamily="18" charset="0"/>
                <a:cs typeface="Times New Roman" panose="02020603050405020304" pitchFamily="18" charset="0"/>
              </a:rPr>
              <a:t> sử dụng một hàm mất mát để đánh giá chất lượng của một giải pháp. </a:t>
            </a:r>
          </a:p>
          <a:p>
            <a:pPr algn="just"/>
            <a:r>
              <a:rPr lang="vi-VN" sz="2000" b="0" i="0" dirty="0">
                <a:solidFill>
                  <a:srgbClr val="000000"/>
                </a:solidFill>
                <a:effectLst/>
                <a:latin typeface="Times New Roman" panose="02020603050405020304" pitchFamily="18" charset="0"/>
                <a:cs typeface="Times New Roman" panose="02020603050405020304" pitchFamily="18" charset="0"/>
              </a:rPr>
              <a:t>Thuật toán bắt đầu với một giải pháp ngẫu nhiên và sử dụng một hàm xác suất để xác định xem liệu giải pháp mới có tốt hơn giải pháp hiện tại hay không. </a:t>
            </a:r>
          </a:p>
          <a:p>
            <a:pPr algn="just"/>
            <a:r>
              <a:rPr lang="vi-VN" sz="2000" b="0" i="0" dirty="0">
                <a:solidFill>
                  <a:srgbClr val="000000"/>
                </a:solidFill>
                <a:effectLst/>
                <a:latin typeface="Times New Roman" panose="02020603050405020304" pitchFamily="18" charset="0"/>
                <a:cs typeface="Times New Roman" panose="02020603050405020304" pitchFamily="18" charset="0"/>
              </a:rPr>
              <a:t>Hàm xác suất này được tính toán bằng cách sử dụng nhiệt độ và sự khác biệt về giá trị của hàm mất mát giữa giải pháp hiện tại và giải pháp mới. </a:t>
            </a:r>
          </a:p>
          <a:p>
            <a:pPr algn="just"/>
            <a:r>
              <a:rPr lang="vi-VN" sz="2000" b="0" i="0" dirty="0">
                <a:solidFill>
                  <a:srgbClr val="000000"/>
                </a:solidFill>
                <a:effectLst/>
                <a:latin typeface="Times New Roman" panose="02020603050405020304" pitchFamily="18" charset="0"/>
                <a:cs typeface="Times New Roman" panose="02020603050405020304" pitchFamily="18" charset="0"/>
              </a:rPr>
              <a:t>Khi nhiệt độ giảm dần, thuật toán dần chuyển sang chế độ tìm kiếm cục bộ để tìm kiếm giá trị tối ưu toàn cục.</a:t>
            </a:r>
          </a:p>
          <a:p>
            <a:pPr algn="just"/>
            <a:endParaRPr lang="vi-VN" sz="11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34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2" name="Google Shape;572;p69">
            <a:extLst>
              <a:ext uri="{FF2B5EF4-FFF2-40B4-BE49-F238E27FC236}">
                <a16:creationId xmlns:a16="http://schemas.microsoft.com/office/drawing/2014/main" id="{D3FA3099-706A-1994-3451-146E94706504}"/>
              </a:ext>
            </a:extLst>
          </p:cNvPr>
          <p:cNvSpPr txBox="1">
            <a:spLocks noGrp="1"/>
          </p:cNvSpPr>
          <p:nvPr>
            <p:ph type="title"/>
          </p:nvPr>
        </p:nvSpPr>
        <p:spPr>
          <a:xfrm>
            <a:off x="2679373" y="317670"/>
            <a:ext cx="7000875"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Tổng quan về thuật toán</a:t>
            </a:r>
            <a:endParaRPr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BCADDAA-BF89-67A1-250A-9912FD1B0038}"/>
              </a:ext>
            </a:extLst>
          </p:cNvPr>
          <p:cNvSpPr>
            <a:spLocks noGrp="1"/>
          </p:cNvSpPr>
          <p:nvPr>
            <p:ph type="subTitle" idx="1"/>
          </p:nvPr>
        </p:nvSpPr>
        <p:spPr>
          <a:xfrm>
            <a:off x="794105" y="1062626"/>
            <a:ext cx="7325111" cy="3837716"/>
          </a:xfrm>
        </p:spPr>
        <p:txBody>
          <a:bodyPr/>
          <a:lstStyle/>
          <a:p>
            <a:pPr marL="342900" indent="-342900" algn="l">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Bước</a:t>
            </a:r>
            <a:r>
              <a:rPr lang="en-US" sz="2000" dirty="0">
                <a:latin typeface="Times New Roman" panose="02020603050405020304" pitchFamily="18" charset="0"/>
                <a:cs typeface="Times New Roman" panose="02020603050405020304" pitchFamily="18" charset="0"/>
              </a:rPr>
              <a:t> 1: </a:t>
            </a:r>
            <a:r>
              <a:rPr lang="vi-VN" sz="2000" dirty="0">
                <a:latin typeface="Times New Roman" panose="02020603050405020304" pitchFamily="18" charset="0"/>
                <a:cs typeface="Times New Roman" panose="02020603050405020304" pitchFamily="18" charset="0"/>
              </a:rPr>
              <a:t>Gán giá trị ban đầu và một dãi nhiệt độ (</a:t>
            </a:r>
            <a:r>
              <a:rPr lang="vi-VN" sz="2000" b="0" i="0" dirty="0">
                <a:solidFill>
                  <a:srgbClr val="000000"/>
                </a:solidFill>
                <a:effectLst/>
                <a:latin typeface="Times New Roman" panose="02020603050405020304" pitchFamily="18" charset="0"/>
                <a:cs typeface="Times New Roman" panose="02020603050405020304" pitchFamily="18" charset="0"/>
              </a:rPr>
              <a:t>Schedule)=T</a:t>
            </a:r>
            <a:r>
              <a:rPr lang="vi-V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Bước</a:t>
            </a:r>
            <a:r>
              <a:rPr lang="en-US" sz="2000" dirty="0">
                <a:latin typeface="Times New Roman" panose="02020603050405020304" pitchFamily="18" charset="0"/>
                <a:cs typeface="Times New Roman" panose="02020603050405020304" pitchFamily="18" charset="0"/>
              </a:rPr>
              <a:t> 2: </a:t>
            </a:r>
            <a:r>
              <a:rPr lang="vi-VN" sz="2000" dirty="0">
                <a:latin typeface="Times New Roman" panose="02020603050405020304" pitchFamily="18" charset="0"/>
                <a:cs typeface="Times New Roman" panose="02020603050405020304" pitchFamily="18" charset="0"/>
              </a:rPr>
              <a:t>Kiểm tra nếu T=0 kết thúc quá trình rèn.</a:t>
            </a: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Bước</a:t>
            </a:r>
            <a:r>
              <a:rPr lang="en-US" sz="2000" dirty="0">
                <a:latin typeface="Times New Roman" panose="02020603050405020304" pitchFamily="18" charset="0"/>
                <a:cs typeface="Times New Roman" panose="02020603050405020304" pitchFamily="18" charset="0"/>
              </a:rPr>
              <a:t> 3: </a:t>
            </a:r>
            <a:r>
              <a:rPr lang="vi-VN" sz="2000" dirty="0">
                <a:latin typeface="Times New Roman" panose="02020603050405020304" pitchFamily="18" charset="0"/>
                <a:cs typeface="Times New Roman" panose="02020603050405020304" pitchFamily="18" charset="0"/>
              </a:rPr>
              <a:t>Nếu T!=0 gán giá trị </a:t>
            </a:r>
            <a:r>
              <a:rPr lang="vi-VN" sz="2000" dirty="0" err="1">
                <a:latin typeface="Times New Roman" panose="02020603050405020304" pitchFamily="18" charset="0"/>
                <a:cs typeface="Times New Roman" panose="02020603050405020304" pitchFamily="18" charset="0"/>
              </a:rPr>
              <a:t>next</a:t>
            </a:r>
            <a:r>
              <a:rPr lang="vi-VN" sz="2000" dirty="0">
                <a:latin typeface="Times New Roman" panose="02020603050405020304" pitchFamily="18" charset="0"/>
                <a:cs typeface="Times New Roman" panose="02020603050405020304" pitchFamily="18" charset="0"/>
              </a:rPr>
              <a:t> là điểm </a:t>
            </a:r>
            <a:r>
              <a:rPr lang="vi-VN" sz="2000" dirty="0" err="1">
                <a:latin typeface="Times New Roman" panose="02020603050405020304" pitchFamily="18" charset="0"/>
                <a:cs typeface="Times New Roman" panose="02020603050405020304" pitchFamily="18" charset="0"/>
              </a:rPr>
              <a:t>random</a:t>
            </a: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Bước</a:t>
            </a:r>
            <a:r>
              <a:rPr lang="en-US" sz="2000" dirty="0">
                <a:latin typeface="Times New Roman" panose="02020603050405020304" pitchFamily="18" charset="0"/>
                <a:cs typeface="Times New Roman" panose="02020603050405020304" pitchFamily="18" charset="0"/>
              </a:rPr>
              <a:t> 4: </a:t>
            </a:r>
            <a:r>
              <a:rPr lang="vi-VN" sz="2000" dirty="0">
                <a:latin typeface="Times New Roman" panose="02020603050405020304" pitchFamily="18" charset="0"/>
                <a:cs typeface="Times New Roman" panose="02020603050405020304" pitchFamily="18" charset="0"/>
              </a:rPr>
              <a:t>Tính giá trị giữa điểm </a:t>
            </a:r>
            <a:r>
              <a:rPr lang="vi-VN" sz="2000" dirty="0" err="1">
                <a:latin typeface="Times New Roman" panose="02020603050405020304" pitchFamily="18" charset="0"/>
                <a:cs typeface="Times New Roman" panose="02020603050405020304" pitchFamily="18" charset="0"/>
              </a:rPr>
              <a:t>current</a:t>
            </a:r>
            <a:r>
              <a:rPr lang="vi-VN" sz="2000" dirty="0">
                <a:latin typeface="Times New Roman" panose="02020603050405020304" pitchFamily="18" charset="0"/>
                <a:cs typeface="Times New Roman" panose="02020603050405020304" pitchFamily="18" charset="0"/>
              </a:rPr>
              <a:t> và điểm </a:t>
            </a:r>
            <a:r>
              <a:rPr lang="vi-VN" sz="2000" dirty="0" err="1">
                <a:latin typeface="Times New Roman" panose="02020603050405020304" pitchFamily="18" charset="0"/>
                <a:cs typeface="Times New Roman" panose="02020603050405020304" pitchFamily="18" charset="0"/>
              </a:rPr>
              <a:t>next</a:t>
            </a:r>
            <a:r>
              <a:rPr lang="vi-VN" sz="2000" dirty="0">
                <a:latin typeface="Times New Roman" panose="02020603050405020304" pitchFamily="18" charset="0"/>
                <a:cs typeface="Times New Roman" panose="02020603050405020304" pitchFamily="18" charset="0"/>
              </a:rPr>
              <a:t>.</a:t>
            </a:r>
          </a:p>
          <a:p>
            <a:pPr marL="0" indent="0" algn="l"/>
            <a:r>
              <a:rPr lang="en-US" sz="2000" dirty="0">
                <a:latin typeface="Times New Roman" panose="02020603050405020304" pitchFamily="18" charset="0"/>
                <a:cs typeface="Times New Roman" panose="02020603050405020304" pitchFamily="18" charset="0"/>
              </a:rPr>
              <a:t>max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f(current) &lt; f(next) </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err="1">
                <a:latin typeface="Times New Roman" panose="02020603050405020304" pitchFamily="18" charset="0"/>
                <a:cs typeface="Times New Roman" panose="02020603050405020304" pitchFamily="18" charset="0"/>
              </a:rPr>
              <a:t>deltaE</a:t>
            </a:r>
            <a:r>
              <a:rPr lang="en-US" sz="2000" dirty="0">
                <a:latin typeface="Times New Roman" panose="02020603050405020304" pitchFamily="18" charset="0"/>
                <a:cs typeface="Times New Roman" panose="02020603050405020304" pitchFamily="18" charset="0"/>
              </a:rPr>
              <a:t> = f(current)-f(next) &lt;0</a:t>
            </a:r>
          </a:p>
          <a:p>
            <a:pPr marL="0" indent="0" algn="l"/>
            <a:r>
              <a:rPr lang="en-US" sz="2000" b="0" i="0" dirty="0">
                <a:solidFill>
                  <a:srgbClr val="000000"/>
                </a:solidFill>
                <a:effectLst/>
                <a:latin typeface="Times New Roman" panose="02020603050405020304" pitchFamily="18" charset="0"/>
                <a:cs typeface="Times New Roman" panose="02020603050405020304" pitchFamily="18" charset="0"/>
              </a:rPr>
              <a:t>min </a:t>
            </a:r>
            <a:r>
              <a:rPr lang="en-US" sz="2000" b="0" i="0" dirty="0" err="1">
                <a:solidFill>
                  <a:srgbClr val="000000"/>
                </a:solidFill>
                <a:effectLst/>
                <a:latin typeface="Times New Roman" panose="02020603050405020304" pitchFamily="18" charset="0"/>
                <a:cs typeface="Times New Roman" panose="02020603050405020304" pitchFamily="18" charset="0"/>
              </a:rPr>
              <a:t>thì</a:t>
            </a:r>
            <a:r>
              <a:rPr lang="en-US" sz="2000" b="0" i="0" dirty="0">
                <a:solidFill>
                  <a:srgbClr val="000000"/>
                </a:solidFill>
                <a:effectLst/>
                <a:latin typeface="Times New Roman" panose="02020603050405020304" pitchFamily="18" charset="0"/>
                <a:cs typeface="Times New Roman" panose="02020603050405020304" pitchFamily="18" charset="0"/>
              </a:rPr>
              <a:t> f(current) &gt; f(next) </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deltaE</a:t>
            </a:r>
            <a:r>
              <a:rPr lang="en-US" sz="2000" b="0" i="0" dirty="0">
                <a:solidFill>
                  <a:srgbClr val="000000"/>
                </a:solidFill>
                <a:effectLst/>
                <a:latin typeface="Times New Roman" panose="02020603050405020304" pitchFamily="18" charset="0"/>
                <a:cs typeface="Times New Roman" panose="02020603050405020304" pitchFamily="18" charset="0"/>
              </a:rPr>
              <a:t> = f(current)-f(next) &gt;0</a:t>
            </a: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Bước</a:t>
            </a:r>
            <a:r>
              <a:rPr lang="en-US" sz="2000" dirty="0">
                <a:latin typeface="Times New Roman" panose="02020603050405020304" pitchFamily="18" charset="0"/>
                <a:cs typeface="Times New Roman" panose="02020603050405020304" pitchFamily="18" charset="0"/>
              </a:rPr>
              <a:t> 5: </a:t>
            </a:r>
            <a:r>
              <a:rPr lang="vi-VN" sz="2000" dirty="0">
                <a:latin typeface="Times New Roman" panose="02020603050405020304" pitchFamily="18" charset="0"/>
                <a:cs typeface="Times New Roman" panose="02020603050405020304" pitchFamily="18" charset="0"/>
              </a:rPr>
              <a:t>Kiểm tra nếu điểm </a:t>
            </a:r>
            <a:r>
              <a:rPr lang="vi-VN" sz="2000" dirty="0" err="1">
                <a:latin typeface="Times New Roman" panose="02020603050405020304" pitchFamily="18" charset="0"/>
                <a:cs typeface="Times New Roman" panose="02020603050405020304" pitchFamily="18" charset="0"/>
              </a:rPr>
              <a:t>next</a:t>
            </a:r>
            <a:r>
              <a:rPr lang="vi-VN" sz="2000" dirty="0">
                <a:latin typeface="Times New Roman" panose="02020603050405020304" pitchFamily="18" charset="0"/>
                <a:cs typeface="Times New Roman" panose="02020603050405020304" pitchFamily="18" charset="0"/>
              </a:rPr>
              <a:t> tốt hơn điểm </a:t>
            </a:r>
            <a:r>
              <a:rPr lang="vi-VN" sz="2000" dirty="0" err="1">
                <a:latin typeface="Times New Roman" panose="02020603050405020304" pitchFamily="18" charset="0"/>
                <a:cs typeface="Times New Roman" panose="02020603050405020304" pitchFamily="18" charset="0"/>
              </a:rPr>
              <a:t>current</a:t>
            </a:r>
            <a:r>
              <a:rPr lang="vi-VN" sz="2000" dirty="0">
                <a:latin typeface="Times New Roman" panose="02020603050405020304" pitchFamily="18" charset="0"/>
                <a:cs typeface="Times New Roman" panose="02020603050405020304" pitchFamily="18" charset="0"/>
              </a:rPr>
              <a:t> thì gán điểm </a:t>
            </a:r>
            <a:r>
              <a:rPr lang="vi-VN" sz="2000" dirty="0" err="1">
                <a:latin typeface="Times New Roman" panose="02020603050405020304" pitchFamily="18" charset="0"/>
                <a:cs typeface="Times New Roman" panose="02020603050405020304" pitchFamily="18" charset="0"/>
              </a:rPr>
              <a:t>current</a:t>
            </a:r>
            <a:r>
              <a:rPr lang="vi-VN" sz="2000" dirty="0">
                <a:latin typeface="Times New Roman" panose="02020603050405020304" pitchFamily="18" charset="0"/>
                <a:cs typeface="Times New Roman" panose="02020603050405020304" pitchFamily="18" charset="0"/>
              </a:rPr>
              <a:t> = </a:t>
            </a:r>
            <a:r>
              <a:rPr lang="vi-VN" sz="2000" dirty="0" err="1">
                <a:latin typeface="Times New Roman" panose="02020603050405020304" pitchFamily="18" charset="0"/>
                <a:cs typeface="Times New Roman" panose="02020603050405020304" pitchFamily="18" charset="0"/>
              </a:rPr>
              <a:t>next</a:t>
            </a:r>
            <a:r>
              <a:rPr lang="vi-VN" sz="2000"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ü"/>
            </a:pPr>
            <a:r>
              <a:rPr lang="vi-VN" sz="2000" dirty="0">
                <a:latin typeface="Times New Roman" panose="02020603050405020304" pitchFamily="18" charset="0"/>
                <a:cs typeface="Times New Roman" panose="02020603050405020304" pitchFamily="18" charset="0"/>
              </a:rPr>
              <a:t>Bước 6: Nếu không sẽ xét xác suất chấp nhận thông qua phân phối </a:t>
            </a:r>
            <a:r>
              <a:rPr lang="vi-VN" sz="2000" dirty="0" err="1">
                <a:latin typeface="Times New Roman" panose="02020603050405020304" pitchFamily="18" charset="0"/>
                <a:cs typeface="Times New Roman" panose="02020603050405020304" pitchFamily="18" charset="0"/>
              </a:rPr>
              <a:t>Boltzmann</a:t>
            </a:r>
            <a:endParaRPr lang="vi-VN" sz="2000" dirty="0">
              <a:latin typeface="Times New Roman" panose="02020603050405020304" pitchFamily="18" charset="0"/>
              <a:cs typeface="Times New Roman" panose="02020603050405020304" pitchFamily="18" charset="0"/>
            </a:endParaRPr>
          </a:p>
          <a:p>
            <a:pPr marL="0" indent="0" algn="l"/>
            <a:r>
              <a:rPr lang="vi-VN" sz="2000" dirty="0" err="1">
                <a:solidFill>
                  <a:srgbClr val="000000"/>
                </a:solidFill>
                <a:latin typeface="Times New Roman" panose="02020603050405020304" pitchFamily="18" charset="0"/>
                <a:cs typeface="Times New Roman" panose="02020603050405020304" pitchFamily="18" charset="0"/>
              </a:rPr>
              <a:t>Random</a:t>
            </a:r>
            <a:r>
              <a:rPr lang="vi-VN" sz="2000" dirty="0">
                <a:solidFill>
                  <a:srgbClr val="000000"/>
                </a:solidFill>
                <a:latin typeface="Times New Roman" panose="02020603050405020304" pitchFamily="18" charset="0"/>
                <a:cs typeface="Times New Roman" panose="02020603050405020304" pitchFamily="18" charset="0"/>
              </a:rPr>
              <a:t> khoảng giá trị 0-1 và </a:t>
            </a:r>
            <a:r>
              <a:rPr lang="vi-VN" sz="2000" b="0" i="0" dirty="0">
                <a:solidFill>
                  <a:srgbClr val="000000"/>
                </a:solidFill>
                <a:effectLst/>
                <a:latin typeface="Times New Roman" panose="02020603050405020304" pitchFamily="18" charset="0"/>
                <a:cs typeface="Times New Roman" panose="02020603050405020304" pitchFamily="18" charset="0"/>
              </a:rPr>
              <a:t>P(</a:t>
            </a:r>
            <a:r>
              <a:rPr lang="vi-VN" sz="2000" b="0" i="0" dirty="0" err="1">
                <a:solidFill>
                  <a:srgbClr val="000000"/>
                </a:solidFill>
                <a:effectLst/>
                <a:latin typeface="Times New Roman" panose="02020603050405020304" pitchFamily="18" charset="0"/>
                <a:cs typeface="Times New Roman" panose="02020603050405020304" pitchFamily="18" charset="0"/>
              </a:rPr>
              <a:t>deltaE</a:t>
            </a:r>
            <a:r>
              <a:rPr lang="vi-VN" sz="2000" b="0" i="0" dirty="0">
                <a:solidFill>
                  <a:srgbClr val="000000"/>
                </a:solidFill>
                <a:effectLst/>
                <a:latin typeface="Times New Roman" panose="02020603050405020304" pitchFamily="18" charset="0"/>
                <a:cs typeface="Times New Roman" panose="02020603050405020304" pitchFamily="18" charset="0"/>
              </a:rPr>
              <a:t>, T)</a:t>
            </a:r>
            <a:r>
              <a:rPr lang="vi-VN" sz="2000" b="0" i="0" dirty="0" err="1">
                <a:solidFill>
                  <a:srgbClr val="000000"/>
                </a:solidFill>
                <a:effectLst/>
                <a:latin typeface="Times New Roman" panose="02020603050405020304" pitchFamily="18" charset="0"/>
                <a:cs typeface="Times New Roman" panose="02020603050405020304" pitchFamily="18" charset="0"/>
              </a:rPr>
              <a:t>max</a:t>
            </a:r>
            <a:r>
              <a:rPr lang="vi-VN" sz="2000" b="0" i="0" dirty="0">
                <a:solidFill>
                  <a:srgbClr val="000000"/>
                </a:solidFill>
                <a:effectLst/>
                <a:latin typeface="Times New Roman" panose="02020603050405020304" pitchFamily="18" charset="0"/>
                <a:cs typeface="Times New Roman" panose="02020603050405020304" pitchFamily="18" charset="0"/>
              </a:rPr>
              <a:t> = </a:t>
            </a:r>
            <a:r>
              <a:rPr lang="vi-VN" sz="2000" b="0" i="0" dirty="0" err="1">
                <a:solidFill>
                  <a:srgbClr val="000000"/>
                </a:solidFill>
                <a:effectLst/>
                <a:latin typeface="Times New Roman" panose="02020603050405020304" pitchFamily="18" charset="0"/>
                <a:cs typeface="Times New Roman" panose="02020603050405020304" pitchFamily="18" charset="0"/>
              </a:rPr>
              <a:t>exp</a:t>
            </a:r>
            <a:r>
              <a:rPr lang="vi-VN" sz="2000" b="0" i="0" dirty="0">
                <a:solidFill>
                  <a:srgbClr val="000000"/>
                </a:solidFill>
                <a:effectLst/>
                <a:latin typeface="Times New Roman" panose="02020603050405020304" pitchFamily="18" charset="0"/>
                <a:cs typeface="Times New Roman" panose="02020603050405020304" pitchFamily="18" charset="0"/>
              </a:rPr>
              <a:t>(-</a:t>
            </a:r>
            <a:r>
              <a:rPr lang="vi-VN" sz="2000" b="0" i="0" dirty="0" err="1">
                <a:solidFill>
                  <a:srgbClr val="000000"/>
                </a:solidFill>
                <a:effectLst/>
                <a:latin typeface="Times New Roman" panose="02020603050405020304" pitchFamily="18" charset="0"/>
                <a:cs typeface="Times New Roman" panose="02020603050405020304" pitchFamily="18" charset="0"/>
              </a:rPr>
              <a:t>deltaE</a:t>
            </a:r>
            <a:r>
              <a:rPr lang="vi-VN" sz="2000" b="0" i="0" dirty="0">
                <a:solidFill>
                  <a:srgbClr val="000000"/>
                </a:solidFill>
                <a:effectLst/>
                <a:latin typeface="Times New Roman" panose="02020603050405020304" pitchFamily="18" charset="0"/>
                <a:cs typeface="Times New Roman" panose="02020603050405020304" pitchFamily="18" charset="0"/>
              </a:rPr>
              <a:t> / T)</a:t>
            </a:r>
          </a:p>
          <a:p>
            <a:pPr marL="0" indent="0" algn="l"/>
            <a:r>
              <a:rPr lang="vi-VN" sz="2000" b="0" i="0" dirty="0">
                <a:solidFill>
                  <a:srgbClr val="000000"/>
                </a:solidFill>
                <a:effectLst/>
                <a:latin typeface="Times New Roman" panose="02020603050405020304" pitchFamily="18" charset="0"/>
                <a:cs typeface="Times New Roman" panose="02020603050405020304" pitchFamily="18" charset="0"/>
              </a:rPr>
              <a:t>		        P(</a:t>
            </a:r>
            <a:r>
              <a:rPr lang="vi-VN" sz="2000" b="0" i="0" dirty="0" err="1">
                <a:solidFill>
                  <a:srgbClr val="000000"/>
                </a:solidFill>
                <a:effectLst/>
                <a:latin typeface="Times New Roman" panose="02020603050405020304" pitchFamily="18" charset="0"/>
                <a:cs typeface="Times New Roman" panose="02020603050405020304" pitchFamily="18" charset="0"/>
              </a:rPr>
              <a:t>deltaE</a:t>
            </a:r>
            <a:r>
              <a:rPr lang="vi-VN" sz="2000" b="0" i="0" dirty="0">
                <a:solidFill>
                  <a:srgbClr val="000000"/>
                </a:solidFill>
                <a:effectLst/>
                <a:latin typeface="Times New Roman" panose="02020603050405020304" pitchFamily="18" charset="0"/>
                <a:cs typeface="Times New Roman" panose="02020603050405020304" pitchFamily="18" charset="0"/>
              </a:rPr>
              <a:t>, T)min = </a:t>
            </a:r>
            <a:r>
              <a:rPr lang="vi-VN" sz="2000" b="0" i="0" dirty="0" err="1">
                <a:solidFill>
                  <a:srgbClr val="000000"/>
                </a:solidFill>
                <a:effectLst/>
                <a:latin typeface="Times New Roman" panose="02020603050405020304" pitchFamily="18" charset="0"/>
                <a:cs typeface="Times New Roman" panose="02020603050405020304" pitchFamily="18" charset="0"/>
              </a:rPr>
              <a:t>exp</a:t>
            </a:r>
            <a:r>
              <a:rPr lang="vi-VN" sz="2000" b="0" i="0" dirty="0">
                <a:solidFill>
                  <a:srgbClr val="000000"/>
                </a:solidFill>
                <a:effectLst/>
                <a:latin typeface="Times New Roman" panose="02020603050405020304" pitchFamily="18" charset="0"/>
                <a:cs typeface="Times New Roman" panose="02020603050405020304" pitchFamily="18" charset="0"/>
              </a:rPr>
              <a:t>(</a:t>
            </a:r>
            <a:r>
              <a:rPr lang="vi-VN" sz="2000" b="0" i="0" dirty="0" err="1">
                <a:solidFill>
                  <a:srgbClr val="000000"/>
                </a:solidFill>
                <a:effectLst/>
                <a:latin typeface="Times New Roman" panose="02020603050405020304" pitchFamily="18" charset="0"/>
                <a:cs typeface="Times New Roman" panose="02020603050405020304" pitchFamily="18" charset="0"/>
              </a:rPr>
              <a:t>deltaE</a:t>
            </a:r>
            <a:r>
              <a:rPr lang="vi-VN" sz="2000" b="0" i="0" dirty="0">
                <a:solidFill>
                  <a:srgbClr val="000000"/>
                </a:solidFill>
                <a:effectLst/>
                <a:latin typeface="Times New Roman" panose="02020603050405020304" pitchFamily="18" charset="0"/>
                <a:cs typeface="Times New Roman" panose="02020603050405020304" pitchFamily="18" charset="0"/>
              </a:rPr>
              <a:t> / T)</a:t>
            </a:r>
          </a:p>
          <a:p>
            <a:pPr marL="0" indent="0"/>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9F64830-3BA7-92A9-AF98-81CA2D4EAE08}"/>
              </a:ext>
            </a:extLst>
          </p:cNvPr>
          <p:cNvSpPr txBox="1"/>
          <p:nvPr/>
        </p:nvSpPr>
        <p:spPr>
          <a:xfrm>
            <a:off x="1055780" y="5236098"/>
            <a:ext cx="7833237" cy="523220"/>
          </a:xfrm>
          <a:prstGeom prst="rect">
            <a:avLst/>
          </a:prstGeom>
          <a:noFill/>
        </p:spPr>
        <p:txBody>
          <a:bodyPr wrap="square">
            <a:spAutoFit/>
          </a:bodyPr>
          <a:lstStyle/>
          <a:p>
            <a:pPr algn="l"/>
            <a:r>
              <a:rPr lang="vi-VN" b="0" i="0" dirty="0">
                <a:solidFill>
                  <a:srgbClr val="000000"/>
                </a:solidFill>
                <a:effectLst/>
                <a:latin typeface="Times New Roman" panose="02020603050405020304" pitchFamily="18" charset="0"/>
                <a:cs typeface="Times New Roman" panose="02020603050405020304" pitchFamily="18" charset="0"/>
              </a:rPr>
              <a:t>Hàm </a:t>
            </a:r>
            <a:r>
              <a:rPr lang="vi-VN" b="0" i="0" dirty="0" err="1">
                <a:solidFill>
                  <a:srgbClr val="000000"/>
                </a:solidFill>
                <a:effectLst/>
                <a:latin typeface="Times New Roman" panose="02020603050405020304" pitchFamily="18" charset="0"/>
                <a:cs typeface="Times New Roman" panose="02020603050405020304" pitchFamily="18" charset="0"/>
              </a:rPr>
              <a:t>Boltzmann</a:t>
            </a:r>
            <a:r>
              <a:rPr lang="vi-VN" b="0" i="0" dirty="0">
                <a:solidFill>
                  <a:srgbClr val="000000"/>
                </a:solidFill>
                <a:effectLst/>
                <a:latin typeface="Times New Roman" panose="02020603050405020304" pitchFamily="18" charset="0"/>
                <a:cs typeface="Times New Roman" panose="02020603050405020304" pitchFamily="18" charset="0"/>
              </a:rPr>
              <a:t> dùng để đo lường mức độ khác biệt về năng lượng giữa trạng thái mới</a:t>
            </a:r>
          </a:p>
          <a:p>
            <a:pPr algn="l"/>
            <a:r>
              <a:rPr lang="vi-VN" b="0" i="0" dirty="0">
                <a:solidFill>
                  <a:srgbClr val="000000"/>
                </a:solidFill>
                <a:effectLst/>
                <a:latin typeface="Times New Roman" panose="02020603050405020304" pitchFamily="18" charset="0"/>
                <a:cs typeface="Times New Roman" panose="02020603050405020304" pitchFamily="18" charset="0"/>
              </a:rPr>
              <a:t>và trạng thái hiện tại, và được sử dụng để tính xác suất chấp nhận trạng thái mới.</a:t>
            </a:r>
          </a:p>
        </p:txBody>
      </p:sp>
      <p:sp>
        <p:nvSpPr>
          <p:cNvPr id="6" name="Google Shape;572;p69">
            <a:extLst>
              <a:ext uri="{FF2B5EF4-FFF2-40B4-BE49-F238E27FC236}">
                <a16:creationId xmlns:a16="http://schemas.microsoft.com/office/drawing/2014/main" id="{61D524EF-CD0D-06A1-E3A0-DE8DA0C95682}"/>
              </a:ext>
            </a:extLst>
          </p:cNvPr>
          <p:cNvSpPr txBox="1">
            <a:spLocks/>
          </p:cNvSpPr>
          <p:nvPr/>
        </p:nvSpPr>
        <p:spPr>
          <a:xfrm>
            <a:off x="138580" y="653426"/>
            <a:ext cx="7000875" cy="81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idaloka"/>
              <a:buNone/>
              <a:defRPr sz="24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9pPr>
          </a:lstStyle>
          <a:p>
            <a:pPr algn="l"/>
            <a:r>
              <a:rPr lang="vi-VN" dirty="0">
                <a:latin typeface="Times New Roman" panose="02020603050405020304" pitchFamily="18" charset="0"/>
                <a:cs typeface="Times New Roman" panose="02020603050405020304" pitchFamily="18" charset="0"/>
              </a:rPr>
              <a:t>Các bước thực hiện</a:t>
            </a:r>
          </a:p>
        </p:txBody>
      </p:sp>
    </p:spTree>
    <p:extLst>
      <p:ext uri="{BB962C8B-B14F-4D97-AF65-F5344CB8AC3E}">
        <p14:creationId xmlns:p14="http://schemas.microsoft.com/office/powerpoint/2010/main" val="1894593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264443" y="2366272"/>
            <a:ext cx="7043737"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Ưu điểm nhược điểm</a:t>
            </a:r>
            <a:endParaRPr b="1" dirty="0">
              <a:latin typeface="Times New Roman" panose="02020603050405020304" pitchFamily="18" charset="0"/>
              <a:cs typeface="Times New Roman" panose="02020603050405020304" pitchFamily="18" charset="0"/>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680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10" name="TextBox 9">
            <a:extLst>
              <a:ext uri="{FF2B5EF4-FFF2-40B4-BE49-F238E27FC236}">
                <a16:creationId xmlns:a16="http://schemas.microsoft.com/office/drawing/2014/main" id="{B6132369-75DA-38AE-8446-F45FB8B2374E}"/>
              </a:ext>
            </a:extLst>
          </p:cNvPr>
          <p:cNvSpPr txBox="1"/>
          <p:nvPr/>
        </p:nvSpPr>
        <p:spPr>
          <a:xfrm>
            <a:off x="280392" y="1291768"/>
            <a:ext cx="8583216" cy="2985433"/>
          </a:xfrm>
          <a:prstGeom prst="rect">
            <a:avLst/>
          </a:prstGeom>
          <a:noFill/>
        </p:spPr>
        <p:txBody>
          <a:bodyPr wrap="square">
            <a:spAutoFit/>
          </a:bodyPr>
          <a:lstStyle/>
          <a:p>
            <a:pPr algn="just"/>
            <a:r>
              <a:rPr lang="vi-VN" sz="2400" b="1" dirty="0">
                <a:latin typeface="Times New Roman" panose="02020603050405020304" pitchFamily="18" charset="0"/>
                <a:cs typeface="Times New Roman" panose="02020603050405020304" pitchFamily="18" charset="0"/>
              </a:rPr>
              <a:t>Ưu điểm:</a:t>
            </a:r>
          </a:p>
          <a:p>
            <a:pPr algn="just"/>
            <a:r>
              <a:rPr lang="vi-VN" sz="2000" dirty="0">
                <a:latin typeface="Times New Roman" panose="02020603050405020304" pitchFamily="18" charset="0"/>
                <a:cs typeface="Times New Roman" panose="02020603050405020304" pitchFamily="18" charset="0"/>
              </a:rPr>
              <a:t>Bao gồm khả năng tránh được các giá trị cực trị địa phương và khả năng khám phá nhiều giải pháp khác nhau trong không gian tìm kiếm. Tuy nhiên, thuật toán cũng có một số hạn chế, bao gồm cần phải điều chỉnh các tham số và tốc độ giảm nhiệt độ để đạt được hiệu quả tối ưu và việc tính toán có thể tốn kém nếu không thích hợp.</a:t>
            </a:r>
          </a:p>
          <a:p>
            <a:pPr algn="just"/>
            <a:r>
              <a:rPr lang="vi-VN" sz="2400" b="1" dirty="0">
                <a:latin typeface="Times New Roman" panose="02020603050405020304" pitchFamily="18" charset="0"/>
                <a:cs typeface="Times New Roman" panose="02020603050405020304" pitchFamily="18" charset="0"/>
              </a:rPr>
              <a:t>Nhược điểm:</a:t>
            </a:r>
          </a:p>
          <a:p>
            <a:pPr algn="just"/>
            <a:r>
              <a:rPr lang="vi-VN" sz="2000" dirty="0">
                <a:latin typeface="Times New Roman" panose="02020603050405020304" pitchFamily="18" charset="0"/>
                <a:cs typeface="Times New Roman" panose="02020603050405020304" pitchFamily="18" charset="0"/>
              </a:rPr>
              <a:t>Tốc độ hội tụ chậm cần nhiều thời gian để tìm ra giải pháp tối ưu, độ chính xác mang tính tương đối, điều chỉnh tham số gặp khó khăn (</a:t>
            </a:r>
            <a:r>
              <a:rPr lang="vi-VN" sz="2000" dirty="0" err="1">
                <a:latin typeface="Times New Roman" panose="02020603050405020304" pitchFamily="18" charset="0"/>
                <a:cs typeface="Times New Roman" panose="02020603050405020304" pitchFamily="18" charset="0"/>
              </a:rPr>
              <a:t>Heuristic</a:t>
            </a:r>
            <a:r>
              <a:rPr lang="vi-VN" sz="2000" dirty="0">
                <a:latin typeface="Times New Roman" panose="02020603050405020304" pitchFamily="18" charset="0"/>
                <a:cs typeface="Times New Roman" panose="02020603050405020304" pitchFamily="18" charset="0"/>
              </a:rPr>
              <a:t>).</a:t>
            </a:r>
          </a:p>
        </p:txBody>
      </p:sp>
      <p:sp>
        <p:nvSpPr>
          <p:cNvPr id="11" name="Google Shape;572;p69">
            <a:extLst>
              <a:ext uri="{FF2B5EF4-FFF2-40B4-BE49-F238E27FC236}">
                <a16:creationId xmlns:a16="http://schemas.microsoft.com/office/drawing/2014/main" id="{006F5AEC-11CF-7641-F0BE-CD1F3E441FAF}"/>
              </a:ext>
            </a:extLst>
          </p:cNvPr>
          <p:cNvSpPr txBox="1">
            <a:spLocks noGrp="1"/>
          </p:cNvSpPr>
          <p:nvPr>
            <p:ph type="title"/>
          </p:nvPr>
        </p:nvSpPr>
        <p:spPr>
          <a:xfrm>
            <a:off x="2578893" y="366022"/>
            <a:ext cx="7043737"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Ưu điểm nhược điểm</a:t>
            </a:r>
            <a:endParaRPr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620</Words>
  <Application>Microsoft Office PowerPoint</Application>
  <PresentationFormat>On-screen Show (16:9)</PresentationFormat>
  <Paragraphs>52</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Montserrat</vt:lpstr>
      <vt:lpstr>Crimson Text</vt:lpstr>
      <vt:lpstr>Lato</vt:lpstr>
      <vt:lpstr>Times New Roman</vt:lpstr>
      <vt:lpstr>Vidaloka</vt:lpstr>
      <vt:lpstr>Arial</vt:lpstr>
      <vt:lpstr>Wingdings</vt:lpstr>
      <vt:lpstr>Minimalist Business Slides XL by Slidesgo</vt:lpstr>
      <vt:lpstr>NHẬP MÔN TRÍ TUỆ NHÂN TẠO</vt:lpstr>
      <vt:lpstr>Thành viên nhóm</vt:lpstr>
      <vt:lpstr>Nội dung</vt:lpstr>
      <vt:lpstr>Tổng quan về thuật toán</vt:lpstr>
      <vt:lpstr>Tổng quan về thuật toán</vt:lpstr>
      <vt:lpstr>Tổng quan về thuật toán</vt:lpstr>
      <vt:lpstr>Tổng quan về thuật toán</vt:lpstr>
      <vt:lpstr>Ưu điểm nhược điểm</vt:lpstr>
      <vt:lpstr>Ưu điểm nhược điểm</vt:lpstr>
      <vt:lpstr>Ví dụ minh họa</vt:lpstr>
      <vt:lpstr>PowerPoint Presentation</vt:lpstr>
      <vt:lpstr>PowerPoint Presentation</vt:lpstr>
      <vt:lpstr>Demo</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TRÍ TUỆ NHÂN TẠO</dc:title>
  <cp:lastModifiedBy>Phạm</cp:lastModifiedBy>
  <cp:revision>6</cp:revision>
  <dcterms:modified xsi:type="dcterms:W3CDTF">2023-05-09T03:22:47Z</dcterms:modified>
</cp:coreProperties>
</file>