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59" r:id="rId6"/>
    <p:sldId id="347" r:id="rId7"/>
    <p:sldId id="261" r:id="rId8"/>
    <p:sldId id="348" r:id="rId9"/>
    <p:sldId id="349" r:id="rId10"/>
    <p:sldId id="350" r:id="rId11"/>
    <p:sldId id="351" r:id="rId12"/>
    <p:sldId id="352" r:id="rId13"/>
    <p:sldId id="262" r:id="rId14"/>
    <p:sldId id="353" r:id="rId15"/>
    <p:sldId id="354" r:id="rId16"/>
    <p:sldId id="355" r:id="rId17"/>
    <p:sldId id="359" r:id="rId18"/>
    <p:sldId id="356" r:id="rId19"/>
    <p:sldId id="357" r:id="rId20"/>
    <p:sldId id="358" r:id="rId21"/>
    <p:sldId id="360" r:id="rId22"/>
  </p:sldIdLst>
  <p:sldSz cx="9144000" cy="5143500" type="screen16x9"/>
  <p:notesSz cx="6858000" cy="9144000"/>
  <p:embeddedFontLst>
    <p:embeddedFont>
      <p:font typeface="Crimson Text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-93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Vidalok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0EB26-D0C2-4422-8295-09A1F276D4B5}">
  <a:tblStyle styleId="{9C50EB26-D0C2-4422-8295-09A1F276D4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5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6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08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7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1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75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78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34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3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8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%E1%BA%ABu_h%C3%ACnh_l%E1%BA%ADp_tr%C3%ACnh" TargetMode="External"/><Relationship Id="rId7" Type="http://schemas.openxmlformats.org/officeDocument/2006/relationships/hyperlink" Target="https://vi.wikipedia.org/w/index.php?title=Datalog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.wikipedia.org/wiki/Prolog" TargetMode="External"/><Relationship Id="rId5" Type="http://schemas.openxmlformats.org/officeDocument/2006/relationships/hyperlink" Target="https://vi.wikipedia.org/wiki/Ng%C3%B4n_ng%E1%BB%AF_l%E1%BA%ADp_tr%C3%ACnh" TargetMode="External"/><Relationship Id="rId4" Type="http://schemas.openxmlformats.org/officeDocument/2006/relationships/hyperlink" Target="https://vi.wikipedia.org/wiki/Logic_to%C3%A1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-57150" y="232418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NHẬP MÔN TRÍ TUỆ NHÂN TẠO</a:t>
            </a:r>
            <a:endParaRPr sz="48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solidFill>
                  <a:schemeClr val="dk1"/>
                </a:solidFill>
              </a:rPr>
              <a:t>GVHD: Nguyễn Thị Tuyết Hải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solidFill>
                  <a:schemeClr val="dk1"/>
                </a:solidFill>
              </a:rPr>
              <a:t>Nhóm 18</a:t>
            </a:r>
            <a:endParaRPr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D8AB9B0-5379-E9D9-1771-6E95DB46F059}"/>
              </a:ext>
            </a:extLst>
          </p:cNvPr>
          <p:cNvSpPr txBox="1">
            <a:spLocks/>
          </p:cNvSpPr>
          <p:nvPr/>
        </p:nvSpPr>
        <p:spPr>
          <a:xfrm>
            <a:off x="2237224" y="2458145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Chuyên đề 5: Lập trình </a:t>
            </a:r>
            <a:r>
              <a:rPr lang="vi-VN" dirty="0" err="1">
                <a:latin typeface="+mj-lt"/>
              </a:rPr>
              <a:t>logic</a:t>
            </a:r>
            <a:endParaRPr lang="vi-V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>
                <a:latin typeface="+mj-lt"/>
              </a:rPr>
              <a:t>Ngôn ngữ lập trình </a:t>
            </a:r>
            <a:r>
              <a:rPr lang="vi-VN" b="1" dirty="0" err="1">
                <a:latin typeface="+mj-lt"/>
              </a:rPr>
              <a:t>logic</a:t>
            </a:r>
            <a:endParaRPr lang="vi-VN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>
                <a:latin typeface="+mj-lt"/>
              </a:rPr>
              <a:t>Các kiểu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CCD59-E789-2055-91F0-926E9945CE7B}"/>
              </a:ext>
            </a:extLst>
          </p:cNvPr>
          <p:cNvSpPr txBox="1"/>
          <p:nvPr/>
        </p:nvSpPr>
        <p:spPr>
          <a:xfrm>
            <a:off x="114300" y="1572567"/>
            <a:ext cx="468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i="0" dirty="0">
                <a:solidFill>
                  <a:srgbClr val="1B1B1B"/>
                </a:solidFill>
                <a:effectLst/>
                <a:latin typeface="+mj-lt"/>
              </a:rPr>
              <a:t>Hạng tử phức hợp</a:t>
            </a:r>
            <a:endParaRPr lang="vi-VN" sz="2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002F7-F4E8-557C-FDC2-37B6E6A30AD3}"/>
              </a:ext>
            </a:extLst>
          </p:cNvPr>
          <p:cNvSpPr txBox="1"/>
          <p:nvPr/>
        </p:nvSpPr>
        <p:spPr>
          <a:xfrm>
            <a:off x="646508" y="2150774"/>
            <a:ext cx="656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latin typeface="+mj-lt"/>
              </a:rPr>
              <a:t>- Các </a:t>
            </a:r>
            <a:r>
              <a:rPr lang="vi-VN" sz="1800" dirty="0" err="1">
                <a:latin typeface="+mj-lt"/>
              </a:rPr>
              <a:t>atom</a:t>
            </a:r>
            <a:r>
              <a:rPr lang="vi-VN" sz="1800" dirty="0">
                <a:latin typeface="+mj-lt"/>
              </a:rPr>
              <a:t>, số và biến là các thành phần cơ bản để xây dựng nên các hạng tử phức hợp. Các hạng tử phức hợp được xây dựng bởi một hàm tử (</a:t>
            </a:r>
            <a:r>
              <a:rPr lang="vi-VN" sz="1800" dirty="0" err="1">
                <a:latin typeface="+mj-lt"/>
              </a:rPr>
              <a:t>functor</a:t>
            </a:r>
            <a:r>
              <a:rPr lang="vi-VN" sz="1800" dirty="0">
                <a:latin typeface="+mj-lt"/>
              </a:rPr>
              <a:t>) và một dãy các đối của nó (</a:t>
            </a:r>
            <a:r>
              <a:rPr lang="vi-VN" sz="1800" dirty="0" err="1">
                <a:latin typeface="+mj-lt"/>
              </a:rPr>
              <a:t>argument</a:t>
            </a:r>
            <a:r>
              <a:rPr lang="vi-VN" sz="1800" dirty="0">
                <a:latin typeface="+mj-lt"/>
              </a:rPr>
              <a:t>). Các đối được đặt giữa cặp ngoặc tròn, tách nhau bởi dấu phẩy và được đặt sau hàm tử. Vậy một hạng tử phức hợp có dạng </a:t>
            </a:r>
            <a:r>
              <a:rPr lang="vi-VN" sz="1800" dirty="0" err="1">
                <a:latin typeface="+mj-lt"/>
              </a:rPr>
              <a:t>functor</a:t>
            </a:r>
            <a:r>
              <a:rPr lang="vi-VN" sz="1800" dirty="0">
                <a:latin typeface="+mj-lt"/>
              </a:rPr>
              <a:t>(arg1, arg2,..., </a:t>
            </a:r>
            <a:r>
              <a:rPr lang="vi-VN" sz="1800" dirty="0" err="1">
                <a:latin typeface="+mj-lt"/>
              </a:rPr>
              <a:t>argn</a:t>
            </a:r>
            <a:r>
              <a:rPr lang="vi-VN" sz="1800" dirty="0">
                <a:latin typeface="+mj-lt"/>
              </a:rPr>
              <a:t>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51F34-A7EF-6AF5-B936-021ABEF0AD20}"/>
              </a:ext>
            </a:extLst>
          </p:cNvPr>
          <p:cNvSpPr txBox="1"/>
          <p:nvPr/>
        </p:nvSpPr>
        <p:spPr>
          <a:xfrm>
            <a:off x="646507" y="3628102"/>
            <a:ext cx="6190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latin typeface="+mj-lt"/>
              </a:rPr>
              <a:t>Ví dụ: </a:t>
            </a:r>
            <a:r>
              <a:rPr lang="vi-VN" sz="1800" dirty="0" err="1">
                <a:latin typeface="+mj-lt"/>
              </a:rPr>
              <a:t>loves</a:t>
            </a:r>
            <a:r>
              <a:rPr lang="vi-VN" sz="1800" dirty="0">
                <a:latin typeface="+mj-lt"/>
              </a:rPr>
              <a:t>(</a:t>
            </a:r>
            <a:r>
              <a:rPr lang="vi-VN" sz="1800" dirty="0" err="1">
                <a:latin typeface="+mj-lt"/>
              </a:rPr>
              <a:t>vincent,mia</a:t>
            </a:r>
            <a:r>
              <a:rPr lang="vi-VN" sz="1800" dirty="0">
                <a:latin typeface="+mj-lt"/>
              </a:rPr>
              <a:t>) hay </a:t>
            </a:r>
            <a:r>
              <a:rPr lang="vi-VN" sz="1800" dirty="0" err="1">
                <a:latin typeface="+mj-lt"/>
              </a:rPr>
              <a:t>jealous</a:t>
            </a:r>
            <a:r>
              <a:rPr lang="vi-VN" sz="1800" dirty="0">
                <a:latin typeface="+mj-lt"/>
              </a:rPr>
              <a:t>(</a:t>
            </a:r>
            <a:r>
              <a:rPr lang="vi-VN" sz="1800" dirty="0" err="1">
                <a:latin typeface="+mj-lt"/>
              </a:rPr>
              <a:t>marsellus,W</a:t>
            </a:r>
            <a:r>
              <a:rPr lang="vi-VN" sz="1800" dirty="0">
                <a:latin typeface="+mj-lt"/>
              </a:rPr>
              <a:t>)</a:t>
            </a:r>
          </a:p>
          <a:p>
            <a:r>
              <a:rPr lang="vi-VN" sz="1800" dirty="0">
                <a:latin typeface="+mj-lt"/>
              </a:rPr>
              <a:t>Cấu trúc đệ quy: </a:t>
            </a:r>
            <a:r>
              <a:rPr lang="en-US" sz="1800" b="0" i="0" dirty="0">
                <a:solidFill>
                  <a:srgbClr val="1B1B1B"/>
                </a:solidFill>
                <a:effectLst/>
                <a:latin typeface="+mj-lt"/>
              </a:rPr>
              <a:t>hide(X, father(father(butch)))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3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3600" b="1" dirty="0">
                <a:latin typeface="+mj-lt"/>
              </a:rPr>
              <a:t>Ngôn ngữ lập trình </a:t>
            </a:r>
            <a:r>
              <a:rPr lang="vi-VN" sz="3600" b="1" dirty="0" err="1">
                <a:latin typeface="+mj-lt"/>
              </a:rPr>
              <a:t>logic</a:t>
            </a:r>
            <a:endParaRPr lang="vi-VN" sz="3600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591147" y="11163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3200" b="1" dirty="0">
                <a:latin typeface="+mj-lt"/>
              </a:rPr>
              <a:t>Luật và sự kiện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CBC67-C038-FC16-4AF4-8BD33C28D77A}"/>
              </a:ext>
            </a:extLst>
          </p:cNvPr>
          <p:cNvSpPr txBox="1"/>
          <p:nvPr/>
        </p:nvSpPr>
        <p:spPr>
          <a:xfrm>
            <a:off x="353614" y="2156124"/>
            <a:ext cx="87903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● Sự kiện : &lt; ... &gt;. </a:t>
            </a:r>
          </a:p>
          <a:p>
            <a:r>
              <a:rPr lang="vi-VN" sz="2800" b="1" dirty="0"/>
              <a:t>(Tương ứng với luật &lt; ... &gt; :- </a:t>
            </a:r>
            <a:r>
              <a:rPr lang="vi-VN" sz="2800" b="1" dirty="0" err="1"/>
              <a:t>true</a:t>
            </a:r>
            <a:r>
              <a:rPr lang="vi-VN" sz="2800" b="1" dirty="0"/>
              <a:t>. )</a:t>
            </a:r>
            <a:endParaRPr lang="vi-VN" sz="2800" b="1" dirty="0">
              <a:latin typeface="+mj-lt"/>
            </a:endParaRPr>
          </a:p>
          <a:p>
            <a:r>
              <a:rPr lang="vi-VN" sz="2800" b="1" dirty="0">
                <a:latin typeface="+mj-lt"/>
              </a:rPr>
              <a:t>● Luật : &lt; ... &gt; :- &lt; ... &gt;.</a:t>
            </a:r>
          </a:p>
          <a:p>
            <a:r>
              <a:rPr lang="vi-VN" sz="2800" b="1" dirty="0">
                <a:latin typeface="+mj-lt"/>
              </a:rPr>
              <a:t>● </a:t>
            </a:r>
            <a:r>
              <a:rPr lang="vi-VN" sz="2800" b="1" dirty="0"/>
              <a:t>Câu hỏi ?- &lt; ... &gt;.</a:t>
            </a:r>
            <a:endParaRPr lang="vi-V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4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264443" y="2366272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Ưu điểm nhược điểm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68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53;p66">
            <a:extLst>
              <a:ext uri="{FF2B5EF4-FFF2-40B4-BE49-F238E27FC236}">
                <a16:creationId xmlns:a16="http://schemas.microsoft.com/office/drawing/2014/main" id="{A36616E5-84D1-1A69-626B-00CFF697BC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2476" y="1274807"/>
            <a:ext cx="68385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Ưu điểm: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Lập trình </a:t>
            </a:r>
            <a:r>
              <a:rPr lang="vi-VN" sz="1800" dirty="0" err="1">
                <a:solidFill>
                  <a:schemeClr val="dk1"/>
                </a:solidFill>
                <a:latin typeface="+mj-lt"/>
              </a:rPr>
              <a:t>logic</a:t>
            </a:r>
            <a:r>
              <a:rPr lang="vi-VN" sz="1800" dirty="0">
                <a:solidFill>
                  <a:schemeClr val="dk1"/>
                </a:solidFill>
                <a:latin typeface="+mj-lt"/>
              </a:rPr>
              <a:t> có thể kiểm tra và đưa ra kết quả một cách nhanh chóng.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Lập trình đơn giản gần gũi với người dùng.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Nhược điểm: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Thu thập luật và sự kiện một cách đầy đủ nhất (sự thỏa mãn ràng buộc).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dk1"/>
                </a:solidFill>
                <a:latin typeface="+mj-lt"/>
              </a:rPr>
              <a:t>Phải xây dựng luật và sự kiện một cách chính xác.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3" name="Google Shape;572;p69">
            <a:extLst>
              <a:ext uri="{FF2B5EF4-FFF2-40B4-BE49-F238E27FC236}">
                <a16:creationId xmlns:a16="http://schemas.microsoft.com/office/drawing/2014/main" id="{82D608BD-BB7D-8F6A-968B-6B60D54FC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331" y="330303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Ưu điểm nhược điểm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264443" y="2366272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Ưu điểm nhược điểm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19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536155" y="2416838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Demo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7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B6A999-DE5D-9B46-F5C1-BD105E51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" y="682228"/>
            <a:ext cx="8598346" cy="37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D334F-88B5-9060-EC51-B7B88F96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6" y="442914"/>
            <a:ext cx="8570588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0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217DC-7C09-BB71-C1D7-53EB76A8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9" y="338664"/>
            <a:ext cx="8508206" cy="44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F4CE8-5CA2-0A15-1ECD-21CA6435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42900"/>
            <a:ext cx="8433404" cy="4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1EEAE-7EBF-89BE-742A-8F37F5F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+mj-lt"/>
              </a:rPr>
              <a:t>Thành viên nhóm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93F873-868B-8E31-AB99-82B7272EBE97}"/>
              </a:ext>
            </a:extLst>
          </p:cNvPr>
          <p:cNvSpPr txBox="1">
            <a:spLocks/>
          </p:cNvSpPr>
          <p:nvPr/>
        </p:nvSpPr>
        <p:spPr>
          <a:xfrm>
            <a:off x="1379975" y="1454675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Phạm Văn Khánh - N19DCCN090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1C9FA46-9306-C701-F661-688CDA868FF6}"/>
              </a:ext>
            </a:extLst>
          </p:cNvPr>
          <p:cNvSpPr txBox="1">
            <a:spLocks/>
          </p:cNvSpPr>
          <p:nvPr/>
        </p:nvSpPr>
        <p:spPr>
          <a:xfrm>
            <a:off x="1379975" y="2385340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Đinh Nho Nam- N19DCCN113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6F88B2-951E-7313-0613-B7FF10E3A195}"/>
              </a:ext>
            </a:extLst>
          </p:cNvPr>
          <p:cNvSpPr txBox="1">
            <a:spLocks/>
          </p:cNvSpPr>
          <p:nvPr/>
        </p:nvSpPr>
        <p:spPr>
          <a:xfrm>
            <a:off x="1379975" y="3259393"/>
            <a:ext cx="60423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latin typeface="+mj-lt"/>
              </a:rPr>
              <a:t>Trần Nhật Duy - N19DCCN031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802CD-4178-C90A-7550-8E4E79E0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013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9710BE-57F3-C91B-9295-0293D60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538"/>
            <a:ext cx="9144000" cy="32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Nội dung</a:t>
            </a:r>
            <a:endParaRPr b="1"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 chung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Ngôn ngữ lập trình </a:t>
            </a:r>
            <a:r>
              <a:rPr lang="vi-VN" dirty="0" err="1"/>
              <a:t>logic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Demo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Ưu điểm và nhược điểm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35956" y="2366272"/>
            <a:ext cx="4916644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Giới thiệu chung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421607" y="1237447"/>
            <a:ext cx="7058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800" b="1" dirty="0">
                <a:solidFill>
                  <a:srgbClr val="202122"/>
                </a:solidFill>
              </a:rPr>
              <a:t>Lập trình </a:t>
            </a:r>
            <a:r>
              <a:rPr lang="vi-VN" sz="1800" b="1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 là một </a:t>
            </a:r>
            <a:r>
              <a:rPr lang="vi-VN" sz="1800" dirty="0">
                <a:solidFill>
                  <a:srgbClr val="3366CC"/>
                </a:solidFill>
                <a:hlinkClick r:id="rId3" tooltip="Mẫu hình lập trình"/>
              </a:rPr>
              <a:t>mẫu hình lập trình</a:t>
            </a:r>
            <a:r>
              <a:rPr lang="vi-VN" sz="1800" dirty="0">
                <a:solidFill>
                  <a:srgbClr val="202122"/>
                </a:solidFill>
              </a:rPr>
              <a:t> dựa trên </a:t>
            </a:r>
            <a:r>
              <a:rPr lang="vi-VN" sz="1800" dirty="0" err="1">
                <a:solidFill>
                  <a:srgbClr val="3366CC"/>
                </a:solidFill>
                <a:hlinkClick r:id="rId4" tooltip="Logic toán"/>
              </a:rPr>
              <a:t>logic</a:t>
            </a:r>
            <a:r>
              <a:rPr lang="vi-VN" sz="1800" dirty="0">
                <a:solidFill>
                  <a:srgbClr val="3366CC"/>
                </a:solidFill>
                <a:hlinkClick r:id="rId4" tooltip="Logic toán"/>
              </a:rPr>
              <a:t> toán</a:t>
            </a:r>
            <a:r>
              <a:rPr lang="vi-VN" sz="1800" dirty="0">
                <a:solidFill>
                  <a:srgbClr val="202122"/>
                </a:solidFill>
              </a:rPr>
              <a:t> trong các mối quan hệ và các suy luận. </a:t>
            </a:r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2650799" y="3322437"/>
            <a:ext cx="60002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800" dirty="0">
                <a:solidFill>
                  <a:srgbClr val="202122"/>
                </a:solidFill>
              </a:rPr>
              <a:t>Cùng với các thuật toán suy luận, chúng hình thành nên chương trình. </a:t>
            </a: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1001719" y="216274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541370" y="408815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28626" y="110650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1812918" y="2212852"/>
            <a:ext cx="6981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vi-VN" sz="1800" dirty="0">
                <a:solidFill>
                  <a:srgbClr val="202122"/>
                </a:solidFill>
              </a:rPr>
              <a:t>Các chương trình được viết trong các </a:t>
            </a:r>
            <a:r>
              <a:rPr lang="vi-VN" sz="1800" dirty="0">
                <a:solidFill>
                  <a:srgbClr val="3366CC"/>
                </a:solidFill>
                <a:hlinkClick r:id="rId5" tooltip="Ngôn ngữ lập trình"/>
              </a:rPr>
              <a:t>Ngôn ngữ lập trình</a:t>
            </a:r>
            <a:r>
              <a:rPr lang="vi-VN" sz="1800" dirty="0">
                <a:solidFill>
                  <a:srgbClr val="202122"/>
                </a:solidFill>
              </a:rPr>
              <a:t> 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 là các tập hợp câu 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, thể hiện sự thật và các luật về một vài vùng vấn đề nào đó.</a:t>
            </a:r>
            <a:endParaRPr sz="18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1812918" y="323836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2754089" y="4145672"/>
            <a:ext cx="52969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800" dirty="0">
                <a:solidFill>
                  <a:srgbClr val="202122"/>
                </a:solidFill>
              </a:rPr>
              <a:t>Các lập trình </a:t>
            </a:r>
            <a:r>
              <a:rPr lang="vi-VN" sz="1800" dirty="0" err="1">
                <a:solidFill>
                  <a:srgbClr val="202122"/>
                </a:solidFill>
              </a:rPr>
              <a:t>logic</a:t>
            </a:r>
            <a:r>
              <a:rPr lang="vi-VN" sz="1800" dirty="0">
                <a:solidFill>
                  <a:srgbClr val="202122"/>
                </a:solidFill>
              </a:rPr>
              <a:t> chính bao gồm </a:t>
            </a:r>
            <a:r>
              <a:rPr lang="vi-VN" sz="1800" dirty="0" err="1">
                <a:solidFill>
                  <a:srgbClr val="3366CC"/>
                </a:solidFill>
                <a:hlinkClick r:id="rId6" tooltip="Prolog"/>
              </a:rPr>
              <a:t>Prolog</a:t>
            </a:r>
            <a:r>
              <a:rPr lang="vi-VN" sz="1800" dirty="0">
                <a:solidFill>
                  <a:srgbClr val="202122"/>
                </a:solidFill>
              </a:rPr>
              <a:t> và </a:t>
            </a:r>
            <a:r>
              <a:rPr lang="vi-VN" sz="1800" dirty="0" err="1">
                <a:solidFill>
                  <a:srgbClr val="DD3333"/>
                </a:solidFill>
                <a:hlinkClick r:id="rId7" tooltip="Datalog (trang không tồn tại)"/>
              </a:rPr>
              <a:t>Datalog</a:t>
            </a:r>
            <a:r>
              <a:rPr lang="vi-VN" sz="1800" dirty="0">
                <a:solidFill>
                  <a:srgbClr val="202122"/>
                </a:solidFill>
              </a:rPr>
              <a:t>.</a:t>
            </a:r>
            <a:endParaRPr lang="vi-VN" sz="18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b="1" dirty="0"/>
              <a:t>Giới thiệu chung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264443" y="2366272"/>
            <a:ext cx="704373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b="1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lang="vi-V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A260A-A980-5F03-8841-ADBA54B3CD45}"/>
              </a:ext>
            </a:extLst>
          </p:cNvPr>
          <p:cNvSpPr txBox="1"/>
          <p:nvPr/>
        </p:nvSpPr>
        <p:spPr>
          <a:xfrm>
            <a:off x="146446" y="1598759"/>
            <a:ext cx="64043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000" dirty="0"/>
              <a:t>● </a:t>
            </a:r>
            <a:r>
              <a:rPr lang="vi-VN" sz="2000" dirty="0" err="1"/>
              <a:t>Prolog</a:t>
            </a:r>
            <a:r>
              <a:rPr lang="vi-VN" sz="2000" dirty="0"/>
              <a:t> là một ngôn ngữ lập trình </a:t>
            </a:r>
            <a:r>
              <a:rPr lang="vi-VN" sz="2000" dirty="0" err="1"/>
              <a:t>logic</a:t>
            </a:r>
            <a:r>
              <a:rPr lang="vi-VN" sz="2000" dirty="0"/>
              <a:t> kết hợp với trí tuệ nhân tạo và ngôn ngữ học tính toán. </a:t>
            </a:r>
          </a:p>
          <a:p>
            <a:pPr algn="just"/>
            <a:r>
              <a:rPr lang="vi-VN" sz="2000" dirty="0"/>
              <a:t>● </a:t>
            </a:r>
            <a:r>
              <a:rPr lang="vi-VN" sz="2000" dirty="0" err="1"/>
              <a:t>Prolog</a:t>
            </a:r>
            <a:r>
              <a:rPr lang="vi-VN" sz="2000" dirty="0"/>
              <a:t> bắt nguồn từ </a:t>
            </a:r>
            <a:r>
              <a:rPr lang="vi-VN" sz="2000" dirty="0" err="1"/>
              <a:t>logic</a:t>
            </a:r>
            <a:r>
              <a:rPr lang="vi-VN" sz="2000" dirty="0"/>
              <a:t> bậc nhất , </a:t>
            </a:r>
            <a:r>
              <a:rPr lang="vi-VN" sz="2000" dirty="0" err="1"/>
              <a:t>logic</a:t>
            </a:r>
            <a:r>
              <a:rPr lang="vi-VN" sz="2000" dirty="0"/>
              <a:t> hình thức và không giống như nhiều ngôn ngữ lập trình khác , </a:t>
            </a:r>
            <a:r>
              <a:rPr lang="vi-VN" sz="2000" dirty="0" err="1"/>
              <a:t>Prolog</a:t>
            </a:r>
            <a:r>
              <a:rPr lang="vi-VN" sz="2000" dirty="0"/>
              <a:t> chủ yếu được dự định là ngôn ngữ lập trình khai báo : </a:t>
            </a:r>
            <a:r>
              <a:rPr lang="vi-VN" sz="2000" dirty="0" err="1"/>
              <a:t>logic</a:t>
            </a:r>
            <a:r>
              <a:rPr lang="vi-VN" sz="2000" dirty="0"/>
              <a:t> chương trình được thể hiện dưới dạng các quan hệ , được biểu diễn dưới dạng các sự kiện và quy tắc. </a:t>
            </a:r>
          </a:p>
          <a:p>
            <a:pPr algn="just"/>
            <a:r>
              <a:rPr lang="vi-VN" sz="2000" dirty="0"/>
              <a:t>● Một tính toán được bắt đầu bằng cách chạy một truy vấn trên các mối quan hệ này.</a:t>
            </a:r>
            <a:endParaRPr lang="vi-VN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SWI-Prolog">
            <a:extLst>
              <a:ext uri="{FF2B5EF4-FFF2-40B4-BE49-F238E27FC236}">
                <a16:creationId xmlns:a16="http://schemas.microsoft.com/office/drawing/2014/main" id="{C3C4BEC2-F343-A1A4-220D-30AC2FDD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2" y="1387922"/>
            <a:ext cx="2406582" cy="19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396477" y="105556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400" b="1" dirty="0"/>
              <a:t>Giới thiệu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/>
              <a:t>Ngôn ngữ lập trình </a:t>
            </a:r>
            <a:r>
              <a:rPr lang="vi-VN" b="1" dirty="0" err="1"/>
              <a:t>logic</a:t>
            </a:r>
            <a:endParaRPr lang="vi-VN" b="1" dirty="0"/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/>
              <a:t>Các kiểu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6A302-CF12-72C2-15BB-9F6DBC7016C7}"/>
              </a:ext>
            </a:extLst>
          </p:cNvPr>
          <p:cNvSpPr txBox="1"/>
          <p:nvPr/>
        </p:nvSpPr>
        <p:spPr>
          <a:xfrm>
            <a:off x="260747" y="1538210"/>
            <a:ext cx="5268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● </a:t>
            </a:r>
            <a:r>
              <a:rPr lang="vi-VN" sz="2400" b="1" dirty="0" err="1"/>
              <a:t>Atom</a:t>
            </a:r>
            <a:endParaRPr lang="vi-V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D9A8-AF37-A5A3-F64C-611B365AC1B0}"/>
              </a:ext>
            </a:extLst>
          </p:cNvPr>
          <p:cNvSpPr txBox="1"/>
          <p:nvPr/>
        </p:nvSpPr>
        <p:spPr>
          <a:xfrm>
            <a:off x="1616272" y="1622078"/>
            <a:ext cx="68472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chuỗi các kí tự được tạo thành từ các chữ hoa, chữ thường, chữ số và dấu gạch dưới và phải bắt đầu bằng một chữ thường.</a:t>
            </a:r>
          </a:p>
          <a:p>
            <a:pPr algn="just"/>
            <a:r>
              <a:rPr lang="vi-VN" sz="18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Ví dụ: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mia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listen2Music,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playsGuitar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element_at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dãy tùy ý các kí tự được bao bọc trong cặp dấu nháy đơn.</a:t>
            </a:r>
          </a:p>
          <a:p>
            <a:pPr algn="just"/>
            <a:r>
              <a:rPr lang="vi-VN" sz="1800" b="1" dirty="0">
                <a:solidFill>
                  <a:srgbClr val="1B1B1B"/>
                </a:solidFill>
                <a:latin typeface="Open Sans" panose="020B0606030504020204" pitchFamily="34" charset="0"/>
              </a:rPr>
              <a:t>Ví dụ: 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 ', '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Vincent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', 'The 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Door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 '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Five_Dollar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', '&amp;%^@$#!'. Một dãy các kí tự nằm giữa cặp dấu nháy đơn được gọi là tên của </a:t>
            </a:r>
            <a:r>
              <a:rPr lang="vi-VN" sz="1800" dirty="0" err="1">
                <a:solidFill>
                  <a:srgbClr val="1B1B1B"/>
                </a:solidFill>
                <a:latin typeface="Open Sans" panose="020B0606030504020204" pitchFamily="34" charset="0"/>
              </a:rPr>
              <a:t>atom</a:t>
            </a:r>
            <a:r>
              <a:rPr lang="vi-VN" sz="1800" dirty="0">
                <a:solidFill>
                  <a:srgbClr val="1B1B1B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 chuỗi các kí tự đặc biệt.</a:t>
            </a:r>
          </a:p>
          <a:p>
            <a:pPr algn="just"/>
            <a:r>
              <a:rPr lang="vi-VN" sz="1800" b="1" dirty="0"/>
              <a:t>Ví dụ: </a:t>
            </a:r>
            <a:r>
              <a:rPr lang="vi-VN" sz="1800" dirty="0"/>
              <a:t>@=, @===&gt;, :-,, hay ;. Ta thấy :-, ; hay , là các </a:t>
            </a:r>
            <a:r>
              <a:rPr lang="vi-VN" sz="1800" dirty="0" err="1"/>
              <a:t>atom</a:t>
            </a:r>
            <a:r>
              <a:rPr lang="vi-VN" sz="1800" dirty="0"/>
              <a:t> có ý nghĩa xác định.</a:t>
            </a:r>
          </a:p>
        </p:txBody>
      </p:sp>
    </p:spTree>
    <p:extLst>
      <p:ext uri="{BB962C8B-B14F-4D97-AF65-F5344CB8AC3E}">
        <p14:creationId xmlns:p14="http://schemas.microsoft.com/office/powerpoint/2010/main" val="320470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2;p69">
            <a:extLst>
              <a:ext uri="{FF2B5EF4-FFF2-40B4-BE49-F238E27FC236}">
                <a16:creationId xmlns:a16="http://schemas.microsoft.com/office/drawing/2014/main" id="{DBE5989D-01A2-5BD0-AE65-E5424D7F8F8B}"/>
              </a:ext>
            </a:extLst>
          </p:cNvPr>
          <p:cNvSpPr txBox="1">
            <a:spLocks/>
          </p:cNvSpPr>
          <p:nvPr/>
        </p:nvSpPr>
        <p:spPr>
          <a:xfrm>
            <a:off x="2300288" y="297926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b="1" dirty="0">
                <a:latin typeface="+mj-lt"/>
              </a:rPr>
              <a:t>Ngôn ngữ lập trình </a:t>
            </a:r>
            <a:r>
              <a:rPr lang="vi-VN" b="1" dirty="0" err="1">
                <a:latin typeface="+mj-lt"/>
              </a:rPr>
              <a:t>logic</a:t>
            </a:r>
            <a:endParaRPr lang="vi-VN" b="1" dirty="0">
              <a:latin typeface="+mj-lt"/>
            </a:endParaRPr>
          </a:p>
        </p:txBody>
      </p:sp>
      <p:sp>
        <p:nvSpPr>
          <p:cNvPr id="15" name="Google Shape;572;p69">
            <a:extLst>
              <a:ext uri="{FF2B5EF4-FFF2-40B4-BE49-F238E27FC236}">
                <a16:creationId xmlns:a16="http://schemas.microsoft.com/office/drawing/2014/main" id="{29338B40-B13C-692C-14D6-79BD2F55AF4C}"/>
              </a:ext>
            </a:extLst>
          </p:cNvPr>
          <p:cNvSpPr txBox="1">
            <a:spLocks/>
          </p:cNvSpPr>
          <p:nvPr/>
        </p:nvSpPr>
        <p:spPr>
          <a:xfrm>
            <a:off x="483991" y="876134"/>
            <a:ext cx="704373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vi-VN" sz="2800" b="1" dirty="0">
                <a:latin typeface="+mj-lt"/>
              </a:rPr>
              <a:t>Các kiểu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D9A8-AF37-A5A3-F64C-611B365AC1B0}"/>
              </a:ext>
            </a:extLst>
          </p:cNvPr>
          <p:cNvSpPr txBox="1"/>
          <p:nvPr/>
        </p:nvSpPr>
        <p:spPr>
          <a:xfrm>
            <a:off x="2109191" y="3080698"/>
            <a:ext cx="6847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Một biến là một chuỗi các chữ hoa, chữ thường, chữ số, dấu gạch dưới và bắt đầu bằng một chữ hoa hoặc dấu gạch dưới. Ví dụ X, Y, _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tag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List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_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input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, </a:t>
            </a:r>
            <a:r>
              <a:rPr lang="vi-VN" sz="1800" b="0" i="0" dirty="0" err="1">
                <a:solidFill>
                  <a:srgbClr val="1B1B1B"/>
                </a:solidFill>
                <a:effectLst/>
                <a:latin typeface="+mj-lt"/>
              </a:rPr>
              <a:t>Output</a:t>
            </a:r>
            <a:r>
              <a:rPr lang="vi-VN" sz="1800" b="0" i="0" dirty="0">
                <a:solidFill>
                  <a:srgbClr val="1B1B1B"/>
                </a:solidFill>
                <a:effectLst/>
                <a:latin typeface="+mj-lt"/>
              </a:rPr>
              <a:t>. Biến _ (chỉ có một dấu gạch dưới) được gọi là biến vô danh hay nặc danh.</a:t>
            </a:r>
            <a:endParaRPr lang="vi-VN" sz="1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CBC67-C038-FC16-4AF4-8BD33C28D77A}"/>
              </a:ext>
            </a:extLst>
          </p:cNvPr>
          <p:cNvSpPr txBox="1"/>
          <p:nvPr/>
        </p:nvSpPr>
        <p:spPr>
          <a:xfrm>
            <a:off x="353614" y="1541762"/>
            <a:ext cx="4686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dirty="0" err="1">
                <a:latin typeface="+mj-lt"/>
              </a:rPr>
              <a:t>Number</a:t>
            </a:r>
            <a:r>
              <a:rPr lang="vi-VN" sz="2400" b="1" dirty="0">
                <a:latin typeface="+mj-lt"/>
              </a:rPr>
              <a:t>: </a:t>
            </a:r>
          </a:p>
          <a:p>
            <a:endParaRPr lang="vi-VN" sz="2400" b="1" dirty="0">
              <a:latin typeface="+mj-lt"/>
            </a:endParaRPr>
          </a:p>
          <a:p>
            <a:endParaRPr lang="vi-VN" sz="2400" b="1" dirty="0">
              <a:latin typeface="+mj-lt"/>
            </a:endParaRPr>
          </a:p>
          <a:p>
            <a:endParaRPr lang="vi-VN" sz="2400" b="1" dirty="0">
              <a:latin typeface="+mj-lt"/>
            </a:endParaRPr>
          </a:p>
          <a:p>
            <a:r>
              <a:rPr lang="vi-VN" sz="2400" b="1" dirty="0">
                <a:latin typeface="+mj-lt"/>
              </a:rPr>
              <a:t>● </a:t>
            </a:r>
            <a:r>
              <a:rPr lang="vi-VN" sz="2400" b="1" dirty="0" err="1">
                <a:latin typeface="+mj-lt"/>
              </a:rPr>
              <a:t>Variables</a:t>
            </a:r>
            <a:endParaRPr lang="vi-VN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04009-8630-13F5-3233-23BD8068C5E8}"/>
              </a:ext>
            </a:extLst>
          </p:cNvPr>
          <p:cNvSpPr txBox="1"/>
          <p:nvPr/>
        </p:nvSpPr>
        <p:spPr>
          <a:xfrm>
            <a:off x="2160984" y="1610501"/>
            <a:ext cx="6795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800" dirty="0">
                <a:latin typeface="+mj-lt"/>
              </a:rPr>
              <a:t>- Có thể là số </a:t>
            </a:r>
            <a:r>
              <a:rPr lang="vi-VN" sz="1800" dirty="0" err="1">
                <a:latin typeface="+mj-lt"/>
              </a:rPr>
              <a:t>float</a:t>
            </a:r>
            <a:r>
              <a:rPr lang="vi-VN" sz="1800" dirty="0">
                <a:latin typeface="+mj-lt"/>
              </a:rPr>
              <a:t> hoặc số nguyên . Các hệ thống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tương thích với tiêu chuẩn ISO có thể kiểm tra cờ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"</a:t>
            </a:r>
            <a:r>
              <a:rPr lang="vi-VN" sz="1800" dirty="0" err="1">
                <a:latin typeface="+mj-lt"/>
              </a:rPr>
              <a:t>bounded</a:t>
            </a:r>
            <a:r>
              <a:rPr lang="vi-VN" sz="1800" dirty="0">
                <a:latin typeface="+mj-lt"/>
              </a:rPr>
              <a:t>". Hầu hết các hệ thống </a:t>
            </a:r>
            <a:r>
              <a:rPr lang="vi-VN" sz="1800" dirty="0" err="1">
                <a:latin typeface="+mj-lt"/>
              </a:rPr>
              <a:t>Prolog</a:t>
            </a:r>
            <a:r>
              <a:rPr lang="vi-VN" sz="1800" dirty="0">
                <a:latin typeface="+mj-lt"/>
              </a:rPr>
              <a:t> chính đều hỗ trợ các số nguyên có độ dài tùy ý.</a:t>
            </a:r>
          </a:p>
        </p:txBody>
      </p:sp>
    </p:spTree>
    <p:extLst>
      <p:ext uri="{BB962C8B-B14F-4D97-AF65-F5344CB8AC3E}">
        <p14:creationId xmlns:p14="http://schemas.microsoft.com/office/powerpoint/2010/main" val="3915944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787</Words>
  <Application>Microsoft Office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Montserrat</vt:lpstr>
      <vt:lpstr>Crimson Text</vt:lpstr>
      <vt:lpstr>Lato</vt:lpstr>
      <vt:lpstr>Vidaloka</vt:lpstr>
      <vt:lpstr>Times New Roman</vt:lpstr>
      <vt:lpstr>Arial</vt:lpstr>
      <vt:lpstr>Open Sans</vt:lpstr>
      <vt:lpstr>Minimalist Business Slides XL by Slidesgo</vt:lpstr>
      <vt:lpstr>NHẬP MÔN TRÍ TUỆ NHÂN TẠO</vt:lpstr>
      <vt:lpstr>Thành viên nhóm</vt:lpstr>
      <vt:lpstr>Nội dung</vt:lpstr>
      <vt:lpstr>Giới thiệu chung</vt:lpstr>
      <vt:lpstr>02</vt:lpstr>
      <vt:lpstr>Ngôn ngữ lập trình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Ưu điểm nhược điểm</vt:lpstr>
      <vt:lpstr>Ưu điểm nhược điểm</vt:lpstr>
      <vt:lpstr>Ưu điểm nhược điểm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cp:lastModifiedBy>Phạm</cp:lastModifiedBy>
  <cp:revision>2</cp:revision>
  <dcterms:modified xsi:type="dcterms:W3CDTF">2023-05-08T15:42:41Z</dcterms:modified>
</cp:coreProperties>
</file>