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28"/>
  </p:notesMasterIdLst>
  <p:sldIdLst>
    <p:sldId id="256" r:id="rId7"/>
    <p:sldId id="257" r:id="rId8"/>
    <p:sldId id="258" r:id="rId9"/>
    <p:sldId id="259" r:id="rId10"/>
    <p:sldId id="260" r:id="rId11"/>
    <p:sldId id="261" r:id="rId12"/>
    <p:sldId id="262" r:id="rId13"/>
    <p:sldId id="264" r:id="rId14"/>
    <p:sldId id="267" r:id="rId15"/>
    <p:sldId id="268" r:id="rId16"/>
    <p:sldId id="263" r:id="rId17"/>
    <p:sldId id="269" r:id="rId18"/>
    <p:sldId id="276" r:id="rId19"/>
    <p:sldId id="277" r:id="rId20"/>
    <p:sldId id="278" r:id="rId21"/>
    <p:sldId id="270" r:id="rId22"/>
    <p:sldId id="271" r:id="rId23"/>
    <p:sldId id="272" r:id="rId24"/>
    <p:sldId id="279" r:id="rId25"/>
    <p:sldId id="274" r:id="rId26"/>
    <p:sldId id="275" r:id="rId27"/>
  </p:sldIdLst>
  <p:sldSz cx="12192000" cy="6858000"/>
  <p:notesSz cx="6858000" cy="9144000"/>
  <p:embeddedFontLst>
    <p:embeddedFont>
      <p:font typeface="Microsoft Yahei" panose="020B0503020204020204" pitchFamily="34" charset="-122"/>
      <p:regular r:id="rId29"/>
      <p:bold r:id="rId30"/>
    </p:embeddedFont>
    <p:embeddedFont>
      <p:font typeface="Century Gothic" panose="020B0502020202020204" pitchFamily="34" charset="0"/>
      <p:regular r:id="rId31"/>
      <p:bold r:id="rId32"/>
      <p:italic r:id="rId33"/>
      <p:boldItalic r:id="rId34"/>
    </p:embeddedFont>
    <p:embeddedFont>
      <p:font typeface="Oi"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3F2612-1F48-41E3-ADFF-452FE2520B83}">
  <a:tblStyle styleId="{D63F2612-1F48-41E3-ADFF-452FE2520B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font" Target="fonts/font6.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900" cy="502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Arial"/>
                <a:ea typeface="Arial"/>
                <a:cs typeface="Arial"/>
                <a:sym typeface="Arial"/>
              </a:rPr>
              <a:t>ĐỒ ÁN TỐT NGHIỆP</a:t>
            </a:r>
            <a:endParaRPr sz="54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022664" y="4194550"/>
            <a:ext cx="8499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 2020607299</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4022664" y="4759134"/>
            <a:ext cx="85113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Th.S</a:t>
            </a:r>
            <a:r>
              <a:rPr lang="en-US" sz="2800" b="1" i="0" u="none" strike="noStrike" cap="none" dirty="0">
                <a:solidFill>
                  <a:schemeClr val="dk1"/>
                </a:solidFill>
                <a:latin typeface="Arial"/>
                <a:ea typeface="Arial"/>
                <a:cs typeface="Arial"/>
                <a:sym typeface="Arial"/>
              </a:rPr>
              <a:t> Lê </a:t>
            </a:r>
            <a:r>
              <a:rPr lang="en-US" sz="2800" b="1" i="0" u="none" strike="noStrike" cap="none" dirty="0" err="1">
                <a:solidFill>
                  <a:schemeClr val="dk1"/>
                </a:solidFill>
                <a:latin typeface="Arial"/>
                <a:ea typeface="Arial"/>
                <a:cs typeface="Arial"/>
                <a:sym typeface="Arial"/>
              </a:rPr>
              <a:t>Thị</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Thủy</a:t>
            </a:r>
            <a:r>
              <a:rPr lang="en-US" sz="2800" b="1" i="0" u="none" strike="noStrike" cap="none" dirty="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4002723" y="3619833"/>
            <a:ext cx="8497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SVTH: Nguyễn Quốc Khánh</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7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6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03" y="258638"/>
            <a:ext cx="1648788" cy="1549380"/>
          </a:xfrm>
          <a:prstGeom prst="rect">
            <a:avLst/>
          </a:prstGeom>
          <a:noFill/>
          <a:ln>
            <a:noFill/>
          </a:ln>
        </p:spPr>
      </p:pic>
      <p:sp>
        <p:nvSpPr>
          <p:cNvPr id="473" name="Google Shape;473;p1"/>
          <p:cNvSpPr/>
          <p:nvPr/>
        </p:nvSpPr>
        <p:spPr>
          <a:xfrm>
            <a:off x="9803" y="381000"/>
            <a:ext cx="294900" cy="708000"/>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2" name="Google Shape;647;p8">
            <a:extLst>
              <a:ext uri="{FF2B5EF4-FFF2-40B4-BE49-F238E27FC236}">
                <a16:creationId xmlns:a16="http://schemas.microsoft.com/office/drawing/2014/main" id="{376D2026-F210-CC31-DC2B-D008172CB5A0}"/>
              </a:ext>
            </a:extLst>
          </p:cNvPr>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GIỚI THIỆU TỔNG QUAN</a:t>
            </a:r>
            <a:endParaRPr lang="en-US" sz="2400" b="0"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EAD8A73E-C93A-1EDD-B533-6715054D0AEA}"/>
              </a:ext>
            </a:extLst>
          </p:cNvPr>
          <p:cNvSpPr txBox="1"/>
          <p:nvPr/>
        </p:nvSpPr>
        <p:spPr>
          <a:xfrm>
            <a:off x="408708" y="1554839"/>
            <a:ext cx="3906839" cy="1345048"/>
          </a:xfrm>
          <a:prstGeom prst="rect">
            <a:avLst/>
          </a:prstGeom>
          <a:noFill/>
        </p:spPr>
        <p:txBody>
          <a:bodyPr wrap="none" rtlCol="0">
            <a:spAutoFit/>
          </a:bodyPr>
          <a:lstStyle/>
          <a:p>
            <a:pPr>
              <a:lnSpc>
                <a:spcPct val="150000"/>
              </a:lnSpc>
            </a:pPr>
            <a:r>
              <a:rPr lang="en-US" dirty="0" err="1"/>
              <a:t>Tên</a:t>
            </a:r>
            <a:r>
              <a:rPr lang="en-US" dirty="0"/>
              <a:t> Game : Great War Of The Moon</a:t>
            </a:r>
          </a:p>
          <a:p>
            <a:pPr>
              <a:lnSpc>
                <a:spcPct val="150000"/>
              </a:lnSpc>
            </a:pPr>
            <a:r>
              <a:rPr lang="en-US" dirty="0" err="1"/>
              <a:t>Thể</a:t>
            </a:r>
            <a:r>
              <a:rPr lang="en-US" dirty="0"/>
              <a:t> </a:t>
            </a:r>
            <a:r>
              <a:rPr lang="en-US" dirty="0" err="1"/>
              <a:t>loại</a:t>
            </a:r>
            <a:r>
              <a:rPr lang="en-US" dirty="0"/>
              <a:t> : </a:t>
            </a:r>
            <a:r>
              <a:rPr lang="en-US" dirty="0" err="1"/>
              <a:t>Hành</a:t>
            </a:r>
            <a:r>
              <a:rPr lang="en-US" dirty="0"/>
              <a:t> </a:t>
            </a:r>
            <a:r>
              <a:rPr lang="en-US" dirty="0" err="1"/>
              <a:t>động</a:t>
            </a:r>
            <a:r>
              <a:rPr lang="en-US" dirty="0"/>
              <a:t>, </a:t>
            </a:r>
            <a:r>
              <a:rPr lang="en-US" dirty="0" err="1"/>
              <a:t>Phiêu</a:t>
            </a:r>
            <a:r>
              <a:rPr lang="en-US" dirty="0"/>
              <a:t> </a:t>
            </a:r>
            <a:r>
              <a:rPr lang="en-US" dirty="0" err="1"/>
              <a:t>lưu</a:t>
            </a:r>
            <a:r>
              <a:rPr lang="en-US" dirty="0"/>
              <a:t>, </a:t>
            </a:r>
            <a:r>
              <a:rPr lang="en-US" dirty="0" err="1"/>
              <a:t>Bắn</a:t>
            </a:r>
            <a:r>
              <a:rPr lang="en-US" dirty="0"/>
              <a:t> </a:t>
            </a:r>
            <a:r>
              <a:rPr lang="en-US" dirty="0" err="1"/>
              <a:t>súng</a:t>
            </a:r>
            <a:r>
              <a:rPr lang="en-US" dirty="0"/>
              <a:t>.</a:t>
            </a:r>
          </a:p>
          <a:p>
            <a:pPr>
              <a:lnSpc>
                <a:spcPct val="150000"/>
              </a:lnSpc>
            </a:pPr>
            <a:r>
              <a:rPr lang="en-US" dirty="0" err="1"/>
              <a:t>Hệ</a:t>
            </a:r>
            <a:r>
              <a:rPr lang="en-US" dirty="0"/>
              <a:t> </a:t>
            </a:r>
            <a:r>
              <a:rPr lang="en-US" dirty="0" err="1"/>
              <a:t>điều</a:t>
            </a:r>
            <a:r>
              <a:rPr lang="en-US" dirty="0"/>
              <a:t> </a:t>
            </a:r>
            <a:r>
              <a:rPr lang="en-US" dirty="0" err="1"/>
              <a:t>hành</a:t>
            </a:r>
            <a:r>
              <a:rPr lang="en-US" dirty="0"/>
              <a:t> : Android (Mobile), Windows(PC)</a:t>
            </a:r>
          </a:p>
          <a:p>
            <a:pPr>
              <a:lnSpc>
                <a:spcPct val="150000"/>
              </a:lnSpc>
            </a:pPr>
            <a:r>
              <a:rPr lang="en-US" dirty="0" err="1"/>
              <a:t>Đối</a:t>
            </a:r>
            <a:r>
              <a:rPr lang="en-US" dirty="0"/>
              <a:t> </a:t>
            </a:r>
            <a:r>
              <a:rPr lang="en-US" dirty="0" err="1"/>
              <a:t>tượng</a:t>
            </a:r>
            <a:r>
              <a:rPr lang="en-US" dirty="0"/>
              <a:t> </a:t>
            </a:r>
            <a:r>
              <a:rPr lang="en-US" dirty="0" err="1"/>
              <a:t>chơi</a:t>
            </a:r>
            <a:r>
              <a:rPr lang="en-US" dirty="0"/>
              <a:t>: </a:t>
            </a:r>
            <a:r>
              <a:rPr lang="en-US" dirty="0" err="1"/>
              <a:t>Từ</a:t>
            </a:r>
            <a:r>
              <a:rPr lang="en-US" dirty="0"/>
              <a:t> 6 </a:t>
            </a:r>
            <a:r>
              <a:rPr lang="en-US" dirty="0" err="1"/>
              <a:t>tuổi</a:t>
            </a:r>
            <a:r>
              <a:rPr lang="en-US" dirty="0"/>
              <a:t> </a:t>
            </a:r>
            <a:r>
              <a:rPr lang="en-US" dirty="0" err="1"/>
              <a:t>trở</a:t>
            </a:r>
            <a:r>
              <a:rPr lang="en-US" dirty="0"/>
              <a:t> </a:t>
            </a:r>
            <a:r>
              <a:rPr lang="en-US" dirty="0" err="1"/>
              <a:t>lên</a:t>
            </a:r>
            <a:endParaRPr lang="en-US" dirty="0"/>
          </a:p>
        </p:txBody>
      </p:sp>
      <p:pic>
        <p:nvPicPr>
          <p:cNvPr id="4" name="Picture 3" descr="A screenshot of a video game&#10;&#10;Description automatically generated">
            <a:extLst>
              <a:ext uri="{FF2B5EF4-FFF2-40B4-BE49-F238E27FC236}">
                <a16:creationId xmlns:a16="http://schemas.microsoft.com/office/drawing/2014/main" id="{05494658-7C67-9D4D-68EE-6F330408276E}"/>
              </a:ext>
            </a:extLst>
          </p:cNvPr>
          <p:cNvPicPr>
            <a:picLocks noChangeAspect="1"/>
          </p:cNvPicPr>
          <p:nvPr/>
        </p:nvPicPr>
        <p:blipFill>
          <a:blip r:embed="rId3"/>
          <a:stretch>
            <a:fillRect/>
          </a:stretch>
        </p:blipFill>
        <p:spPr>
          <a:xfrm>
            <a:off x="5403273" y="1294613"/>
            <a:ext cx="6213764" cy="42687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46" name="Google Shape;646;p8"/>
          <p:cNvSpPr/>
          <p:nvPr/>
        </p:nvSpPr>
        <p:spPr>
          <a:xfrm>
            <a:off x="4216543" y="3276054"/>
            <a:ext cx="3669840" cy="74844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QUẢN LÝ ÀI KHOẢN, THEO DÕI ĐƠN HÀG</a:t>
            </a:r>
            <a:endParaRPr sz="1800" b="0" i="0" u="none" strike="noStrike" cap="none" dirty="0">
              <a:solidFill>
                <a:schemeClr val="dk1"/>
              </a:solidFill>
              <a:latin typeface="Arial"/>
              <a:ea typeface="Arial"/>
              <a:cs typeface="Arial"/>
              <a:sym typeface="Arial"/>
            </a:endParaRPr>
          </a:p>
        </p:txBody>
      </p:sp>
      <p:sp>
        <p:nvSpPr>
          <p:cNvPr id="647" name="Google Shape;647;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VÒNG LẶP CỦA GAME</a:t>
            </a:r>
            <a:endParaRPr lang="en-US" sz="2400" b="0" i="0" u="none" strike="noStrike" cap="none" dirty="0">
              <a:solidFill>
                <a:schemeClr val="dk1"/>
              </a:solidFill>
              <a:latin typeface="Arial"/>
              <a:ea typeface="Arial"/>
              <a:cs typeface="Arial"/>
              <a:sym typeface="Arial"/>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7" name="Picture 6" descr="A cartoon of a child with blue hair&#10;&#10;Description automatically generated">
            <a:extLst>
              <a:ext uri="{FF2B5EF4-FFF2-40B4-BE49-F238E27FC236}">
                <a16:creationId xmlns:a16="http://schemas.microsoft.com/office/drawing/2014/main" id="{9E8BC64B-9FDE-6DFC-DBD4-34B663E2A4A1}"/>
              </a:ext>
            </a:extLst>
          </p:cNvPr>
          <p:cNvPicPr>
            <a:picLocks noChangeAspect="1"/>
          </p:cNvPicPr>
          <p:nvPr/>
        </p:nvPicPr>
        <p:blipFill>
          <a:blip r:embed="rId3"/>
          <a:stretch>
            <a:fillRect/>
          </a:stretch>
        </p:blipFill>
        <p:spPr>
          <a:xfrm>
            <a:off x="1477139" y="-563063"/>
            <a:ext cx="3669840" cy="3669840"/>
          </a:xfrm>
          <a:prstGeom prst="rect">
            <a:avLst/>
          </a:prstGeom>
        </p:spPr>
      </p:pic>
      <p:sp>
        <p:nvSpPr>
          <p:cNvPr id="8" name="TextBox 7">
            <a:extLst>
              <a:ext uri="{FF2B5EF4-FFF2-40B4-BE49-F238E27FC236}">
                <a16:creationId xmlns:a16="http://schemas.microsoft.com/office/drawing/2014/main" id="{5063B14F-FFE8-9B64-4D2C-84B1F20B4D69}"/>
              </a:ext>
            </a:extLst>
          </p:cNvPr>
          <p:cNvSpPr txBox="1"/>
          <p:nvPr/>
        </p:nvSpPr>
        <p:spPr>
          <a:xfrm>
            <a:off x="2477934" y="2958270"/>
            <a:ext cx="1810111"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vật</a:t>
            </a:r>
            <a:endParaRPr lang="vi-VN" sz="20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B829729-0FB3-3D86-E82E-4ABEA49AC03B}"/>
              </a:ext>
            </a:extLst>
          </p:cNvPr>
          <p:cNvPicPr>
            <a:picLocks noChangeAspect="1"/>
          </p:cNvPicPr>
          <p:nvPr/>
        </p:nvPicPr>
        <p:blipFill>
          <a:blip r:embed="rId4"/>
          <a:stretch>
            <a:fillRect/>
          </a:stretch>
        </p:blipFill>
        <p:spPr>
          <a:xfrm>
            <a:off x="6885016" y="1112284"/>
            <a:ext cx="3669841" cy="1845986"/>
          </a:xfrm>
          <a:prstGeom prst="rect">
            <a:avLst/>
          </a:prstGeom>
        </p:spPr>
      </p:pic>
      <p:sp>
        <p:nvSpPr>
          <p:cNvPr id="14" name="TextBox 13">
            <a:extLst>
              <a:ext uri="{FF2B5EF4-FFF2-40B4-BE49-F238E27FC236}">
                <a16:creationId xmlns:a16="http://schemas.microsoft.com/office/drawing/2014/main" id="{8E53FDDF-E878-4716-D684-08006D6F74AD}"/>
              </a:ext>
            </a:extLst>
          </p:cNvPr>
          <p:cNvSpPr txBox="1"/>
          <p:nvPr/>
        </p:nvSpPr>
        <p:spPr>
          <a:xfrm>
            <a:off x="7493365" y="2970088"/>
            <a:ext cx="2661306"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Trải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nghiệm</a:t>
            </a:r>
            <a:r>
              <a:rPr lang="en-US" sz="2000" b="1" dirty="0">
                <a:latin typeface="Times New Roman" panose="02020603050405020304" pitchFamily="18" charset="0"/>
                <a:cs typeface="Times New Roman" panose="02020603050405020304" pitchFamily="18" charset="0"/>
              </a:rPr>
              <a:t> gameplay</a:t>
            </a:r>
            <a:endParaRPr lang="vi-VN" sz="2000" b="1" dirty="0">
              <a:latin typeface="Times New Roman" panose="02020603050405020304" pitchFamily="18" charset="0"/>
              <a:cs typeface="Times New Roman" panose="02020603050405020304" pitchFamily="18" charset="0"/>
            </a:endParaRPr>
          </a:p>
        </p:txBody>
      </p:sp>
      <p:pic>
        <p:nvPicPr>
          <p:cNvPr id="16" name="Picture 15" descr="A gold coin with a letter c&#10;&#10;Description automatically generated">
            <a:extLst>
              <a:ext uri="{FF2B5EF4-FFF2-40B4-BE49-F238E27FC236}">
                <a16:creationId xmlns:a16="http://schemas.microsoft.com/office/drawing/2014/main" id="{0938C49F-14BE-3391-2240-0E5E7237C720}"/>
              </a:ext>
            </a:extLst>
          </p:cNvPr>
          <p:cNvPicPr>
            <a:picLocks noChangeAspect="1"/>
          </p:cNvPicPr>
          <p:nvPr/>
        </p:nvPicPr>
        <p:blipFill>
          <a:blip r:embed="rId5"/>
          <a:stretch>
            <a:fillRect/>
          </a:stretch>
        </p:blipFill>
        <p:spPr>
          <a:xfrm>
            <a:off x="8023304" y="4209296"/>
            <a:ext cx="1234996" cy="1218957"/>
          </a:xfrm>
          <a:prstGeom prst="rect">
            <a:avLst/>
          </a:prstGeom>
        </p:spPr>
      </p:pic>
      <p:sp>
        <p:nvSpPr>
          <p:cNvPr id="18" name="TextBox 17">
            <a:extLst>
              <a:ext uri="{FF2B5EF4-FFF2-40B4-BE49-F238E27FC236}">
                <a16:creationId xmlns:a16="http://schemas.microsoft.com/office/drawing/2014/main" id="{80A82D0F-B6C1-9A01-62D5-15D80DD978A0}"/>
              </a:ext>
            </a:extLst>
          </p:cNvPr>
          <p:cNvSpPr txBox="1"/>
          <p:nvPr/>
        </p:nvSpPr>
        <p:spPr>
          <a:xfrm>
            <a:off x="7575446" y="5527506"/>
            <a:ext cx="2130711"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Thu </a:t>
            </a:r>
            <a:r>
              <a:rPr lang="en-US" sz="2000" b="1" dirty="0" err="1">
                <a:latin typeface="Times New Roman" panose="02020603050405020304" pitchFamily="18" charset="0"/>
                <a:cs typeface="Times New Roman" panose="02020603050405020304" pitchFamily="18" charset="0"/>
              </a:rPr>
              <a:t>thập</a:t>
            </a:r>
            <a:r>
              <a:rPr lang="en-US" sz="2000" b="1" dirty="0">
                <a:latin typeface="Times New Roman" panose="02020603050405020304" pitchFamily="18" charset="0"/>
                <a:cs typeface="Times New Roman" panose="02020603050405020304" pitchFamily="18" charset="0"/>
              </a:rPr>
              <a:t> xu </a:t>
            </a:r>
            <a:r>
              <a:rPr lang="en-US" sz="2000" b="1" dirty="0" err="1">
                <a:latin typeface="Times New Roman" panose="02020603050405020304" pitchFamily="18" charset="0"/>
                <a:cs typeface="Times New Roman" panose="02020603050405020304" pitchFamily="18" charset="0"/>
              </a:rPr>
              <a:t>vàng</a:t>
            </a:r>
            <a:endParaRPr lang="vi-VN" sz="20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BA65C7A6-6A9A-B6C3-1842-A361B5B65B84}"/>
              </a:ext>
            </a:extLst>
          </p:cNvPr>
          <p:cNvPicPr>
            <a:picLocks noChangeAspect="1"/>
          </p:cNvPicPr>
          <p:nvPr/>
        </p:nvPicPr>
        <p:blipFill>
          <a:blip r:embed="rId6"/>
          <a:stretch>
            <a:fillRect/>
          </a:stretch>
        </p:blipFill>
        <p:spPr>
          <a:xfrm>
            <a:off x="1849582" y="4069439"/>
            <a:ext cx="3127663" cy="1475897"/>
          </a:xfrm>
          <a:prstGeom prst="rect">
            <a:avLst/>
          </a:prstGeom>
        </p:spPr>
      </p:pic>
      <p:sp>
        <p:nvSpPr>
          <p:cNvPr id="21" name="TextBox 20">
            <a:extLst>
              <a:ext uri="{FF2B5EF4-FFF2-40B4-BE49-F238E27FC236}">
                <a16:creationId xmlns:a16="http://schemas.microsoft.com/office/drawing/2014/main" id="{E10133B2-6183-CF4E-195C-64FB8DF15744}"/>
              </a:ext>
            </a:extLst>
          </p:cNvPr>
          <p:cNvSpPr txBox="1"/>
          <p:nvPr/>
        </p:nvSpPr>
        <p:spPr>
          <a:xfrm>
            <a:off x="1674645" y="5607848"/>
            <a:ext cx="352372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Mua </a:t>
            </a:r>
            <a:r>
              <a:rPr lang="en-US" sz="2000" b="1" dirty="0" err="1">
                <a:latin typeface="Times New Roman" panose="02020603050405020304" pitchFamily="18" charset="0"/>
                <a:cs typeface="Times New Roman" panose="02020603050405020304" pitchFamily="18" charset="0"/>
              </a:rPr>
              <a:t>nhân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vũ</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mới</a:t>
            </a:r>
            <a:endParaRPr lang="vi-VN" sz="2000" b="1" dirty="0">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3E8DBF88-495D-5C08-A913-0C0A52FA45FF}"/>
              </a:ext>
            </a:extLst>
          </p:cNvPr>
          <p:cNvCxnSpPr/>
          <p:nvPr/>
        </p:nvCxnSpPr>
        <p:spPr>
          <a:xfrm>
            <a:off x="8719936" y="3429000"/>
            <a:ext cx="0" cy="640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1DA8452-A9C4-041F-298B-C74596F53193}"/>
              </a:ext>
            </a:extLst>
          </p:cNvPr>
          <p:cNvCxnSpPr>
            <a:cxnSpLocks/>
          </p:cNvCxnSpPr>
          <p:nvPr/>
        </p:nvCxnSpPr>
        <p:spPr>
          <a:xfrm>
            <a:off x="4603173" y="2337955"/>
            <a:ext cx="19950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25961C1E-C410-0206-4064-0C40D5986B30}"/>
              </a:ext>
            </a:extLst>
          </p:cNvPr>
          <p:cNvCxnSpPr>
            <a:cxnSpLocks/>
          </p:cNvCxnSpPr>
          <p:nvPr/>
        </p:nvCxnSpPr>
        <p:spPr>
          <a:xfrm flipH="1">
            <a:off x="5198367" y="4956464"/>
            <a:ext cx="23770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0" name="Straight Arrow Connector 639">
            <a:extLst>
              <a:ext uri="{FF2B5EF4-FFF2-40B4-BE49-F238E27FC236}">
                <a16:creationId xmlns:a16="http://schemas.microsoft.com/office/drawing/2014/main" id="{05CC064D-D2B0-5717-5235-E0E8C30A032E}"/>
              </a:ext>
            </a:extLst>
          </p:cNvPr>
          <p:cNvCxnSpPr/>
          <p:nvPr/>
        </p:nvCxnSpPr>
        <p:spPr>
          <a:xfrm flipV="1">
            <a:off x="3312059" y="3429000"/>
            <a:ext cx="0" cy="5091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rgbClr val="FF3737"/>
                </a:solidFill>
                <a:latin typeface="Calibri"/>
                <a:ea typeface="Calibri"/>
                <a:cs typeface="Calibri"/>
                <a:sym typeface="Calibri"/>
              </a:rPr>
              <a:t>Cách chơi</a:t>
            </a:r>
            <a:endParaRPr lang="vi-VN" sz="2400" b="0" i="0" u="none" strike="noStrike" cap="none" dirty="0">
              <a:solidFill>
                <a:schemeClr val="dk1"/>
              </a:solidFill>
              <a:latin typeface="Arial"/>
              <a:ea typeface="Arial"/>
              <a:cs typeface="Arial"/>
              <a:sym typeface="Arial"/>
            </a:endParaRPr>
          </a:p>
        </p:txBody>
      </p:sp>
      <p:pic>
        <p:nvPicPr>
          <p:cNvPr id="2" name="Picture 1" descr="A cartoon of a child with blue hair&#10;&#10;Description automatically generated">
            <a:extLst>
              <a:ext uri="{FF2B5EF4-FFF2-40B4-BE49-F238E27FC236}">
                <a16:creationId xmlns:a16="http://schemas.microsoft.com/office/drawing/2014/main" id="{9A4A8A9B-8C05-A3EB-C609-CE407299E464}"/>
              </a:ext>
            </a:extLst>
          </p:cNvPr>
          <p:cNvPicPr>
            <a:picLocks noChangeAspect="1"/>
          </p:cNvPicPr>
          <p:nvPr/>
        </p:nvPicPr>
        <p:blipFill>
          <a:blip r:embed="rId3"/>
          <a:stretch>
            <a:fillRect/>
          </a:stretch>
        </p:blipFill>
        <p:spPr>
          <a:xfrm>
            <a:off x="1061363" y="509154"/>
            <a:ext cx="3669840" cy="3669840"/>
          </a:xfrm>
          <a:prstGeom prst="rect">
            <a:avLst/>
          </a:prstGeom>
        </p:spPr>
      </p:pic>
      <p:sp>
        <p:nvSpPr>
          <p:cNvPr id="3" name="Google Shape;626;p7">
            <a:extLst>
              <a:ext uri="{FF2B5EF4-FFF2-40B4-BE49-F238E27FC236}">
                <a16:creationId xmlns:a16="http://schemas.microsoft.com/office/drawing/2014/main" id="{F443E092-9FD8-0622-3E9A-01A74CD8230C}"/>
              </a:ext>
            </a:extLst>
          </p:cNvPr>
          <p:cNvSpPr/>
          <p:nvPr/>
        </p:nvSpPr>
        <p:spPr>
          <a:xfrm>
            <a:off x="215084" y="2748903"/>
            <a:ext cx="1896772" cy="76798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400"/>
              <a:buFont typeface="Arial"/>
              <a:buNone/>
            </a:pPr>
            <a:r>
              <a:rPr lang="vi-VN" sz="4400" b="1" i="0" u="none" strike="noStrike" cap="none" dirty="0">
                <a:solidFill>
                  <a:srgbClr val="202020"/>
                </a:solidFill>
                <a:latin typeface="Calibri"/>
                <a:ea typeface="Calibri"/>
                <a:cs typeface="Calibri"/>
                <a:sym typeface="Symbol" panose="05050102010706020507" pitchFamily="18" charset="2"/>
              </a:rPr>
              <a:t></a:t>
            </a:r>
            <a:r>
              <a:rPr lang="vi-VN" sz="4400" dirty="0">
                <a:solidFill>
                  <a:srgbClr val="202020"/>
                </a:solidFill>
                <a:latin typeface="Calibri"/>
                <a:ea typeface="Calibri"/>
                <a:cs typeface="Calibri"/>
                <a:sym typeface="Symbol" panose="05050102010706020507" pitchFamily="18" charset="2"/>
              </a:rPr>
              <a:t> / </a:t>
            </a:r>
            <a:r>
              <a:rPr lang="vi-VN" sz="4400" b="1" i="0" u="none" strike="noStrike" cap="none" dirty="0">
                <a:solidFill>
                  <a:srgbClr val="202020"/>
                </a:solidFill>
                <a:latin typeface="Calibri"/>
                <a:ea typeface="Calibri"/>
                <a:cs typeface="Calibri"/>
                <a:sym typeface="Symbol" panose="05050102010706020507" pitchFamily="18" charset="2"/>
              </a:rPr>
              <a:t>A</a:t>
            </a:r>
            <a:endParaRPr lang="vi-VN" sz="4400" b="1" i="0" u="none" strike="noStrike" cap="none" dirty="0">
              <a:solidFill>
                <a:srgbClr val="202020"/>
              </a:solidFill>
              <a:latin typeface="Calibri"/>
              <a:ea typeface="Calibri"/>
              <a:cs typeface="Calibri"/>
              <a:sym typeface="Calibri"/>
            </a:endParaRPr>
          </a:p>
        </p:txBody>
      </p:sp>
      <p:sp>
        <p:nvSpPr>
          <p:cNvPr id="4" name="Google Shape;626;p7">
            <a:extLst>
              <a:ext uri="{FF2B5EF4-FFF2-40B4-BE49-F238E27FC236}">
                <a16:creationId xmlns:a16="http://schemas.microsoft.com/office/drawing/2014/main" id="{7897F040-AD10-98D3-9602-1571C9841446}"/>
              </a:ext>
            </a:extLst>
          </p:cNvPr>
          <p:cNvSpPr/>
          <p:nvPr/>
        </p:nvSpPr>
        <p:spPr>
          <a:xfrm>
            <a:off x="2157578" y="1257016"/>
            <a:ext cx="1936315" cy="76798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400"/>
              <a:buFont typeface="Arial"/>
              <a:buNone/>
            </a:pPr>
            <a:r>
              <a:rPr lang="vi-VN" sz="4400" b="1" dirty="0">
                <a:solidFill>
                  <a:srgbClr val="202020"/>
                </a:solidFill>
                <a:latin typeface="Calibri"/>
                <a:ea typeface="Calibri"/>
                <a:cs typeface="Calibri"/>
                <a:sym typeface="Symbol" panose="05050102010706020507" pitchFamily="18" charset="2"/>
              </a:rPr>
              <a:t>W </a:t>
            </a:r>
            <a:r>
              <a:rPr lang="vi-VN" sz="4400" dirty="0">
                <a:solidFill>
                  <a:srgbClr val="202020"/>
                </a:solidFill>
                <a:latin typeface="Calibri"/>
                <a:ea typeface="Calibri"/>
                <a:cs typeface="Calibri"/>
                <a:sym typeface="Symbol" panose="05050102010706020507" pitchFamily="18" charset="2"/>
              </a:rPr>
              <a:t>/</a:t>
            </a:r>
            <a:r>
              <a:rPr lang="vi-VN" sz="4400" b="1" dirty="0">
                <a:solidFill>
                  <a:srgbClr val="202020"/>
                </a:solidFill>
                <a:latin typeface="Calibri"/>
                <a:ea typeface="Calibri"/>
                <a:cs typeface="Calibri"/>
                <a:sym typeface="Symbol" panose="05050102010706020507" pitchFamily="18" charset="2"/>
              </a:rPr>
              <a:t> </a:t>
            </a:r>
            <a:r>
              <a:rPr lang="vi-VN" sz="4400" b="1" i="0" u="none" strike="noStrike" cap="none" dirty="0">
                <a:solidFill>
                  <a:srgbClr val="202020"/>
                </a:solidFill>
                <a:latin typeface="Calibri"/>
                <a:ea typeface="Calibri"/>
                <a:cs typeface="Calibri"/>
                <a:sym typeface="Symbol" panose="05050102010706020507" pitchFamily="18" charset="2"/>
              </a:rPr>
              <a:t></a:t>
            </a:r>
            <a:endParaRPr lang="vi-VN" sz="4400" b="1" i="0" u="none" strike="noStrike" cap="none" dirty="0">
              <a:solidFill>
                <a:srgbClr val="202020"/>
              </a:solidFill>
              <a:latin typeface="Calibri"/>
              <a:ea typeface="Calibri"/>
              <a:cs typeface="Calibri"/>
              <a:sym typeface="Calibri"/>
            </a:endParaRPr>
          </a:p>
        </p:txBody>
      </p:sp>
      <p:sp>
        <p:nvSpPr>
          <p:cNvPr id="5" name="Google Shape;626;p7">
            <a:extLst>
              <a:ext uri="{FF2B5EF4-FFF2-40B4-BE49-F238E27FC236}">
                <a16:creationId xmlns:a16="http://schemas.microsoft.com/office/drawing/2014/main" id="{8E1FEB65-DF97-A7B4-FBCE-AEE2926D7063}"/>
              </a:ext>
            </a:extLst>
          </p:cNvPr>
          <p:cNvSpPr/>
          <p:nvPr/>
        </p:nvSpPr>
        <p:spPr>
          <a:xfrm>
            <a:off x="4032845" y="2748903"/>
            <a:ext cx="1936315" cy="76798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400"/>
              <a:buFont typeface="Arial"/>
              <a:buNone/>
            </a:pPr>
            <a:r>
              <a:rPr lang="vi-VN" sz="4400" b="1" i="0" u="none" strike="noStrike" cap="none" dirty="0">
                <a:solidFill>
                  <a:srgbClr val="202020"/>
                </a:solidFill>
                <a:latin typeface="Calibri"/>
                <a:ea typeface="Calibri"/>
                <a:cs typeface="Calibri"/>
                <a:sym typeface="Symbol" panose="05050102010706020507" pitchFamily="18" charset="2"/>
              </a:rPr>
              <a:t>D</a:t>
            </a:r>
            <a:r>
              <a:rPr lang="vi-VN" sz="4400" dirty="0">
                <a:solidFill>
                  <a:srgbClr val="202020"/>
                </a:solidFill>
                <a:latin typeface="Calibri"/>
                <a:ea typeface="Calibri"/>
                <a:cs typeface="Calibri"/>
                <a:sym typeface="Symbol" panose="05050102010706020507" pitchFamily="18" charset="2"/>
              </a:rPr>
              <a:t> / </a:t>
            </a:r>
            <a:r>
              <a:rPr lang="vi-VN" sz="4400" b="1" i="0" u="none" strike="noStrike" cap="none" dirty="0">
                <a:solidFill>
                  <a:srgbClr val="202020"/>
                </a:solidFill>
                <a:latin typeface="Calibri"/>
                <a:ea typeface="Calibri"/>
                <a:cs typeface="Calibri"/>
                <a:sym typeface="Symbol" panose="05050102010706020507" pitchFamily="18" charset="2"/>
              </a:rPr>
              <a:t></a:t>
            </a:r>
            <a:endParaRPr lang="vi-VN" sz="4400" b="1" i="0" u="none" strike="noStrike" cap="none" dirty="0">
              <a:solidFill>
                <a:srgbClr val="202020"/>
              </a:solidFill>
              <a:latin typeface="Calibri"/>
              <a:ea typeface="Calibri"/>
              <a:cs typeface="Calibri"/>
              <a:sym typeface="Calibri"/>
            </a:endParaRPr>
          </a:p>
        </p:txBody>
      </p:sp>
      <p:sp>
        <p:nvSpPr>
          <p:cNvPr id="6" name="Google Shape;626;p7">
            <a:extLst>
              <a:ext uri="{FF2B5EF4-FFF2-40B4-BE49-F238E27FC236}">
                <a16:creationId xmlns:a16="http://schemas.microsoft.com/office/drawing/2014/main" id="{9D2A51D0-E906-9F5E-77C1-36F411CB06AA}"/>
              </a:ext>
            </a:extLst>
          </p:cNvPr>
          <p:cNvSpPr/>
          <p:nvPr/>
        </p:nvSpPr>
        <p:spPr>
          <a:xfrm>
            <a:off x="2206013" y="4318883"/>
            <a:ext cx="1612024" cy="76798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400"/>
              <a:buFont typeface="Arial"/>
              <a:buNone/>
            </a:pPr>
            <a:r>
              <a:rPr lang="vi-VN" sz="4400" b="1" i="0" u="none" strike="noStrike" cap="none" dirty="0">
                <a:solidFill>
                  <a:srgbClr val="202020"/>
                </a:solidFill>
                <a:latin typeface="Calibri"/>
                <a:ea typeface="Calibri"/>
                <a:cs typeface="Calibri"/>
                <a:sym typeface="Symbol" panose="05050102010706020507" pitchFamily="18" charset="2"/>
              </a:rPr>
              <a:t>S</a:t>
            </a:r>
            <a:r>
              <a:rPr lang="vi-VN" sz="4400" dirty="0">
                <a:solidFill>
                  <a:srgbClr val="202020"/>
                </a:solidFill>
                <a:latin typeface="Calibri"/>
                <a:ea typeface="Calibri"/>
                <a:cs typeface="Calibri"/>
                <a:sym typeface="Symbol" panose="05050102010706020507" pitchFamily="18" charset="2"/>
              </a:rPr>
              <a:t> / </a:t>
            </a:r>
            <a:r>
              <a:rPr lang="vi-VN" sz="4400" b="1" i="0" u="none" strike="noStrike" cap="none" dirty="0">
                <a:solidFill>
                  <a:srgbClr val="202020"/>
                </a:solidFill>
                <a:latin typeface="Calibri"/>
                <a:ea typeface="Calibri"/>
                <a:cs typeface="Calibri"/>
                <a:sym typeface="Symbol" panose="05050102010706020507" pitchFamily="18" charset="2"/>
              </a:rPr>
              <a:t></a:t>
            </a:r>
            <a:endParaRPr lang="vi-VN" sz="4400" b="1" i="0" u="none" strike="noStrike" cap="none" dirty="0">
              <a:solidFill>
                <a:srgbClr val="202020"/>
              </a:solidFill>
              <a:latin typeface="Calibri"/>
              <a:ea typeface="Calibri"/>
              <a:cs typeface="Calibri"/>
              <a:sym typeface="Calibri"/>
            </a:endParaRPr>
          </a:p>
        </p:txBody>
      </p:sp>
      <p:pic>
        <p:nvPicPr>
          <p:cNvPr id="12" name="Picture 11" descr="A black circle with white arrows&#10;&#10;Description automatically generated">
            <a:extLst>
              <a:ext uri="{FF2B5EF4-FFF2-40B4-BE49-F238E27FC236}">
                <a16:creationId xmlns:a16="http://schemas.microsoft.com/office/drawing/2014/main" id="{C277799C-4B21-4D2A-3787-196355C0DD47}"/>
              </a:ext>
            </a:extLst>
          </p:cNvPr>
          <p:cNvPicPr>
            <a:picLocks noChangeAspect="1"/>
          </p:cNvPicPr>
          <p:nvPr/>
        </p:nvPicPr>
        <p:blipFill>
          <a:blip r:embed="rId4">
            <a:duotone>
              <a:prstClr val="black"/>
              <a:schemeClr val="accent4">
                <a:tint val="45000"/>
                <a:satMod val="400000"/>
              </a:schemeClr>
            </a:duotone>
          </a:blip>
          <a:stretch>
            <a:fillRect/>
          </a:stretch>
        </p:blipFill>
        <p:spPr>
          <a:xfrm>
            <a:off x="7812062" y="2289955"/>
            <a:ext cx="1715724" cy="1715724"/>
          </a:xfrm>
          <a:prstGeom prst="rect">
            <a:avLst/>
          </a:prstGeom>
        </p:spPr>
      </p:pic>
      <p:pic>
        <p:nvPicPr>
          <p:cNvPr id="14" name="Picture 13" descr="A white circle with black background&#10;&#10;Description automatically generated">
            <a:extLst>
              <a:ext uri="{FF2B5EF4-FFF2-40B4-BE49-F238E27FC236}">
                <a16:creationId xmlns:a16="http://schemas.microsoft.com/office/drawing/2014/main" id="{3B9D5A43-3EB9-B010-1618-166B6F83A228}"/>
              </a:ext>
            </a:extLst>
          </p:cNvPr>
          <p:cNvPicPr>
            <a:picLocks noChangeAspect="1"/>
          </p:cNvPicPr>
          <p:nvPr/>
        </p:nvPicPr>
        <p:blipFill>
          <a:blip r:embed="rId5">
            <a:duotone>
              <a:prstClr val="black"/>
              <a:schemeClr val="accent2">
                <a:tint val="45000"/>
                <a:satMod val="400000"/>
              </a:schemeClr>
            </a:duotone>
          </a:blip>
          <a:stretch>
            <a:fillRect/>
          </a:stretch>
        </p:blipFill>
        <p:spPr>
          <a:xfrm>
            <a:off x="8183508" y="2646480"/>
            <a:ext cx="972831" cy="972831"/>
          </a:xfrm>
          <a:prstGeom prst="rect">
            <a:avLst/>
          </a:prstGeom>
        </p:spPr>
      </p:pic>
      <p:sp>
        <p:nvSpPr>
          <p:cNvPr id="15" name="TextBox 14">
            <a:extLst>
              <a:ext uri="{FF2B5EF4-FFF2-40B4-BE49-F238E27FC236}">
                <a16:creationId xmlns:a16="http://schemas.microsoft.com/office/drawing/2014/main" id="{7CB337C0-E265-7B48-8283-675BDA1D6D99}"/>
              </a:ext>
            </a:extLst>
          </p:cNvPr>
          <p:cNvSpPr txBox="1"/>
          <p:nvPr/>
        </p:nvSpPr>
        <p:spPr>
          <a:xfrm>
            <a:off x="1870364" y="5556584"/>
            <a:ext cx="1837362" cy="400110"/>
          </a:xfrm>
          <a:prstGeom prst="rect">
            <a:avLst/>
          </a:prstGeom>
          <a:noFill/>
        </p:spPr>
        <p:txBody>
          <a:bodyPr wrap="none" rtlCol="0">
            <a:spAutoFit/>
          </a:bodyPr>
          <a:lstStyle/>
          <a:p>
            <a:r>
              <a:rPr lang="vi-VN" sz="2000" b="1" dirty="0">
                <a:latin typeface="+mj-lt"/>
              </a:rPr>
              <a:t>Bàn phím (PC)</a:t>
            </a:r>
          </a:p>
        </p:txBody>
      </p:sp>
      <p:sp>
        <p:nvSpPr>
          <p:cNvPr id="16" name="TextBox 15">
            <a:extLst>
              <a:ext uri="{FF2B5EF4-FFF2-40B4-BE49-F238E27FC236}">
                <a16:creationId xmlns:a16="http://schemas.microsoft.com/office/drawing/2014/main" id="{BB782C36-BD03-DA99-14C1-C4544C33EBC7}"/>
              </a:ext>
            </a:extLst>
          </p:cNvPr>
          <p:cNvSpPr txBox="1"/>
          <p:nvPr/>
        </p:nvSpPr>
        <p:spPr>
          <a:xfrm>
            <a:off x="7549263" y="4362204"/>
            <a:ext cx="2241319" cy="400110"/>
          </a:xfrm>
          <a:prstGeom prst="rect">
            <a:avLst/>
          </a:prstGeom>
          <a:noFill/>
        </p:spPr>
        <p:txBody>
          <a:bodyPr wrap="none" rtlCol="0">
            <a:spAutoFit/>
          </a:bodyPr>
          <a:lstStyle/>
          <a:p>
            <a:r>
              <a:rPr lang="vi-VN" sz="2000" b="1" dirty="0">
                <a:latin typeface="+mj-lt"/>
              </a:rPr>
              <a:t>Joystick (Android)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AFA331C-B333-9F6C-A74A-4A78719685C6}"/>
              </a:ext>
            </a:extLst>
          </p:cNvPr>
          <p:cNvGraphicFramePr>
            <a:graphicFrameLocks noGrp="1"/>
          </p:cNvGraphicFramePr>
          <p:nvPr>
            <p:extLst>
              <p:ext uri="{D42A27DB-BD31-4B8C-83A1-F6EECF244321}">
                <p14:modId xmlns:p14="http://schemas.microsoft.com/office/powerpoint/2010/main" val="4116246023"/>
              </p:ext>
            </p:extLst>
          </p:nvPr>
        </p:nvGraphicFramePr>
        <p:xfrm>
          <a:off x="2652986" y="1455738"/>
          <a:ext cx="6886027" cy="2789986"/>
        </p:xfrm>
        <a:graphic>
          <a:graphicData uri="http://schemas.openxmlformats.org/drawingml/2006/table">
            <a:tbl>
              <a:tblPr firstRow="1" firstCol="1" bandRow="1">
                <a:tableStyleId>{D63F2612-1F48-41E3-ADFF-452FE2520B83}</a:tableStyleId>
              </a:tblPr>
              <a:tblGrid>
                <a:gridCol w="1886970">
                  <a:extLst>
                    <a:ext uri="{9D8B030D-6E8A-4147-A177-3AD203B41FA5}">
                      <a16:colId xmlns:a16="http://schemas.microsoft.com/office/drawing/2014/main" val="701851646"/>
                    </a:ext>
                  </a:extLst>
                </a:gridCol>
                <a:gridCol w="1236430">
                  <a:extLst>
                    <a:ext uri="{9D8B030D-6E8A-4147-A177-3AD203B41FA5}">
                      <a16:colId xmlns:a16="http://schemas.microsoft.com/office/drawing/2014/main" val="2540036240"/>
                    </a:ext>
                  </a:extLst>
                </a:gridCol>
                <a:gridCol w="1018237">
                  <a:extLst>
                    <a:ext uri="{9D8B030D-6E8A-4147-A177-3AD203B41FA5}">
                      <a16:colId xmlns:a16="http://schemas.microsoft.com/office/drawing/2014/main" val="689253675"/>
                    </a:ext>
                  </a:extLst>
                </a:gridCol>
                <a:gridCol w="1018237">
                  <a:extLst>
                    <a:ext uri="{9D8B030D-6E8A-4147-A177-3AD203B41FA5}">
                      <a16:colId xmlns:a16="http://schemas.microsoft.com/office/drawing/2014/main" val="1846363198"/>
                    </a:ext>
                  </a:extLst>
                </a:gridCol>
                <a:gridCol w="1726153">
                  <a:extLst>
                    <a:ext uri="{9D8B030D-6E8A-4147-A177-3AD203B41FA5}">
                      <a16:colId xmlns:a16="http://schemas.microsoft.com/office/drawing/2014/main" val="2621691376"/>
                    </a:ext>
                  </a:extLst>
                </a:gridCol>
              </a:tblGrid>
              <a:tr h="515635">
                <a:tc>
                  <a:txBody>
                    <a:bodyPr/>
                    <a:lstStyle/>
                    <a:p>
                      <a:pPr marL="0" marR="0" algn="ctr">
                        <a:lnSpc>
                          <a:spcPct val="150000"/>
                        </a:lnSpc>
                        <a:spcBef>
                          <a:spcPts val="0"/>
                        </a:spcBef>
                        <a:spcAft>
                          <a:spcPts val="0"/>
                        </a:spcAft>
                      </a:pPr>
                      <a:r>
                        <a:rPr lang="en-US" sz="1400">
                          <a:effectLst/>
                        </a:rPr>
                        <a:t>Tên</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HP</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EXP</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SPEED</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Hình Ảnh</a:t>
                      </a:r>
                      <a:endParaRPr lang="vi-VN"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28507571"/>
                  </a:ext>
                </a:extLst>
              </a:tr>
              <a:tr h="2274351">
                <a:tc>
                  <a:txBody>
                    <a:bodyPr/>
                    <a:lstStyle/>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Jack</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rPr>
                        <a:t> </a:t>
                      </a:r>
                      <a:endParaRPr lang="vi-VN" sz="1400" dirty="0">
                        <a:effectLst/>
                      </a:endParaRPr>
                    </a:p>
                    <a:p>
                      <a:pPr marL="0" marR="0" algn="ctr">
                        <a:lnSpc>
                          <a:spcPct val="150000"/>
                        </a:lnSpc>
                        <a:spcBef>
                          <a:spcPts val="0"/>
                        </a:spcBef>
                        <a:spcAft>
                          <a:spcPts val="0"/>
                        </a:spcAft>
                      </a:pPr>
                      <a:r>
                        <a:rPr lang="en-US" sz="1400" dirty="0">
                          <a:effectLst/>
                        </a:rPr>
                        <a:t> </a:t>
                      </a:r>
                      <a:endParaRPr lang="vi-VN" sz="1400" dirty="0">
                        <a:effectLst/>
                      </a:endParaRPr>
                    </a:p>
                    <a:p>
                      <a:pPr marL="0" marR="0" algn="ctr">
                        <a:lnSpc>
                          <a:spcPct val="150000"/>
                        </a:lnSpc>
                        <a:spcBef>
                          <a:spcPts val="0"/>
                        </a:spcBef>
                        <a:spcAft>
                          <a:spcPts val="0"/>
                        </a:spcAft>
                      </a:pPr>
                      <a:r>
                        <a:rPr lang="en-US" sz="1400" dirty="0">
                          <a:effectLst/>
                        </a:rPr>
                        <a:t> </a:t>
                      </a:r>
                      <a:endParaRPr lang="vi-VN" sz="1400" dirty="0">
                        <a:effectLst/>
                      </a:endParaRPr>
                    </a:p>
                    <a:p>
                      <a:pPr marL="0" marR="0" algn="ctr">
                        <a:lnSpc>
                          <a:spcPct val="150000"/>
                        </a:lnSpc>
                        <a:spcBef>
                          <a:spcPts val="0"/>
                        </a:spcBef>
                        <a:spcAft>
                          <a:spcPts val="0"/>
                        </a:spcAft>
                      </a:pPr>
                      <a:r>
                        <a:rPr lang="vi-VN" sz="1400" dirty="0">
                          <a:effectLst/>
                        </a:rPr>
                        <a:t>10</a:t>
                      </a:r>
                      <a:endParaRPr lang="vi-V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0</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 </a:t>
                      </a:r>
                      <a:endParaRPr lang="vi-VN" sz="1400">
                        <a:effectLst/>
                      </a:endParaRPr>
                    </a:p>
                    <a:p>
                      <a:pPr marL="0" marR="0" algn="ctr">
                        <a:lnSpc>
                          <a:spcPct val="150000"/>
                        </a:lnSpc>
                        <a:spcBef>
                          <a:spcPts val="0"/>
                        </a:spcBef>
                        <a:spcAft>
                          <a:spcPts val="0"/>
                        </a:spcAft>
                      </a:pPr>
                      <a:r>
                        <a:rPr lang="en-US" sz="1400">
                          <a:effectLst/>
                        </a:rPr>
                        <a:t>5</a:t>
                      </a:r>
                      <a:endParaRPr lang="vi-VN"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5605496"/>
                  </a:ext>
                </a:extLst>
              </a:tr>
            </a:tbl>
          </a:graphicData>
        </a:graphic>
      </p:graphicFrame>
      <p:pic>
        <p:nvPicPr>
          <p:cNvPr id="1025" name="Picture 1">
            <a:extLst>
              <a:ext uri="{FF2B5EF4-FFF2-40B4-BE49-F238E27FC236}">
                <a16:creationId xmlns:a16="http://schemas.microsoft.com/office/drawing/2014/main" id="{D5486949-D8C3-ECAD-83A0-72543F244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519" y="2369127"/>
            <a:ext cx="1219200" cy="145573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24;p14">
            <a:extLst>
              <a:ext uri="{FF2B5EF4-FFF2-40B4-BE49-F238E27FC236}">
                <a16:creationId xmlns:a16="http://schemas.microsoft.com/office/drawing/2014/main" id="{A0A3A889-1A41-BA34-C2B5-3981046AC204}"/>
              </a:ext>
            </a:extLst>
          </p:cNvPr>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rgbClr val="FF3737"/>
                </a:solidFill>
                <a:latin typeface="Calibri"/>
                <a:ea typeface="Calibri"/>
                <a:cs typeface="Calibri"/>
                <a:sym typeface="Calibri"/>
              </a:rPr>
              <a:t>THIẾT KẾ NHÂN VẬT</a:t>
            </a:r>
            <a:endParaRPr lang="vi-VN" sz="2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7703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24;p14">
            <a:extLst>
              <a:ext uri="{FF2B5EF4-FFF2-40B4-BE49-F238E27FC236}">
                <a16:creationId xmlns:a16="http://schemas.microsoft.com/office/drawing/2014/main" id="{1FBA206A-2FB4-C2A4-CB3D-792BC535D187}"/>
              </a:ext>
            </a:extLst>
          </p:cNvPr>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FF3737"/>
                </a:solidFill>
                <a:latin typeface="Calibri"/>
                <a:ea typeface="Calibri"/>
                <a:cs typeface="Calibri"/>
                <a:sym typeface="Calibri"/>
              </a:rPr>
              <a:t>THIẾT KẾ QUÁI VẬT (ENEMY)</a:t>
            </a:r>
            <a:endParaRPr lang="vi-VN" sz="2400" b="0" i="0" u="none" strike="noStrike" cap="none" dirty="0">
              <a:solidFill>
                <a:schemeClr val="dk1"/>
              </a:solidFill>
              <a:latin typeface="Arial"/>
              <a:ea typeface="Arial"/>
              <a:cs typeface="Arial"/>
              <a:sym typeface="Arial"/>
            </a:endParaRPr>
          </a:p>
        </p:txBody>
      </p:sp>
      <p:graphicFrame>
        <p:nvGraphicFramePr>
          <p:cNvPr id="5" name="Table 4">
            <a:extLst>
              <a:ext uri="{FF2B5EF4-FFF2-40B4-BE49-F238E27FC236}">
                <a16:creationId xmlns:a16="http://schemas.microsoft.com/office/drawing/2014/main" id="{B561A410-F716-6205-F387-FE32C3D5E842}"/>
              </a:ext>
            </a:extLst>
          </p:cNvPr>
          <p:cNvGraphicFramePr>
            <a:graphicFrameLocks noGrp="1"/>
          </p:cNvGraphicFramePr>
          <p:nvPr>
            <p:extLst>
              <p:ext uri="{D42A27DB-BD31-4B8C-83A1-F6EECF244321}">
                <p14:modId xmlns:p14="http://schemas.microsoft.com/office/powerpoint/2010/main" val="1677221897"/>
              </p:ext>
            </p:extLst>
          </p:nvPr>
        </p:nvGraphicFramePr>
        <p:xfrm>
          <a:off x="1588733" y="1035433"/>
          <a:ext cx="7326666" cy="5047340"/>
        </p:xfrm>
        <a:graphic>
          <a:graphicData uri="http://schemas.openxmlformats.org/drawingml/2006/table">
            <a:tbl>
              <a:tblPr firstRow="1" firstCol="1" bandRow="1">
                <a:tableStyleId>{D63F2612-1F48-41E3-ADFF-452FE2520B83}</a:tableStyleId>
              </a:tblPr>
              <a:tblGrid>
                <a:gridCol w="1281400">
                  <a:extLst>
                    <a:ext uri="{9D8B030D-6E8A-4147-A177-3AD203B41FA5}">
                      <a16:colId xmlns:a16="http://schemas.microsoft.com/office/drawing/2014/main" val="3974755693"/>
                    </a:ext>
                  </a:extLst>
                </a:gridCol>
                <a:gridCol w="1281400">
                  <a:extLst>
                    <a:ext uri="{9D8B030D-6E8A-4147-A177-3AD203B41FA5}">
                      <a16:colId xmlns:a16="http://schemas.microsoft.com/office/drawing/2014/main" val="2633951541"/>
                    </a:ext>
                  </a:extLst>
                </a:gridCol>
                <a:gridCol w="1281400">
                  <a:extLst>
                    <a:ext uri="{9D8B030D-6E8A-4147-A177-3AD203B41FA5}">
                      <a16:colId xmlns:a16="http://schemas.microsoft.com/office/drawing/2014/main" val="3309503942"/>
                    </a:ext>
                  </a:extLst>
                </a:gridCol>
                <a:gridCol w="2318685">
                  <a:extLst>
                    <a:ext uri="{9D8B030D-6E8A-4147-A177-3AD203B41FA5}">
                      <a16:colId xmlns:a16="http://schemas.microsoft.com/office/drawing/2014/main" val="3306500031"/>
                    </a:ext>
                  </a:extLst>
                </a:gridCol>
                <a:gridCol w="1163781">
                  <a:extLst>
                    <a:ext uri="{9D8B030D-6E8A-4147-A177-3AD203B41FA5}">
                      <a16:colId xmlns:a16="http://schemas.microsoft.com/office/drawing/2014/main" val="1780261723"/>
                    </a:ext>
                  </a:extLst>
                </a:gridCol>
              </a:tblGrid>
              <a:tr h="310734">
                <a:tc>
                  <a:txBody>
                    <a:bodyPr/>
                    <a:lstStyle/>
                    <a:p>
                      <a:pPr marL="0" marR="0" lvl="0" algn="ctr">
                        <a:lnSpc>
                          <a:spcPct val="100000"/>
                        </a:lnSpc>
                        <a:spcBef>
                          <a:spcPts val="0"/>
                        </a:spcBef>
                        <a:spcAft>
                          <a:spcPts val="0"/>
                        </a:spcAft>
                      </a:pPr>
                      <a:r>
                        <a:rPr lang="en-US" sz="1000" dirty="0" err="1">
                          <a:effectLst/>
                        </a:rPr>
                        <a:t>Tên</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en-US" sz="1000" dirty="0">
                          <a:effectLst/>
                        </a:rPr>
                        <a:t>HP</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en-US" sz="1000" dirty="0">
                          <a:effectLst/>
                        </a:rPr>
                        <a:t>ATK</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en-US" sz="1000" dirty="0">
                          <a:effectLst/>
                        </a:rPr>
                        <a:t>SPEED</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en-US" sz="1000" dirty="0" err="1">
                          <a:effectLst/>
                        </a:rPr>
                        <a:t>Hình</a:t>
                      </a:r>
                      <a:r>
                        <a:rPr lang="en-US" sz="1000" dirty="0">
                          <a:effectLst/>
                        </a:rPr>
                        <a:t> </a:t>
                      </a:r>
                      <a:r>
                        <a:rPr lang="en-US" sz="1000" dirty="0" err="1">
                          <a:effectLst/>
                        </a:rPr>
                        <a:t>Ảnh</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extLst>
                  <a:ext uri="{0D108BD9-81ED-4DB2-BD59-A6C34878D82A}">
                    <a16:rowId xmlns:a16="http://schemas.microsoft.com/office/drawing/2014/main" val="750857943"/>
                  </a:ext>
                </a:extLst>
              </a:tr>
              <a:tr h="912129">
                <a:tc>
                  <a:txBody>
                    <a:bodyPr/>
                    <a:lstStyle/>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Venom</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40</a:t>
                      </a:r>
                      <a:endParaRPr lang="vi-VN" sz="1000" dirty="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vi-VN" sz="1000">
                          <a:effectLst/>
                        </a:rPr>
                        <a:t>3</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3</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08" marR="49308" marT="0" marB="0"/>
                </a:tc>
                <a:extLst>
                  <a:ext uri="{0D108BD9-81ED-4DB2-BD59-A6C34878D82A}">
                    <a16:rowId xmlns:a16="http://schemas.microsoft.com/office/drawing/2014/main" val="2076140223"/>
                  </a:ext>
                </a:extLst>
              </a:tr>
              <a:tr h="931713">
                <a:tc>
                  <a:txBody>
                    <a:bodyPr/>
                    <a:lstStyle/>
                    <a:p>
                      <a:pPr marL="0" marR="0" lvl="0" algn="ctr">
                        <a:lnSpc>
                          <a:spcPct val="100000"/>
                        </a:lnSpc>
                        <a:spcBef>
                          <a:spcPts val="0"/>
                        </a:spcBef>
                        <a:spcAft>
                          <a:spcPts val="0"/>
                        </a:spcAft>
                      </a:pPr>
                      <a:r>
                        <a:rPr lang="en-US" sz="1000" dirty="0" err="1">
                          <a:effectLst/>
                        </a:rPr>
                        <a:t>Seaker</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60</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vi-VN" sz="1000" dirty="0">
                          <a:effectLst/>
                        </a:rPr>
                        <a:t>3</a:t>
                      </a:r>
                      <a:endParaRPr lang="vi-VN" sz="1000" dirty="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4</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08" marR="49308" marT="0" marB="0"/>
                </a:tc>
                <a:extLst>
                  <a:ext uri="{0D108BD9-81ED-4DB2-BD59-A6C34878D82A}">
                    <a16:rowId xmlns:a16="http://schemas.microsoft.com/office/drawing/2014/main" val="2426099193"/>
                  </a:ext>
                </a:extLst>
              </a:tr>
              <a:tr h="1007918">
                <a:tc>
                  <a:txBody>
                    <a:bodyPr/>
                    <a:lstStyle/>
                    <a:p>
                      <a:pPr marL="0" marR="0" lvl="0" algn="ctr">
                        <a:lnSpc>
                          <a:spcPct val="100000"/>
                        </a:lnSpc>
                        <a:spcBef>
                          <a:spcPts val="0"/>
                        </a:spcBef>
                        <a:spcAft>
                          <a:spcPts val="0"/>
                        </a:spcAft>
                      </a:pPr>
                      <a:endParaRPr lang="en-US" sz="1000" dirty="0">
                        <a:effectLst/>
                      </a:endParaRPr>
                    </a:p>
                    <a:p>
                      <a:pPr marL="0" marR="0" lvl="0" algn="ctr">
                        <a:lnSpc>
                          <a:spcPct val="100000"/>
                        </a:lnSpc>
                        <a:spcBef>
                          <a:spcPts val="0"/>
                        </a:spcBef>
                        <a:spcAft>
                          <a:spcPts val="0"/>
                        </a:spcAft>
                      </a:pPr>
                      <a:endParaRPr lang="en-US" sz="1000" dirty="0">
                        <a:effectLst/>
                      </a:endParaRPr>
                    </a:p>
                    <a:p>
                      <a:pPr marL="0" marR="0" lvl="0" algn="ctr">
                        <a:lnSpc>
                          <a:spcPct val="100000"/>
                        </a:lnSpc>
                        <a:spcBef>
                          <a:spcPts val="0"/>
                        </a:spcBef>
                        <a:spcAft>
                          <a:spcPts val="0"/>
                        </a:spcAft>
                      </a:pPr>
                      <a:endParaRPr lang="en-US" sz="1000" dirty="0">
                        <a:effectLst/>
                      </a:endParaRPr>
                    </a:p>
                    <a:p>
                      <a:pPr marL="0" marR="0" lvl="0" algn="ctr">
                        <a:lnSpc>
                          <a:spcPct val="100000"/>
                        </a:lnSpc>
                        <a:spcBef>
                          <a:spcPts val="0"/>
                        </a:spcBef>
                        <a:spcAft>
                          <a:spcPts val="0"/>
                        </a:spcAft>
                      </a:pPr>
                      <a:r>
                        <a:rPr lang="en-US" sz="1000" dirty="0">
                          <a:effectLst/>
                        </a:rPr>
                        <a:t>Bat</a:t>
                      </a:r>
                      <a:endParaRPr lang="vi-VN" sz="1000" dirty="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30</a:t>
                      </a:r>
                      <a:endParaRPr lang="vi-VN" sz="1000" dirty="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3</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5</a:t>
                      </a:r>
                      <a:endParaRPr lang="vi-VN" sz="1000" dirty="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08" marR="49308" marT="0" marB="0"/>
                </a:tc>
                <a:extLst>
                  <a:ext uri="{0D108BD9-81ED-4DB2-BD59-A6C34878D82A}">
                    <a16:rowId xmlns:a16="http://schemas.microsoft.com/office/drawing/2014/main" val="490132599"/>
                  </a:ext>
                </a:extLst>
              </a:tr>
              <a:tr h="914400">
                <a:tc>
                  <a:txBody>
                    <a:bodyPr/>
                    <a:lstStyle/>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a:t>
                      </a:r>
                      <a:endParaRPr lang="vi-VN" sz="1000" dirty="0">
                        <a:effectLst/>
                      </a:endParaRPr>
                    </a:p>
                    <a:p>
                      <a:pPr marL="0" marR="0" lvl="0" algn="ctr">
                        <a:lnSpc>
                          <a:spcPct val="100000"/>
                        </a:lnSpc>
                        <a:spcBef>
                          <a:spcPts val="0"/>
                        </a:spcBef>
                        <a:spcAft>
                          <a:spcPts val="0"/>
                        </a:spcAft>
                      </a:pPr>
                      <a:r>
                        <a:rPr lang="en-US" sz="1000" dirty="0">
                          <a:effectLst/>
                        </a:rPr>
                        <a:t> Minotaur</a:t>
                      </a:r>
                      <a:endParaRPr lang="vi-VN" sz="1000" dirty="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100</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vi-VN" sz="1000">
                          <a:effectLst/>
                        </a:rPr>
                        <a:t>5</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 </a:t>
                      </a:r>
                      <a:endParaRPr lang="vi-VN" sz="1000">
                        <a:effectLst/>
                      </a:endParaRPr>
                    </a:p>
                    <a:p>
                      <a:pPr marL="0" marR="0" lvl="0" algn="ctr">
                        <a:lnSpc>
                          <a:spcPct val="100000"/>
                        </a:lnSpc>
                        <a:spcBef>
                          <a:spcPts val="0"/>
                        </a:spcBef>
                        <a:spcAft>
                          <a:spcPts val="0"/>
                        </a:spcAft>
                      </a:pPr>
                      <a:r>
                        <a:rPr lang="en-US" sz="1000">
                          <a:effectLst/>
                        </a:rPr>
                        <a:t>2</a:t>
                      </a:r>
                      <a:endParaRPr lang="vi-VN" sz="1000">
                        <a:effectLst/>
                        <a:latin typeface="Times New Roman" panose="02020603050405020304" pitchFamily="18" charset="0"/>
                        <a:ea typeface="Times New Roman" panose="02020603050405020304" pitchFamily="18" charset="0"/>
                      </a:endParaRPr>
                    </a:p>
                  </a:txBody>
                  <a:tcPr marL="49308" marR="49308" marT="0" marB="0"/>
                </a:tc>
                <a:tc>
                  <a:txBody>
                    <a:bodyPr/>
                    <a:lstStyle/>
                    <a:p>
                      <a:pPr marL="0" marR="0" lvl="0" algn="ctr">
                        <a:lnSpc>
                          <a:spcPct val="10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08" marR="49308" marT="0" marB="0"/>
                </a:tc>
                <a:extLst>
                  <a:ext uri="{0D108BD9-81ED-4DB2-BD59-A6C34878D82A}">
                    <a16:rowId xmlns:a16="http://schemas.microsoft.com/office/drawing/2014/main" val="183852260"/>
                  </a:ext>
                </a:extLst>
              </a:tr>
              <a:tr h="970446">
                <a:tc>
                  <a:txBody>
                    <a:bodyPr/>
                    <a:lstStyle/>
                    <a:p>
                      <a:pPr marL="0" marR="0" lvl="0" algn="ctr">
                        <a:lnSpc>
                          <a:spcPct val="100000"/>
                        </a:lnSpc>
                        <a:spcBef>
                          <a:spcPts val="0"/>
                        </a:spcBef>
                        <a:spcAft>
                          <a:spcPts val="0"/>
                        </a:spcAft>
                      </a:pPr>
                      <a:r>
                        <a:rPr lang="vi-VN" sz="1000" dirty="0">
                          <a:effectLst/>
                        </a:rPr>
                        <a:t>Final Boss</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vi-VN" sz="1000" dirty="0">
                          <a:effectLst/>
                        </a:rPr>
                        <a:t>1000</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vi-VN" sz="1000" dirty="0">
                          <a:effectLst/>
                        </a:rPr>
                        <a:t>8</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r>
                        <a:rPr lang="vi-VN" sz="1000" dirty="0">
                          <a:effectLst/>
                        </a:rPr>
                        <a:t>4</a:t>
                      </a:r>
                      <a:endParaRPr lang="vi-VN" sz="1000" dirty="0">
                        <a:effectLst/>
                        <a:latin typeface="Times New Roman" panose="02020603050405020304" pitchFamily="18" charset="0"/>
                        <a:ea typeface="Times New Roman" panose="02020603050405020304" pitchFamily="18" charset="0"/>
                      </a:endParaRPr>
                    </a:p>
                  </a:txBody>
                  <a:tcPr marL="49308" marR="49308" marT="0" marB="0" anchor="ctr"/>
                </a:tc>
                <a:tc>
                  <a:txBody>
                    <a:bodyPr/>
                    <a:lstStyle/>
                    <a:p>
                      <a:pPr marL="0" marR="0" lvl="0" algn="ctr">
                        <a:lnSpc>
                          <a:spcPct val="10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08" marR="49308" marT="0" marB="0"/>
                </a:tc>
                <a:extLst>
                  <a:ext uri="{0D108BD9-81ED-4DB2-BD59-A6C34878D82A}">
                    <a16:rowId xmlns:a16="http://schemas.microsoft.com/office/drawing/2014/main" val="1371563381"/>
                  </a:ext>
                </a:extLst>
              </a:tr>
            </a:tbl>
          </a:graphicData>
        </a:graphic>
      </p:graphicFrame>
      <p:pic>
        <p:nvPicPr>
          <p:cNvPr id="2053" name="Picture 5">
            <a:extLst>
              <a:ext uri="{FF2B5EF4-FFF2-40B4-BE49-F238E27FC236}">
                <a16:creationId xmlns:a16="http://schemas.microsoft.com/office/drawing/2014/main" id="{403FE103-7FF4-DB59-896B-0D8E2C19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719" y="1400061"/>
            <a:ext cx="907035" cy="7883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E318C4-736D-159A-E430-291423B67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719" y="2305201"/>
            <a:ext cx="907035" cy="8640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825C4917-FC09-9CA7-0D6E-EC2699A5A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845" y="3224481"/>
            <a:ext cx="730391" cy="8676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C5E97D1-4C07-9D9E-4CD1-CE6C47B15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817" y="4182094"/>
            <a:ext cx="719405" cy="845886"/>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F99C4588-B753-EA56-D65D-584371C78F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1719" y="5180930"/>
            <a:ext cx="993096" cy="85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0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24;p14">
            <a:extLst>
              <a:ext uri="{FF2B5EF4-FFF2-40B4-BE49-F238E27FC236}">
                <a16:creationId xmlns:a16="http://schemas.microsoft.com/office/drawing/2014/main" id="{1FBA206A-2FB4-C2A4-CB3D-792BC535D187}"/>
              </a:ext>
            </a:extLst>
          </p:cNvPr>
          <p:cNvSpPr/>
          <p:nvPr/>
        </p:nvSpPr>
        <p:spPr>
          <a:xfrm>
            <a:off x="2106720" y="415800"/>
            <a:ext cx="386244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FF3737"/>
                </a:solidFill>
                <a:latin typeface="Calibri"/>
                <a:ea typeface="Calibri"/>
                <a:cs typeface="Calibri"/>
                <a:sym typeface="Calibri"/>
              </a:rPr>
              <a:t>THIẾT KẾ VŨ KHÍ (</a:t>
            </a:r>
            <a:r>
              <a:rPr lang="vi-VN" sz="2400" b="1" dirty="0">
                <a:solidFill>
                  <a:srgbClr val="FF3737"/>
                </a:solidFill>
                <a:latin typeface="Calibri"/>
                <a:ea typeface="Calibri"/>
                <a:cs typeface="Calibri"/>
                <a:sym typeface="Calibri"/>
              </a:rPr>
              <a:t>WEAPONS</a:t>
            </a:r>
            <a:r>
              <a:rPr lang="vi-VN" sz="2400" b="1" i="0" u="none" strike="noStrike" cap="none" dirty="0">
                <a:solidFill>
                  <a:srgbClr val="FF3737"/>
                </a:solidFill>
                <a:latin typeface="Calibri"/>
                <a:ea typeface="Calibri"/>
                <a:cs typeface="Calibri"/>
                <a:sym typeface="Calibri"/>
              </a:rPr>
              <a:t>)</a:t>
            </a:r>
            <a:endParaRPr lang="vi-VN" sz="2400" b="0" i="0" u="none" strike="noStrike" cap="none" dirty="0">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14C3B9D6-7234-4EAD-B838-EFF3B6060A74}"/>
              </a:ext>
            </a:extLst>
          </p:cNvPr>
          <p:cNvGraphicFramePr>
            <a:graphicFrameLocks noGrp="1"/>
          </p:cNvGraphicFramePr>
          <p:nvPr>
            <p:extLst>
              <p:ext uri="{D42A27DB-BD31-4B8C-83A1-F6EECF244321}">
                <p14:modId xmlns:p14="http://schemas.microsoft.com/office/powerpoint/2010/main" val="1190537935"/>
              </p:ext>
            </p:extLst>
          </p:nvPr>
        </p:nvGraphicFramePr>
        <p:xfrm>
          <a:off x="1995054" y="1226127"/>
          <a:ext cx="8541329" cy="5216073"/>
        </p:xfrm>
        <a:graphic>
          <a:graphicData uri="http://schemas.openxmlformats.org/drawingml/2006/table">
            <a:tbl>
              <a:tblPr firstRow="1" firstCol="1" bandRow="1">
                <a:tableStyleId>{D63F2612-1F48-41E3-ADFF-452FE2520B83}</a:tableStyleId>
              </a:tblPr>
              <a:tblGrid>
                <a:gridCol w="1695407">
                  <a:extLst>
                    <a:ext uri="{9D8B030D-6E8A-4147-A177-3AD203B41FA5}">
                      <a16:colId xmlns:a16="http://schemas.microsoft.com/office/drawing/2014/main" val="4099530694"/>
                    </a:ext>
                  </a:extLst>
                </a:gridCol>
                <a:gridCol w="1711233">
                  <a:extLst>
                    <a:ext uri="{9D8B030D-6E8A-4147-A177-3AD203B41FA5}">
                      <a16:colId xmlns:a16="http://schemas.microsoft.com/office/drawing/2014/main" val="2155933900"/>
                    </a:ext>
                  </a:extLst>
                </a:gridCol>
                <a:gridCol w="1694418">
                  <a:extLst>
                    <a:ext uri="{9D8B030D-6E8A-4147-A177-3AD203B41FA5}">
                      <a16:colId xmlns:a16="http://schemas.microsoft.com/office/drawing/2014/main" val="2711598153"/>
                    </a:ext>
                  </a:extLst>
                </a:gridCol>
                <a:gridCol w="1702331">
                  <a:extLst>
                    <a:ext uri="{9D8B030D-6E8A-4147-A177-3AD203B41FA5}">
                      <a16:colId xmlns:a16="http://schemas.microsoft.com/office/drawing/2014/main" val="218249"/>
                    </a:ext>
                  </a:extLst>
                </a:gridCol>
                <a:gridCol w="1737940">
                  <a:extLst>
                    <a:ext uri="{9D8B030D-6E8A-4147-A177-3AD203B41FA5}">
                      <a16:colId xmlns:a16="http://schemas.microsoft.com/office/drawing/2014/main" val="3722031345"/>
                    </a:ext>
                  </a:extLst>
                </a:gridCol>
              </a:tblGrid>
              <a:tr h="932088">
                <a:tc>
                  <a:txBody>
                    <a:bodyPr/>
                    <a:lstStyle/>
                    <a:p>
                      <a:pPr marL="0" marR="0" lvl="1" algn="ctr">
                        <a:lnSpc>
                          <a:spcPct val="100000"/>
                        </a:lnSpc>
                        <a:spcBef>
                          <a:spcPts val="0"/>
                        </a:spcBef>
                        <a:spcAft>
                          <a:spcPts val="0"/>
                        </a:spcAft>
                      </a:pPr>
                      <a:r>
                        <a:rPr lang="en-US" sz="1400">
                          <a:effectLst/>
                        </a:rPr>
                        <a:t>Tên</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dirty="0" err="1">
                          <a:effectLst/>
                        </a:rPr>
                        <a:t>Sát</a:t>
                      </a:r>
                      <a:r>
                        <a:rPr lang="en-US" sz="1400" dirty="0">
                          <a:effectLst/>
                        </a:rPr>
                        <a:t> </a:t>
                      </a:r>
                      <a:r>
                        <a:rPr lang="en-US" sz="1400" dirty="0" err="1">
                          <a:effectLst/>
                        </a:rPr>
                        <a:t>Thương</a:t>
                      </a:r>
                      <a:endParaRPr lang="vi-VN"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Tốc độ bắn</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Số lượng đạn</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Hình Ảnh</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12173082"/>
                  </a:ext>
                </a:extLst>
              </a:tr>
              <a:tr h="1427995">
                <a:tc>
                  <a:txBody>
                    <a:bodyPr/>
                    <a:lstStyle/>
                    <a:p>
                      <a:pPr marL="0" marR="0" lvl="1" algn="ctr">
                        <a:lnSpc>
                          <a:spcPct val="100000"/>
                        </a:lnSpc>
                        <a:spcBef>
                          <a:spcPts val="0"/>
                        </a:spcBef>
                        <a:spcAft>
                          <a:spcPts val="0"/>
                        </a:spcAft>
                      </a:pPr>
                      <a:r>
                        <a:rPr lang="en-US" sz="1400" dirty="0">
                          <a:effectLst/>
                        </a:rPr>
                        <a:t>AK-47</a:t>
                      </a:r>
                      <a:endParaRPr lang="vi-VN"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10</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30</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1</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2837518"/>
                  </a:ext>
                </a:extLst>
              </a:tr>
              <a:tr h="1427995">
                <a:tc>
                  <a:txBody>
                    <a:bodyPr/>
                    <a:lstStyle/>
                    <a:p>
                      <a:pPr marL="0" marR="0" lvl="1" algn="ctr">
                        <a:lnSpc>
                          <a:spcPct val="100000"/>
                        </a:lnSpc>
                        <a:spcBef>
                          <a:spcPts val="0"/>
                        </a:spcBef>
                        <a:spcAft>
                          <a:spcPts val="0"/>
                        </a:spcAft>
                      </a:pPr>
                      <a:r>
                        <a:rPr lang="en-US" sz="1400" dirty="0">
                          <a:effectLst/>
                        </a:rPr>
                        <a:t> SG-31</a:t>
                      </a:r>
                      <a:endParaRPr lang="vi-VN"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10</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10</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3</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9135232"/>
                  </a:ext>
                </a:extLst>
              </a:tr>
              <a:tr h="1427995">
                <a:tc>
                  <a:txBody>
                    <a:bodyPr/>
                    <a:lstStyle/>
                    <a:p>
                      <a:pPr marL="0" marR="0" lvl="1" algn="ctr">
                        <a:lnSpc>
                          <a:spcPct val="100000"/>
                        </a:lnSpc>
                        <a:spcBef>
                          <a:spcPts val="0"/>
                        </a:spcBef>
                        <a:spcAft>
                          <a:spcPts val="0"/>
                        </a:spcAft>
                      </a:pPr>
                      <a:r>
                        <a:rPr lang="en-US" sz="1400" dirty="0">
                          <a:effectLst/>
                        </a:rPr>
                        <a:t> M4-A1</a:t>
                      </a:r>
                      <a:endParaRPr lang="vi-VN"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15</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20</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 </a:t>
                      </a:r>
                      <a:endParaRPr lang="vi-VN" sz="1400">
                        <a:effectLst/>
                      </a:endParaRPr>
                    </a:p>
                    <a:p>
                      <a:pPr marL="0" marR="0" lvl="1" algn="ctr">
                        <a:lnSpc>
                          <a:spcPct val="100000"/>
                        </a:lnSpc>
                        <a:spcBef>
                          <a:spcPts val="0"/>
                        </a:spcBef>
                        <a:spcAft>
                          <a:spcPts val="0"/>
                        </a:spcAft>
                      </a:pPr>
                      <a:r>
                        <a:rPr lang="en-US" sz="1400">
                          <a:effectLst/>
                        </a:rPr>
                        <a:t>1</a:t>
                      </a:r>
                      <a:endParaRPr lang="vi-VN"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1" algn="ctr">
                        <a:lnSpc>
                          <a:spcPct val="10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5197002"/>
                  </a:ext>
                </a:extLst>
              </a:tr>
            </a:tbl>
          </a:graphicData>
        </a:graphic>
      </p:graphicFrame>
      <p:pic>
        <p:nvPicPr>
          <p:cNvPr id="3075" name="Picture 3">
            <a:extLst>
              <a:ext uri="{FF2B5EF4-FFF2-40B4-BE49-F238E27FC236}">
                <a16:creationId xmlns:a16="http://schemas.microsoft.com/office/drawing/2014/main" id="{F67D6539-CDCA-17BF-A79A-10A990D0B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0139" y="2185274"/>
            <a:ext cx="1319597" cy="13579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103FF22-F305-0452-1472-3BD5F1D79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871" y="3629586"/>
            <a:ext cx="1460865" cy="1313014"/>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34A60C4A-C4A8-E06B-F08E-384CDD98B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6964" y="5087848"/>
            <a:ext cx="1402772" cy="131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6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46369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E80000"/>
                </a:solidFill>
                <a:latin typeface="Calibri"/>
                <a:ea typeface="Calibri"/>
                <a:cs typeface="Calibri"/>
                <a:sym typeface="Calibri"/>
              </a:rPr>
              <a:t>SƠ ĐỒ MÀN HÌNH (STORY BOARD)</a:t>
            </a:r>
            <a:endParaRPr sz="2400" b="0" i="0" u="none" strike="noStrike" cap="none" dirty="0">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image44.png">
            <a:extLst>
              <a:ext uri="{FF2B5EF4-FFF2-40B4-BE49-F238E27FC236}">
                <a16:creationId xmlns:a16="http://schemas.microsoft.com/office/drawing/2014/main" id="{47C1A49E-B42D-DACF-6960-41A836EC4372}"/>
              </a:ext>
            </a:extLst>
          </p:cNvPr>
          <p:cNvPicPr/>
          <p:nvPr/>
        </p:nvPicPr>
        <p:blipFill>
          <a:blip r:embed="rId3"/>
          <a:srcRect/>
          <a:stretch>
            <a:fillRect/>
          </a:stretch>
        </p:blipFill>
        <p:spPr>
          <a:xfrm>
            <a:off x="2047669" y="987136"/>
            <a:ext cx="8096661" cy="5351482"/>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rgbClr val="FF3737"/>
                </a:solidFill>
                <a:latin typeface="Calibri"/>
                <a:ea typeface="Calibri"/>
                <a:cs typeface="Calibri"/>
                <a:sym typeface="Calibri"/>
              </a:rPr>
              <a:t>Kết quả đạt được</a:t>
            </a:r>
            <a:endParaRPr sz="2400" b="0" i="0" u="none" strike="noStrike" cap="none" dirty="0">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E3C4FFEF-50FC-06CD-0822-1F6DF4F40F96}"/>
              </a:ext>
            </a:extLst>
          </p:cNvPr>
          <p:cNvPicPr preferRelativeResize="0"/>
          <p:nvPr/>
        </p:nvPicPr>
        <p:blipFill rotWithShape="1">
          <a:blip r:embed="rId3">
            <a:alphaModFix/>
          </a:blip>
          <a:srcRect/>
          <a:stretch/>
        </p:blipFill>
        <p:spPr>
          <a:xfrm>
            <a:off x="11204653" y="69275"/>
            <a:ext cx="868667" cy="817673"/>
          </a:xfrm>
          <a:prstGeom prst="rect">
            <a:avLst/>
          </a:prstGeom>
          <a:noFill/>
          <a:ln>
            <a:noFill/>
          </a:ln>
        </p:spPr>
      </p:pic>
      <p:grpSp>
        <p:nvGrpSpPr>
          <p:cNvPr id="3" name="Google Shape;612;p6">
            <a:extLst>
              <a:ext uri="{FF2B5EF4-FFF2-40B4-BE49-F238E27FC236}">
                <a16:creationId xmlns:a16="http://schemas.microsoft.com/office/drawing/2014/main" id="{170A404D-24B4-CFA4-73D5-73693017E880}"/>
              </a:ext>
            </a:extLst>
          </p:cNvPr>
          <p:cNvGrpSpPr/>
          <p:nvPr/>
        </p:nvGrpSpPr>
        <p:grpSpPr>
          <a:xfrm>
            <a:off x="4198503" y="2186303"/>
            <a:ext cx="3541314" cy="2275851"/>
            <a:chOff x="832787" y="1430874"/>
            <a:chExt cx="3079397" cy="1495123"/>
          </a:xfrm>
        </p:grpSpPr>
        <p:grpSp>
          <p:nvGrpSpPr>
            <p:cNvPr id="4" name="Google Shape;613;p6">
              <a:extLst>
                <a:ext uri="{FF2B5EF4-FFF2-40B4-BE49-F238E27FC236}">
                  <a16:creationId xmlns:a16="http://schemas.microsoft.com/office/drawing/2014/main" id="{29F12D63-D324-E8FF-0077-88A1E05F217B}"/>
                </a:ext>
              </a:extLst>
            </p:cNvPr>
            <p:cNvGrpSpPr/>
            <p:nvPr/>
          </p:nvGrpSpPr>
          <p:grpSpPr>
            <a:xfrm>
              <a:off x="832787" y="1430874"/>
              <a:ext cx="2991026" cy="1495123"/>
              <a:chOff x="939115" y="2828924"/>
              <a:chExt cx="2991026" cy="1495123"/>
            </a:xfrm>
          </p:grpSpPr>
          <p:sp>
            <p:nvSpPr>
              <p:cNvPr id="7" name="Google Shape;614;p6">
                <a:extLst>
                  <a:ext uri="{FF2B5EF4-FFF2-40B4-BE49-F238E27FC236}">
                    <a16:creationId xmlns:a16="http://schemas.microsoft.com/office/drawing/2014/main" id="{2AA9B722-2893-9425-2BEF-4CE37086D75E}"/>
                  </a:ext>
                </a:extLst>
              </p:cNvPr>
              <p:cNvSpPr/>
              <p:nvPr/>
            </p:nvSpPr>
            <p:spPr>
              <a:xfrm>
                <a:off x="939115" y="2828924"/>
                <a:ext cx="2991026" cy="1495123"/>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8" name="Google Shape;615;p6">
                <a:extLst>
                  <a:ext uri="{FF2B5EF4-FFF2-40B4-BE49-F238E27FC236}">
                    <a16:creationId xmlns:a16="http://schemas.microsoft.com/office/drawing/2014/main" id="{03B045D1-D006-53AC-E4A1-48DC2D811DDA}"/>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5" name="Google Shape;620;p6">
              <a:extLst>
                <a:ext uri="{FF2B5EF4-FFF2-40B4-BE49-F238E27FC236}">
                  <a16:creationId xmlns:a16="http://schemas.microsoft.com/office/drawing/2014/main" id="{9AE6465E-2EC5-4D67-34ED-523142933877}"/>
                </a:ext>
              </a:extLst>
            </p:cNvPr>
            <p:cNvSpPr txBox="1"/>
            <p:nvPr/>
          </p:nvSpPr>
          <p:spPr>
            <a:xfrm>
              <a:off x="1134952" y="1563851"/>
              <a:ext cx="2777232" cy="127379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vi-VN" sz="2400" dirty="0">
                  <a:solidFill>
                    <a:srgbClr val="000000"/>
                  </a:solidFill>
                  <a:effectLst/>
                  <a:latin typeface="Times New Roman" panose="02020603050405020304" pitchFamily="18" charset="0"/>
                  <a:ea typeface="Times New Roman" panose="02020603050405020304" pitchFamily="18" charset="0"/>
                </a:rPr>
                <a:t>Nắm được các kiến thức lập trình game, sử dụng thành thạo ngôn ngữ C# để xây dựng hệ thống của game.</a:t>
              </a:r>
              <a:endParaRPr lang="vi-VN" sz="2400" b="1" i="0" u="none" strike="noStrike" cap="none" dirty="0">
                <a:solidFill>
                  <a:schemeClr val="dk1"/>
                </a:solidFill>
                <a:latin typeface="Times New Roman"/>
                <a:ea typeface="Times New Roman"/>
                <a:cs typeface="Times New Roman"/>
                <a:sym typeface="Times New Roman"/>
              </a:endParaRPr>
            </a:p>
          </p:txBody>
        </p:sp>
      </p:grpSp>
      <p:grpSp>
        <p:nvGrpSpPr>
          <p:cNvPr id="11" name="Google Shape;612;p6">
            <a:extLst>
              <a:ext uri="{FF2B5EF4-FFF2-40B4-BE49-F238E27FC236}">
                <a16:creationId xmlns:a16="http://schemas.microsoft.com/office/drawing/2014/main" id="{31E8F6E6-365F-0008-A589-205E5F4C669B}"/>
              </a:ext>
            </a:extLst>
          </p:cNvPr>
          <p:cNvGrpSpPr/>
          <p:nvPr/>
        </p:nvGrpSpPr>
        <p:grpSpPr>
          <a:xfrm>
            <a:off x="611702" y="2186303"/>
            <a:ext cx="3303014" cy="1600555"/>
            <a:chOff x="1040007" y="1430874"/>
            <a:chExt cx="3085977" cy="1495123"/>
          </a:xfrm>
        </p:grpSpPr>
        <p:grpSp>
          <p:nvGrpSpPr>
            <p:cNvPr id="12" name="Google Shape;613;p6">
              <a:extLst>
                <a:ext uri="{FF2B5EF4-FFF2-40B4-BE49-F238E27FC236}">
                  <a16:creationId xmlns:a16="http://schemas.microsoft.com/office/drawing/2014/main" id="{F03CC468-8E69-6CFA-1A19-A3090656873D}"/>
                </a:ext>
              </a:extLst>
            </p:cNvPr>
            <p:cNvGrpSpPr/>
            <p:nvPr/>
          </p:nvGrpSpPr>
          <p:grpSpPr>
            <a:xfrm>
              <a:off x="1040007" y="1430874"/>
              <a:ext cx="2991026" cy="1495123"/>
              <a:chOff x="1146335" y="2828924"/>
              <a:chExt cx="2991026" cy="1495123"/>
            </a:xfrm>
          </p:grpSpPr>
          <p:sp>
            <p:nvSpPr>
              <p:cNvPr id="14" name="Google Shape;614;p6">
                <a:extLst>
                  <a:ext uri="{FF2B5EF4-FFF2-40B4-BE49-F238E27FC236}">
                    <a16:creationId xmlns:a16="http://schemas.microsoft.com/office/drawing/2014/main" id="{CA0AB5BB-D0CB-FEB5-AD4E-574BD1E08C76}"/>
                  </a:ext>
                </a:extLst>
              </p:cNvPr>
              <p:cNvSpPr/>
              <p:nvPr/>
            </p:nvSpPr>
            <p:spPr>
              <a:xfrm>
                <a:off x="1146335" y="2828924"/>
                <a:ext cx="2991026" cy="1495123"/>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5" name="Google Shape;615;p6">
                <a:extLst>
                  <a:ext uri="{FF2B5EF4-FFF2-40B4-BE49-F238E27FC236}">
                    <a16:creationId xmlns:a16="http://schemas.microsoft.com/office/drawing/2014/main" id="{C004B218-955D-B2B9-5328-C4EA1CF8B2EF}"/>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13" name="Google Shape;620;p6">
              <a:extLst>
                <a:ext uri="{FF2B5EF4-FFF2-40B4-BE49-F238E27FC236}">
                  <a16:creationId xmlns:a16="http://schemas.microsoft.com/office/drawing/2014/main" id="{72AF3E4B-6611-A9C5-59C4-6055FFEA2275}"/>
                </a:ext>
              </a:extLst>
            </p:cNvPr>
            <p:cNvSpPr txBox="1"/>
            <p:nvPr/>
          </p:nvSpPr>
          <p:spPr>
            <a:xfrm>
              <a:off x="1134952" y="1563851"/>
              <a:ext cx="2991032" cy="112122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en-US" sz="2400" dirty="0" err="1">
                  <a:solidFill>
                    <a:srgbClr val="000000"/>
                  </a:solidFill>
                  <a:effectLst/>
                  <a:latin typeface="Times New Roman" panose="02020603050405020304" pitchFamily="18" charset="0"/>
                  <a:ea typeface="Times New Roman" panose="02020603050405020304" pitchFamily="18" charset="0"/>
                </a:rPr>
                <a:t>Hiểu</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được</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quá</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trình</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thiết</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kế</a:t>
              </a:r>
              <a:r>
                <a:rPr lang="en-US" sz="2400" dirty="0">
                  <a:solidFill>
                    <a:srgbClr val="000000"/>
                  </a:solidFill>
                  <a:effectLst/>
                  <a:latin typeface="Times New Roman" panose="02020603050405020304" pitchFamily="18" charset="0"/>
                  <a:ea typeface="Times New Roman" panose="02020603050405020304" pitchFamily="18" charset="0"/>
                </a:rPr>
                <a:t> </a:t>
              </a:r>
              <a:r>
                <a:rPr lang="vi-VN" sz="2400" dirty="0">
                  <a:solidFill>
                    <a:srgbClr val="000000"/>
                  </a:solidFill>
                  <a:effectLst/>
                  <a:latin typeface="Times New Roman" panose="02020603050405020304" pitchFamily="18" charset="0"/>
                  <a:ea typeface="Times New Roman" panose="02020603050405020304" pitchFamily="18" charset="0"/>
                </a:rPr>
                <a:t>và tạo nên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một</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ứng</a:t>
              </a:r>
              <a:r>
                <a:rPr lang="en-US" sz="2400" dirty="0">
                  <a:solidFill>
                    <a:srgbClr val="000000"/>
                  </a:solidFill>
                  <a:effectLst/>
                  <a:latin typeface="Times New Roman" panose="02020603050405020304" pitchFamily="18" charset="0"/>
                  <a:ea typeface="Times New Roman" panose="02020603050405020304" pitchFamily="18" charset="0"/>
                </a:rPr>
                <a:t> </a:t>
              </a:r>
              <a:r>
                <a:rPr lang="vi-VN" sz="2400" dirty="0">
                  <a:solidFill>
                    <a:srgbClr val="000000"/>
                  </a:solidFill>
                  <a:effectLst/>
                  <a:latin typeface="Times New Roman" panose="02020603050405020304" pitchFamily="18" charset="0"/>
                  <a:ea typeface="Times New Roman" panose="02020603050405020304" pitchFamily="18" charset="0"/>
                </a:rPr>
                <a:t>dụng game.</a:t>
              </a:r>
              <a:endParaRPr sz="2400" b="1" i="0" u="none" strike="noStrike" cap="none" dirty="0">
                <a:solidFill>
                  <a:schemeClr val="dk1"/>
                </a:solidFill>
                <a:latin typeface="Times New Roman"/>
                <a:ea typeface="Times New Roman"/>
                <a:cs typeface="Times New Roman"/>
                <a:sym typeface="Times New Roman"/>
              </a:endParaRPr>
            </a:p>
          </p:txBody>
        </p:sp>
      </p:grpSp>
      <p:grpSp>
        <p:nvGrpSpPr>
          <p:cNvPr id="16" name="Google Shape;612;p6">
            <a:extLst>
              <a:ext uri="{FF2B5EF4-FFF2-40B4-BE49-F238E27FC236}">
                <a16:creationId xmlns:a16="http://schemas.microsoft.com/office/drawing/2014/main" id="{855C15A7-DB70-ED5C-E2FA-1AC93FE175ED}"/>
              </a:ext>
            </a:extLst>
          </p:cNvPr>
          <p:cNvGrpSpPr/>
          <p:nvPr/>
        </p:nvGrpSpPr>
        <p:grpSpPr>
          <a:xfrm>
            <a:off x="8113114" y="2186302"/>
            <a:ext cx="3439687" cy="1600554"/>
            <a:chOff x="965064" y="1430874"/>
            <a:chExt cx="2991026" cy="1051486"/>
          </a:xfrm>
        </p:grpSpPr>
        <p:grpSp>
          <p:nvGrpSpPr>
            <p:cNvPr id="17" name="Google Shape;613;p6">
              <a:extLst>
                <a:ext uri="{FF2B5EF4-FFF2-40B4-BE49-F238E27FC236}">
                  <a16:creationId xmlns:a16="http://schemas.microsoft.com/office/drawing/2014/main" id="{058FF0AF-F86F-B663-4ABD-C070E942F42A}"/>
                </a:ext>
              </a:extLst>
            </p:cNvPr>
            <p:cNvGrpSpPr/>
            <p:nvPr/>
          </p:nvGrpSpPr>
          <p:grpSpPr>
            <a:xfrm>
              <a:off x="965064" y="1430874"/>
              <a:ext cx="2991026" cy="1051486"/>
              <a:chOff x="1071392" y="2828924"/>
              <a:chExt cx="2991026" cy="1051486"/>
            </a:xfrm>
          </p:grpSpPr>
          <p:sp>
            <p:nvSpPr>
              <p:cNvPr id="19" name="Google Shape;614;p6">
                <a:extLst>
                  <a:ext uri="{FF2B5EF4-FFF2-40B4-BE49-F238E27FC236}">
                    <a16:creationId xmlns:a16="http://schemas.microsoft.com/office/drawing/2014/main" id="{FF88D92C-0336-4AA3-6B8A-7D4C1333C22E}"/>
                  </a:ext>
                </a:extLst>
              </p:cNvPr>
              <p:cNvSpPr/>
              <p:nvPr/>
            </p:nvSpPr>
            <p:spPr>
              <a:xfrm>
                <a:off x="1071392" y="2828924"/>
                <a:ext cx="2991026" cy="1051486"/>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0" name="Google Shape;615;p6">
                <a:extLst>
                  <a:ext uri="{FF2B5EF4-FFF2-40B4-BE49-F238E27FC236}">
                    <a16:creationId xmlns:a16="http://schemas.microsoft.com/office/drawing/2014/main" id="{BBEA24CC-7B59-3443-3ACE-D36959493B08}"/>
                  </a:ext>
                </a:extLst>
              </p:cNvPr>
              <p:cNvCxnSpPr>
                <a:cxnSpLocks/>
              </p:cNvCxnSpPr>
              <p:nvPr/>
            </p:nvCxnSpPr>
            <p:spPr>
              <a:xfrm>
                <a:off x="1146335" y="2828924"/>
                <a:ext cx="0" cy="882051"/>
              </a:xfrm>
              <a:prstGeom prst="straightConnector1">
                <a:avLst/>
              </a:prstGeom>
              <a:noFill/>
              <a:ln w="38100" cap="flat" cmpd="sng">
                <a:solidFill>
                  <a:srgbClr val="D8717B"/>
                </a:solidFill>
                <a:prstDash val="solid"/>
                <a:miter lim="8000"/>
                <a:headEnd type="none" w="sm" len="sm"/>
                <a:tailEnd type="none" w="sm" len="sm"/>
              </a:ln>
            </p:spPr>
          </p:cxnSp>
        </p:grpSp>
        <p:sp>
          <p:nvSpPr>
            <p:cNvPr id="18" name="Google Shape;620;p6">
              <a:extLst>
                <a:ext uri="{FF2B5EF4-FFF2-40B4-BE49-F238E27FC236}">
                  <a16:creationId xmlns:a16="http://schemas.microsoft.com/office/drawing/2014/main" id="{11815350-CBD8-358A-CCEA-6B94D2D079D8}"/>
                </a:ext>
              </a:extLst>
            </p:cNvPr>
            <p:cNvSpPr txBox="1"/>
            <p:nvPr/>
          </p:nvSpPr>
          <p:spPr>
            <a:xfrm>
              <a:off x="1134952" y="1563851"/>
              <a:ext cx="2777232" cy="788531"/>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vi-VN" sz="2400" dirty="0">
                  <a:solidFill>
                    <a:schemeClr val="tx1"/>
                  </a:solidFill>
                  <a:latin typeface="+mj-lt"/>
                  <a:ea typeface="Roboto Mono"/>
                  <a:cs typeface="Roboto Mono"/>
                  <a:sym typeface="Roboto Mono"/>
                </a:rPr>
                <a:t>Tìm hiểu và sử dụng một số Design Pattern để code clean hơn.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
        <p:nvSpPr>
          <p:cNvPr id="481" name="Google Shape;481;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Khoa </a:t>
            </a:r>
            <a:r>
              <a:rPr lang="en-US" sz="1800" b="0" i="0" u="none" strike="noStrike" cap="none" dirty="0" err="1">
                <a:solidFill>
                  <a:schemeClr val="dk1"/>
                </a:solidFill>
                <a:latin typeface="Arial"/>
                <a:ea typeface="Arial"/>
                <a:cs typeface="Arial"/>
                <a:sym typeface="Arial"/>
              </a:rPr>
              <a:t>công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nghệ</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thông</a:t>
            </a:r>
            <a:r>
              <a:rPr lang="en-US" sz="1800" b="0" i="0" u="none" strike="noStrike" cap="none" dirty="0">
                <a:solidFill>
                  <a:schemeClr val="dk1"/>
                </a:solidFill>
                <a:latin typeface="Arial"/>
                <a:ea typeface="Arial"/>
                <a:cs typeface="Arial"/>
                <a:sym typeface="Arial"/>
              </a:rPr>
              <a:t> tin</a:t>
            </a:r>
            <a:endParaRPr sz="1800" b="0" i="0" u="none" strike="noStrike" cap="none" dirty="0">
              <a:solidFill>
                <a:schemeClr val="dk1"/>
              </a:solidFill>
              <a:latin typeface="Arial"/>
              <a:ea typeface="Arial"/>
              <a:cs typeface="Arial"/>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6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685800" y="2421152"/>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a:t>
            </a:r>
            <a:r>
              <a:rPr lang="en-US" sz="3600" b="1" dirty="0">
                <a:solidFill>
                  <a:srgbClr val="ED1C2A"/>
                </a:solidFill>
                <a:latin typeface="Calibri"/>
                <a:ea typeface="Calibri"/>
                <a:cs typeface="Calibri"/>
              </a:rPr>
              <a:t>XÂY DỰNG ỨNG DỤNG GAME GREAT WAR OF THE MOON BẰNG UNITY</a:t>
            </a:r>
            <a:endParaRPr lang="en-US" sz="3600" b="1" dirty="0">
              <a:solidFill>
                <a:srgbClr val="ED1C2A"/>
              </a:solidFill>
              <a:latin typeface="Calibri"/>
              <a:ea typeface="Calibri"/>
              <a:cs typeface="Calibri"/>
              <a:sym typeface="Calibri"/>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12996" y="1856312"/>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020262" y="1080778"/>
            <a:ext cx="8619917" cy="3982403"/>
            <a:chOff x="4842911" y="1778000"/>
            <a:chExt cx="7160176" cy="3982403"/>
          </a:xfrm>
        </p:grpSpPr>
        <p:sp>
          <p:nvSpPr>
            <p:cNvPr id="922" name="Google Shape;922;p19"/>
            <p:cNvSpPr/>
            <p:nvPr/>
          </p:nvSpPr>
          <p:spPr>
            <a:xfrm>
              <a:off x="5934074" y="1778000"/>
              <a:ext cx="6069013" cy="9991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rgbClr val="A2E4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98763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ABDB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25" name="Google Shape;925;p19"/>
            <p:cNvSpPr/>
            <p:nvPr/>
          </p:nvSpPr>
          <p:spPr>
            <a:xfrm>
              <a:off x="4922274" y="2223890"/>
              <a:ext cx="1016564" cy="587574"/>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A2E4F8"/>
            </a:solidFill>
            <a:ln w="28575">
              <a:solidFill>
                <a:srgbClr val="A2E4F8"/>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4875073" y="2730500"/>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6342193" y="1891775"/>
              <a:ext cx="5356095"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err="1">
                  <a:solidFill>
                    <a:schemeClr val="tx1"/>
                  </a:solidFill>
                  <a:latin typeface="Arial"/>
                  <a:ea typeface="Arial"/>
                  <a:cs typeface="Arial"/>
                  <a:sym typeface="Arial"/>
                </a:rPr>
                <a:t>Phát</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triển</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thêm</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nhiều</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chức</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năng</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của</a:t>
              </a:r>
              <a:r>
                <a:rPr lang="en-US" sz="2000" b="0" i="0" u="none" strike="noStrike" cap="none" dirty="0">
                  <a:solidFill>
                    <a:schemeClr val="tx1"/>
                  </a:solidFill>
                  <a:latin typeface="Arial"/>
                  <a:ea typeface="Arial"/>
                  <a:cs typeface="Arial"/>
                  <a:sym typeface="Arial"/>
                </a:rPr>
                <a:t> </a:t>
              </a:r>
              <a:r>
                <a:rPr lang="vi-VN" sz="2000" b="0" i="0" u="none" strike="noStrike" cap="none" dirty="0">
                  <a:solidFill>
                    <a:schemeClr val="tx1"/>
                  </a:solidFill>
                  <a:latin typeface="Arial"/>
                  <a:ea typeface="Arial"/>
                  <a:cs typeface="Arial"/>
                  <a:sym typeface="Arial"/>
                </a:rPr>
                <a:t>trò chơi như: Tài khoản, hệ thống level, nâng cấp nhân vật,...</a:t>
              </a:r>
              <a:endParaRPr sz="2000" b="0" i="0" u="none" strike="noStrike" cap="none" dirty="0">
                <a:solidFill>
                  <a:schemeClr val="tx1"/>
                </a:solidFill>
                <a:latin typeface="Oi"/>
                <a:ea typeface="Oi"/>
                <a:cs typeface="Oi"/>
                <a:sym typeface="Oi"/>
              </a:endParaRPr>
            </a:p>
          </p:txBody>
        </p:sp>
        <p:sp>
          <p:nvSpPr>
            <p:cNvPr id="9" name="Google Shape;926;p19">
              <a:extLst>
                <a:ext uri="{FF2B5EF4-FFF2-40B4-BE49-F238E27FC236}">
                  <a16:creationId xmlns:a16="http://schemas.microsoft.com/office/drawing/2014/main" id="{82261F03-B69A-1593-4A22-B3BCF7CFD746}"/>
                </a:ext>
              </a:extLst>
            </p:cNvPr>
            <p:cNvSpPr/>
            <p:nvPr/>
          </p:nvSpPr>
          <p:spPr>
            <a:xfrm>
              <a:off x="4875073" y="3460553"/>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926;p19">
              <a:extLst>
                <a:ext uri="{FF2B5EF4-FFF2-40B4-BE49-F238E27FC236}">
                  <a16:creationId xmlns:a16="http://schemas.microsoft.com/office/drawing/2014/main" id="{98A52BF6-1FD4-1487-F418-0D2531A744C7}"/>
                </a:ext>
              </a:extLst>
            </p:cNvPr>
            <p:cNvSpPr/>
            <p:nvPr/>
          </p:nvSpPr>
          <p:spPr>
            <a:xfrm>
              <a:off x="4875073" y="4677743"/>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926;p19">
              <a:extLst>
                <a:ext uri="{FF2B5EF4-FFF2-40B4-BE49-F238E27FC236}">
                  <a16:creationId xmlns:a16="http://schemas.microsoft.com/office/drawing/2014/main" id="{B91EDC25-9B48-2B69-EB34-54BB7E46E070}"/>
                </a:ext>
              </a:extLst>
            </p:cNvPr>
            <p:cNvSpPr/>
            <p:nvPr/>
          </p:nvSpPr>
          <p:spPr>
            <a:xfrm>
              <a:off x="4842911" y="5568315"/>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8" name="Google Shape;928;p19"/>
          <p:cNvGrpSpPr/>
          <p:nvPr/>
        </p:nvGrpSpPr>
        <p:grpSpPr>
          <a:xfrm>
            <a:off x="3291427" y="2336076"/>
            <a:ext cx="8351901" cy="987630"/>
            <a:chOff x="5083204" y="3198813"/>
            <a:chExt cx="6919883" cy="952500"/>
          </a:xfrm>
          <a:solidFill>
            <a:srgbClr val="A2E4F8"/>
          </a:solidFill>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chemeClr val="accent2">
                <a:lumMod val="20000"/>
                <a:lumOff val="8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flipV="1">
              <a:off x="5083204" y="3694118"/>
              <a:ext cx="855634" cy="40468"/>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169943" y="4729191"/>
            <a:ext cx="8390307" cy="1454205"/>
            <a:chOff x="4443847" y="4621213"/>
            <a:chExt cx="7559240" cy="950913"/>
          </a:xfrm>
          <a:solidFill>
            <a:srgbClr val="A2E4F8"/>
          </a:solidFill>
        </p:grpSpPr>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491418" y="4621213"/>
              <a:ext cx="1663445"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475287" y="4639880"/>
              <a:ext cx="1679576" cy="932246"/>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chemeClr val="accent3">
                <a:lumMod val="40000"/>
                <a:lumOff val="6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39" name="Google Shape;939;p19"/>
            <p:cNvSpPr/>
            <p:nvPr/>
          </p:nvSpPr>
          <p:spPr>
            <a:xfrm>
              <a:off x="4443847" y="4795592"/>
              <a:ext cx="1494992" cy="303459"/>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A2E4F8"/>
            </a:solidFill>
            <a:ln w="28575">
              <a:solidFill>
                <a:srgbClr val="A2E4F8"/>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940" name="Google Shape;940;p19"/>
          <p:cNvSpPr txBox="1"/>
          <p:nvPr/>
        </p:nvSpPr>
        <p:spPr>
          <a:xfrm>
            <a:off x="4934145" y="4828995"/>
            <a:ext cx="6293774" cy="1323399"/>
          </a:xfrm>
          <a:prstGeom prst="rect">
            <a:avLst/>
          </a:prstGeom>
          <a:noFill/>
          <a:ln>
            <a:noFill/>
          </a:ln>
        </p:spPr>
        <p:txBody>
          <a:bodyPr spcFirstLastPara="1" wrap="square" lIns="91425" tIns="45700" rIns="91425" bIns="45700" anchor="t" anchorCtr="0">
            <a:spAutoFit/>
          </a:bodyPr>
          <a:lstStyle/>
          <a:p>
            <a:pPr lvl="0" algn="just">
              <a:buSzPts val="1800"/>
            </a:pPr>
            <a:r>
              <a:rPr lang="vi-VN" sz="2000" dirty="0">
                <a:solidFill>
                  <a:schemeClr val="tx1"/>
                </a:solidFill>
              </a:rPr>
              <a:t>Tích hợp các thư viện bên thứ ba của các nền tảng trực tuyến như Steam, GOG,… để sử dụng các tính năng hỗ trợ và thương mại ứng dụng trên các nền tảng đó.</a:t>
            </a:r>
            <a:endParaRPr sz="2000" b="0" i="0" u="none" strike="noStrike" cap="none" dirty="0">
              <a:solidFill>
                <a:schemeClr val="tx1"/>
              </a:solidFill>
              <a:latin typeface="Oi"/>
              <a:ea typeface="Oi"/>
              <a:cs typeface="Oi"/>
              <a:sym typeface="Oi"/>
            </a:endParaRPr>
          </a:p>
        </p:txBody>
      </p:sp>
      <p:sp>
        <p:nvSpPr>
          <p:cNvPr id="941" name="Google Shape;941;p19"/>
          <p:cNvSpPr txBox="1"/>
          <p:nvPr/>
        </p:nvSpPr>
        <p:spPr>
          <a:xfrm>
            <a:off x="4703571" y="2622249"/>
            <a:ext cx="6412803"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vi-VN" sz="2000" dirty="0">
                <a:solidFill>
                  <a:schemeClr val="tx1"/>
                </a:solidFill>
                <a:ea typeface="Oi"/>
              </a:rPr>
              <a:t>Cải thiện đồ họa và âm thanh hay hơn, sống động hơn.</a:t>
            </a:r>
            <a:endParaRPr sz="2000" b="0" i="0" u="none" strike="noStrike" cap="none" dirty="0">
              <a:solidFill>
                <a:schemeClr val="tx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FD7EEFEE-790F-EE58-5E7C-AB8CE1941E67}"/>
              </a:ext>
            </a:extLst>
          </p:cNvPr>
          <p:cNvPicPr preferRelativeResize="0"/>
          <p:nvPr/>
        </p:nvPicPr>
        <p:blipFill rotWithShape="1">
          <a:blip r:embed="rId7">
            <a:alphaModFix/>
          </a:blip>
          <a:srcRect/>
          <a:stretch/>
        </p:blipFill>
        <p:spPr>
          <a:xfrm>
            <a:off x="11204653" y="69275"/>
            <a:ext cx="868667" cy="817673"/>
          </a:xfrm>
          <a:prstGeom prst="rect">
            <a:avLst/>
          </a:prstGeom>
          <a:noFill/>
          <a:ln>
            <a:noFill/>
          </a:ln>
        </p:spPr>
      </p:pic>
      <p:grpSp>
        <p:nvGrpSpPr>
          <p:cNvPr id="3" name="Google Shape;928;p19">
            <a:extLst>
              <a:ext uri="{FF2B5EF4-FFF2-40B4-BE49-F238E27FC236}">
                <a16:creationId xmlns:a16="http://schemas.microsoft.com/office/drawing/2014/main" id="{7DE2CD10-8CDB-FD64-91D9-233E2626FF0B}"/>
              </a:ext>
            </a:extLst>
          </p:cNvPr>
          <p:cNvGrpSpPr/>
          <p:nvPr/>
        </p:nvGrpSpPr>
        <p:grpSpPr>
          <a:xfrm>
            <a:off x="3250318" y="3439952"/>
            <a:ext cx="8351901" cy="1182847"/>
            <a:chOff x="5083204" y="3198813"/>
            <a:chExt cx="6919883" cy="952500"/>
          </a:xfrm>
          <a:solidFill>
            <a:srgbClr val="A2E4F8"/>
          </a:solidFill>
        </p:grpSpPr>
        <p:sp>
          <p:nvSpPr>
            <p:cNvPr id="4" name="Google Shape;929;p19">
              <a:extLst>
                <a:ext uri="{FF2B5EF4-FFF2-40B4-BE49-F238E27FC236}">
                  <a16:creationId xmlns:a16="http://schemas.microsoft.com/office/drawing/2014/main" id="{1DCCC501-4A90-4F36-9135-1E84F1A78EC1}"/>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 name="Google Shape;930;p19">
              <a:extLst>
                <a:ext uri="{FF2B5EF4-FFF2-40B4-BE49-F238E27FC236}">
                  <a16:creationId xmlns:a16="http://schemas.microsoft.com/office/drawing/2014/main" id="{B1B48EB0-9E11-F5EB-0599-CED5F4F250B7}"/>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 name="Google Shape;931;p19">
              <a:extLst>
                <a:ext uri="{FF2B5EF4-FFF2-40B4-BE49-F238E27FC236}">
                  <a16:creationId xmlns:a16="http://schemas.microsoft.com/office/drawing/2014/main" id="{0A37FEB4-7630-CE5B-6050-DE8071C6BDE3}"/>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D0C26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 name="Google Shape;932;p19">
              <a:extLst>
                <a:ext uri="{FF2B5EF4-FFF2-40B4-BE49-F238E27FC236}">
                  <a16:creationId xmlns:a16="http://schemas.microsoft.com/office/drawing/2014/main" id="{58531BE8-2AC1-60E5-7E64-0098FA642306}"/>
                </a:ext>
              </a:extLst>
            </p:cNvPr>
            <p:cNvSpPr/>
            <p:nvPr/>
          </p:nvSpPr>
          <p:spPr>
            <a:xfrm flipV="1">
              <a:off x="5083204" y="3694117"/>
              <a:ext cx="855634" cy="40468"/>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 name="Google Shape;941;p19">
            <a:extLst>
              <a:ext uri="{FF2B5EF4-FFF2-40B4-BE49-F238E27FC236}">
                <a16:creationId xmlns:a16="http://schemas.microsoft.com/office/drawing/2014/main" id="{52BF06E0-91CC-A398-4F58-7E92C6BAE7BB}"/>
              </a:ext>
            </a:extLst>
          </p:cNvPr>
          <p:cNvSpPr txBox="1"/>
          <p:nvPr/>
        </p:nvSpPr>
        <p:spPr>
          <a:xfrm>
            <a:off x="4675884" y="3715543"/>
            <a:ext cx="6412803"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vi-VN" sz="2000" dirty="0">
                <a:solidFill>
                  <a:schemeClr val="tx1"/>
                </a:solidFill>
                <a:ea typeface="Oi"/>
              </a:rPr>
              <a:t>Nâng cấp ứng dụng để có thể kết nối với nhiều thiết bị chơi game và chạy trên nhiều nền tảng.</a:t>
            </a:r>
            <a:endParaRPr lang="vi-VN" sz="2000" b="0" i="0" u="none" strike="noStrike" cap="none" dirty="0">
              <a:solidFill>
                <a:schemeClr val="tx1"/>
              </a:solidFill>
              <a:latin typeface="Oi"/>
              <a:ea typeface="Oi"/>
              <a:cs typeface="Oi"/>
              <a:sym typeface="O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1"/>
                                        </p:tgtEl>
                                        <p:attrNameLst>
                                          <p:attrName>style.visibility</p:attrName>
                                        </p:attrNameLst>
                                      </p:cBhvr>
                                      <p:to>
                                        <p:strVal val="visible"/>
                                      </p:to>
                                    </p:set>
                                    <p:anim calcmode="lin" valueType="num">
                                      <p:cBhvr additive="base">
                                        <p:cTn id="13" dur="500" fill="hold"/>
                                        <p:tgtEl>
                                          <p:spTgt spid="941"/>
                                        </p:tgtEl>
                                        <p:attrNameLst>
                                          <p:attrName>ppt_x</p:attrName>
                                        </p:attrNameLst>
                                      </p:cBhvr>
                                      <p:tavLst>
                                        <p:tav tm="0">
                                          <p:val>
                                            <p:strVal val="#ppt_x"/>
                                          </p:val>
                                        </p:tav>
                                        <p:tav tm="100000">
                                          <p:val>
                                            <p:strVal val="#ppt_x"/>
                                          </p:val>
                                        </p:tav>
                                      </p:tavLst>
                                    </p:anim>
                                    <p:anim calcmode="lin" valueType="num">
                                      <p:cBhvr additive="base">
                                        <p:cTn id="14" dur="500" fill="hold"/>
                                        <p:tgtEl>
                                          <p:spTgt spid="94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8"/>
                                        </p:tgtEl>
                                        <p:attrNameLst>
                                          <p:attrName>style.visibility</p:attrName>
                                        </p:attrNameLst>
                                      </p:cBhvr>
                                      <p:to>
                                        <p:strVal val="visible"/>
                                      </p:to>
                                    </p:set>
                                    <p:anim calcmode="lin" valueType="num">
                                      <p:cBhvr additive="base">
                                        <p:cTn id="17" dur="500" fill="hold"/>
                                        <p:tgtEl>
                                          <p:spTgt spid="928"/>
                                        </p:tgtEl>
                                        <p:attrNameLst>
                                          <p:attrName>ppt_x</p:attrName>
                                        </p:attrNameLst>
                                      </p:cBhvr>
                                      <p:tavLst>
                                        <p:tav tm="0">
                                          <p:val>
                                            <p:strVal val="#ppt_x"/>
                                          </p:val>
                                        </p:tav>
                                        <p:tav tm="100000">
                                          <p:val>
                                            <p:strVal val="#ppt_x"/>
                                          </p:val>
                                        </p:tav>
                                      </p:tavLst>
                                    </p:anim>
                                    <p:anim calcmode="lin" valueType="num">
                                      <p:cBhvr additive="base">
                                        <p:cTn id="18"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34"/>
                                        </p:tgtEl>
                                        <p:attrNameLst>
                                          <p:attrName>style.visibility</p:attrName>
                                        </p:attrNameLst>
                                      </p:cBhvr>
                                      <p:to>
                                        <p:strVal val="visible"/>
                                      </p:to>
                                    </p:set>
                                    <p:anim calcmode="lin" valueType="num">
                                      <p:cBhvr additive="base">
                                        <p:cTn id="33" dur="500" fill="hold"/>
                                        <p:tgtEl>
                                          <p:spTgt spid="934"/>
                                        </p:tgtEl>
                                        <p:attrNameLst>
                                          <p:attrName>ppt_x</p:attrName>
                                        </p:attrNameLst>
                                      </p:cBhvr>
                                      <p:tavLst>
                                        <p:tav tm="0">
                                          <p:val>
                                            <p:strVal val="#ppt_x"/>
                                          </p:val>
                                        </p:tav>
                                        <p:tav tm="100000">
                                          <p:val>
                                            <p:strVal val="#ppt_x"/>
                                          </p:val>
                                        </p:tav>
                                      </p:tavLst>
                                    </p:anim>
                                    <p:anim calcmode="lin" valueType="num">
                                      <p:cBhvr additive="base">
                                        <p:cTn id="34" dur="500" fill="hold"/>
                                        <p:tgtEl>
                                          <p:spTgt spid="93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40"/>
                                        </p:tgtEl>
                                        <p:attrNameLst>
                                          <p:attrName>style.visibility</p:attrName>
                                        </p:attrNameLst>
                                      </p:cBhvr>
                                      <p:to>
                                        <p:strVal val="visible"/>
                                      </p:to>
                                    </p:set>
                                    <p:anim calcmode="lin" valueType="num">
                                      <p:cBhvr additive="base">
                                        <p:cTn id="37" dur="500" fill="hold"/>
                                        <p:tgtEl>
                                          <p:spTgt spid="940"/>
                                        </p:tgtEl>
                                        <p:attrNameLst>
                                          <p:attrName>ppt_x</p:attrName>
                                        </p:attrNameLst>
                                      </p:cBhvr>
                                      <p:tavLst>
                                        <p:tav tm="0">
                                          <p:val>
                                            <p:strVal val="#ppt_x"/>
                                          </p:val>
                                        </p:tav>
                                        <p:tav tm="100000">
                                          <p:val>
                                            <p:strVal val="#ppt_x"/>
                                          </p:val>
                                        </p:tav>
                                      </p:tavLst>
                                    </p:anim>
                                    <p:anim calcmode="lin" valueType="num">
                                      <p:cBhvr additive="base">
                                        <p:cTn id="38" dur="500" fill="hold"/>
                                        <p:tgtEl>
                                          <p:spTgt spid="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 grpId="0"/>
      <p:bldP spid="94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126881" y="1536458"/>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82298" y="1728711"/>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Tổng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quan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đề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tài</a:t>
            </a:r>
            <a:endParaRPr sz="2400" b="0" i="0" u="none" strike="noStrike" cap="none" dirty="0">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107379" y="1339663"/>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89444" y="152738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50652" y="2671381"/>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grpSp>
      <p:sp>
        <p:nvSpPr>
          <p:cNvPr id="519" name="Google Shape;519;p3"/>
          <p:cNvSpPr/>
          <p:nvPr/>
        </p:nvSpPr>
        <p:spPr>
          <a:xfrm>
            <a:off x="800379" y="266498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3" name="Google Shape;523;p3"/>
          <p:cNvGrpSpPr/>
          <p:nvPr/>
        </p:nvGrpSpPr>
        <p:grpSpPr>
          <a:xfrm rot="-5400000">
            <a:off x="5114279" y="251572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grpSp>
        <p:nvGrpSpPr>
          <p:cNvPr id="527" name="Google Shape;527;p3"/>
          <p:cNvGrpSpPr/>
          <p:nvPr/>
        </p:nvGrpSpPr>
        <p:grpSpPr>
          <a:xfrm>
            <a:off x="6129850" y="3764466"/>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grpSp>
      <p:sp>
        <p:nvSpPr>
          <p:cNvPr id="530" name="Google Shape;530;p3"/>
          <p:cNvSpPr/>
          <p:nvPr/>
        </p:nvSpPr>
        <p:spPr>
          <a:xfrm>
            <a:off x="754743" y="3995653"/>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Times New Roman"/>
                <a:ea typeface="Times New Roman"/>
                <a:cs typeface="Times New Roman"/>
                <a:sym typeface="Times New Roman"/>
              </a:rPr>
              <a:t>Demo </a:t>
            </a:r>
            <a:r>
              <a:rPr lang="en-US" sz="2400" b="0" i="0" u="none" strike="noStrike" cap="none" dirty="0" err="1">
                <a:solidFill>
                  <a:srgbClr val="3F3F3F"/>
                </a:solidFill>
                <a:latin typeface="Times New Roman"/>
                <a:ea typeface="Times New Roman"/>
                <a:cs typeface="Times New Roman"/>
                <a:sym typeface="Times New Roman"/>
              </a:rPr>
              <a:t>Sản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Phẩm</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101787" y="3597332"/>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71016" y="3794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82484" y="4931726"/>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grpSp>
      <p:sp>
        <p:nvSpPr>
          <p:cNvPr id="538" name="Google Shape;538;p3"/>
          <p:cNvSpPr/>
          <p:nvPr/>
        </p:nvSpPr>
        <p:spPr>
          <a:xfrm>
            <a:off x="831718" y="515625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Hạn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chế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và</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hướng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phát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triển</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56799" y="4767204"/>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826028" y="4963999"/>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8911" y="2784005"/>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Phân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tích</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thiết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kế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hệ</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thống</a:t>
            </a:r>
            <a:endParaRPr sz="24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7"/>
                                        </p:tgtEl>
                                        <p:attrNameLst>
                                          <p:attrName>style.visibility</p:attrName>
                                        </p:attrNameLst>
                                      </p:cBhvr>
                                      <p:to>
                                        <p:strVal val="visible"/>
                                      </p:to>
                                    </p:set>
                                    <p:animEffect transition="in" filter="fade">
                                      <p:cBhvr>
                                        <p:cTn id="25" dur="500"/>
                                        <p:tgtEl>
                                          <p:spTgt spid="52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0"/>
                                        </p:tgtEl>
                                        <p:attrNameLst>
                                          <p:attrName>style.visibility</p:attrName>
                                        </p:attrNameLst>
                                      </p:cBhvr>
                                      <p:to>
                                        <p:strVal val="visible"/>
                                      </p:to>
                                    </p:set>
                                    <p:animEffect transition="in" filter="fade">
                                      <p:cBhvr>
                                        <p:cTn id="29" dur="500"/>
                                        <p:tgtEl>
                                          <p:spTgt spid="5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8"/>
                                        </p:tgtEl>
                                        <p:attrNameLst>
                                          <p:attrName>style.visibility</p:attrName>
                                        </p:attrNameLst>
                                      </p:cBhvr>
                                      <p:to>
                                        <p:strVal val="visible"/>
                                      </p:to>
                                    </p:set>
                                    <p:animEffect transition="in" filter="fade">
                                      <p:cBhvr>
                                        <p:cTn id="38"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86120" y="395208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5472720" y="1306800"/>
            <a:ext cx="6566880" cy="2094120"/>
            <a:chOff x="5472720" y="1306800"/>
            <a:chExt cx="6033600" cy="209412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580360" y="1353011"/>
              <a:ext cx="5864657" cy="193753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r>
                <a:rPr lang="en-US" sz="2000" b="0" i="0" u="none" strike="noStrike" cap="none" dirty="0" err="1">
                  <a:solidFill>
                    <a:srgbClr val="FFFFFF"/>
                  </a:solidFill>
                  <a:latin typeface="Times New Roman"/>
                  <a:ea typeface="Times New Roman"/>
                  <a:cs typeface="Times New Roman"/>
                  <a:sym typeface="Times New Roman"/>
                </a:rPr>
                <a:t>Nhận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thấy</a:t>
              </a:r>
              <a:r>
                <a:rPr lang="en-US" sz="2000" b="0" i="0" u="none" strike="noStrike" cap="none" dirty="0">
                  <a:solidFill>
                    <a:srgbClr val="FFFFFF"/>
                  </a:solidFill>
                  <a:latin typeface="Times New Roman"/>
                  <a:ea typeface="Times New Roman"/>
                  <a:cs typeface="Times New Roman"/>
                  <a:sym typeface="Times New Roman"/>
                </a:rPr>
                <a:t>,</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thị</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trường</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phát</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triển</a:t>
              </a:r>
              <a:r>
                <a:rPr lang="en-US" sz="2000" dirty="0">
                  <a:solidFill>
                    <a:srgbClr val="FFFFFF"/>
                  </a:solidFill>
                  <a:latin typeface="Times New Roman"/>
                  <a:ea typeface="Times New Roman"/>
                  <a:cs typeface="Times New Roman"/>
                  <a:sym typeface="Times New Roman"/>
                </a:rPr>
                <a:t> game ở </a:t>
              </a:r>
              <a:r>
                <a:rPr lang="en-US" sz="2000" dirty="0" err="1">
                  <a:solidFill>
                    <a:srgbClr val="FFFFFF"/>
                  </a:solidFill>
                  <a:latin typeface="Times New Roman"/>
                  <a:ea typeface="Times New Roman"/>
                  <a:cs typeface="Times New Roman"/>
                  <a:sym typeface="Times New Roman"/>
                </a:rPr>
                <a:t>Việt</a:t>
              </a:r>
              <a:r>
                <a:rPr lang="en-US" sz="2000" dirty="0">
                  <a:solidFill>
                    <a:srgbClr val="FFFFFF"/>
                  </a:solidFill>
                  <a:latin typeface="Times New Roman"/>
                  <a:ea typeface="Times New Roman"/>
                  <a:cs typeface="Times New Roman"/>
                  <a:sym typeface="Times New Roman"/>
                </a:rPr>
                <a:t> Nam </a:t>
              </a:r>
              <a:r>
                <a:rPr lang="en-US" sz="2000" dirty="0" err="1">
                  <a:solidFill>
                    <a:srgbClr val="FFFFFF"/>
                  </a:solidFill>
                  <a:latin typeface="Times New Roman"/>
                  <a:ea typeface="Times New Roman"/>
                  <a:cs typeface="Times New Roman"/>
                  <a:sym typeface="Times New Roman"/>
                </a:rPr>
                <a:t>hiện</a:t>
              </a:r>
              <a:r>
                <a:rPr lang="en-US" sz="2000" dirty="0">
                  <a:solidFill>
                    <a:srgbClr val="FFFFFF"/>
                  </a:solidFill>
                  <a:latin typeface="Times New Roman"/>
                  <a:ea typeface="Times New Roman"/>
                  <a:cs typeface="Times New Roman"/>
                  <a:sym typeface="Times New Roman"/>
                </a:rPr>
                <a:t> nay </a:t>
              </a:r>
              <a:r>
                <a:rPr lang="en-US" sz="2000" dirty="0" err="1">
                  <a:solidFill>
                    <a:srgbClr val="FFFFFF"/>
                  </a:solidFill>
                  <a:latin typeface="Times New Roman"/>
                  <a:ea typeface="Times New Roman"/>
                  <a:cs typeface="Times New Roman"/>
                  <a:sym typeface="Times New Roman"/>
                </a:rPr>
                <a:t>đang</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phát</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triển</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nhanh</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chóng</a:t>
              </a:r>
              <a:r>
                <a:rPr lang="en-US" sz="2000" b="0" i="0" u="none" strike="noStrike" cap="none" dirty="0">
                  <a:solidFill>
                    <a:srgbClr val="FFFFFF"/>
                  </a:solidFill>
                  <a:latin typeface="Times New Roman"/>
                  <a:ea typeface="Times New Roman"/>
                  <a:cs typeface="Times New Roman"/>
                  <a:sym typeface="Times New Roman"/>
                </a:rPr>
                <a:t>.</a:t>
              </a:r>
              <a:r>
                <a:rPr lang="vi-VN" sz="2000" dirty="0">
                  <a:solidFill>
                    <a:srgbClr val="FFFFFF"/>
                  </a:solidFill>
                  <a:latin typeface="Times New Roman"/>
                  <a:ea typeface="Times New Roman"/>
                  <a:cs typeface="Times New Roman"/>
                  <a:sym typeface="Times New Roman"/>
                </a:rPr>
                <a:t> </a:t>
              </a:r>
              <a:r>
                <a:rPr lang="vi-VN" sz="2000" dirty="0">
                  <a:solidFill>
                    <a:srgbClr val="FFFFFF"/>
                  </a:solidFill>
                  <a:latin typeface="Times New Roman"/>
                  <a:cs typeface="Times New Roman"/>
                </a:rPr>
                <a:t>Năm 2022 và 2023 được đánh giá là giai đoạn mà ngành game phát triển vượt bậc nhất. Cuối năm 2022, thế giới có gần 3,2 tỷ người chơi game, tổng doanh thu toàn ngành đạt tới con số là 182,9 tỷ USD.</a:t>
              </a:r>
              <a:r>
                <a:rPr lang="en-US" sz="2000" dirty="0">
                  <a:solidFill>
                    <a:srgbClr val="FFFFFF"/>
                  </a:solidFill>
                  <a:latin typeface="Times New Roman"/>
                  <a:cs typeface="Times New Roman"/>
                  <a:sym typeface="Times New Roman"/>
                </a:rPr>
                <a:t> </a:t>
              </a:r>
              <a:endParaRPr sz="2000" dirty="0">
                <a:solidFill>
                  <a:srgbClr val="FFFFFF"/>
                </a:solidFill>
                <a:latin typeface="Times New Roman"/>
                <a:cs typeface="Times New Roman"/>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pic>
        <p:nvPicPr>
          <p:cNvPr id="1026" name="Picture 2" descr="Game Indie là gì? Sự lên ngôi của dòng game độc lập">
            <a:extLst>
              <a:ext uri="{FF2B5EF4-FFF2-40B4-BE49-F238E27FC236}">
                <a16:creationId xmlns:a16="http://schemas.microsoft.com/office/drawing/2014/main" id="{52309708-D422-7E75-45FB-D3B79C29F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88" y="1342440"/>
            <a:ext cx="4833729" cy="20584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em những game indie đáng chơi tại Việt Nam">
            <a:extLst>
              <a:ext uri="{FF2B5EF4-FFF2-40B4-BE49-F238E27FC236}">
                <a16:creationId xmlns:a16="http://schemas.microsoft.com/office/drawing/2014/main" id="{2C8616CB-3030-4FC6-360C-F3E4D2E12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721" y="3667991"/>
            <a:ext cx="6500158" cy="27335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Điểm danh 5 tựa game nổi tiếng của người Việt khiến cộng đồng phải &quot;ngả mũ&quot;  thán phục">
            <a:extLst>
              <a:ext uri="{FF2B5EF4-FFF2-40B4-BE49-F238E27FC236}">
                <a16:creationId xmlns:a16="http://schemas.microsoft.com/office/drawing/2014/main" id="{B448FC1E-B091-5501-5491-240F59738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88" y="3667991"/>
            <a:ext cx="4814830" cy="2733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34"/>
                                        </p:tgtEl>
                                        <p:attrNameLst>
                                          <p:attrName>style.visibility</p:attrName>
                                        </p:attrNameLst>
                                      </p:cBhvr>
                                      <p:to>
                                        <p:strVal val="visible"/>
                                      </p:to>
                                    </p:set>
                                    <p:animEffect transition="in" filter="fade">
                                      <p:cBhvr>
                                        <p:cTn id="17" dur="1000"/>
                                        <p:tgtEl>
                                          <p:spTgt spid="1034"/>
                                        </p:tgtEl>
                                      </p:cBhvr>
                                    </p:animEffect>
                                    <p:anim calcmode="lin" valueType="num">
                                      <p:cBhvr>
                                        <p:cTn id="18" dur="1000" fill="hold"/>
                                        <p:tgtEl>
                                          <p:spTgt spid="1034"/>
                                        </p:tgtEl>
                                        <p:attrNameLst>
                                          <p:attrName>ppt_x</p:attrName>
                                        </p:attrNameLst>
                                      </p:cBhvr>
                                      <p:tavLst>
                                        <p:tav tm="0">
                                          <p:val>
                                            <p:strVal val="#ppt_x"/>
                                          </p:val>
                                        </p:tav>
                                        <p:tav tm="100000">
                                          <p:val>
                                            <p:strVal val="#ppt_x"/>
                                          </p:val>
                                        </p:tav>
                                      </p:tavLst>
                                    </p:anim>
                                    <p:anim calcmode="lin" valueType="num">
                                      <p:cBhvr>
                                        <p:cTn id="19" dur="1000" fill="hold"/>
                                        <p:tgtEl>
                                          <p:spTgt spid="103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1000"/>
                                        <p:tgtEl>
                                          <p:spTgt spid="1030"/>
                                        </p:tgtEl>
                                      </p:cBhvr>
                                    </p:animEffect>
                                    <p:anim calcmode="lin" valueType="num">
                                      <p:cBhvr>
                                        <p:cTn id="23" dur="1000" fill="hold"/>
                                        <p:tgtEl>
                                          <p:spTgt spid="1030"/>
                                        </p:tgtEl>
                                        <p:attrNameLst>
                                          <p:attrName>ppt_x</p:attrName>
                                        </p:attrNameLst>
                                      </p:cBhvr>
                                      <p:tavLst>
                                        <p:tav tm="0">
                                          <p:val>
                                            <p:strVal val="#ppt_x"/>
                                          </p:val>
                                        </p:tav>
                                        <p:tav tm="100000">
                                          <p:val>
                                            <p:strVal val="#ppt_x"/>
                                          </p:val>
                                        </p:tav>
                                      </p:tavLst>
                                    </p:anim>
                                    <p:anim calcmode="lin" valueType="num">
                                      <p:cBhvr>
                                        <p:cTn id="2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2076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Tạo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ra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một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tựa</a:t>
              </a:r>
              <a:r>
                <a:rPr lang="en-US" sz="2000" b="1" i="0" u="none" strike="noStrike" cap="none" dirty="0">
                  <a:solidFill>
                    <a:schemeClr val="dk1"/>
                  </a:solidFill>
                  <a:latin typeface="Times New Roman"/>
                  <a:ea typeface="Times New Roman"/>
                  <a:cs typeface="Times New Roman"/>
                  <a:sym typeface="Times New Roman"/>
                </a:rPr>
                <a:t> game </a:t>
              </a:r>
              <a:r>
                <a:rPr lang="en-US" sz="2000" b="1" i="0" u="none" strike="noStrike" cap="none" dirty="0" err="1">
                  <a:solidFill>
                    <a:schemeClr val="dk1"/>
                  </a:solidFill>
                  <a:latin typeface="Times New Roman"/>
                  <a:ea typeface="Times New Roman"/>
                  <a:cs typeface="Times New Roman"/>
                  <a:sym typeface="Times New Roman"/>
                </a:rPr>
                <a:t>có</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thể</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đáp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ứng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cầu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giải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trí</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của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trẻ</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em</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cũng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như</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lớn</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204896" y="3677214"/>
              <a:ext cx="2689700" cy="12076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Mong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muốn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đưa</a:t>
              </a:r>
              <a:r>
                <a:rPr lang="en-US" sz="2000" b="1" i="0" u="none" strike="noStrike" cap="none" dirty="0">
                  <a:solidFill>
                    <a:schemeClr val="dk1"/>
                  </a:solidFill>
                  <a:latin typeface="Times New Roman"/>
                  <a:ea typeface="Times New Roman"/>
                  <a:cs typeface="Times New Roman"/>
                  <a:sym typeface="Times New Roman"/>
                </a:rPr>
                <a:t> game </a:t>
              </a:r>
              <a:r>
                <a:rPr lang="en-US" sz="2000" b="1" i="0" u="none" strike="noStrike" cap="none" dirty="0" err="1">
                  <a:solidFill>
                    <a:schemeClr val="dk1"/>
                  </a:solidFill>
                  <a:latin typeface="Times New Roman"/>
                  <a:ea typeface="Times New Roman"/>
                  <a:cs typeface="Times New Roman"/>
                  <a:sym typeface="Times New Roman"/>
                </a:rPr>
                <a:t>Việt</a:t>
              </a:r>
              <a:r>
                <a:rPr lang="en-US" sz="2000" b="1" i="0" u="none" strike="noStrike" cap="none" dirty="0">
                  <a:solidFill>
                    <a:schemeClr val="dk1"/>
                  </a:solidFill>
                  <a:latin typeface="Times New Roman"/>
                  <a:ea typeface="Times New Roman"/>
                  <a:cs typeface="Times New Roman"/>
                  <a:sym typeface="Times New Roman"/>
                </a:rPr>
                <a:t> Nam </a:t>
              </a:r>
              <a:r>
                <a:rPr lang="en-US" sz="2000" b="1" i="0" u="none" strike="noStrike" cap="none" dirty="0" err="1">
                  <a:solidFill>
                    <a:schemeClr val="dk1"/>
                  </a:solidFill>
                  <a:latin typeface="Times New Roman"/>
                  <a:ea typeface="Times New Roman"/>
                  <a:cs typeface="Times New Roman"/>
                  <a:sym typeface="Times New Roman"/>
                </a:rPr>
                <a:t>có</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thể</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phát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triển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sánh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ngang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các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nước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khác</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938447" y="5071611"/>
            <a:ext cx="9726460" cy="1015622"/>
            <a:chOff x="1143886" y="5490929"/>
            <a:chExt cx="9726460" cy="1015622"/>
          </a:xfrm>
        </p:grpSpPr>
        <p:sp>
          <p:nvSpPr>
            <p:cNvPr id="610" name="Google Shape;610;p6"/>
            <p:cNvSpPr/>
            <p:nvPr/>
          </p:nvSpPr>
          <p:spPr>
            <a:xfrm>
              <a:off x="1143886" y="572762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339039" y="5490929"/>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ứng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dụng</a:t>
              </a:r>
              <a:r>
                <a:rPr lang="en-US" sz="2000" dirty="0">
                  <a:solidFill>
                    <a:schemeClr val="dk1"/>
                  </a:solidFill>
                  <a:latin typeface="Times New Roman"/>
                  <a:ea typeface="Times New Roman"/>
                  <a:cs typeface="Times New Roman"/>
                  <a:sym typeface="Times New Roman"/>
                </a:rPr>
                <a:t> game Great War Of The Moon </a:t>
              </a:r>
              <a:r>
                <a:rPr lang="en-US" sz="2000" dirty="0" err="1">
                  <a:solidFill>
                    <a:schemeClr val="dk1"/>
                  </a:solidFill>
                  <a:latin typeface="Times New Roman"/>
                  <a:ea typeface="Times New Roman"/>
                  <a:cs typeface="Times New Roman"/>
                  <a:sym typeface="Times New Roman"/>
                </a:rPr>
                <a:t>bằng</a:t>
              </a:r>
              <a:r>
                <a:rPr lang="en-US" sz="2000" dirty="0">
                  <a:solidFill>
                    <a:schemeClr val="dk1"/>
                  </a:solidFill>
                  <a:latin typeface="Times New Roman"/>
                  <a:ea typeface="Times New Roman"/>
                  <a:cs typeface="Times New Roman"/>
                  <a:sym typeface="Times New Roman"/>
                </a:rPr>
                <a:t> Unity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a:t>
              </a:r>
              <a:r>
                <a:rPr lang="en-US" sz="2000" dirty="0" err="1">
                  <a:solidFill>
                    <a:schemeClr val="dk1"/>
                  </a:solidFill>
                  <a:latin typeface="Times New Roman"/>
                  <a:ea typeface="Times New Roman"/>
                  <a:cs typeface="Times New Roman"/>
                  <a:sym typeface="Times New Roman"/>
                </a:rPr>
                <a:t>à</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bước</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đầu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tiên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để</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tạo</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ra</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một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ứng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dụng</a:t>
              </a:r>
              <a:r>
                <a:rPr lang="en-US" sz="2000" dirty="0">
                  <a:solidFill>
                    <a:schemeClr val="dk1"/>
                  </a:solidFill>
                  <a:latin typeface="Times New Roman"/>
                  <a:ea typeface="Times New Roman"/>
                  <a:cs typeface="Times New Roman"/>
                  <a:sym typeface="Times New Roman"/>
                </a:rPr>
                <a:t> game </a:t>
              </a:r>
              <a:r>
                <a:rPr lang="en-US" sz="2000" dirty="0" err="1">
                  <a:solidFill>
                    <a:schemeClr val="dk1"/>
                  </a:solidFill>
                  <a:latin typeface="Times New Roman"/>
                  <a:ea typeface="Times New Roman"/>
                  <a:cs typeface="Times New Roman"/>
                  <a:sym typeface="Times New Roman"/>
                </a:rPr>
                <a:t>đáp</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ứng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được</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toàn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bộ</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yêu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cầu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của</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thị</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trường</a:t>
              </a:r>
              <a:r>
                <a:rPr lang="en-US" sz="2000" dirty="0">
                  <a:solidFill>
                    <a:schemeClr val="dk1"/>
                  </a:solidFill>
                  <a:latin typeface="Times New Roman"/>
                  <a:ea typeface="Times New Roman"/>
                  <a:cs typeface="Times New Roman"/>
                  <a:sym typeface="Times New Roman"/>
                </a:rPr>
                <a:t> game </a:t>
              </a:r>
              <a:r>
                <a:rPr lang="en-US" sz="2000" dirty="0" err="1">
                  <a:solidFill>
                    <a:schemeClr val="dk1"/>
                  </a:solidFill>
                  <a:latin typeface="Times New Roman"/>
                  <a:ea typeface="Times New Roman"/>
                  <a:cs typeface="Times New Roman"/>
                  <a:sym typeface="Times New Roman"/>
                </a:rPr>
                <a:t>Việt</a:t>
              </a:r>
              <a:r>
                <a:rPr lang="en-US" sz="2000" dirty="0">
                  <a:solidFill>
                    <a:schemeClr val="dk1"/>
                  </a:solidFill>
                  <a:latin typeface="Times New Roman"/>
                  <a:ea typeface="Times New Roman"/>
                  <a:cs typeface="Times New Roman"/>
                  <a:sym typeface="Times New Roman"/>
                </a:rPr>
                <a:t> Nam </a:t>
              </a:r>
              <a:r>
                <a:rPr lang="en-US" sz="2000" dirty="0" err="1">
                  <a:solidFill>
                    <a:schemeClr val="dk1"/>
                  </a:solidFill>
                  <a:latin typeface="Times New Roman"/>
                  <a:ea typeface="Times New Roman"/>
                  <a:cs typeface="Times New Roman"/>
                  <a:sym typeface="Times New Roman"/>
                </a:rPr>
                <a:t>nói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chung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và</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Thế</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Giới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nói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riêng</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Tạo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ra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nguồn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nhập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cho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bản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thân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từ</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việc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đưa</a:t>
              </a:r>
              <a:r>
                <a:rPr lang="en-US" sz="2000" b="1" i="0" u="none" strike="noStrike" cap="none" dirty="0">
                  <a:solidFill>
                    <a:schemeClr val="dk1"/>
                  </a:solidFill>
                  <a:latin typeface="Times New Roman"/>
                  <a:ea typeface="Times New Roman"/>
                  <a:cs typeface="Times New Roman"/>
                  <a:sym typeface="Times New Roman"/>
                </a:rPr>
                <a:t> game </a:t>
              </a:r>
              <a:r>
                <a:rPr lang="en-US" sz="2000" b="1" i="0" u="none" strike="noStrike" cap="none" dirty="0" err="1">
                  <a:solidFill>
                    <a:schemeClr val="dk1"/>
                  </a:solidFill>
                  <a:latin typeface="Times New Roman"/>
                  <a:ea typeface="Times New Roman"/>
                  <a:cs typeface="Times New Roman"/>
                  <a:sym typeface="Times New Roman"/>
                </a:rPr>
                <a:t>lên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các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cửa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hàng</a:t>
              </a:r>
              <a:r>
                <a:rPr lang="en-US" sz="2000" b="1" i="0" u="none" strike="noStrike" cap="none" dirty="0">
                  <a:solidFill>
                    <a:schemeClr val="dk1"/>
                  </a:solidFill>
                  <a:latin typeface="Times New Roman"/>
                  <a:ea typeface="Times New Roman"/>
                  <a:cs typeface="Times New Roman"/>
                  <a:sym typeface="Times New Roman"/>
                </a:rPr>
                <a:t> Steam hay Google Store</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050" name="Picture 2">
            <a:extLst>
              <a:ext uri="{FF2B5EF4-FFF2-40B4-BE49-F238E27FC236}">
                <a16:creationId xmlns:a16="http://schemas.microsoft.com/office/drawing/2014/main" id="{BBBB3E39-D840-6210-330D-D7C5D8B1B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90221"/>
            <a:ext cx="2024496" cy="22775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4BCE5F8-1812-B5B9-7248-E93E44372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1254" y="2409168"/>
            <a:ext cx="5549086" cy="20396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1629720" y="2277360"/>
            <a:ext cx="9287640" cy="3005640"/>
            <a:chOff x="1629720" y="2277360"/>
            <a:chExt cx="9287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1</a:t>
              </a:r>
              <a:endParaRPr sz="1665" b="0" i="0" u="none" strike="noStrike" cap="none" dirty="0">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756360" y="2203920"/>
            <a:ext cx="2241720" cy="1078130"/>
            <a:chOff x="756360" y="2203920"/>
            <a:chExt cx="2241720" cy="1078130"/>
          </a:xfrm>
        </p:grpSpPr>
        <p:sp>
          <p:nvSpPr>
            <p:cNvPr id="694" name="Google Shape;694;p9"/>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dirty="0" err="1">
                  <a:solidFill>
                    <a:srgbClr val="595959"/>
                  </a:solidFill>
                  <a:latin typeface="Calibri"/>
                  <a:ea typeface="Calibri"/>
                  <a:cs typeface="Calibri"/>
                  <a:sym typeface="Calibri"/>
                </a:rPr>
                <a:t>Tạo</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các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khảo</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sát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trực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tuyến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để</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lấy</a:t>
              </a:r>
              <a:r>
                <a:rPr lang="en-US" dirty="0">
                  <a:solidFill>
                    <a:srgbClr val="595959"/>
                  </a:solidFill>
                  <a:latin typeface="Calibri"/>
                  <a:ea typeface="Calibri"/>
                  <a:cs typeface="Calibri"/>
                  <a:sym typeface="Calibri"/>
                </a:rPr>
                <a:t> ý </a:t>
              </a:r>
              <a:r>
                <a:rPr lang="en-US" dirty="0" err="1">
                  <a:solidFill>
                    <a:srgbClr val="595959"/>
                  </a:solidFill>
                  <a:latin typeface="Calibri"/>
                  <a:ea typeface="Calibri"/>
                  <a:cs typeface="Calibri"/>
                  <a:sym typeface="Calibri"/>
                </a:rPr>
                <a:t>kiến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về</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độ</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yêu</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thích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của</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người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chơi</a:t>
              </a:r>
              <a:endParaRPr sz="1400" b="0" i="0" u="none" strike="noStrike" cap="none" dirty="0">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595959"/>
                  </a:solidFill>
                  <a:latin typeface="Calibri"/>
                  <a:ea typeface="Calibri"/>
                  <a:cs typeface="Calibri"/>
                  <a:sym typeface="Calibri"/>
                </a:rPr>
                <a:t>KHẢO SÁT</a:t>
              </a:r>
              <a:endParaRPr sz="1800" b="0" i="0" u="none" strike="noStrike" cap="none" dirty="0">
                <a:solidFill>
                  <a:schemeClr val="dk1"/>
                </a:solidFill>
                <a:latin typeface="Arial"/>
                <a:ea typeface="Arial"/>
                <a:cs typeface="Arial"/>
                <a:sym typeface="Arial"/>
              </a:endParaRPr>
            </a:p>
          </p:txBody>
        </p:sp>
      </p:grpSp>
      <p:grpSp>
        <p:nvGrpSpPr>
          <p:cNvPr id="696" name="Google Shape;696;p9"/>
          <p:cNvGrpSpPr/>
          <p:nvPr/>
        </p:nvGrpSpPr>
        <p:grpSpPr>
          <a:xfrm>
            <a:off x="3578760" y="2203920"/>
            <a:ext cx="2241720" cy="1293573"/>
            <a:chOff x="3578760" y="2203920"/>
            <a:chExt cx="2241720" cy="1293573"/>
          </a:xfrm>
        </p:grpSpPr>
        <p:sp>
          <p:nvSpPr>
            <p:cNvPr id="697" name="Google Shape;697;p9"/>
            <p:cNvSpPr/>
            <p:nvPr/>
          </p:nvSpPr>
          <p:spPr>
            <a:xfrm>
              <a:off x="369432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Từ</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những</a:t>
              </a:r>
              <a:r>
                <a:rPr lang="en-US" sz="1400" b="0" i="0" u="none" strike="noStrike" cap="none" dirty="0">
                  <a:solidFill>
                    <a:srgbClr val="595959"/>
                  </a:solidFill>
                  <a:latin typeface="Calibri"/>
                  <a:ea typeface="Calibri"/>
                  <a:cs typeface="Calibri"/>
                  <a:sym typeface="Calibri"/>
                </a:rPr>
                <a:t> ý </a:t>
              </a:r>
              <a:r>
                <a:rPr lang="en-US" sz="1400" b="0" i="0" u="none" strike="noStrike" cap="none" dirty="0" err="1">
                  <a:solidFill>
                    <a:srgbClr val="595959"/>
                  </a:solidFill>
                  <a:latin typeface="Calibri"/>
                  <a:ea typeface="Calibri"/>
                  <a:cs typeface="Calibri"/>
                  <a:sym typeface="Calibri"/>
                </a:rPr>
                <a:t>tưởng</a:t>
              </a:r>
              <a:r>
                <a:rPr lang="en-US" sz="1400" b="0" i="0" u="none" strike="noStrike" cap="none" dirty="0">
                  <a:solidFill>
                    <a:srgbClr val="595959"/>
                  </a:solidFill>
                  <a:latin typeface="Calibri"/>
                  <a:ea typeface="Calibri"/>
                  <a:cs typeface="Calibri"/>
                  <a:sym typeface="Calibri"/>
                </a:rPr>
                <a:t> ban </a:t>
              </a:r>
              <a:r>
                <a:rPr lang="en-US" sz="1400" b="0" i="0" u="none" strike="noStrike" cap="none" dirty="0" err="1">
                  <a:solidFill>
                    <a:srgbClr val="595959"/>
                  </a:solidFill>
                  <a:latin typeface="Calibri"/>
                  <a:ea typeface="Calibri"/>
                  <a:cs typeface="Calibri"/>
                  <a:sym typeface="Calibri"/>
                </a:rPr>
                <a:t>đầu</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tìm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kiếm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tạo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mẫu</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nhân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vật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phù</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hợp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với</a:t>
              </a:r>
              <a:r>
                <a:rPr lang="en-US" sz="1400" b="0" i="0" u="none" strike="noStrike" cap="none" dirty="0">
                  <a:solidFill>
                    <a:srgbClr val="595959"/>
                  </a:solidFill>
                  <a:latin typeface="Calibri"/>
                  <a:ea typeface="Calibri"/>
                  <a:cs typeface="Calibri"/>
                  <a:sym typeface="Calibri"/>
                </a:rPr>
                <a:t> game</a:t>
              </a:r>
              <a:endParaRPr lang="en-US" sz="1400" b="0" i="0" u="none" strike="noStrike" cap="none" dirty="0">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595959"/>
                  </a:solidFill>
                  <a:latin typeface="Calibri"/>
                  <a:ea typeface="Calibri"/>
                  <a:cs typeface="Calibri"/>
                  <a:sym typeface="Calibri"/>
                </a:rPr>
                <a:t>VẼ ART ASSET GAME</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9" name="Google Shape;699;p9"/>
          <p:cNvGrpSpPr/>
          <p:nvPr/>
        </p:nvGrpSpPr>
        <p:grpSpPr>
          <a:xfrm>
            <a:off x="6324600" y="2203920"/>
            <a:ext cx="2345040" cy="1078130"/>
            <a:chOff x="6408720" y="2203920"/>
            <a:chExt cx="2345040" cy="1078130"/>
          </a:xfrm>
        </p:grpSpPr>
        <p:sp>
          <p:nvSpPr>
            <p:cNvPr id="700" name="Google Shape;700;p9"/>
            <p:cNvSpPr/>
            <p:nvPr/>
          </p:nvSpPr>
          <p:spPr>
            <a:xfrm>
              <a:off x="652428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Tạo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nền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tảng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cho</a:t>
              </a:r>
              <a:r>
                <a:rPr lang="en-US" sz="1400" b="0" i="0" u="none" strike="noStrike" cap="none" dirty="0">
                  <a:solidFill>
                    <a:srgbClr val="595959"/>
                  </a:solidFill>
                  <a:latin typeface="Calibri"/>
                  <a:ea typeface="Calibri"/>
                  <a:cs typeface="Calibri"/>
                  <a:sym typeface="Calibri"/>
                </a:rPr>
                <a:t> game </a:t>
              </a:r>
              <a:r>
                <a:rPr lang="en-US" sz="1400" b="0" i="0" u="none" strike="noStrike" cap="none" dirty="0" err="1">
                  <a:solidFill>
                    <a:srgbClr val="595959"/>
                  </a:solidFill>
                  <a:latin typeface="Calibri"/>
                  <a:ea typeface="Calibri"/>
                  <a:cs typeface="Calibri"/>
                  <a:sym typeface="Calibri"/>
                </a:rPr>
                <a:t>để</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tiếp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với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nhiều</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người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dùng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hơn</a:t>
              </a:r>
              <a:endParaRPr sz="1400" b="0" i="0" u="none" strike="noStrike" cap="none" dirty="0">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595959"/>
                  </a:solidFill>
                  <a:latin typeface="Calibri"/>
                  <a:ea typeface="Calibri"/>
                  <a:cs typeface="Calibri"/>
                  <a:sym typeface="Calibri"/>
                </a:rPr>
                <a:t>SDK ĐA NỀN TẢNG</a:t>
              </a:r>
              <a:endParaRPr sz="1800" b="0" i="0" u="none" strike="noStrike" cap="none" dirty="0">
                <a:solidFill>
                  <a:schemeClr val="dk1"/>
                </a:solidFill>
                <a:latin typeface="Arial"/>
                <a:ea typeface="Arial"/>
                <a:cs typeface="Arial"/>
                <a:sym typeface="Arial"/>
              </a:endParaRPr>
            </a:p>
          </p:txBody>
        </p:sp>
      </p:grpSp>
      <p:grpSp>
        <p:nvGrpSpPr>
          <p:cNvPr id="702" name="Google Shape;702;p9"/>
          <p:cNvGrpSpPr/>
          <p:nvPr/>
        </p:nvGrpSpPr>
        <p:grpSpPr>
          <a:xfrm>
            <a:off x="9228240" y="2203920"/>
            <a:ext cx="2441880" cy="1509017"/>
            <a:chOff x="9228240" y="2203920"/>
            <a:chExt cx="2441880" cy="1509017"/>
          </a:xfrm>
        </p:grpSpPr>
        <p:sp>
          <p:nvSpPr>
            <p:cNvPr id="703" name="Google Shape;703;p9"/>
            <p:cNvSpPr/>
            <p:nvPr/>
          </p:nvSpPr>
          <p:spPr>
            <a:xfrm>
              <a:off x="9343800" y="2544840"/>
              <a:ext cx="2010600" cy="1168097"/>
            </a:xfrm>
            <a:prstGeom prst="rect">
              <a:avLst/>
            </a:prstGeom>
            <a:noFill/>
            <a:ln>
              <a:noFill/>
            </a:ln>
          </p:spPr>
          <p:txBody>
            <a:bodyPr spcFirstLastPara="1" wrap="square" lIns="90000" tIns="45000" rIns="90000" bIns="450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Chuẩn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bị</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sự</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kiện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phát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chuỗi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sự</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kiện</a:t>
              </a:r>
              <a:r>
                <a:rPr lang="en-US" sz="1400" b="0" i="0" u="none" strike="noStrike" cap="none" dirty="0">
                  <a:solidFill>
                    <a:srgbClr val="595959"/>
                  </a:solidFill>
                  <a:latin typeface="Calibri"/>
                  <a:ea typeface="Calibri"/>
                  <a:cs typeface="Calibri"/>
                  <a:sym typeface="Calibri"/>
                </a:rPr>
                <a:t> in-game </a:t>
              </a:r>
              <a:r>
                <a:rPr lang="en-US" sz="1400" b="0" i="0" u="none" strike="noStrike" cap="none" dirty="0" err="1">
                  <a:solidFill>
                    <a:srgbClr val="595959"/>
                  </a:solidFill>
                  <a:latin typeface="Calibri"/>
                  <a:ea typeface="Calibri"/>
                  <a:cs typeface="Calibri"/>
                  <a:sym typeface="Calibri"/>
                </a:rPr>
                <a:t>để</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phục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vụ</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người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chơi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trải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nghiệm</a:t>
              </a:r>
              <a:r>
                <a:rPr lang="en-US" sz="1400" b="0" i="0" u="none" strike="noStrike" cap="none" dirty="0">
                  <a:solidFill>
                    <a:srgbClr val="595959"/>
                  </a:solidFill>
                  <a:latin typeface="Calibri"/>
                  <a:ea typeface="Calibri"/>
                  <a:cs typeface="Calibri"/>
                  <a:sym typeface="Calibri"/>
                </a:rPr>
                <a:t> </a:t>
              </a:r>
              <a:endParaRPr sz="1400" b="0" i="0" u="none" strike="noStrike" cap="none" dirty="0">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PHÁT HÀNH</a:t>
              </a:r>
              <a:endParaRPr sz="1800" b="0" i="0" u="none" strike="noStrike" cap="none" dirty="0">
                <a:solidFill>
                  <a:schemeClr val="dk1"/>
                </a:solidFill>
                <a:latin typeface="Arial"/>
                <a:ea typeface="Arial"/>
                <a:cs typeface="Arial"/>
                <a:sym typeface="Arial"/>
              </a:endParaRPr>
            </a:p>
          </p:txBody>
        </p:sp>
      </p:grpSp>
      <p:grpSp>
        <p:nvGrpSpPr>
          <p:cNvPr id="705" name="Google Shape;705;p9"/>
          <p:cNvGrpSpPr/>
          <p:nvPr/>
        </p:nvGrpSpPr>
        <p:grpSpPr>
          <a:xfrm>
            <a:off x="7831080" y="4364640"/>
            <a:ext cx="2427840" cy="1078130"/>
            <a:chOff x="7831080" y="4364640"/>
            <a:chExt cx="2427840" cy="1078130"/>
          </a:xfrm>
        </p:grpSpPr>
        <p:sp>
          <p:nvSpPr>
            <p:cNvPr id="706" name="Google Shape;706;p9"/>
            <p:cNvSpPr/>
            <p:nvPr/>
          </p:nvSpPr>
          <p:spPr>
            <a:xfrm>
              <a:off x="7946640" y="470556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thử</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chức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năng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SDK </a:t>
              </a:r>
              <a:r>
                <a:rPr lang="en-US" sz="1400" b="0" i="0" u="none" strike="noStrike" cap="none" dirty="0" err="1">
                  <a:solidFill>
                    <a:srgbClr val="595959"/>
                  </a:solidFill>
                  <a:latin typeface="Calibri"/>
                  <a:ea typeface="Calibri"/>
                  <a:cs typeface="Calibri"/>
                  <a:sym typeface="Calibri"/>
                </a:rPr>
                <a:t>của</a:t>
              </a:r>
              <a:r>
                <a:rPr lang="en-US" sz="1400" b="0" i="0" u="none" strike="noStrike" cap="none" dirty="0">
                  <a:solidFill>
                    <a:srgbClr val="595959"/>
                  </a:solidFill>
                  <a:latin typeface="Calibri"/>
                  <a:ea typeface="Calibri"/>
                  <a:cs typeface="Calibri"/>
                  <a:sym typeface="Calibri"/>
                </a:rPr>
                <a:t> game </a:t>
              </a:r>
              <a:r>
                <a:rPr lang="en-US" sz="1400" b="0" i="0" u="none" strike="noStrike" cap="none" dirty="0" err="1">
                  <a:solidFill>
                    <a:srgbClr val="595959"/>
                  </a:solidFill>
                  <a:latin typeface="Calibri"/>
                  <a:ea typeface="Calibri"/>
                  <a:cs typeface="Calibri"/>
                  <a:sym typeface="Calibri"/>
                </a:rPr>
                <a:t>để</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sẵn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phát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hành</a:t>
              </a:r>
              <a:endParaRPr sz="1400" b="0" i="0" u="none" strike="noStrike" cap="none" dirty="0">
                <a:solidFill>
                  <a:schemeClr val="dk1"/>
                </a:solidFill>
                <a:latin typeface="Arial"/>
                <a:ea typeface="Arial"/>
                <a:cs typeface="Arial"/>
                <a:sym typeface="Arial"/>
              </a:endParaRPr>
            </a:p>
          </p:txBody>
        </p:sp>
        <p:sp>
          <p:nvSpPr>
            <p:cNvPr id="707" name="Google Shape;707;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KIỂM THỬ</a:t>
              </a:r>
              <a:endParaRPr sz="1800" b="0" i="0" u="none" strike="noStrike" cap="none" dirty="0">
                <a:solidFill>
                  <a:schemeClr val="dk1"/>
                </a:solidFill>
                <a:latin typeface="Arial"/>
                <a:ea typeface="Arial"/>
                <a:cs typeface="Arial"/>
                <a:sym typeface="Arial"/>
              </a:endParaRPr>
            </a:p>
          </p:txBody>
        </p:sp>
      </p:grpSp>
      <p:grpSp>
        <p:nvGrpSpPr>
          <p:cNvPr id="708" name="Google Shape;708;p9"/>
          <p:cNvGrpSpPr/>
          <p:nvPr/>
        </p:nvGrpSpPr>
        <p:grpSpPr>
          <a:xfrm>
            <a:off x="4998240" y="4364640"/>
            <a:ext cx="2241720" cy="1078130"/>
            <a:chOff x="4998240" y="4364640"/>
            <a:chExt cx="2241720" cy="1078130"/>
          </a:xfrm>
        </p:grpSpPr>
        <p:sp>
          <p:nvSpPr>
            <p:cNvPr id="709" name="Google Shape;709;p9"/>
            <p:cNvSpPr/>
            <p:nvPr/>
          </p:nvSpPr>
          <p:spPr>
            <a:xfrm>
              <a:off x="5113800" y="470556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Khi </a:t>
              </a:r>
              <a:r>
                <a:rPr lang="en-US" sz="1400" b="0" i="0" u="none" strike="noStrike" cap="none" dirty="0" err="1">
                  <a:solidFill>
                    <a:srgbClr val="595959"/>
                  </a:solidFill>
                  <a:latin typeface="Calibri"/>
                  <a:ea typeface="Calibri"/>
                  <a:cs typeface="Calibri"/>
                  <a:sym typeface="Calibri"/>
                </a:rPr>
                <a:t>đã</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có</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đủ</a:t>
              </a:r>
              <a:r>
                <a:rPr lang="en-US" sz="1400" b="0" i="0" u="none" strike="noStrike" cap="none" dirty="0">
                  <a:solidFill>
                    <a:srgbClr val="595959"/>
                  </a:solidFill>
                  <a:latin typeface="Calibri"/>
                  <a:ea typeface="Calibri"/>
                  <a:cs typeface="Calibri"/>
                  <a:sym typeface="Calibri"/>
                </a:rPr>
                <a:t> asset game </a:t>
              </a:r>
              <a:r>
                <a:rPr lang="en-US" sz="1400" b="0" i="0" u="none" strike="noStrike" cap="none" dirty="0" err="1">
                  <a:solidFill>
                    <a:srgbClr val="595959"/>
                  </a:solidFill>
                  <a:latin typeface="Calibri"/>
                  <a:ea typeface="Calibri"/>
                  <a:cs typeface="Calibri"/>
                  <a:sym typeface="Calibri"/>
                </a:rPr>
                <a:t>thì</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sẽ</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tiếp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tục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sử</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dụng</a:t>
              </a:r>
              <a:r>
                <a:rPr lang="en-US" sz="1400" b="0" i="0" u="none" strike="noStrike" cap="none" dirty="0">
                  <a:solidFill>
                    <a:srgbClr val="595959"/>
                  </a:solidFill>
                  <a:latin typeface="Calibri"/>
                  <a:ea typeface="Calibri"/>
                  <a:cs typeface="Calibri"/>
                  <a:sym typeface="Calibri"/>
                </a:rPr>
                <a:t> Unity </a:t>
              </a:r>
              <a:r>
                <a:rPr lang="en-US" sz="1400" b="0" i="0" u="none" strike="noStrike" cap="none" dirty="0" err="1">
                  <a:solidFill>
                    <a:srgbClr val="595959"/>
                  </a:solidFill>
                  <a:latin typeface="Calibri"/>
                  <a:ea typeface="Calibri"/>
                  <a:cs typeface="Calibri"/>
                  <a:sym typeface="Calibri"/>
                </a:rPr>
                <a:t>để</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cài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đặt</a:t>
              </a:r>
              <a:r>
                <a:rPr lang="en-US" sz="1400" b="0" i="0" u="none" strike="noStrike" cap="none" dirty="0">
                  <a:solidFill>
                    <a:srgbClr val="595959"/>
                  </a:solidFill>
                  <a:latin typeface="Calibri"/>
                  <a:ea typeface="Calibri"/>
                  <a:cs typeface="Calibri"/>
                  <a:sym typeface="Calibri"/>
                </a:rPr>
                <a:t> game</a:t>
              </a:r>
              <a:endParaRPr lang="en-US" sz="1400" b="0" i="0" u="none" strike="noStrike" cap="none" dirty="0">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595959"/>
                  </a:solidFill>
                  <a:latin typeface="Calibri"/>
                  <a:ea typeface="Calibri"/>
                  <a:cs typeface="Calibri"/>
                  <a:sym typeface="Calibri"/>
                </a:rPr>
                <a:t>CÀI ĐẶT GAME</a:t>
              </a:r>
              <a:endParaRPr lang="en-US" sz="1800" b="0" i="0" u="none" strike="noStrike" cap="none" dirty="0">
                <a:solidFill>
                  <a:schemeClr val="dk1"/>
                </a:solidFill>
                <a:latin typeface="Arial"/>
                <a:ea typeface="Arial"/>
                <a:cs typeface="Arial"/>
                <a:sym typeface="Arial"/>
              </a:endParaRPr>
            </a:p>
          </p:txBody>
        </p:sp>
      </p:grpSp>
      <p:grpSp>
        <p:nvGrpSpPr>
          <p:cNvPr id="711" name="Google Shape;711;p9"/>
          <p:cNvGrpSpPr/>
          <p:nvPr/>
        </p:nvGrpSpPr>
        <p:grpSpPr>
          <a:xfrm>
            <a:off x="2154240" y="4364640"/>
            <a:ext cx="2381760" cy="1293573"/>
            <a:chOff x="2154240" y="4364640"/>
            <a:chExt cx="2381760" cy="1293573"/>
          </a:xfrm>
        </p:grpSpPr>
        <p:sp>
          <p:nvSpPr>
            <p:cNvPr id="712" name="Google Shape;712;p9"/>
            <p:cNvSpPr/>
            <p:nvPr/>
          </p:nvSpPr>
          <p:spPr>
            <a:xfrm>
              <a:off x="2269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Tạo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GamePlay</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CoreLoop</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các</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cơ</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chế</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trong</a:t>
              </a:r>
              <a:r>
                <a:rPr lang="en-US" dirty="0">
                  <a:solidFill>
                    <a:srgbClr val="595959"/>
                  </a:solidFill>
                  <a:latin typeface="Calibri"/>
                  <a:ea typeface="Calibri"/>
                  <a:cs typeface="Calibri"/>
                  <a:sym typeface="Calibri"/>
                </a:rPr>
                <a:t> game, </a:t>
              </a:r>
              <a:r>
                <a:rPr lang="en-US" dirty="0" err="1">
                  <a:solidFill>
                    <a:srgbClr val="595959"/>
                  </a:solidFill>
                  <a:latin typeface="Calibri"/>
                  <a:ea typeface="Calibri"/>
                  <a:cs typeface="Calibri"/>
                  <a:sym typeface="Calibri"/>
                </a:rPr>
                <a:t>thiết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kế</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nhân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vật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quái</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vật</a:t>
              </a:r>
              <a:r>
                <a:rPr lang="en-US" dirty="0">
                  <a:solidFill>
                    <a:srgbClr val="595959"/>
                  </a:solidFill>
                  <a:latin typeface="Calibri"/>
                  <a:ea typeface="Calibri"/>
                  <a:cs typeface="Calibri"/>
                  <a:sym typeface="Calibri"/>
                </a:rPr>
                <a:t>…</a:t>
              </a:r>
              <a:endParaRPr sz="1400" b="0" i="0" u="none" strike="noStrike" cap="none" dirty="0">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595959"/>
                  </a:solidFill>
                  <a:latin typeface="Calibri"/>
                  <a:ea typeface="Calibri"/>
                  <a:cs typeface="Calibri"/>
                  <a:sym typeface="Calibri"/>
                </a:rPr>
                <a:t>THIẾT KẾ GAME</a:t>
              </a:r>
              <a:endParaRPr lang="en-US" sz="1800" b="0" i="0" u="none" strike="noStrike" cap="none" dirty="0">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CÁC CÔNG ĐOẠN LÀM GAME</a:t>
            </a:r>
            <a:endParaRPr sz="2400" b="0" i="0" u="none" strike="noStrike" cap="none" dirty="0">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p:val>
                                            <p:strVal val="0"/>
                                          </p:val>
                                        </p:tav>
                                        <p:tav tm="100000">
                                          <p:val>
                                            <p:strVal val="#ppt_w"/>
                                          </p:val>
                                        </p:tav>
                                      </p:tavLst>
                                    </p:anim>
                                    <p:anim calcmode="lin" valueType="num">
                                      <p:cBhvr additive="base">
                                        <p:cTn id="38" dur="500"/>
                                        <p:tgtEl>
                                          <p:spTgt spid="705"/>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2"/>
                                        </p:tgtEl>
                                        <p:attrNameLst>
                                          <p:attrName>style.visibility</p:attrName>
                                        </p:attrNameLst>
                                      </p:cBhvr>
                                      <p:to>
                                        <p:strVal val="visible"/>
                                      </p:to>
                                    </p:set>
                                    <p:anim calcmode="lin" valueType="num">
                                      <p:cBhvr additive="base">
                                        <p:cTn id="43" dur="500"/>
                                        <p:tgtEl>
                                          <p:spTgt spid="702"/>
                                        </p:tgtEl>
                                        <p:attrNameLst>
                                          <p:attrName>ppt_w</p:attrName>
                                        </p:attrNameLst>
                                      </p:cBhvr>
                                      <p:tavLst>
                                        <p:tav tm="0">
                                          <p:val>
                                            <p:strVal val="0"/>
                                          </p:val>
                                        </p:tav>
                                        <p:tav tm="100000">
                                          <p:val>
                                            <p:strVal val="#ppt_w"/>
                                          </p:val>
                                        </p:tav>
                                      </p:tavLst>
                                    </p:anim>
                                    <p:anim calcmode="lin" valueType="num">
                                      <p:cBhvr additive="base">
                                        <p:cTn id="44"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02 :</a:t>
            </a:r>
            <a:endParaRPr sz="4800" b="0" i="0" u="none" strike="noStrike" cap="none" dirty="0">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1416</Words>
  <Application>Microsoft Office PowerPoint</Application>
  <PresentationFormat>Widescreen</PresentationFormat>
  <Paragraphs>284</Paragraphs>
  <Slides>21</Slides>
  <Notes>18</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21</vt:i4>
      </vt:variant>
    </vt:vector>
  </HeadingPairs>
  <TitlesOfParts>
    <vt:vector size="33" baseType="lpstr">
      <vt:lpstr>Times New Roman</vt:lpstr>
      <vt:lpstr>Century Gothic</vt:lpstr>
      <vt:lpstr>Microsoft Yahei</vt:lpstr>
      <vt:lpstr>Oi</vt:lpstr>
      <vt:lpstr>Arial</vt:lpstr>
      <vt:lpstr>Calibri</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Khánh Nguyễn Quốc</cp:lastModifiedBy>
  <cp:revision>6</cp:revision>
  <dcterms:created xsi:type="dcterms:W3CDTF">2017-11-02T08:38:29Z</dcterms:created>
  <dcterms:modified xsi:type="dcterms:W3CDTF">2024-06-03T00:16:42Z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