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9" r:id="rId4"/>
    <p:sldId id="261" r:id="rId5"/>
    <p:sldId id="262" r:id="rId6"/>
    <p:sldId id="268" r:id="rId7"/>
    <p:sldId id="263" r:id="rId8"/>
    <p:sldId id="267"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12">
          <p15:clr>
            <a:srgbClr val="9AA0A6"/>
          </p15:clr>
        </p15:guide>
        <p15:guide id="2" pos="2880">
          <p15:clr>
            <a:srgbClr val="9AA0A6"/>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512"/>
        <p:guide pos="288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73a04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3a5d80fc5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3a5d80f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3a5d80fc5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3a5d80f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5f7bd6c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5f7bd6c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2aba9ea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2aba9ea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3a5d80fc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3a5d80fc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5d80fc5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5d80f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5d80f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5d80f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5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3a5d80fc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3a5d80fc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3a5d80fc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a5d80fc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5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3a5d80fc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a5d80fc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CS2225.CH1501.FinalPresentation</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90525" y="484725"/>
            <a:ext cx="8222100" cy="32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BÁO CÁO ĐỒ ÁN CUỐI KỲ</a:t>
            </a:r>
            <a:endParaRPr b="1" dirty="0"/>
          </a:p>
          <a:p>
            <a:pPr marL="0" lvl="0" indent="0" algn="l" rtl="0">
              <a:spcBef>
                <a:spcPts val="0"/>
              </a:spcBef>
              <a:spcAft>
                <a:spcPts val="0"/>
              </a:spcAft>
              <a:buNone/>
            </a:pPr>
            <a:endParaRPr sz="3600" b="1" dirty="0"/>
          </a:p>
          <a:p>
            <a:pPr marL="0" lvl="0" indent="0" algn="l" rtl="0">
              <a:lnSpc>
                <a:spcPct val="150000"/>
              </a:lnSpc>
              <a:spcBef>
                <a:spcPts val="0"/>
              </a:spcBef>
              <a:spcAft>
                <a:spcPts val="0"/>
              </a:spcAft>
              <a:buNone/>
            </a:pPr>
            <a:r>
              <a:rPr lang="en" sz="3200" b="1" dirty="0"/>
              <a:t>Lớp: CS2225.CH1501</a:t>
            </a:r>
            <a:endParaRPr sz="3200" b="1" dirty="0"/>
          </a:p>
          <a:p>
            <a:pPr marL="0" lvl="0" indent="0" algn="l" rtl="0">
              <a:lnSpc>
                <a:spcPct val="150000"/>
              </a:lnSpc>
              <a:spcBef>
                <a:spcPts val="0"/>
              </a:spcBef>
              <a:spcAft>
                <a:spcPts val="0"/>
              </a:spcAft>
              <a:buNone/>
            </a:pPr>
            <a:r>
              <a:rPr lang="en" sz="3200" b="1" dirty="0"/>
              <a:t>Môn: NHẬN DẠNG THỊ GIÁC VÀ ỨNG DỤNG</a:t>
            </a:r>
            <a:endParaRPr sz="3200" b="1" dirty="0"/>
          </a:p>
        </p:txBody>
      </p:sp>
      <p:sp>
        <p:nvSpPr>
          <p:cNvPr id="67" name="Google Shape;67;p13"/>
          <p:cNvSpPr txBox="1">
            <a:spLocks noGrp="1"/>
          </p:cNvSpPr>
          <p:nvPr>
            <p:ph type="subTitle" idx="1"/>
          </p:nvPr>
        </p:nvSpPr>
        <p:spPr>
          <a:xfrm>
            <a:off x="390525" y="3783576"/>
            <a:ext cx="8222100" cy="7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GV: PGS.TS Lê Đình Duy</a:t>
            </a:r>
            <a:endParaRPr sz="2400" b="1"/>
          </a:p>
          <a:p>
            <a:pPr marL="0" lvl="0" indent="0" algn="l" rtl="0">
              <a:spcBef>
                <a:spcPts val="0"/>
              </a:spcBef>
              <a:spcAft>
                <a:spcPts val="0"/>
              </a:spcAft>
              <a:buNone/>
            </a:pPr>
            <a:r>
              <a:rPr lang="en" sz="2400" b="1"/>
              <a:t>Trường ĐH Công Nghệ Thông Tin, ĐHQG-HCM</a:t>
            </a: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Phương pháp đánh giá</a:t>
            </a:r>
            <a:endParaRPr/>
          </a:p>
        </p:txBody>
      </p:sp>
      <p:sp>
        <p:nvSpPr>
          <p:cNvPr id="123" name="Google Shape;123;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MAP</a:t>
            </a:r>
            <a:endParaRPr/>
          </a:p>
          <a:p>
            <a:pPr marL="457200" lvl="0" indent="-368300" algn="l" rtl="0">
              <a:spcBef>
                <a:spcPts val="0"/>
              </a:spcBef>
              <a:spcAft>
                <a:spcPts val="0"/>
              </a:spcAft>
              <a:buSzPts val="2200"/>
              <a:buChar char="●"/>
            </a:pPr>
            <a:r>
              <a:rPr lang="en"/>
              <a:t>F1-Score</a:t>
            </a: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574975" y="1023250"/>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1"/>
                </a:solidFill>
                <a:latin typeface="Roboto"/>
                <a:ea typeface="Roboto"/>
                <a:cs typeface="Roboto"/>
                <a:sym typeface="Roboto"/>
              </a:rPr>
              <a:t>BẮT ĐẦU BÁO CÁO </a:t>
            </a:r>
            <a:endParaRPr sz="4800" b="1">
              <a:solidFill>
                <a:schemeClr val="lt1"/>
              </a:solidFill>
              <a:latin typeface="Roboto"/>
              <a:ea typeface="Roboto"/>
              <a:cs typeface="Roboto"/>
              <a:sym typeface="Roboto"/>
            </a:endParaRPr>
          </a:p>
          <a:p>
            <a:pPr marL="0" lvl="0" indent="0" algn="ctr" rtl="0">
              <a:spcBef>
                <a:spcPts val="0"/>
              </a:spcBef>
              <a:spcAft>
                <a:spcPts val="0"/>
              </a:spcAft>
              <a:buNone/>
            </a:pPr>
            <a:r>
              <a:rPr lang="en" sz="4800" b="1">
                <a:solidFill>
                  <a:schemeClr val="lt1"/>
                </a:solidFill>
                <a:latin typeface="Roboto"/>
                <a:ea typeface="Roboto"/>
                <a:cs typeface="Roboto"/>
                <a:sym typeface="Roboto"/>
              </a:rPr>
              <a:t>CỦA CÁC NHÓM</a:t>
            </a:r>
            <a:endParaRPr sz="4800" b="1">
              <a:solidFill>
                <a:schemeClr val="lt1"/>
              </a:solidFill>
              <a:latin typeface="Roboto"/>
              <a:ea typeface="Roboto"/>
              <a:cs typeface="Roboto"/>
              <a:sym typeface="Roboto"/>
            </a:endParaRPr>
          </a:p>
        </p:txBody>
      </p:sp>
      <p:sp>
        <p:nvSpPr>
          <p:cNvPr id="129" name="Google Shape;129;p23"/>
          <p:cNvSpPr txBox="1"/>
          <p:nvPr/>
        </p:nvSpPr>
        <p:spPr>
          <a:xfrm>
            <a:off x="809575" y="2765650"/>
            <a:ext cx="7882500" cy="1704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30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3000" b="1">
                <a:solidFill>
                  <a:schemeClr val="lt1"/>
                </a:solidFill>
                <a:latin typeface="Roboto"/>
                <a:ea typeface="Roboto"/>
                <a:cs typeface="Roboto"/>
                <a:sym typeface="Roboto"/>
              </a:rPr>
              <a:t>Các nhóm sử dụng hướng dẫn các nội dung trong các slide mẫu ở trên </a:t>
            </a:r>
            <a:endParaRPr sz="3000" b="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617438" y="757436"/>
            <a:ext cx="7882500" cy="13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Roboto"/>
                <a:ea typeface="Roboto"/>
                <a:cs typeface="Roboto"/>
                <a:sym typeface="Roboto"/>
              </a:rPr>
              <a:t>XÁC ĐỊNH MỘT NGƯỜI CÓ MANG KHẨU TRANG HAY KHÔNG, ĐỒNG THỜI CHO BIẾT HỌ TÊN NGƯỜI ĐÓ TỪ CAMERA QUAN SÁT</a:t>
            </a:r>
            <a:endParaRPr sz="3600" b="1" dirty="0">
              <a:solidFill>
                <a:schemeClr val="lt1"/>
              </a:solidFill>
              <a:latin typeface="Roboto"/>
              <a:ea typeface="Roboto"/>
              <a:cs typeface="Roboto"/>
              <a:sym typeface="Roboto"/>
            </a:endParaRPr>
          </a:p>
        </p:txBody>
      </p:sp>
      <p:sp>
        <p:nvSpPr>
          <p:cNvPr id="79" name="Google Shape;79;p15"/>
          <p:cNvSpPr txBox="1"/>
          <p:nvPr/>
        </p:nvSpPr>
        <p:spPr>
          <a:xfrm>
            <a:off x="425302" y="2765650"/>
            <a:ext cx="8266773" cy="1704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 sz="2400" b="1" dirty="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400" b="1" dirty="0">
                <a:solidFill>
                  <a:schemeClr val="lt1"/>
                </a:solidFill>
                <a:latin typeface="Roboto"/>
                <a:ea typeface="Roboto"/>
                <a:cs typeface="Roboto"/>
                <a:sym typeface="Roboto"/>
              </a:rPr>
              <a:t>Nguyễn </a:t>
            </a:r>
            <a:r>
              <a:rPr lang="en-US" sz="2400" b="1" dirty="0" err="1">
                <a:solidFill>
                  <a:schemeClr val="lt1"/>
                </a:solidFill>
                <a:latin typeface="Roboto"/>
                <a:ea typeface="Roboto"/>
                <a:cs typeface="Roboto"/>
                <a:sym typeface="Roboto"/>
              </a:rPr>
              <a:t>Hồ</a:t>
            </a:r>
            <a:r>
              <a:rPr lang="en-US" sz="2400" b="1" dirty="0">
                <a:solidFill>
                  <a:schemeClr val="lt1"/>
                </a:solidFill>
                <a:latin typeface="Roboto"/>
                <a:ea typeface="Roboto"/>
                <a:cs typeface="Roboto"/>
                <a:sym typeface="Roboto"/>
              </a:rPr>
              <a:t> </a:t>
            </a:r>
            <a:r>
              <a:rPr lang="en-US" sz="2400" b="1" dirty="0" err="1">
                <a:solidFill>
                  <a:schemeClr val="lt1"/>
                </a:solidFill>
                <a:latin typeface="Roboto"/>
                <a:ea typeface="Roboto"/>
                <a:cs typeface="Roboto"/>
                <a:sym typeface="Roboto"/>
              </a:rPr>
              <a:t>Khánh</a:t>
            </a:r>
            <a:r>
              <a:rPr lang="en-US" sz="2400" b="1" dirty="0">
                <a:solidFill>
                  <a:schemeClr val="lt1"/>
                </a:solidFill>
                <a:latin typeface="Roboto"/>
                <a:ea typeface="Roboto"/>
                <a:cs typeface="Roboto"/>
                <a:sym typeface="Roboto"/>
              </a:rPr>
              <a:t> – Nguyễn </a:t>
            </a:r>
            <a:r>
              <a:rPr lang="en-US" sz="2400" b="1" dirty="0" err="1">
                <a:solidFill>
                  <a:schemeClr val="lt1"/>
                </a:solidFill>
                <a:latin typeface="Roboto"/>
                <a:ea typeface="Roboto"/>
                <a:cs typeface="Roboto"/>
                <a:sym typeface="Roboto"/>
              </a:rPr>
              <a:t>Võ</a:t>
            </a:r>
            <a:r>
              <a:rPr lang="en-US" sz="2400" b="1" dirty="0">
                <a:solidFill>
                  <a:schemeClr val="lt1"/>
                </a:solidFill>
                <a:latin typeface="Roboto"/>
                <a:ea typeface="Roboto"/>
                <a:cs typeface="Roboto"/>
                <a:sym typeface="Roboto"/>
              </a:rPr>
              <a:t> </a:t>
            </a:r>
            <a:r>
              <a:rPr lang="en-US" sz="2400" b="1" dirty="0" err="1">
                <a:solidFill>
                  <a:schemeClr val="lt1"/>
                </a:solidFill>
                <a:latin typeface="Roboto"/>
                <a:ea typeface="Roboto"/>
                <a:cs typeface="Roboto"/>
                <a:sym typeface="Roboto"/>
              </a:rPr>
              <a:t>Tấn</a:t>
            </a:r>
            <a:r>
              <a:rPr lang="en-US" sz="2400" b="1" dirty="0">
                <a:solidFill>
                  <a:schemeClr val="lt1"/>
                </a:solidFill>
                <a:latin typeface="Roboto"/>
                <a:ea typeface="Roboto"/>
                <a:cs typeface="Roboto"/>
                <a:sym typeface="Roboto"/>
              </a:rPr>
              <a:t> Đạt – </a:t>
            </a:r>
            <a:r>
              <a:rPr lang="en-US" sz="2400" b="1" dirty="0" err="1">
                <a:solidFill>
                  <a:schemeClr val="lt1"/>
                </a:solidFill>
                <a:latin typeface="Roboto"/>
                <a:ea typeface="Roboto"/>
                <a:cs typeface="Roboto"/>
                <a:sym typeface="Roboto"/>
              </a:rPr>
              <a:t>Châu</a:t>
            </a:r>
            <a:r>
              <a:rPr lang="en-US" sz="2400" b="1" dirty="0">
                <a:solidFill>
                  <a:schemeClr val="lt1"/>
                </a:solidFill>
                <a:latin typeface="Roboto"/>
                <a:ea typeface="Roboto"/>
                <a:cs typeface="Roboto"/>
                <a:sym typeface="Roboto"/>
              </a:rPr>
              <a:t> Minh </a:t>
            </a:r>
            <a:r>
              <a:rPr lang="en-US" sz="2400" b="1" dirty="0" err="1">
                <a:solidFill>
                  <a:schemeClr val="lt1"/>
                </a:solidFill>
                <a:latin typeface="Roboto"/>
                <a:ea typeface="Roboto"/>
                <a:cs typeface="Roboto"/>
                <a:sym typeface="Roboto"/>
              </a:rPr>
              <a:t>Hòa</a:t>
            </a:r>
            <a:endParaRPr sz="2400" b="1" dirty="0">
              <a:solidFill>
                <a:schemeClr val="lt1"/>
              </a:solidFill>
              <a:latin typeface="Roboto"/>
              <a:ea typeface="Roboto"/>
              <a:cs typeface="Roboto"/>
              <a:sym typeface="Roboto"/>
            </a:endParaRPr>
          </a:p>
          <a:p>
            <a:pPr marL="0" lvl="0" indent="0" algn="l" rtl="0">
              <a:lnSpc>
                <a:spcPct val="115000"/>
              </a:lnSpc>
              <a:spcBef>
                <a:spcPts val="0"/>
              </a:spcBef>
              <a:spcAft>
                <a:spcPts val="0"/>
              </a:spcAft>
              <a:buNone/>
            </a:pPr>
            <a:endParaRPr lang="en" sz="2400" b="1" dirty="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400" b="1" dirty="0">
                <a:solidFill>
                  <a:schemeClr val="lt1"/>
                </a:solidFill>
                <a:latin typeface="Roboto"/>
                <a:ea typeface="Roboto"/>
                <a:cs typeface="Roboto"/>
                <a:sym typeface="Roboto"/>
              </a:rPr>
              <a:t>Link Github: </a:t>
            </a:r>
            <a:r>
              <a:rPr lang="en-US" sz="2400" dirty="0">
                <a:solidFill>
                  <a:schemeClr val="lt1"/>
                </a:solidFill>
                <a:latin typeface="Roboto"/>
                <a:ea typeface="Roboto"/>
                <a:cs typeface="Roboto"/>
                <a:sym typeface="Roboto"/>
              </a:rPr>
              <a:t>https://github.com/khanh21281/CS2225.CH1501</a:t>
            </a:r>
            <a:endParaRPr sz="2400"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a:t>
            </a:r>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0" algn="l" rtl="0">
              <a:spcBef>
                <a:spcPts val="0"/>
              </a:spcBef>
              <a:spcAft>
                <a:spcPts val="0"/>
              </a:spcAft>
              <a:buSzPts val="2200"/>
              <a:buFont typeface="Arial" panose="020B0604020202020204" pitchFamily="34" charset="0"/>
              <a:buChar char="•"/>
            </a:pPr>
            <a:r>
              <a:rPr lang="en" sz="1400" dirty="0"/>
              <a:t>Tên đề tài:</a:t>
            </a:r>
          </a:p>
          <a:p>
            <a:pPr marL="88900" lvl="0" indent="0" algn="l" rtl="0">
              <a:spcBef>
                <a:spcPts val="0"/>
              </a:spcBef>
              <a:spcAft>
                <a:spcPts val="0"/>
              </a:spcAft>
              <a:buSzPts val="2200"/>
              <a:buNone/>
            </a:pPr>
            <a:r>
              <a:rPr lang="en" sz="1400" dirty="0"/>
              <a:t>Xác định một người có mang khẩu trang hay không, đồng thời cho biết họ tên người đó từ camera quan sát.</a:t>
            </a:r>
            <a:endParaRPr sz="1400" dirty="0"/>
          </a:p>
          <a:p>
            <a:pPr lvl="0" algn="l" rtl="0">
              <a:spcBef>
                <a:spcPts val="0"/>
              </a:spcBef>
              <a:spcAft>
                <a:spcPts val="0"/>
              </a:spcAft>
              <a:buSzPts val="2200"/>
              <a:buFont typeface="Arial" panose="020B0604020202020204" pitchFamily="34" charset="0"/>
              <a:buChar char="•"/>
            </a:pPr>
            <a:r>
              <a:rPr lang="en" sz="1400" dirty="0"/>
              <a:t>Tóm tắt về đồ án và kết quả đạt được:</a:t>
            </a:r>
          </a:p>
          <a:p>
            <a:pPr marL="88900" lvl="0" indent="0" algn="l" rtl="0">
              <a:spcBef>
                <a:spcPts val="0"/>
              </a:spcBef>
              <a:spcAft>
                <a:spcPts val="0"/>
              </a:spcAft>
              <a:buSzPts val="2200"/>
              <a:buNone/>
            </a:pPr>
            <a:r>
              <a:rPr lang="en" sz="1400" dirty="0"/>
              <a:t>- Trong đại dịch Covid-19, mọi người được khuyến cáo phải mang khẩu trang nhằm tự bảo vệ mình và ngăn chặn virus lây lan. Tuy nhiên vẫn còn một số người bỏ qua khuyến cáo này.</a:t>
            </a:r>
          </a:p>
          <a:p>
            <a:pPr marL="88900" lvl="0" indent="0" algn="l" rtl="0">
              <a:spcBef>
                <a:spcPts val="0"/>
              </a:spcBef>
              <a:spcAft>
                <a:spcPts val="0"/>
              </a:spcAft>
              <a:buSzPts val="2200"/>
              <a:buNone/>
            </a:pPr>
            <a:r>
              <a:rPr lang="en-US" sz="1400" dirty="0"/>
              <a:t>- </a:t>
            </a:r>
            <a:r>
              <a:rPr lang="en-US" sz="1400" dirty="0" err="1"/>
              <a:t>Nhóm</a:t>
            </a:r>
            <a:r>
              <a:rPr lang="en-US" sz="1400" dirty="0"/>
              <a:t> </a:t>
            </a:r>
            <a:r>
              <a:rPr lang="en-US" sz="1400" dirty="0" err="1"/>
              <a:t>đã</a:t>
            </a:r>
            <a:r>
              <a:rPr lang="en-US" sz="1400" dirty="0"/>
              <a:t> </a:t>
            </a:r>
            <a:r>
              <a:rPr lang="en-US" sz="1400" dirty="0" err="1"/>
              <a:t>xây</a:t>
            </a:r>
            <a:r>
              <a:rPr lang="en-US" sz="1400" dirty="0"/>
              <a:t> </a:t>
            </a:r>
            <a:r>
              <a:rPr lang="en-US" sz="1400" dirty="0" err="1"/>
              <a:t>dựng</a:t>
            </a:r>
            <a:r>
              <a:rPr lang="en-US" sz="1400" dirty="0"/>
              <a:t> </a:t>
            </a:r>
            <a:r>
              <a:rPr lang="en-US" sz="1400" dirty="0" err="1"/>
              <a:t>một</a:t>
            </a:r>
            <a:r>
              <a:rPr lang="en-US" sz="1400" dirty="0"/>
              <a:t> </a:t>
            </a:r>
            <a:r>
              <a:rPr lang="en-US" sz="1400" dirty="0" err="1"/>
              <a:t>ứng</a:t>
            </a:r>
            <a:r>
              <a:rPr lang="en-US" sz="1400" dirty="0"/>
              <a:t> </a:t>
            </a:r>
            <a:r>
              <a:rPr lang="en-US" sz="1400" dirty="0" err="1"/>
              <a:t>dụng</a:t>
            </a:r>
            <a:r>
              <a:rPr lang="en-US" sz="1400" dirty="0"/>
              <a:t> machine learning </a:t>
            </a:r>
            <a:r>
              <a:rPr lang="en-US" sz="1400" dirty="0" err="1"/>
              <a:t>nhằm</a:t>
            </a:r>
            <a:r>
              <a:rPr lang="en-US" sz="1400" dirty="0"/>
              <a:t> </a:t>
            </a:r>
            <a:r>
              <a:rPr lang="en-US" sz="1400" dirty="0" err="1"/>
              <a:t>phát</a:t>
            </a:r>
            <a:r>
              <a:rPr lang="en-US" sz="1400" dirty="0"/>
              <a:t> </a:t>
            </a:r>
            <a:r>
              <a:rPr lang="en-US" sz="1400" dirty="0" err="1"/>
              <a:t>hiện</a:t>
            </a:r>
            <a:r>
              <a:rPr lang="en-US" sz="1400" dirty="0"/>
              <a:t> </a:t>
            </a:r>
            <a:r>
              <a:rPr lang="en-US" sz="1400" dirty="0" err="1"/>
              <a:t>những</a:t>
            </a:r>
            <a:r>
              <a:rPr lang="en-US" sz="1400" dirty="0"/>
              <a:t> </a:t>
            </a:r>
            <a:r>
              <a:rPr lang="en-US" sz="1400" dirty="0" err="1"/>
              <a:t>người</a:t>
            </a:r>
            <a:r>
              <a:rPr lang="en-US" sz="1400" dirty="0"/>
              <a:t> </a:t>
            </a:r>
            <a:r>
              <a:rPr lang="en-US" sz="1400" dirty="0" err="1"/>
              <a:t>không</a:t>
            </a:r>
            <a:r>
              <a:rPr lang="en-US" sz="1400" dirty="0"/>
              <a:t> </a:t>
            </a:r>
            <a:r>
              <a:rPr lang="en-US" sz="1400" dirty="0" err="1"/>
              <a:t>mang</a:t>
            </a:r>
            <a:r>
              <a:rPr lang="en-US" sz="1400" dirty="0"/>
              <a:t> </a:t>
            </a:r>
            <a:r>
              <a:rPr lang="en-US" sz="1400" dirty="0" err="1"/>
              <a:t>khẩu</a:t>
            </a:r>
            <a:r>
              <a:rPr lang="en-US" sz="1400" dirty="0"/>
              <a:t> </a:t>
            </a:r>
            <a:r>
              <a:rPr lang="en-US" sz="1400" dirty="0" err="1"/>
              <a:t>trang</a:t>
            </a:r>
            <a:r>
              <a:rPr lang="en-US" sz="1400" dirty="0"/>
              <a:t>, </a:t>
            </a:r>
            <a:r>
              <a:rPr lang="en-US" sz="1400" dirty="0" err="1"/>
              <a:t>lưu</a:t>
            </a:r>
            <a:r>
              <a:rPr lang="en-US" sz="1400" dirty="0"/>
              <a:t> </a:t>
            </a:r>
            <a:r>
              <a:rPr lang="en-US" sz="1400" dirty="0" err="1"/>
              <a:t>lại</a:t>
            </a:r>
            <a:r>
              <a:rPr lang="en-US" sz="1400" dirty="0"/>
              <a:t> </a:t>
            </a:r>
            <a:r>
              <a:rPr lang="en-US" sz="1400" dirty="0" err="1"/>
              <a:t>hình</a:t>
            </a:r>
            <a:r>
              <a:rPr lang="en-US" sz="1400" dirty="0"/>
              <a:t> </a:t>
            </a:r>
            <a:r>
              <a:rPr lang="en-US" sz="1400" dirty="0" err="1"/>
              <a:t>ảnh</a:t>
            </a:r>
            <a:r>
              <a:rPr lang="en-US" sz="1400" dirty="0"/>
              <a:t> </a:t>
            </a:r>
            <a:r>
              <a:rPr lang="en-US" sz="1400" dirty="0" err="1"/>
              <a:t>kèm</a:t>
            </a:r>
            <a:r>
              <a:rPr lang="en-US" sz="1400" dirty="0"/>
              <a:t> </a:t>
            </a:r>
            <a:r>
              <a:rPr lang="en-US" sz="1400" dirty="0" err="1"/>
              <a:t>theo</a:t>
            </a:r>
            <a:r>
              <a:rPr lang="en-US" sz="1400" dirty="0"/>
              <a:t> </a:t>
            </a:r>
            <a:r>
              <a:rPr lang="en-US" sz="1400" dirty="0" err="1"/>
              <a:t>họ</a:t>
            </a:r>
            <a:r>
              <a:rPr lang="en-US" sz="1400" dirty="0"/>
              <a:t> </a:t>
            </a:r>
            <a:r>
              <a:rPr lang="en-US" sz="1400" dirty="0" err="1"/>
              <a:t>tên</a:t>
            </a:r>
            <a:r>
              <a:rPr lang="en-US" sz="1400" dirty="0"/>
              <a:t> </a:t>
            </a:r>
            <a:r>
              <a:rPr lang="en-US" sz="1400" dirty="0" err="1"/>
              <a:t>của</a:t>
            </a:r>
            <a:r>
              <a:rPr lang="en-US" sz="1400" dirty="0"/>
              <a:t> </a:t>
            </a:r>
            <a:r>
              <a:rPr lang="en-US" sz="1400" dirty="0" err="1"/>
              <a:t>họ</a:t>
            </a:r>
            <a:r>
              <a:rPr lang="en-US" sz="1400" dirty="0"/>
              <a:t> </a:t>
            </a:r>
            <a:r>
              <a:rPr lang="en-US" sz="1400" dirty="0" err="1"/>
              <a:t>vào</a:t>
            </a:r>
            <a:r>
              <a:rPr lang="en-US" sz="1400" dirty="0"/>
              <a:t> </a:t>
            </a:r>
            <a:r>
              <a:rPr lang="en-US" sz="1400" dirty="0" err="1"/>
              <a:t>máy</a:t>
            </a:r>
            <a:r>
              <a:rPr lang="en-US" sz="1400" dirty="0"/>
              <a:t> </a:t>
            </a:r>
            <a:r>
              <a:rPr lang="en-US" sz="1400" dirty="0" err="1"/>
              <a:t>tính</a:t>
            </a:r>
            <a:r>
              <a:rPr lang="en-US" sz="1400" dirty="0"/>
              <a:t> </a:t>
            </a:r>
            <a:r>
              <a:rPr lang="en-US" sz="1400" dirty="0" err="1"/>
              <a:t>theo</a:t>
            </a:r>
            <a:r>
              <a:rPr lang="en-US" sz="1400" dirty="0"/>
              <a:t> </a:t>
            </a:r>
            <a:r>
              <a:rPr lang="en-US" sz="1400" dirty="0" err="1"/>
              <a:t>thời</a:t>
            </a:r>
            <a:r>
              <a:rPr lang="en-US" sz="1400" dirty="0"/>
              <a:t> </a:t>
            </a:r>
            <a:r>
              <a:rPr lang="en-US" sz="1400" dirty="0" err="1"/>
              <a:t>gian</a:t>
            </a:r>
            <a:r>
              <a:rPr lang="en-US" sz="1400" dirty="0"/>
              <a:t> </a:t>
            </a:r>
            <a:r>
              <a:rPr lang="en-US" sz="1400" dirty="0" err="1"/>
              <a:t>thực</a:t>
            </a:r>
            <a:r>
              <a:rPr lang="en-US" sz="1400" dirty="0"/>
              <a:t>. </a:t>
            </a:r>
            <a:r>
              <a:rPr lang="en-US" sz="1400" dirty="0" err="1"/>
              <a:t>Ứng</a:t>
            </a:r>
            <a:r>
              <a:rPr lang="en-US" sz="1400" dirty="0"/>
              <a:t> </a:t>
            </a:r>
            <a:r>
              <a:rPr lang="en-US" sz="1400" dirty="0" err="1"/>
              <a:t>dụng</a:t>
            </a:r>
            <a:r>
              <a:rPr lang="en-US" sz="1400" dirty="0"/>
              <a:t> </a:t>
            </a:r>
            <a:r>
              <a:rPr lang="en-US" sz="1400" dirty="0" err="1"/>
              <a:t>được</a:t>
            </a:r>
            <a:r>
              <a:rPr lang="en-US" sz="1400" dirty="0"/>
              <a:t> </a:t>
            </a:r>
            <a:r>
              <a:rPr lang="en-US" sz="1400" dirty="0" err="1"/>
              <a:t>viết</a:t>
            </a:r>
            <a:r>
              <a:rPr lang="en-US" sz="1400" dirty="0"/>
              <a:t> </a:t>
            </a:r>
            <a:r>
              <a:rPr lang="en-US" sz="1400" dirty="0" err="1"/>
              <a:t>bằng</a:t>
            </a:r>
            <a:r>
              <a:rPr lang="en-US" sz="1400" dirty="0"/>
              <a:t> python </a:t>
            </a:r>
            <a:r>
              <a:rPr lang="en-US" sz="1400" dirty="0" err="1"/>
              <a:t>và</a:t>
            </a:r>
            <a:r>
              <a:rPr lang="en-US" sz="1400" dirty="0"/>
              <a:t> </a:t>
            </a:r>
            <a:r>
              <a:rPr lang="en-US" sz="1400" dirty="0" err="1"/>
              <a:t>một</a:t>
            </a:r>
            <a:r>
              <a:rPr lang="en-US" sz="1400" dirty="0"/>
              <a:t> </a:t>
            </a:r>
            <a:r>
              <a:rPr lang="en-US" sz="1400" dirty="0" err="1"/>
              <a:t>số</a:t>
            </a:r>
            <a:r>
              <a:rPr lang="en-US" sz="1400" dirty="0"/>
              <a:t> </a:t>
            </a:r>
            <a:r>
              <a:rPr lang="en-US" sz="1400" dirty="0" err="1"/>
              <a:t>thư</a:t>
            </a:r>
            <a:r>
              <a:rPr lang="en-US" sz="1400" dirty="0"/>
              <a:t> </a:t>
            </a:r>
            <a:r>
              <a:rPr lang="en-US" sz="1400" dirty="0" err="1"/>
              <a:t>viện</a:t>
            </a:r>
            <a:r>
              <a:rPr lang="en-US" sz="1400" dirty="0"/>
              <a:t> </a:t>
            </a:r>
            <a:r>
              <a:rPr lang="en-US" sz="1400" dirty="0" err="1"/>
              <a:t>như</a:t>
            </a:r>
            <a:r>
              <a:rPr lang="en-US" sz="1400" dirty="0"/>
              <a:t> OpenCV, </a:t>
            </a:r>
            <a:r>
              <a:rPr lang="en-US" sz="1400" dirty="0" err="1"/>
              <a:t>Keras</a:t>
            </a:r>
            <a:r>
              <a:rPr lang="en-US" sz="1400" dirty="0"/>
              <a:t>..</a:t>
            </a:r>
            <a:endParaRPr sz="1400" dirty="0"/>
          </a:p>
          <a:p>
            <a:pPr lvl="0" algn="l" rtl="0">
              <a:spcBef>
                <a:spcPts val="0"/>
              </a:spcBef>
              <a:spcAft>
                <a:spcPts val="0"/>
              </a:spcAft>
              <a:buSzPts val="2200"/>
              <a:buFont typeface="Arial" panose="020B0604020202020204" pitchFamily="34" charset="0"/>
              <a:buChar char="•"/>
            </a:pPr>
            <a:r>
              <a:rPr lang="en" sz="1400" dirty="0"/>
              <a:t>Ảnh của các thành viên của nhóm</a:t>
            </a:r>
            <a:endParaRPr sz="1400"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r>
              <a:rPr lang="en"/>
              <a:t> </a:t>
            </a:r>
            <a:endParaRP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lvl="0" algn="l" rtl="0">
              <a:spcBef>
                <a:spcPts val="0"/>
              </a:spcBef>
              <a:spcAft>
                <a:spcPts val="0"/>
              </a:spcAft>
              <a:buSzPts val="2200"/>
              <a:buFont typeface="Arial" panose="020B0604020202020204" pitchFamily="34" charset="0"/>
              <a:buChar char="•"/>
            </a:pPr>
            <a:r>
              <a:rPr lang="en" sz="1400" dirty="0"/>
              <a:t>Task: </a:t>
            </a:r>
          </a:p>
          <a:p>
            <a:pPr lvl="1">
              <a:spcBef>
                <a:spcPts val="0"/>
              </a:spcBef>
              <a:buSzPts val="2200"/>
              <a:buFontTx/>
              <a:buChar char="-"/>
            </a:pPr>
            <a:r>
              <a:rPr lang="en" sz="1400" dirty="0"/>
              <a:t>Dự đoán việc mang khẩu trang.</a:t>
            </a:r>
          </a:p>
          <a:p>
            <a:pPr lvl="1">
              <a:spcBef>
                <a:spcPts val="0"/>
              </a:spcBef>
              <a:buSzPts val="2200"/>
              <a:buFontTx/>
              <a:buChar char="-"/>
            </a:pPr>
            <a:r>
              <a:rPr lang="en" sz="1400" dirty="0"/>
              <a:t>Dự đoán họ tên.</a:t>
            </a:r>
          </a:p>
          <a:p>
            <a:pPr lvl="1">
              <a:spcBef>
                <a:spcPts val="0"/>
              </a:spcBef>
              <a:buSzPts val="2200"/>
              <a:buFontTx/>
              <a:buChar char="-"/>
            </a:pPr>
            <a:r>
              <a:rPr lang="en" sz="1400" dirty="0"/>
              <a:t>Lưu lại hình ảnh.</a:t>
            </a:r>
          </a:p>
          <a:p>
            <a:pPr lvl="0" algn="l" rtl="0">
              <a:spcBef>
                <a:spcPts val="0"/>
              </a:spcBef>
              <a:spcAft>
                <a:spcPts val="0"/>
              </a:spcAft>
              <a:buSzPts val="2200"/>
              <a:buFont typeface="Arial" panose="020B0604020202020204" pitchFamily="34" charset="0"/>
              <a:buChar char="•"/>
            </a:pPr>
            <a:r>
              <a:rPr lang="en" sz="1400" dirty="0"/>
              <a:t>Input: </a:t>
            </a:r>
          </a:p>
          <a:p>
            <a:pPr lvl="1">
              <a:spcBef>
                <a:spcPts val="0"/>
              </a:spcBef>
              <a:buSzPts val="2200"/>
              <a:buFontTx/>
              <a:buChar char="-"/>
            </a:pPr>
            <a:r>
              <a:rPr lang="en-US" sz="1400" dirty="0" err="1"/>
              <a:t>Hình</a:t>
            </a:r>
            <a:r>
              <a:rPr lang="en-US" sz="1400" dirty="0"/>
              <a:t> </a:t>
            </a:r>
            <a:r>
              <a:rPr lang="en-US" sz="1400" dirty="0" err="1"/>
              <a:t>ảnh</a:t>
            </a:r>
            <a:r>
              <a:rPr lang="en-US" sz="1400" dirty="0"/>
              <a:t> </a:t>
            </a:r>
            <a:r>
              <a:rPr lang="en-US" sz="1400" dirty="0" err="1"/>
              <a:t>từ</a:t>
            </a:r>
            <a:r>
              <a:rPr lang="en-US" sz="1400" dirty="0"/>
              <a:t> camera </a:t>
            </a:r>
            <a:r>
              <a:rPr lang="en-US" sz="1400" dirty="0" err="1"/>
              <a:t>quan</a:t>
            </a:r>
            <a:r>
              <a:rPr lang="en-US" sz="1400" dirty="0"/>
              <a:t> </a:t>
            </a:r>
            <a:r>
              <a:rPr lang="en-US" sz="1400" dirty="0" err="1"/>
              <a:t>sát</a:t>
            </a:r>
            <a:r>
              <a:rPr lang="en-US" sz="1400" dirty="0"/>
              <a:t>.</a:t>
            </a:r>
            <a:endParaRPr sz="1400" dirty="0"/>
          </a:p>
          <a:p>
            <a:pPr lvl="0" algn="l" rtl="0">
              <a:spcBef>
                <a:spcPts val="0"/>
              </a:spcBef>
              <a:spcAft>
                <a:spcPts val="0"/>
              </a:spcAft>
              <a:buSzPts val="2200"/>
              <a:buFont typeface="Arial" panose="020B0604020202020204" pitchFamily="34" charset="0"/>
              <a:buChar char="•"/>
            </a:pPr>
            <a:r>
              <a:rPr lang="en" sz="1400" dirty="0"/>
              <a:t>Output:</a:t>
            </a:r>
          </a:p>
          <a:p>
            <a:pPr lvl="1">
              <a:spcBef>
                <a:spcPts val="0"/>
              </a:spcBef>
              <a:buSzPts val="2200"/>
              <a:buFontTx/>
              <a:buChar char="-"/>
            </a:pPr>
            <a:r>
              <a:rPr lang="en" sz="1400" dirty="0"/>
              <a:t>Vị trí các khuôn mặt và họ tên kèm theo.</a:t>
            </a:r>
          </a:p>
          <a:p>
            <a:pPr lvl="1">
              <a:spcBef>
                <a:spcPts val="0"/>
              </a:spcBef>
              <a:buSzPts val="2200"/>
              <a:buFontTx/>
              <a:buChar char="-"/>
            </a:pPr>
            <a:r>
              <a:rPr lang="en-US" sz="1400" dirty="0"/>
              <a:t>Bounding box </a:t>
            </a:r>
            <a:r>
              <a:rPr lang="en-US" sz="1400" dirty="0" err="1"/>
              <a:t>màu</a:t>
            </a:r>
            <a:r>
              <a:rPr lang="en-US" sz="1400" dirty="0"/>
              <a:t> </a:t>
            </a:r>
            <a:r>
              <a:rPr lang="en-US" sz="1400" dirty="0" err="1"/>
              <a:t>đỏ</a:t>
            </a:r>
            <a:r>
              <a:rPr lang="en-US" sz="1400" dirty="0"/>
              <a:t> </a:t>
            </a:r>
            <a:r>
              <a:rPr lang="en-US" sz="1400" dirty="0" err="1"/>
              <a:t>nếu</a:t>
            </a:r>
            <a:r>
              <a:rPr lang="en-US" sz="1400" dirty="0"/>
              <a:t> </a:t>
            </a:r>
            <a:r>
              <a:rPr lang="en-US" sz="1400" dirty="0" err="1"/>
              <a:t>không</a:t>
            </a:r>
            <a:r>
              <a:rPr lang="en-US" sz="1400" dirty="0"/>
              <a:t> </a:t>
            </a:r>
            <a:r>
              <a:rPr lang="en-US" sz="1400" dirty="0" err="1"/>
              <a:t>mang</a:t>
            </a:r>
            <a:r>
              <a:rPr lang="en-US" sz="1400" dirty="0"/>
              <a:t> </a:t>
            </a:r>
            <a:r>
              <a:rPr lang="en-US" sz="1400" dirty="0" err="1"/>
              <a:t>khẩu</a:t>
            </a:r>
            <a:r>
              <a:rPr lang="en-US" sz="1400" dirty="0"/>
              <a:t> </a:t>
            </a:r>
            <a:r>
              <a:rPr lang="en-US" sz="1400" dirty="0" err="1"/>
              <a:t>trang</a:t>
            </a:r>
            <a:r>
              <a:rPr lang="en-US" sz="1400" dirty="0"/>
              <a:t>, </a:t>
            </a:r>
            <a:r>
              <a:rPr lang="en-US" sz="1400" dirty="0" err="1"/>
              <a:t>nếu</a:t>
            </a:r>
            <a:r>
              <a:rPr lang="en-US" sz="1400" dirty="0"/>
              <a:t> </a:t>
            </a:r>
            <a:r>
              <a:rPr lang="en-US" sz="1400" dirty="0" err="1"/>
              <a:t>có</a:t>
            </a:r>
            <a:r>
              <a:rPr lang="en-US" sz="1400" dirty="0"/>
              <a:t> </a:t>
            </a:r>
            <a:r>
              <a:rPr lang="en-US" sz="1400" dirty="0" err="1"/>
              <a:t>mang</a:t>
            </a:r>
            <a:r>
              <a:rPr lang="en-US" sz="1400" dirty="0"/>
              <a:t> </a:t>
            </a:r>
            <a:r>
              <a:rPr lang="en-US" sz="1400" dirty="0" err="1"/>
              <a:t>thì</a:t>
            </a:r>
            <a:r>
              <a:rPr lang="en-US" sz="1400" dirty="0"/>
              <a:t> bounding box </a:t>
            </a:r>
            <a:r>
              <a:rPr lang="en-US" sz="1400" dirty="0" err="1"/>
              <a:t>màu</a:t>
            </a:r>
            <a:r>
              <a:rPr lang="en-US" sz="1400" dirty="0"/>
              <a:t> </a:t>
            </a:r>
            <a:r>
              <a:rPr lang="en-US" sz="1400" dirty="0" err="1"/>
              <a:t>xanh</a:t>
            </a:r>
            <a:r>
              <a:rPr lang="en-US" sz="1400" dirty="0"/>
              <a:t>.</a:t>
            </a:r>
          </a:p>
          <a:p>
            <a:pPr lvl="1">
              <a:spcBef>
                <a:spcPts val="0"/>
              </a:spcBef>
              <a:buSzPts val="2200"/>
              <a:buFontTx/>
              <a:buChar char="-"/>
            </a:pPr>
            <a:r>
              <a:rPr lang="en-US" sz="1400" dirty="0" err="1"/>
              <a:t>Hình</a:t>
            </a:r>
            <a:r>
              <a:rPr lang="en-US" sz="1400" dirty="0"/>
              <a:t> </a:t>
            </a:r>
            <a:r>
              <a:rPr lang="en-US" sz="1400" dirty="0" err="1"/>
              <a:t>ảnh</a:t>
            </a:r>
            <a:r>
              <a:rPr lang="en-US" sz="1400" dirty="0"/>
              <a:t> </a:t>
            </a:r>
            <a:r>
              <a:rPr lang="en-US" sz="1400" dirty="0" err="1"/>
              <a:t>được</a:t>
            </a:r>
            <a:r>
              <a:rPr lang="en-US" sz="1400" dirty="0"/>
              <a:t> </a:t>
            </a:r>
            <a:r>
              <a:rPr lang="en-US" sz="1400" dirty="0" err="1"/>
              <a:t>lưu</a:t>
            </a:r>
            <a:r>
              <a:rPr lang="en-US" sz="1400" dirty="0"/>
              <a:t> </a:t>
            </a:r>
            <a:r>
              <a:rPr lang="en-US" sz="1400" dirty="0" err="1"/>
              <a:t>lại</a:t>
            </a:r>
            <a:r>
              <a:rPr lang="en-US" sz="1400" dirty="0"/>
              <a:t> </a:t>
            </a:r>
            <a:r>
              <a:rPr lang="en-US" sz="1400" dirty="0" err="1"/>
              <a:t>trên</a:t>
            </a:r>
            <a:r>
              <a:rPr lang="en-US" sz="1400" dirty="0"/>
              <a:t> </a:t>
            </a:r>
            <a:r>
              <a:rPr lang="en-US" sz="1400" dirty="0" err="1"/>
              <a:t>máy</a:t>
            </a:r>
            <a:r>
              <a:rPr lang="en-US" sz="1400" dirty="0"/>
              <a:t> </a:t>
            </a:r>
            <a:r>
              <a:rPr lang="en-US" sz="1400" dirty="0" err="1"/>
              <a:t>tính</a:t>
            </a:r>
            <a:r>
              <a:rPr lang="en-US" sz="1400" dirty="0"/>
              <a:t>.</a:t>
            </a:r>
            <a:endParaRPr sz="1400" dirty="0"/>
          </a:p>
          <a:p>
            <a:pPr lvl="0" algn="l" rtl="0">
              <a:spcBef>
                <a:spcPts val="0"/>
              </a:spcBef>
              <a:spcAft>
                <a:spcPts val="0"/>
              </a:spcAft>
              <a:buSzPts val="2200"/>
              <a:buFont typeface="Arial" panose="020B0604020202020204" pitchFamily="34" charset="0"/>
              <a:buChar char="•"/>
            </a:pPr>
            <a:r>
              <a:rPr lang="en" sz="1400" dirty="0"/>
              <a:t>Minh hoạ (slide kế tiếp)</a:t>
            </a:r>
            <a:endParaRPr sz="1400"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r>
              <a:rPr lang="en"/>
              <a:t> </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Minh hoạ</a:t>
            </a: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104" name="Google Shape;104;p19"/>
          <p:cNvPicPr preferRelativeResize="0"/>
          <p:nvPr/>
        </p:nvPicPr>
        <p:blipFill>
          <a:blip r:embed="rId3">
            <a:alphaModFix/>
          </a:blip>
          <a:stretch>
            <a:fillRect/>
          </a:stretch>
        </p:blipFill>
        <p:spPr>
          <a:xfrm>
            <a:off x="5062725" y="1427000"/>
            <a:ext cx="3058200" cy="2895124"/>
          </a:xfrm>
          <a:prstGeom prst="rect">
            <a:avLst/>
          </a:prstGeom>
          <a:noFill/>
          <a:ln>
            <a:noFill/>
          </a:ln>
        </p:spPr>
      </p:pic>
      <p:pic>
        <p:nvPicPr>
          <p:cNvPr id="105" name="Google Shape;105;p19"/>
          <p:cNvPicPr preferRelativeResize="0"/>
          <p:nvPr/>
        </p:nvPicPr>
        <p:blipFill>
          <a:blip r:embed="rId4">
            <a:alphaModFix/>
          </a:blip>
          <a:stretch>
            <a:fillRect/>
          </a:stretch>
        </p:blipFill>
        <p:spPr>
          <a:xfrm>
            <a:off x="982925" y="1424099"/>
            <a:ext cx="2989040" cy="2895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r>
              <a:rPr lang="en"/>
              <a:t> </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Minh hoạ</a:t>
            </a: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104" name="Google Shape;104;p19"/>
          <p:cNvPicPr preferRelativeResize="0"/>
          <p:nvPr/>
        </p:nvPicPr>
        <p:blipFill>
          <a:blip r:embed="rId3">
            <a:alphaModFix/>
          </a:blip>
          <a:stretch>
            <a:fillRect/>
          </a:stretch>
        </p:blipFill>
        <p:spPr>
          <a:xfrm>
            <a:off x="5062725" y="1427000"/>
            <a:ext cx="3058200" cy="2895124"/>
          </a:xfrm>
          <a:prstGeom prst="rect">
            <a:avLst/>
          </a:prstGeom>
          <a:noFill/>
          <a:ln>
            <a:noFill/>
          </a:ln>
        </p:spPr>
      </p:pic>
      <p:pic>
        <p:nvPicPr>
          <p:cNvPr id="105" name="Google Shape;105;p19"/>
          <p:cNvPicPr preferRelativeResize="0"/>
          <p:nvPr/>
        </p:nvPicPr>
        <p:blipFill>
          <a:blip r:embed="rId4">
            <a:alphaModFix/>
          </a:blip>
          <a:stretch>
            <a:fillRect/>
          </a:stretch>
        </p:blipFill>
        <p:spPr>
          <a:xfrm>
            <a:off x="982925" y="1424099"/>
            <a:ext cx="2989040" cy="2895124"/>
          </a:xfrm>
          <a:prstGeom prst="rect">
            <a:avLst/>
          </a:prstGeom>
          <a:noFill/>
          <a:ln>
            <a:noFill/>
          </a:ln>
        </p:spPr>
      </p:pic>
    </p:spTree>
    <p:extLst>
      <p:ext uri="{BB962C8B-B14F-4D97-AF65-F5344CB8AC3E}">
        <p14:creationId xmlns:p14="http://schemas.microsoft.com/office/powerpoint/2010/main" val="79334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Loại bài toán ML</a:t>
            </a:r>
            <a:r>
              <a:rPr lang="en"/>
              <a:t> </a:t>
            </a:r>
            <a:endParaRPr/>
          </a:p>
        </p:txBody>
      </p:sp>
      <p:sp>
        <p:nvSpPr>
          <p:cNvPr id="111" name="Google Shape;111;p2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Classification with localization</a:t>
            </a:r>
            <a:endParaRPr dirty="0"/>
          </a:p>
          <a:p>
            <a:pPr marL="457200" lvl="0" indent="-368300" algn="l" rtl="0">
              <a:spcBef>
                <a:spcPts val="0"/>
              </a:spcBef>
              <a:spcAft>
                <a:spcPts val="0"/>
              </a:spcAft>
              <a:buSzPts val="2200"/>
              <a:buChar char="●"/>
            </a:pPr>
            <a:r>
              <a:rPr lang="en" dirty="0"/>
              <a:t>Detection</a:t>
            </a:r>
          </a:p>
          <a:p>
            <a:pPr marL="457200" lvl="0" indent="-368300" algn="l" rtl="0">
              <a:spcBef>
                <a:spcPts val="0"/>
              </a:spcBef>
              <a:spcAft>
                <a:spcPts val="0"/>
              </a:spcAft>
              <a:buSzPts val="2200"/>
              <a:buChar char="●"/>
            </a:pPr>
            <a:r>
              <a:rPr lang="en" dirty="0"/>
              <a:t>Regression</a:t>
            </a: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Dữ liệu</a:t>
            </a:r>
            <a:endParaRPr/>
          </a:p>
        </p:txBody>
      </p:sp>
      <p:sp>
        <p:nvSpPr>
          <p:cNvPr id="117" name="Google Shape;117;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dirty="0"/>
              <a:t>Tổng số mẫu</a:t>
            </a:r>
          </a:p>
          <a:p>
            <a:pPr marL="546100" lvl="0" indent="-457200" algn="l" rtl="0">
              <a:spcBef>
                <a:spcPts val="0"/>
              </a:spcBef>
              <a:spcAft>
                <a:spcPts val="0"/>
              </a:spcAft>
              <a:buSzPts val="2200"/>
              <a:buAutoNum type="arabicPeriod"/>
            </a:pPr>
            <a:r>
              <a:rPr lang="en" dirty="0"/>
              <a:t>Bài toán phát hiện khẩu trang:</a:t>
            </a:r>
          </a:p>
          <a:p>
            <a:pPr marL="88900" lvl="0" indent="0" algn="l" rtl="0">
              <a:spcBef>
                <a:spcPts val="0"/>
              </a:spcBef>
              <a:spcAft>
                <a:spcPts val="0"/>
              </a:spcAft>
              <a:buSzPts val="2200"/>
              <a:buNone/>
            </a:pPr>
            <a:r>
              <a:rPr lang="en" dirty="0"/>
              <a:t>1.1 Tập train:</a:t>
            </a:r>
          </a:p>
          <a:p>
            <a:pPr lvl="0" algn="l" rtl="0">
              <a:spcBef>
                <a:spcPts val="0"/>
              </a:spcBef>
              <a:spcAft>
                <a:spcPts val="0"/>
              </a:spcAft>
              <a:buSzPts val="2200"/>
              <a:buFontTx/>
              <a:buChar char="-"/>
            </a:pPr>
            <a:r>
              <a:rPr lang="en" dirty="0"/>
              <a:t>with_mask: </a:t>
            </a:r>
          </a:p>
          <a:p>
            <a:pPr lvl="0" algn="l" rtl="0">
              <a:spcBef>
                <a:spcPts val="0"/>
              </a:spcBef>
              <a:spcAft>
                <a:spcPts val="0"/>
              </a:spcAft>
              <a:buSzPts val="2200"/>
              <a:buFontTx/>
              <a:buChar char="-"/>
            </a:pPr>
            <a:r>
              <a:rPr lang="en-US" dirty="0"/>
              <a:t>w</a:t>
            </a:r>
            <a:r>
              <a:rPr lang="en" dirty="0"/>
              <a:t>ithout_mask:</a:t>
            </a:r>
          </a:p>
          <a:p>
            <a:pPr marL="88900" lvl="0" indent="0" algn="l" rtl="0">
              <a:spcBef>
                <a:spcPts val="0"/>
              </a:spcBef>
              <a:spcAft>
                <a:spcPts val="0"/>
              </a:spcAft>
              <a:buSzPts val="2200"/>
              <a:buNone/>
            </a:pPr>
            <a:r>
              <a:rPr lang="en" dirty="0"/>
              <a:t>1.2 Tập Validation:</a:t>
            </a:r>
          </a:p>
          <a:p>
            <a:pPr lvl="0" algn="l" rtl="0">
              <a:spcBef>
                <a:spcPts val="0"/>
              </a:spcBef>
              <a:spcAft>
                <a:spcPts val="0"/>
              </a:spcAft>
              <a:buSzPts val="2200"/>
              <a:buFontTx/>
              <a:buChar char="-"/>
            </a:pPr>
            <a:r>
              <a:rPr lang="en" dirty="0"/>
              <a:t>with_mask:</a:t>
            </a:r>
          </a:p>
          <a:p>
            <a:pPr lvl="0" algn="l" rtl="0">
              <a:spcBef>
                <a:spcPts val="0"/>
              </a:spcBef>
              <a:spcAft>
                <a:spcPts val="0"/>
              </a:spcAft>
              <a:buSzPts val="2200"/>
              <a:buFontTx/>
              <a:buChar char="-"/>
            </a:pPr>
            <a:r>
              <a:rPr lang="en-US" dirty="0"/>
              <a:t>w</a:t>
            </a:r>
            <a:r>
              <a:rPr lang="en" dirty="0"/>
              <a:t>ithout_mask</a:t>
            </a: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24211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Dữ liệu</a:t>
            </a:r>
            <a:endParaRPr/>
          </a:p>
        </p:txBody>
      </p:sp>
      <p:sp>
        <p:nvSpPr>
          <p:cNvPr id="117" name="Google Shape;117;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546100" lvl="0" indent="-457200" algn="l" rtl="0">
              <a:spcBef>
                <a:spcPts val="0"/>
              </a:spcBef>
              <a:spcAft>
                <a:spcPts val="0"/>
              </a:spcAft>
              <a:buSzPts val="2200"/>
              <a:buAutoNum type="arabicPeriod" startAt="2"/>
            </a:pPr>
            <a:r>
              <a:rPr lang="en-US" dirty="0" err="1"/>
              <a:t>Bài</a:t>
            </a:r>
            <a:r>
              <a:rPr lang="en-US" dirty="0"/>
              <a:t> </a:t>
            </a:r>
            <a:r>
              <a:rPr lang="en-US" dirty="0" err="1"/>
              <a:t>toán</a:t>
            </a:r>
            <a:r>
              <a:rPr lang="en-US" dirty="0"/>
              <a:t> </a:t>
            </a:r>
            <a:r>
              <a:rPr lang="en-US" dirty="0" err="1"/>
              <a:t>nhận</a:t>
            </a:r>
            <a:r>
              <a:rPr lang="en-US" dirty="0"/>
              <a:t> </a:t>
            </a:r>
            <a:r>
              <a:rPr lang="en-US" dirty="0" err="1"/>
              <a:t>dạng</a:t>
            </a:r>
            <a:r>
              <a:rPr lang="en-US" dirty="0"/>
              <a:t> </a:t>
            </a:r>
            <a:r>
              <a:rPr lang="en-US" dirty="0" err="1"/>
              <a:t>họ</a:t>
            </a:r>
            <a:r>
              <a:rPr lang="en-US" dirty="0"/>
              <a:t> </a:t>
            </a:r>
            <a:r>
              <a:rPr lang="en-US" dirty="0" err="1"/>
              <a:t>tên</a:t>
            </a:r>
            <a:r>
              <a:rPr lang="en-US" dirty="0"/>
              <a:t>:</a:t>
            </a:r>
          </a:p>
          <a:p>
            <a:pPr marL="88900" lvl="0" indent="0" algn="l" rtl="0">
              <a:spcBef>
                <a:spcPts val="0"/>
              </a:spcBef>
              <a:spcAft>
                <a:spcPts val="0"/>
              </a:spcAft>
              <a:buSzPts val="2200"/>
              <a:buNone/>
            </a:pPr>
            <a:r>
              <a:rPr lang="en-US" dirty="0"/>
              <a:t>- </a:t>
            </a:r>
            <a:r>
              <a:rPr lang="en-US" dirty="0" err="1"/>
              <a:t>Tập</a:t>
            </a:r>
            <a:r>
              <a:rPr lang="en-US" dirty="0"/>
              <a:t> train: </a:t>
            </a:r>
            <a:r>
              <a:rPr lang="en-US" dirty="0" err="1"/>
              <a:t>sử</a:t>
            </a:r>
            <a:r>
              <a:rPr lang="en-US" dirty="0"/>
              <a:t> </a:t>
            </a:r>
            <a:r>
              <a:rPr lang="en-US" dirty="0" err="1"/>
              <a:t>dụng</a:t>
            </a:r>
            <a:r>
              <a:rPr lang="en-US" dirty="0"/>
              <a:t> </a:t>
            </a:r>
            <a:r>
              <a:rPr lang="en-US" dirty="0" err="1"/>
              <a:t>ảnh</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a:t>
            </a:r>
            <a:endParaRPr dirty="0"/>
          </a:p>
          <a:p>
            <a:pPr marL="457200" lvl="0" indent="-368300" algn="l" rtl="0">
              <a:spcBef>
                <a:spcPts val="0"/>
              </a:spcBef>
              <a:spcAft>
                <a:spcPts val="0"/>
              </a:spcAft>
              <a:buSzPts val="2200"/>
              <a:buChar char="●"/>
            </a:pPr>
            <a:r>
              <a:rPr lang="en" dirty="0"/>
              <a:t>Số mẫu Positive</a:t>
            </a:r>
            <a:endParaRPr dirty="0"/>
          </a:p>
          <a:p>
            <a:pPr marL="457200" lvl="0" indent="-368300" algn="l" rtl="0">
              <a:spcBef>
                <a:spcPts val="0"/>
              </a:spcBef>
              <a:spcAft>
                <a:spcPts val="0"/>
              </a:spcAft>
              <a:buSzPts val="2200"/>
              <a:buChar char="●"/>
            </a:pPr>
            <a:r>
              <a:rPr lang="en" dirty="0"/>
              <a:t>Số mẫu Negative</a:t>
            </a:r>
            <a:endParaRPr dirty="0"/>
          </a:p>
          <a:p>
            <a:pPr marL="457200" lvl="0" indent="-368300" algn="l" rtl="0">
              <a:spcBef>
                <a:spcPts val="0"/>
              </a:spcBef>
              <a:spcAft>
                <a:spcPts val="0"/>
              </a:spcAft>
              <a:buSzPts val="2200"/>
              <a:buChar char="●"/>
            </a:pPr>
            <a:r>
              <a:rPr lang="en" dirty="0"/>
              <a:t>Phân chia Train-Dev-Test</a:t>
            </a:r>
            <a:endParaRPr dirty="0"/>
          </a:p>
          <a:p>
            <a:pPr marL="457200" lvl="0" indent="-368300" algn="l" rtl="0">
              <a:spcBef>
                <a:spcPts val="0"/>
              </a:spcBef>
              <a:spcAft>
                <a:spcPts val="0"/>
              </a:spcAft>
              <a:buSzPts val="2200"/>
              <a:buChar char="●"/>
            </a:pPr>
            <a:r>
              <a:rPr lang="en" dirty="0"/>
              <a:t>Cách thu thập</a:t>
            </a:r>
            <a:endParaRPr dirty="0"/>
          </a:p>
          <a:p>
            <a:pPr marL="914400" lvl="1" indent="-355600" algn="l" rtl="0">
              <a:spcBef>
                <a:spcPts val="0"/>
              </a:spcBef>
              <a:spcAft>
                <a:spcPts val="0"/>
              </a:spcAft>
              <a:buSzPts val="2000"/>
              <a:buChar char="○"/>
            </a:pPr>
            <a:r>
              <a:rPr lang="en" dirty="0"/>
              <a:t>Tự thu thập và gán nhãn thủ công</a:t>
            </a:r>
            <a:endParaRPr dirty="0"/>
          </a:p>
          <a:p>
            <a:pPr marL="914400" lvl="1" indent="-355600" algn="l" rtl="0">
              <a:spcBef>
                <a:spcPts val="0"/>
              </a:spcBef>
              <a:spcAft>
                <a:spcPts val="0"/>
              </a:spcAft>
              <a:buSzPts val="2000"/>
              <a:buChar char="○"/>
            </a:pPr>
            <a:r>
              <a:rPr lang="en" dirty="0"/>
              <a:t>Có từ nguồn khác</a:t>
            </a:r>
            <a:endParaRPr dirty="0"/>
          </a:p>
          <a:p>
            <a:pPr marL="457200" lvl="0" indent="-368300" algn="l" rtl="0">
              <a:spcBef>
                <a:spcPts val="0"/>
              </a:spcBef>
              <a:spcAft>
                <a:spcPts val="0"/>
              </a:spcAft>
              <a:buSzPts val="2200"/>
              <a:buChar char="●"/>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440</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Material - R01</vt:lpstr>
      <vt:lpstr>BÁO CÁO ĐỒ ÁN CUỐI KỲ  Lớp: CS2225.CH1501 Môn: NHẬN DẠNG THỊ GIÁC VÀ ỨNG DỤNG</vt:lpstr>
      <vt:lpstr>PowerPoint Presentation</vt:lpstr>
      <vt:lpstr>Tóm tắt</vt:lpstr>
      <vt:lpstr>Mô tả bài toán </vt:lpstr>
      <vt:lpstr>Mô tả bài toán </vt:lpstr>
      <vt:lpstr>Mô tả bài toán </vt:lpstr>
      <vt:lpstr>Loại bài toán ML </vt:lpstr>
      <vt:lpstr>Dữ liệu</vt:lpstr>
      <vt:lpstr>Dữ liệu</vt:lpstr>
      <vt:lpstr>Phương pháp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  Lớp: CS2225.CH1501 Môn: NHẬN DẠNG THỊ GIÁC VÀ ỨNG DỤNG</dc:title>
  <cp:lastModifiedBy>Đạt Nguyễn</cp:lastModifiedBy>
  <cp:revision>13</cp:revision>
  <dcterms:modified xsi:type="dcterms:W3CDTF">2020-10-17T16:18:55Z</dcterms:modified>
</cp:coreProperties>
</file>