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  <p:sldMasterId id="2147484031" r:id="rId2"/>
  </p:sldMasterIdLst>
  <p:notesMasterIdLst>
    <p:notesMasterId r:id="rId13"/>
  </p:notesMasterIdLst>
  <p:handoutMasterIdLst>
    <p:handoutMasterId r:id="rId14"/>
  </p:handoutMasterIdLst>
  <p:sldIdLst>
    <p:sldId id="260" r:id="rId3"/>
    <p:sldId id="267" r:id="rId4"/>
    <p:sldId id="272" r:id="rId5"/>
    <p:sldId id="271" r:id="rId6"/>
    <p:sldId id="273" r:id="rId7"/>
    <p:sldId id="274" r:id="rId8"/>
    <p:sldId id="266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A345A4-F3A6-4102-B89C-CA4D60F18D10}">
          <p14:sldIdLst>
            <p14:sldId id="260"/>
            <p14:sldId id="267"/>
            <p14:sldId id="272"/>
            <p14:sldId id="271"/>
            <p14:sldId id="273"/>
            <p14:sldId id="274"/>
            <p14:sldId id="266"/>
            <p14:sldId id="268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C7D"/>
    <a:srgbClr val="00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9" autoAdjust="0"/>
    <p:restoredTop sz="94660"/>
  </p:normalViewPr>
  <p:slideViewPr>
    <p:cSldViewPr snapToGrid="0">
      <p:cViewPr varScale="1">
        <p:scale>
          <a:sx n="52" d="100"/>
          <a:sy n="52" d="100"/>
        </p:scale>
        <p:origin x="4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0503B-526C-4E32-AA6A-91631DF55E5D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6D8A-9DC6-49E2-9A25-7388B54A28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881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5823-9FFD-41EA-843B-8CDEA321026A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62B65-C4D7-4BF4-A857-1C9FBD1096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2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T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6440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0312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98033" y="402576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66" y="5111551"/>
            <a:ext cx="3881697" cy="10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5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6440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0312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98033" y="402576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1797" y="5248532"/>
            <a:ext cx="3330273" cy="914358"/>
          </a:xfrm>
          <a:prstGeom prst="rect">
            <a:avLst/>
          </a:prstGeom>
        </p:spPr>
      </p:pic>
      <p:pic>
        <p:nvPicPr>
          <p:cNvPr id="12" name="Picture 241" descr="i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371" y="5248532"/>
            <a:ext cx="924618" cy="92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6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5-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Font typeface="Wingdings" panose="05000000000000000000" pitchFamily="2" charset="2"/>
              <a:buChar char="§"/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57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5-Abschnitts-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12741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965015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89101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1797" y="5248532"/>
            <a:ext cx="3330273" cy="914358"/>
          </a:xfrm>
          <a:prstGeom prst="rect">
            <a:avLst/>
          </a:prstGeom>
        </p:spPr>
      </p:pic>
      <p:pic>
        <p:nvPicPr>
          <p:cNvPr id="12" name="Picture 241" descr="i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371" y="5248532"/>
            <a:ext cx="924618" cy="92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49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5-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669" y="1470347"/>
            <a:ext cx="565002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41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5-Inhal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42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i5-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5758" y="286604"/>
            <a:ext cx="11473316" cy="1060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148" y="1447037"/>
            <a:ext cx="5665891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149" y="2195708"/>
            <a:ext cx="5665890" cy="4051088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47037"/>
            <a:ext cx="5621154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95708"/>
            <a:ext cx="5621154" cy="4051088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929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5-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02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5-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4909" y="6452494"/>
            <a:ext cx="1391469" cy="382041"/>
          </a:xfrm>
          <a:prstGeom prst="rect">
            <a:avLst/>
          </a:prstGeom>
        </p:spPr>
      </p:pic>
      <p:pic>
        <p:nvPicPr>
          <p:cNvPr id="15" name="Picture 241" descr="i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91372" y="6448207"/>
            <a:ext cx="386328" cy="38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797" y="6459785"/>
            <a:ext cx="1312025" cy="365125"/>
          </a:xfrm>
        </p:spPr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44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i5-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91440" indent="-91440"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T-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Clr>
                <a:srgbClr val="179C7D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179C7D"/>
              </a:buClr>
              <a:defRPr/>
            </a:lvl2pPr>
            <a:lvl3pPr>
              <a:buClr>
                <a:srgbClr val="179C7D"/>
              </a:buClr>
              <a:defRPr sz="2000"/>
            </a:lvl3pPr>
            <a:lvl4pPr>
              <a:buClr>
                <a:srgbClr val="179C7D"/>
              </a:buClr>
              <a:defRPr sz="2000"/>
            </a:lvl4pPr>
            <a:lvl5pPr>
              <a:buClr>
                <a:srgbClr val="179C7D"/>
              </a:buCl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26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FIT-Abschnitts-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12741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965015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89101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66" y="5111551"/>
            <a:ext cx="3881697" cy="10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IT-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669" y="1470347"/>
            <a:ext cx="565002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70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T-Inhal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17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IT-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5758" y="286604"/>
            <a:ext cx="11473316" cy="10601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148" y="1447037"/>
            <a:ext cx="5665891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149" y="2195708"/>
            <a:ext cx="5665890" cy="4051088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47037"/>
            <a:ext cx="5621154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95708"/>
            <a:ext cx="5621154" cy="4051088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3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IT-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4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T-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74" y="6459785"/>
            <a:ext cx="1415804" cy="3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6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FIT-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76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229" y="182698"/>
            <a:ext cx="11487149" cy="1208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229" y="1439497"/>
            <a:ext cx="11487150" cy="44295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9229" y="1382439"/>
            <a:ext cx="11487149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74" y="6459785"/>
            <a:ext cx="1415804" cy="3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50" r:id="rId5"/>
    <p:sldLayoutId id="2147484045" r:id="rId6"/>
    <p:sldLayoutId id="2147484046" r:id="rId7"/>
    <p:sldLayoutId id="2147484047" r:id="rId8"/>
    <p:sldLayoutId id="2147484048" r:id="rId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179C7D"/>
        </a:buClr>
        <a:buSzPct val="100000"/>
        <a:buFont typeface="Calibri" panose="020F0502020204030204" pitchFamily="34" charset="0"/>
        <a:buChar char=" "/>
        <a:defRPr lang="de-DE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229" y="193089"/>
            <a:ext cx="11487149" cy="1208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229" y="1439497"/>
            <a:ext cx="11487150" cy="44295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9229" y="1382439"/>
            <a:ext cx="11487149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/>
          <p:cNvPicPr>
            <a:picLocks noChangeAspect="1"/>
          </p:cNvPicPr>
          <p:nvPr/>
        </p:nvPicPr>
        <p:blipFill>
          <a:blip r:embed="rId11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4909" y="6452494"/>
            <a:ext cx="1391469" cy="382041"/>
          </a:xfrm>
          <a:prstGeom prst="rect">
            <a:avLst/>
          </a:prstGeom>
        </p:spPr>
      </p:pic>
      <p:pic>
        <p:nvPicPr>
          <p:cNvPr id="14" name="Picture 241" descr="i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91372" y="6448207"/>
            <a:ext cx="386328" cy="38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26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51" r:id="rId5"/>
    <p:sldLayoutId id="2147484036" r:id="rId6"/>
    <p:sldLayoutId id="2147484037" r:id="rId7"/>
    <p:sldLayoutId id="2147484038" r:id="rId8"/>
    <p:sldLayoutId id="2147484039" r:id="rId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lang="de-DE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oja.harisha@rwth-aachen.de" TargetMode="Externa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972590" y="717452"/>
            <a:ext cx="10058400" cy="3756074"/>
          </a:xfrm>
        </p:spPr>
        <p:txBody>
          <a:bodyPr>
            <a:normAutofit/>
          </a:bodyPr>
          <a:lstStyle/>
          <a:p>
            <a:r>
              <a:rPr lang="en-IN" sz="2400" dirty="0"/>
              <a:t>Master Thesis Introduction</a:t>
            </a:r>
            <a:br>
              <a:rPr lang="en-IN" sz="2400" dirty="0"/>
            </a:br>
            <a:br>
              <a:rPr lang="en-IN" sz="2400" dirty="0"/>
            </a:br>
            <a:r>
              <a:rPr lang="en-IN" sz="4000" dirty="0">
                <a:solidFill>
                  <a:schemeClr val="accent1"/>
                </a:solidFill>
              </a:rPr>
              <a:t>Towards Extendable Framework for Big Data Integration and Comparison of Open Source Big Data Integration Tools </a:t>
            </a:r>
            <a:br>
              <a:rPr lang="en-IN" sz="5400" dirty="0">
                <a:solidFill>
                  <a:schemeClr val="accent1"/>
                </a:solidFill>
              </a:rPr>
            </a:br>
            <a:endParaRPr lang="de-DE" sz="5400" dirty="0">
              <a:solidFill>
                <a:schemeClr val="accent1"/>
              </a:solidFill>
            </a:endParaRP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083425" y="4065563"/>
            <a:ext cx="10058400" cy="1420838"/>
          </a:xfrm>
        </p:spPr>
        <p:txBody>
          <a:bodyPr>
            <a:normAutofit/>
          </a:bodyPr>
          <a:lstStyle/>
          <a:p>
            <a:r>
              <a:rPr lang="de-DE" sz="1800" dirty="0"/>
              <a:t>Pooja Sompura Harisha                                                     Supervisors                                                                                                    </a:t>
            </a:r>
          </a:p>
          <a:p>
            <a:r>
              <a:rPr lang="de-DE" sz="1800" dirty="0"/>
              <a:t>Matr-No 362106                                             </a:t>
            </a:r>
            <a:r>
              <a:rPr lang="de-DE" sz="1900" dirty="0"/>
              <a:t>Dr.Matthias Jarke</a:t>
            </a:r>
            <a:r>
              <a:rPr lang="de-DE" sz="1400" dirty="0"/>
              <a:t>, </a:t>
            </a:r>
            <a:r>
              <a:rPr lang="en-US" sz="1900" dirty="0" err="1"/>
              <a:t>Dr.Christoph</a:t>
            </a:r>
            <a:r>
              <a:rPr lang="en-US" sz="1900" dirty="0"/>
              <a:t> </a:t>
            </a:r>
            <a:r>
              <a:rPr lang="en-US" sz="1900" dirty="0" err="1"/>
              <a:t>Quix</a:t>
            </a:r>
            <a:r>
              <a:rPr lang="en-US" sz="1900" dirty="0"/>
              <a:t> </a:t>
            </a:r>
          </a:p>
          <a:p>
            <a:r>
              <a:rPr lang="de-DE" sz="1800" dirty="0">
                <a:hlinkClick r:id="rId2"/>
              </a:rPr>
              <a:t>Pooja.harisha@rwth-aachen.de</a:t>
            </a:r>
            <a:r>
              <a:rPr lang="de-DE" sz="1800" dirty="0"/>
              <a:t>                       Arnab Chakrabarti</a:t>
            </a:r>
          </a:p>
        </p:txBody>
      </p:sp>
    </p:spTree>
    <p:extLst>
      <p:ext uri="{BB962C8B-B14F-4D97-AF65-F5344CB8AC3E}">
        <p14:creationId xmlns:p14="http://schemas.microsoft.com/office/powerpoint/2010/main" val="379073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         </a:t>
            </a:r>
            <a:endParaRPr lang="en-US" sz="5400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dirty="0"/>
              <a:t>                                                    </a:t>
            </a:r>
            <a:r>
              <a:rPr lang="en-US" sz="4000" dirty="0"/>
              <a:t>Thank you!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80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822960"/>
            <a:ext cx="11487149" cy="57833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Apache Open Source Big Data Projects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524557"/>
            <a:ext cx="11487150" cy="4429597"/>
          </a:xfrm>
        </p:spPr>
        <p:txBody>
          <a:bodyPr>
            <a:normAutofit/>
          </a:bodyPr>
          <a:lstStyle/>
          <a:p>
            <a:r>
              <a:rPr lang="en-IN" sz="3200" dirty="0"/>
              <a:t> </a:t>
            </a:r>
            <a:r>
              <a:rPr lang="en-IN" sz="3200" b="1" dirty="0"/>
              <a:t>Apache Hadoop: </a:t>
            </a:r>
            <a:r>
              <a:rPr lang="en-IN" sz="3200" dirty="0"/>
              <a:t>Used for </a:t>
            </a:r>
            <a:r>
              <a:rPr lang="en-US" sz="3200" dirty="0"/>
              <a:t>distributed storage and distributed processing of very large data sets</a:t>
            </a:r>
            <a:r>
              <a:rPr lang="en-IN" sz="3200" dirty="0"/>
              <a:t>. </a:t>
            </a:r>
          </a:p>
          <a:p>
            <a:endParaRPr lang="en-IN" sz="3200" dirty="0"/>
          </a:p>
          <a:p>
            <a:r>
              <a:rPr lang="en-IN" sz="3200" b="1" dirty="0"/>
              <a:t>Apache Hadoop HDFS and YARN: </a:t>
            </a:r>
            <a:r>
              <a:rPr lang="en-US" sz="3200" dirty="0"/>
              <a:t>A distributed Java-based file system for storing large volumes of data. YARN and HDFS together form the data management layer of Apache Hadoop. </a:t>
            </a:r>
            <a:endParaRPr lang="en-IN" sz="3200" dirty="0"/>
          </a:p>
          <a:p>
            <a:endParaRPr lang="en-I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2215A-6CA8-40EB-9F2D-1C2057E4E9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193" r="6908" b="18690"/>
          <a:stretch/>
        </p:blipFill>
        <p:spPr>
          <a:xfrm>
            <a:off x="6237848" y="2191675"/>
            <a:ext cx="3354022" cy="876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315BC-C0FC-4F50-ABCF-25FE1252F7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915" r="-3689" b="24109"/>
          <a:stretch/>
        </p:blipFill>
        <p:spPr>
          <a:xfrm>
            <a:off x="6867331" y="4612176"/>
            <a:ext cx="2724539" cy="11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822960"/>
            <a:ext cx="11487149" cy="578334"/>
          </a:xfrm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524557"/>
            <a:ext cx="11487150" cy="4429597"/>
          </a:xfrm>
        </p:spPr>
        <p:txBody>
          <a:bodyPr>
            <a:normAutofit/>
          </a:bodyPr>
          <a:lstStyle/>
          <a:p>
            <a:r>
              <a:rPr lang="en-IN" sz="3200" b="1" dirty="0"/>
              <a:t> Hadoop Hive: </a:t>
            </a:r>
            <a:r>
              <a:rPr lang="en-IN" sz="3200" dirty="0"/>
              <a:t>Used to </a:t>
            </a:r>
            <a:r>
              <a:rPr lang="en-US" sz="3200" dirty="0"/>
              <a:t>to query, summarize, organize, explore and analyze that data    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 </a:t>
            </a:r>
          </a:p>
          <a:p>
            <a:endParaRPr lang="en-IN" sz="3200" b="1" dirty="0"/>
          </a:p>
          <a:p>
            <a:r>
              <a:rPr lang="en-IN" sz="3200" b="1" dirty="0"/>
              <a:t>Apache </a:t>
            </a:r>
            <a:r>
              <a:rPr lang="en-IN" sz="3200" b="1" dirty="0" err="1"/>
              <a:t>Sqoop</a:t>
            </a:r>
            <a:r>
              <a:rPr lang="en-IN" sz="3200" b="1" dirty="0"/>
              <a:t>:</a:t>
            </a:r>
            <a:r>
              <a:rPr lang="en-IN" sz="3200" dirty="0"/>
              <a:t> </a:t>
            </a:r>
            <a:r>
              <a:rPr lang="en-US" sz="3200" dirty="0"/>
              <a:t>Efficiently transfers bulk data between Apache Hadoop and structured datastores</a:t>
            </a:r>
            <a:endParaRPr lang="en-IN" sz="3200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2688C-33E0-47AE-9C65-689358A00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31" y="4410908"/>
            <a:ext cx="3178447" cy="1617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CEBDA9-0BE5-463D-A381-A4975B297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36" y="4952563"/>
            <a:ext cx="2878381" cy="7617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243144-BC9E-40CB-8F3F-445E13F9A6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17" y="2101164"/>
            <a:ext cx="1796783" cy="16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7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822960"/>
            <a:ext cx="11487149" cy="578334"/>
          </a:xfrm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524557"/>
            <a:ext cx="11487150" cy="4429597"/>
          </a:xfrm>
        </p:spPr>
        <p:txBody>
          <a:bodyPr>
            <a:normAutofit/>
          </a:bodyPr>
          <a:lstStyle/>
          <a:p>
            <a:r>
              <a:rPr lang="en-IN" sz="3200" b="1" dirty="0"/>
              <a:t>Apache Spark: </a:t>
            </a:r>
            <a:r>
              <a:rPr lang="en-IN" sz="3200" dirty="0"/>
              <a:t>Better framework for Pentaho. Works well on Hadoop system(HDFS &amp; YARN) 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 Apache Hadoop and Spark will be used as two main frameworks along with the big data integration tools, rest of them will be used as connecters. 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7FE41-483B-4AFC-971C-F989A393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03" y="2066039"/>
            <a:ext cx="2562367" cy="13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5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822960"/>
            <a:ext cx="11487149" cy="578334"/>
          </a:xfrm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524557"/>
            <a:ext cx="11487150" cy="4429597"/>
          </a:xfrm>
        </p:spPr>
        <p:txBody>
          <a:bodyPr>
            <a:normAutofit/>
          </a:bodyPr>
          <a:lstStyle/>
          <a:p>
            <a:r>
              <a:rPr lang="en-IN" sz="3200" dirty="0"/>
              <a:t> Next week: Submitting proposal first draft</a:t>
            </a:r>
          </a:p>
          <a:p>
            <a:pPr marL="0" indent="0" algn="ctr">
              <a:buNone/>
            </a:pPr>
            <a:endParaRPr lang="en-IN" sz="3200" dirty="0"/>
          </a:p>
          <a:p>
            <a:pPr marL="0" indent="0" algn="ctr">
              <a:buNone/>
            </a:pPr>
            <a:endParaRPr lang="en-IN" sz="3200" dirty="0"/>
          </a:p>
          <a:p>
            <a:pPr marL="0" indent="0" algn="ctr">
              <a:buNone/>
            </a:pPr>
            <a:r>
              <a:rPr lang="en-IN" sz="3200" dirty="0"/>
              <a:t>Thank you! 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18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822960"/>
            <a:ext cx="11487149" cy="578334"/>
          </a:xfrm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524557"/>
            <a:ext cx="11487150" cy="4429597"/>
          </a:xfrm>
        </p:spPr>
        <p:txBody>
          <a:bodyPr>
            <a:normAutofit/>
          </a:bodyPr>
          <a:lstStyle/>
          <a:p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309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1276038"/>
            <a:ext cx="11487149" cy="12525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653113"/>
            <a:ext cx="11487150" cy="4429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82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1DFFF-3FFB-4932-AA25-2568B431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1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BDI Tools: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653113"/>
            <a:ext cx="11487150" cy="4429597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 err="1"/>
              <a:t>Talend</a:t>
            </a:r>
            <a:r>
              <a:rPr lang="en-IN" dirty="0"/>
              <a:t> Open Studio: ETL                                                                           </a:t>
            </a:r>
          </a:p>
          <a:p>
            <a:r>
              <a:rPr lang="en-IN" dirty="0"/>
              <a:t>Pentaho: Performs MapReduce </a:t>
            </a:r>
          </a:p>
          <a:p>
            <a:r>
              <a:rPr lang="en-IN" dirty="0"/>
              <a:t>Clover ETL </a:t>
            </a:r>
          </a:p>
          <a:p>
            <a:r>
              <a:rPr lang="en-IN" dirty="0" err="1"/>
              <a:t>RapidMiner</a:t>
            </a:r>
            <a:r>
              <a:rPr lang="en-IN" dirty="0"/>
              <a:t> (optional)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08E47-934D-4CEC-B908-836FE825B4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53113"/>
            <a:ext cx="3870960" cy="1332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E8DD8-922D-47BC-B094-BCCD8904A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5" t="21711" r="19529" b="31240"/>
          <a:stretch/>
        </p:blipFill>
        <p:spPr>
          <a:xfrm>
            <a:off x="5851192" y="2747771"/>
            <a:ext cx="4923487" cy="1961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4F8AB2-61DF-441B-9BCA-9F6D5280A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27" y="4596981"/>
            <a:ext cx="4191616" cy="15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89438"/>
      </p:ext>
    </p:extLst>
  </p:cSld>
  <p:clrMapOvr>
    <a:masterClrMapping/>
  </p:clrMapOvr>
</p:sld>
</file>

<file path=ppt/theme/theme1.xml><?xml version="1.0" encoding="utf-8"?>
<a:theme xmlns:a="http://schemas.openxmlformats.org/drawingml/2006/main" name="FIT-Master">
  <a:themeElements>
    <a:clrScheme name="FI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67A6"/>
      </a:accent1>
      <a:accent2>
        <a:srgbClr val="179C7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i5-Master">
  <a:themeElements>
    <a:clrScheme name="FI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67A6"/>
      </a:accent1>
      <a:accent2>
        <a:srgbClr val="179C7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4816</TotalTime>
  <Words>207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Wingdings</vt:lpstr>
      <vt:lpstr>FIT-Master</vt:lpstr>
      <vt:lpstr>i5-Master</vt:lpstr>
      <vt:lpstr>Master Thesis Introduction  Towards Extendable Framework for Big Data Integration and Comparison of Open Source Big Data Integration Tools  </vt:lpstr>
      <vt:lpstr>Apache Open Source Big Data Projects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BDI Tools:</vt:lpstr>
      <vt:lpstr>PowerPoint Presentation</vt:lpstr>
    </vt:vector>
  </TitlesOfParts>
  <Company>Fraunhofer 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the Technical Data Lake Architecture</dc:title>
  <dc:creator>Christoph Quix</dc:creator>
  <cp:lastModifiedBy>Pooja Sompura harisha</cp:lastModifiedBy>
  <cp:revision>84</cp:revision>
  <dcterms:created xsi:type="dcterms:W3CDTF">2016-06-26T01:45:32Z</dcterms:created>
  <dcterms:modified xsi:type="dcterms:W3CDTF">2017-11-22T10:38:13Z</dcterms:modified>
</cp:coreProperties>
</file>