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2.xml" ContentType="application/vnd.ms-office.webextens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4" r:id="rId3"/>
    <p:sldId id="257" r:id="rId4"/>
    <p:sldId id="262" r:id="rId5"/>
    <p:sldId id="259" r:id="rId6"/>
    <p:sldId id="260" r:id="rId7"/>
    <p:sldId id="261" r:id="rId8"/>
    <p:sldId id="263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2A5939-5E1B-634B-BCCB-0E2BBCF5DC41}">
          <p14:sldIdLst>
            <p14:sldId id="256"/>
            <p14:sldId id="284"/>
            <p14:sldId id="257"/>
            <p14:sldId id="262"/>
            <p14:sldId id="259"/>
            <p14:sldId id="260"/>
            <p14:sldId id="261"/>
            <p14:sldId id="263"/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34E"/>
    <a:srgbClr val="C63CA5"/>
    <a:srgbClr val="26C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75"/>
    <p:restoredTop sz="94633"/>
  </p:normalViewPr>
  <p:slideViewPr>
    <p:cSldViewPr snapToGrid="0" snapToObjects="1">
      <p:cViewPr varScale="1">
        <p:scale>
          <a:sx n="63" d="100"/>
          <a:sy n="63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0BA08-2E7F-124F-BB05-B46C3F5FB41E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6333A-7B34-E14C-A990-B75880FEE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7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8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9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4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90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5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79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4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44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9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5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9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2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5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333A-7B34-E14C-A990-B75880FEEB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0FEA-1EDE-AF48-A8C0-34E8CB133370}" type="datetime1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8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CA60-52A8-044B-A133-B20EF70985B7}" type="datetime1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28-BC1B-A94D-A041-96A78913326C}" type="datetime1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9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F6A-0732-2846-98DF-A27FC4386EB0}" type="datetime1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F76D-9680-AD4A-A5DE-6D87C460C68C}" type="datetime1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A33C-3594-1F45-B85E-97582CFB60E2}" type="datetime1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2482-576E-5B4E-87CF-D0FA1650B4D4}" type="datetime1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8688-274A-5744-80B4-098B90C96BA6}" type="datetime1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F295-BE85-7B45-ADF2-2FDE484A490C}" type="datetime1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010-D5B6-5F40-B9BB-565C3C82B7DE}" type="datetime1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9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44A8-0FC4-B644-AC9F-0123260FD6A2}" type="datetime1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6496-BD42-0D49-8BED-6770363F5CEA}" type="datetime1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56C6-52BA-D54C-AB86-44B091B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7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11/relationships/webextension" Target="../webextensions/webextension1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720" y="817206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ARCHITECTURE ANALYSIS &amp; DESCRIPTION LANGUAGE (AADL)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280" y="3556000"/>
            <a:ext cx="9022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KHAN HAFIZUR RAHMAN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SEMINAR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STUDENT, MASTERS IN SOFTWARE SYSTEM ENGINEERING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RWTH AACHEN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9" y="577252"/>
            <a:ext cx="2539331" cy="255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6018" y="1264181"/>
            <a:ext cx="4724399" cy="5300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 rot="5400000">
            <a:off x="1275552" y="1499017"/>
            <a:ext cx="457200" cy="423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9152" y="1436479"/>
            <a:ext cx="249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Port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2003685" y="2447283"/>
            <a:ext cx="2269067" cy="1236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 rot="5400000">
            <a:off x="1914784" y="2546651"/>
            <a:ext cx="457200" cy="423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 rot="5400000">
            <a:off x="4255819" y="2667418"/>
            <a:ext cx="457200" cy="423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756034" y="3157368"/>
            <a:ext cx="599017" cy="35559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17201" y="2324924"/>
            <a:ext cx="99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63936" y="2188819"/>
            <a:ext cx="72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in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715819" y="3683416"/>
            <a:ext cx="95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out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31717" y="4673102"/>
            <a:ext cx="255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Event port</a:t>
            </a:r>
            <a:endParaRPr lang="en-US" sz="2400" dirty="0"/>
          </a:p>
        </p:txBody>
      </p:sp>
      <p:sp>
        <p:nvSpPr>
          <p:cNvPr id="15" name="Triangle 14"/>
          <p:cNvSpPr/>
          <p:nvPr/>
        </p:nvSpPr>
        <p:spPr>
          <a:xfrm rot="5400000">
            <a:off x="1275552" y="5853430"/>
            <a:ext cx="457200" cy="423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88054" y="5225487"/>
            <a:ext cx="699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&gt;</a:t>
            </a:r>
            <a:endParaRPr lang="en-US" sz="9600" dirty="0"/>
          </a:p>
        </p:txBody>
      </p:sp>
      <p:sp>
        <p:nvSpPr>
          <p:cNvPr id="19" name="TextBox 18"/>
          <p:cNvSpPr txBox="1"/>
          <p:nvPr/>
        </p:nvSpPr>
        <p:spPr>
          <a:xfrm>
            <a:off x="1289735" y="4039195"/>
            <a:ext cx="932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&gt;</a:t>
            </a:r>
            <a:endParaRPr lang="en-US" sz="9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91680" y="5836496"/>
            <a:ext cx="255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Event data port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endCxn id="7" idx="0"/>
          </p:cNvCxnSpPr>
          <p:nvPr/>
        </p:nvCxnSpPr>
        <p:spPr>
          <a:xfrm flipH="1">
            <a:off x="4696086" y="2879084"/>
            <a:ext cx="2269067" cy="1"/>
          </a:xfrm>
          <a:prstGeom prst="straightConnector1">
            <a:avLst/>
          </a:prstGeom>
          <a:ln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65153" y="2712078"/>
            <a:ext cx="454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DIRECTIONAL EXCHANGE OF DATA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2552" y="195613"/>
            <a:ext cx="6917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DIFFERENT PORT TYPES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endCxn id="8" idx="3"/>
          </p:cNvCxnSpPr>
          <p:nvPr/>
        </p:nvCxnSpPr>
        <p:spPr>
          <a:xfrm flipH="1">
            <a:off x="2355051" y="2894902"/>
            <a:ext cx="4610102" cy="440265"/>
          </a:xfrm>
          <a:prstGeom prst="straightConnector1">
            <a:avLst/>
          </a:prstGeom>
          <a:ln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308485" y="2761312"/>
            <a:ext cx="4656668" cy="107711"/>
          </a:xfrm>
          <a:prstGeom prst="straightConnector1">
            <a:avLst/>
          </a:prstGeom>
          <a:ln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6018" y="1264181"/>
            <a:ext cx="4724399" cy="5300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 rot="5400000">
            <a:off x="1275552" y="1499017"/>
            <a:ext cx="457200" cy="423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9152" y="1436479"/>
            <a:ext cx="249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Port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2003685" y="2447283"/>
            <a:ext cx="2269067" cy="1236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 rot="5400000">
            <a:off x="1914784" y="2546651"/>
            <a:ext cx="457200" cy="423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 rot="5400000">
            <a:off x="4255819" y="2667418"/>
            <a:ext cx="457200" cy="423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756034" y="3157368"/>
            <a:ext cx="599017" cy="35559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17201" y="2324924"/>
            <a:ext cx="99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63936" y="2188819"/>
            <a:ext cx="72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in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715819" y="3683416"/>
            <a:ext cx="95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out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31717" y="4673102"/>
            <a:ext cx="255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Event port</a:t>
            </a:r>
            <a:endParaRPr lang="en-US" sz="2400" dirty="0"/>
          </a:p>
        </p:txBody>
      </p:sp>
      <p:sp>
        <p:nvSpPr>
          <p:cNvPr id="15" name="Triangle 14"/>
          <p:cNvSpPr/>
          <p:nvPr/>
        </p:nvSpPr>
        <p:spPr>
          <a:xfrm rot="5400000">
            <a:off x="1275552" y="5853430"/>
            <a:ext cx="457200" cy="423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88054" y="5225487"/>
            <a:ext cx="699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&gt;</a:t>
            </a:r>
            <a:endParaRPr lang="en-US" sz="9600" dirty="0"/>
          </a:p>
        </p:txBody>
      </p:sp>
      <p:sp>
        <p:nvSpPr>
          <p:cNvPr id="19" name="TextBox 18"/>
          <p:cNvSpPr txBox="1"/>
          <p:nvPr/>
        </p:nvSpPr>
        <p:spPr>
          <a:xfrm>
            <a:off x="1289735" y="4039195"/>
            <a:ext cx="932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&gt;</a:t>
            </a:r>
            <a:endParaRPr lang="en-US" sz="9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91680" y="5836496"/>
            <a:ext cx="255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Event data port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21" idx="1"/>
          </p:cNvCxnSpPr>
          <p:nvPr/>
        </p:nvCxnSpPr>
        <p:spPr>
          <a:xfrm flipH="1">
            <a:off x="3450001" y="3335167"/>
            <a:ext cx="3615970" cy="1607018"/>
          </a:xfrm>
          <a:prstGeom prst="straightConnector1">
            <a:avLst/>
          </a:prstGeom>
          <a:ln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65971" y="2473392"/>
            <a:ext cx="50478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Used for Communication of events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Generated by subprograms, threads, processors or devices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Example : initiators of mode switches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2552" y="195613"/>
            <a:ext cx="6917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DIFFERENT PORT TYPES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6018" y="1264181"/>
            <a:ext cx="4724399" cy="5300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 rot="5400000">
            <a:off x="1275552" y="1499017"/>
            <a:ext cx="457200" cy="423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9152" y="1436479"/>
            <a:ext cx="249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Port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2003685" y="2447283"/>
            <a:ext cx="2269067" cy="1236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 rot="5400000">
            <a:off x="1914784" y="2546651"/>
            <a:ext cx="457200" cy="423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 rot="5400000">
            <a:off x="4255819" y="2667418"/>
            <a:ext cx="457200" cy="423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756034" y="3157368"/>
            <a:ext cx="599017" cy="35559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17201" y="2324924"/>
            <a:ext cx="99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63936" y="2188819"/>
            <a:ext cx="72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in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715819" y="3683416"/>
            <a:ext cx="95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out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31717" y="4673102"/>
            <a:ext cx="255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Event port</a:t>
            </a:r>
            <a:endParaRPr lang="en-US" sz="2400" dirty="0"/>
          </a:p>
        </p:txBody>
      </p:sp>
      <p:sp>
        <p:nvSpPr>
          <p:cNvPr id="15" name="Triangle 14"/>
          <p:cNvSpPr/>
          <p:nvPr/>
        </p:nvSpPr>
        <p:spPr>
          <a:xfrm rot="5400000">
            <a:off x="1275552" y="5853430"/>
            <a:ext cx="457200" cy="423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88054" y="5225487"/>
            <a:ext cx="699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&gt;</a:t>
            </a:r>
            <a:endParaRPr lang="en-US" sz="9600" dirty="0"/>
          </a:p>
        </p:txBody>
      </p:sp>
      <p:sp>
        <p:nvSpPr>
          <p:cNvPr id="19" name="TextBox 18"/>
          <p:cNvSpPr txBox="1"/>
          <p:nvPr/>
        </p:nvSpPr>
        <p:spPr>
          <a:xfrm>
            <a:off x="1289735" y="4039195"/>
            <a:ext cx="932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&gt;</a:t>
            </a:r>
            <a:endParaRPr lang="en-US" sz="9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91680" y="5836496"/>
            <a:ext cx="255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Event data port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21" idx="1"/>
          </p:cNvCxnSpPr>
          <p:nvPr/>
        </p:nvCxnSpPr>
        <p:spPr>
          <a:xfrm flipH="1">
            <a:off x="3917543" y="4043053"/>
            <a:ext cx="3148428" cy="1964107"/>
          </a:xfrm>
          <a:prstGeom prst="straightConnector1">
            <a:avLst/>
          </a:prstGeom>
          <a:ln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65971" y="2473392"/>
            <a:ext cx="5047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Enable the queuing of data associated with an event.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Example : modeling message communication with queuing message at the recipient. Message arrival may cause dispatch of the recipient and allow recipient to process one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or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more messages.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2552" y="195613"/>
            <a:ext cx="6917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DIFFERENT PORT TYPES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4066" y="299521"/>
            <a:ext cx="904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MODULARITY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24065" y="1106413"/>
            <a:ext cx="9929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</a:rPr>
              <a:t>AADLib</a:t>
            </a: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REUSABLE AADLv2 COMPONENTS, ASSOCIATED PROPERTY SETS</a:t>
            </a:r>
          </a:p>
          <a:p>
            <a:pPr marL="742950" lvl="1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LIBRARY OF EXAMPLES</a:t>
            </a:r>
          </a:p>
          <a:p>
            <a:pPr marL="742950" lvl="1" indent="-285750">
              <a:buFont typeface="Wingdings" charset="2"/>
              <a:buChar char="Ø"/>
            </a:pPr>
            <a:endParaRPr lang="en-US" sz="2200" dirty="0" smtClean="0"/>
          </a:p>
          <a:p>
            <a:pPr lvl="1"/>
            <a:endParaRPr lang="en-US" dirty="0" smtClean="0"/>
          </a:p>
          <a:p>
            <a:pPr marL="742950" lvl="1" indent="-285750">
              <a:buFont typeface="Wingdings" charset="2"/>
              <a:buChar char="Ø"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424065" y="3211616"/>
            <a:ext cx="102083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ANNEX LIBRARY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SUBLANGUAGE CAN BE USED IN ANNEX SUBCLAUSES WITH COMPONENT TYPE &amp; IMPLEMENTATION DECLARATION</a:t>
            </a: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DIFFERENT TYPES OF ANNEXES FOR DIFFERENT FUNCTIONS.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/>
          </a:p>
          <a:p>
            <a:pPr lvl="1"/>
            <a:endParaRPr lang="en-US" dirty="0" smtClean="0"/>
          </a:p>
          <a:p>
            <a:pPr marL="742950" lvl="1" indent="-285750">
              <a:buFont typeface="Wingdings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49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4066" y="299521"/>
            <a:ext cx="904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DIFFERENT TYPES OF ANNEXES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24066" y="1331266"/>
            <a:ext cx="992973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GRAPHICAL AADL NOTATION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DEFINES A SET OF GRAPHICAL SYMBOL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EXPRESS RELATIONSHIPS BETWEEN COMPONENTS, FEATURES &amp; CONNECTIONS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AADL META MODEL &amp; INTERCHANGE FORMATS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META MODEL DEFINES STRUCTURE OF MODELS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INTERCHANGE FORMATS IN XML BASED FOR AADL MODELS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LANGUAGE COMPLIANCE &amp; APPLICATION PROGRAM INTERFACE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DEFINES LANGUAGE-SPECIFIC RULES FOR SOURCE-TEXT TO BE COMPLIANT WITH ARCHITECTURE SPECIFICATION WRITTEN IN AADL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ERROR MODEL ANNEX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FEATURES TO ENABLE SPECIFICATION OF REDUNDANCY MANAGEMENT &amp; RISK MITIGATION METHODS IN AN ARCHITECTURE.</a:t>
            </a:r>
            <a:endParaRPr lang="en-US" sz="2200" dirty="0" smtClean="0"/>
          </a:p>
          <a:p>
            <a:pPr lvl="1"/>
            <a:endParaRPr lang="en-US" dirty="0" smtClean="0"/>
          </a:p>
          <a:p>
            <a:pPr marL="742950" lvl="1" indent="-285750">
              <a:buFont typeface="Wingdings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8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4066" y="85715"/>
            <a:ext cx="904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ERROR MODEL ANNEX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569937"/>
                  </p:ext>
                </p:extLst>
              </p:nvPr>
            </p:nvGraphicFramePr>
            <p:xfrm>
              <a:off x="1182766" y="855156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2766" y="855156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4066" y="299521"/>
            <a:ext cx="904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BINDINGS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29390" y="1364105"/>
            <a:ext cx="1042441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MAPPING BETWEEN SOFTWARE COMPONENT &amp; EXECUTION PLATFORM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ALLOWED_MEMORY_BINDING IDENTIFIES POSSIBLE MEMORY COMPONET FOR    BINDING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 ACTUAL_MEMORY_BINDING SPECIFY MEMORY COMPONENT WHERE CODE &amp; DATA FROM SOURCE TEXT IS BOUND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AVAILABLE_MEMORY_BINDING PROPERTY SPECIFIES SET OF CONTAINED MEMORY COMPONENTS AVAILABLE FOR BINDING INTERNAL COMPONENTS FROM OUTSIDE THE SYSTEM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26" y="299521"/>
            <a:ext cx="10784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COMMUNICATION OTHER THAN CONNECTORS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9626" y="1224745"/>
            <a:ext cx="104481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SUBCOMPONENT ACCESS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SUBPROGRAM CALLS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PARAMETER CONNECTIONS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26" y="299521"/>
            <a:ext cx="10784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COMMUNICATION OTHER THAN CONNECTORS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9626" y="1224745"/>
            <a:ext cx="1044814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SUBCOMPONENT ACCESS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DECLARE FEATURE DECLARATION IN COMPONENT TYPE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EXPLICITELY</a:t>
            </a: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DATA &amp; BUS SYSTEMS ARE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ACCESSIBLE</a:t>
            </a: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TWO TYPES OF DECLARATION : PROVIDES AND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ACCESS</a:t>
            </a: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PROVIDE ALLOWS TO ACCESS DATA OR BUS COMPONENT CONTAINED IN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IT</a:t>
            </a: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REQUIRES INDICATE A COMPONENT REQUIRES ACCESS TO A DATA OR BUS COMPONENT EXTERNAL TO IT.</a:t>
            </a: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26" y="299521"/>
            <a:ext cx="10784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COMMUNICATION OTHER THAN CONNECTORS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9626" y="1224745"/>
            <a:ext cx="1044814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SUBPROGRAM CALLS</a:t>
            </a: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DECLARE CALL WITHIN A THREAD </a:t>
            </a: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INVOKED SUBPROGRAM MUST BE DECLARED THROUGH A SUBPROGRAM TYPE DECLARATION &amp; AS WELL AS IMPLEMENTATION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TWO TYPES OF CALL : CALL SEQUENCES &amp; REMOTE CALLS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6267" y="711201"/>
            <a:ext cx="904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1467" y="1913466"/>
            <a:ext cx="90254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2060"/>
                </a:solidFill>
              </a:rPr>
              <a:t>WHEN</a:t>
            </a:r>
            <a:r>
              <a:rPr lang="en-US" sz="2200" dirty="0" smtClean="0"/>
              <a:t> :</a:t>
            </a:r>
          </a:p>
          <a:p>
            <a:endParaRPr lang="en-US" sz="2200" dirty="0"/>
          </a:p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WHO :</a:t>
            </a:r>
          </a:p>
          <a:p>
            <a:endParaRPr lang="en-US" sz="2200" dirty="0"/>
          </a:p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STANDARD</a:t>
            </a:r>
            <a:r>
              <a:rPr lang="en-US" sz="2200" dirty="0" smtClean="0"/>
              <a:t> :</a:t>
            </a:r>
          </a:p>
          <a:p>
            <a:endParaRPr lang="en-US" sz="2200" dirty="0"/>
          </a:p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en-US" sz="2200" dirty="0" smtClean="0"/>
              <a:t> :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929467" y="1913466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NOVEMBER, 2004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9467" y="2561733"/>
            <a:ext cx="523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SOCIETY OF AUTOMATIVE ENGINEERS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9467" y="3253262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AS5506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9467" y="3888846"/>
            <a:ext cx="6688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ARCHITECTURE ANALYSIS &amp; DESIGN LANGUAGE (AADL)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26" y="299521"/>
            <a:ext cx="10784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COMMUNICATION OTHER THAN CONNECTORS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9626" y="1224745"/>
            <a:ext cx="104481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PARAMETER CONNECTIONS</a:t>
            </a: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PARAMETER ( PASSING BY VALUE)</a:t>
            </a:r>
          </a:p>
          <a:p>
            <a:pPr marL="1200150" lvl="2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REPERESENT CALL &amp; RETURN DATA VALUES PASSED INTO &amp; OUT OF SUBPROGRAMS</a:t>
            </a: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ACCESS (PASSING BY REFERENCE)</a:t>
            </a: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REFERENCE CAN BE DONE BY POINTER VALUES</a:t>
            </a: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GLOBAL/STATIC (SHARED) DATA</a:t>
            </a:r>
          </a:p>
          <a:p>
            <a:pPr marL="742950" lvl="1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COMMON DATA VALUES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26" y="196612"/>
            <a:ext cx="10784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TOOL SUPPORT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9626" y="966053"/>
            <a:ext cx="1078417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OSATE2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BASED ON ECLIPSE &amp; ECLIPSE FRAMEWORK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SUPPORTS CORE LANGUAGE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PLUGIN SUPPORT SUPPORTS EXTENDABILITY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PROVIDE GRAPHICAL VISUALIZATION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LUTE CONSTRAINTS LANGUAGE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AADL INSPECTOR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LIGHTWEIGHT STANDALONE MODEL PROCESSING FRAMEWORK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SPECIALLY FOR INDUSTRIAL USERS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IMPORT TEXTUAL SPECIFICATIONS, STATIC RULE ANALYSIS, SCHEDULABILITY ANALYSIS ETC.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OCARINA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TOOL FOR CODE GENERATION, MODEL PARSING, VALIDATION &amp; VERIFICATION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26" y="299521"/>
            <a:ext cx="10784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AADL ANALYSIS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9626" y="1224745"/>
            <a:ext cx="1044814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DATAFLOW ANALYSIS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3 DIFFERENT TYPES OF FLOWS : FLOW SPECIFICAITON, FLOW IMPLEMENTATION, END TO END FLOW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DETERMINE LATENCY OF FLOW IMPLPEMENTAITONS DECLARED FOR COMPONENTS &amp; COMAPRE WITH THE CORRESPONDING COMPONENT FLOW SPECIFICATION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LATENCY OF A FLOW IMPLEMENTATION = SUM OF EACH COMPONENT DECLARED LATENCY VALUE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THREAD, DEVICE ,BUS ARE LATENCY CONTRIBUTORS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RESULTING LATENCY VALUE IS STORED IN FLOW IMPLEMENTATIN LATENCY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5273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26" y="299521"/>
            <a:ext cx="10784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AADL ANALYSIS (CONTINUED)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9626" y="1224745"/>
            <a:ext cx="10784174" cy="5626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WHAT IS FAULT TREE ANALYSIS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USEFUL ANALYTICAL TOOL FOR RELIABILITY &amp; SAFETY IN A COMPLEX SYSTEM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ANALYZE FAULT TREE TO DETERMINE MINIMAL CUT SETS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COMPUTE PROBABILTY FOR OCCURRENCE COMPUTATION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MINIMAL CUT SETS ARE THE SMALLEST COMBINATION OF FAULT EVENTS WHICH LEAD TO A SYSTEM FAIURE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0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26" y="299521"/>
            <a:ext cx="10784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AADL ANALYSIS (CONTINUED)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9626" y="1224745"/>
            <a:ext cx="1078417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HOW FAULT TREE ANALYSED IN AADL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FAULT SAFETY RELATED INFORMATION IS ANNOTATED IN ERROR MODEL V2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FOCUSED ON COMMON CAUSE LIKE DEPENDENT EVENTS &amp; SUB TREES. 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AADL FIRST DEVELOP GRAPH &amp; TRANSFORM INTO TREE USING TWO TRANSFORMATIONS 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FLATTENING OF NESTED GATE WHERE GATES REPRESENT N-ARY LOGICAL OPERATIONS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MOVING EVENTS AS TARGET OF MULTIPLE REFERENCES TOWARDS THE ROOT TO REDUCE OR ELIMINATE MULTIPLE REFERENCES.   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ular Callout 3"/>
          <p:cNvSpPr/>
          <p:nvPr/>
        </p:nvSpPr>
        <p:spPr>
          <a:xfrm>
            <a:off x="1798820" y="2529841"/>
            <a:ext cx="1903750" cy="1154243"/>
          </a:xfrm>
          <a:prstGeom prst="wedgeRectCallout">
            <a:avLst>
              <a:gd name="adj1" fmla="val 18105"/>
              <a:gd name="adj2" fmla="val 87500"/>
            </a:avLst>
          </a:prstGeom>
          <a:solidFill>
            <a:srgbClr val="26C0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QUESTIONS?</a:t>
            </a:r>
            <a:endParaRPr lang="en-US" sz="2200" dirty="0"/>
          </a:p>
        </p:txBody>
      </p:sp>
      <p:sp>
        <p:nvSpPr>
          <p:cNvPr id="5" name="Oval Callout 4"/>
          <p:cNvSpPr/>
          <p:nvPr/>
        </p:nvSpPr>
        <p:spPr>
          <a:xfrm>
            <a:off x="4815840" y="2529841"/>
            <a:ext cx="2499360" cy="1402080"/>
          </a:xfrm>
          <a:prstGeom prst="wedgeEllipse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COMMENTS?</a:t>
            </a:r>
            <a:endParaRPr lang="en-US" sz="2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428470" y="2525844"/>
            <a:ext cx="2423160" cy="1158240"/>
          </a:xfrm>
          <a:prstGeom prst="wedgeRoundRectCallout">
            <a:avLst>
              <a:gd name="adj1" fmla="val 15226"/>
              <a:gd name="adj2" fmla="val 116886"/>
              <a:gd name="adj3" fmla="val 16667"/>
            </a:avLst>
          </a:prstGeom>
          <a:solidFill>
            <a:srgbClr val="C63C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SUGGESTIONS?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46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6267" y="711201"/>
            <a:ext cx="904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WHAT IT DOES?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0532" y="2133600"/>
            <a:ext cx="8382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SPECIFYING REAL TIME EMBEDDED &amp; HIGH DEPENDABILITY SYSTEM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ANALYZING COMPLEX SYSTEMS OF SYSTEMS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SPECIALISED PERFORMANCE CAPABILITY SYSTEMS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MAPPING SOFTWARE ELEMENTS WITH THE HARDWARE ELEMENTS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/>
          </a:p>
          <a:p>
            <a:pPr marL="285750" indent="-285750">
              <a:buFont typeface="Wingdings" charset="2"/>
              <a:buChar char="Ø"/>
            </a:pP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8623" y="299803"/>
            <a:ext cx="7929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COMPONENT TYPES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518" y="1454046"/>
            <a:ext cx="701539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APPLICATION SOFTWARE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EXECUTION SOFTWARE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COMPOSITE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/>
          </a:p>
          <a:p>
            <a:pPr marL="285750" indent="-285750">
              <a:buFont typeface="Wingdings" charset="2"/>
              <a:buChar char="Ø"/>
            </a:pPr>
            <a:endParaRPr lang="en-US" sz="2200" dirty="0" smtClean="0"/>
          </a:p>
          <a:p>
            <a:pPr marL="285750" indent="-285750">
              <a:buFont typeface="Wingdings" charset="2"/>
              <a:buChar char="Ø"/>
            </a:pPr>
            <a:endParaRPr lang="en-US" sz="2200" dirty="0"/>
          </a:p>
          <a:p>
            <a:pPr marL="285750" indent="-285750">
              <a:buFont typeface="Wingdings" charset="2"/>
              <a:buChar char="Ø"/>
            </a:pPr>
            <a:endParaRPr lang="en-US" sz="2200" dirty="0"/>
          </a:p>
        </p:txBody>
      </p:sp>
      <p:sp>
        <p:nvSpPr>
          <p:cNvPr id="7" name="Sequential Access Storage 6"/>
          <p:cNvSpPr/>
          <p:nvPr/>
        </p:nvSpPr>
        <p:spPr>
          <a:xfrm rot="10800000">
            <a:off x="4017359" y="1633928"/>
            <a:ext cx="7808880" cy="1251512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44160" y="1808480"/>
            <a:ext cx="4684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THREAD, THREAD GROUP, PROCESS, DATA &amp; SUBPROGRAM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quential Access Storage 8"/>
          <p:cNvSpPr/>
          <p:nvPr/>
        </p:nvSpPr>
        <p:spPr>
          <a:xfrm rot="10800000">
            <a:off x="3781850" y="3594808"/>
            <a:ext cx="7808880" cy="1251512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44160" y="3876109"/>
            <a:ext cx="4684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PROCESSOR, MEMORY, DEVICE &amp; BUS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Sequential Access Storage 10"/>
          <p:cNvSpPr/>
          <p:nvPr/>
        </p:nvSpPr>
        <p:spPr>
          <a:xfrm rot="10800000">
            <a:off x="2694730" y="5608513"/>
            <a:ext cx="7627830" cy="1010476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22183" y="5654658"/>
            <a:ext cx="4684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chemeClr val="accent1">
                    <a:lumMod val="50000"/>
                  </a:schemeClr>
                </a:solidFill>
              </a:rPr>
              <a:t>SYSTEM CONSISTS OF OTHER SYSTEMS :BOTH SOFTWARE &amp; HARDWARE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916" y="564728"/>
            <a:ext cx="11493304" cy="637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1267198" y="1334169"/>
            <a:ext cx="2777067" cy="176285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6490144" y="1416410"/>
            <a:ext cx="2777067" cy="174816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1550820" y="2097739"/>
            <a:ext cx="2167466" cy="711200"/>
          </a:xfrm>
          <a:prstGeom prst="parallelogram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6776807" y="2178059"/>
            <a:ext cx="2167466" cy="711200"/>
          </a:xfrm>
          <a:prstGeom prst="parallelogram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gnetic Disk 7"/>
          <p:cNvSpPr/>
          <p:nvPr/>
        </p:nvSpPr>
        <p:spPr>
          <a:xfrm>
            <a:off x="1522383" y="3811204"/>
            <a:ext cx="1913467" cy="104986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gnetic Disk 8"/>
          <p:cNvSpPr/>
          <p:nvPr/>
        </p:nvSpPr>
        <p:spPr>
          <a:xfrm>
            <a:off x="4975664" y="3884519"/>
            <a:ext cx="1913467" cy="104986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2294466" y="5656649"/>
            <a:ext cx="2108201" cy="778933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7406221" y="5655522"/>
            <a:ext cx="2108201" cy="778933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4989862" y="5834234"/>
            <a:ext cx="1608667" cy="389466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50505" y="984067"/>
            <a:ext cx="168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70148" y="1104044"/>
            <a:ext cx="146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10865" y="1800988"/>
            <a:ext cx="971257" cy="3696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780671" y="1793471"/>
            <a:ext cx="8904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20ms</a:t>
            </a:r>
            <a:endParaRPr lang="en-US" sz="1500" dirty="0"/>
          </a:p>
        </p:txBody>
      </p:sp>
      <p:sp>
        <p:nvSpPr>
          <p:cNvPr id="16" name="Triangle 15"/>
          <p:cNvSpPr/>
          <p:nvPr/>
        </p:nvSpPr>
        <p:spPr>
          <a:xfrm rot="5400000">
            <a:off x="3782913" y="1583377"/>
            <a:ext cx="249383" cy="26355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79646" y="1535157"/>
            <a:ext cx="91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dataout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574147" y="2389369"/>
            <a:ext cx="91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dataout</a:t>
            </a:r>
            <a:endParaRPr lang="en-US" sz="1600" dirty="0"/>
          </a:p>
        </p:txBody>
      </p:sp>
      <p:sp>
        <p:nvSpPr>
          <p:cNvPr id="21" name="Triangle 20"/>
          <p:cNvSpPr/>
          <p:nvPr/>
        </p:nvSpPr>
        <p:spPr>
          <a:xfrm rot="5400000">
            <a:off x="3406723" y="2463715"/>
            <a:ext cx="249383" cy="26355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/>
          <p:cNvSpPr/>
          <p:nvPr/>
        </p:nvSpPr>
        <p:spPr>
          <a:xfrm rot="5400000">
            <a:off x="6783892" y="1549900"/>
            <a:ext cx="249383" cy="26355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 rot="5400000">
            <a:off x="6820683" y="2291002"/>
            <a:ext cx="249383" cy="26355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66076" y="5354670"/>
            <a:ext cx="164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Consumer_cpu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72462" y="5367098"/>
            <a:ext cx="163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Producer_cpu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89862" y="3499274"/>
            <a:ext cx="189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Consumer_ram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77820" y="3533729"/>
            <a:ext cx="191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Producer_ram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54181" y="1753906"/>
            <a:ext cx="74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20463" y="1481922"/>
            <a:ext cx="106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datain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009551" y="1908998"/>
            <a:ext cx="971257" cy="3696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7170535" y="1948370"/>
            <a:ext cx="7081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20ms</a:t>
            </a:r>
            <a:endParaRPr 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051014" y="1871938"/>
            <a:ext cx="54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09551" y="2229421"/>
            <a:ext cx="91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datain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3556016" y="2844801"/>
            <a:ext cx="131777" cy="27738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4987430">
            <a:off x="3401648" y="4209456"/>
            <a:ext cx="572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&gt;</a:t>
            </a:r>
            <a:endParaRPr lang="en-US" sz="6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361459" y="2882405"/>
            <a:ext cx="203412" cy="25341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4987430">
            <a:off x="8251122" y="3960134"/>
            <a:ext cx="572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&gt;</a:t>
            </a:r>
            <a:endParaRPr lang="en-US" sz="66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664796" y="1224162"/>
            <a:ext cx="1822142" cy="9241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044461" y="834992"/>
            <a:ext cx="138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Tasks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953507" y="1960186"/>
            <a:ext cx="1868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Communication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Interface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81" name="Straight Arrow Connector 80"/>
          <p:cNvCxnSpPr>
            <a:stCxn id="86" idx="1"/>
          </p:cNvCxnSpPr>
          <p:nvPr/>
        </p:nvCxnSpPr>
        <p:spPr>
          <a:xfrm flipH="1">
            <a:off x="3769351" y="888551"/>
            <a:ext cx="5250557" cy="6183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6" idx="1"/>
            <a:endCxn id="13" idx="2"/>
          </p:cNvCxnSpPr>
          <p:nvPr/>
        </p:nvCxnSpPr>
        <p:spPr>
          <a:xfrm flipH="1">
            <a:off x="8102906" y="888551"/>
            <a:ext cx="917002" cy="58482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019908" y="596163"/>
            <a:ext cx="1626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Process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4284981" y="4950787"/>
            <a:ext cx="5176098" cy="75681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9390089" y="4917712"/>
            <a:ext cx="71350" cy="76066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461079" y="4673499"/>
            <a:ext cx="2013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Processors</a:t>
            </a:r>
            <a:endParaRPr lang="en-US" sz="3200">
              <a:solidFill>
                <a:srgbClr val="FF0000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134732" y="3557204"/>
            <a:ext cx="1011967" cy="31985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146699" y="3557204"/>
            <a:ext cx="946729" cy="43688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391284" y="3089216"/>
            <a:ext cx="1666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Memory </a:t>
            </a:r>
            <a:endParaRPr lang="en-US" sz="3200" dirty="0">
              <a:solidFill>
                <a:schemeClr val="accent4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842878" y="3565394"/>
            <a:ext cx="2951286" cy="2350008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769061" y="3250051"/>
            <a:ext cx="1268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</a:rPr>
              <a:t>Bus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91283" y="150893"/>
            <a:ext cx="5875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AADL MODEL EXAMPLE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472054" y="1244157"/>
            <a:ext cx="1537497" cy="10345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5" idx="1"/>
          </p:cNvCxnSpPr>
          <p:nvPr/>
        </p:nvCxnSpPr>
        <p:spPr>
          <a:xfrm flipH="1" flipV="1">
            <a:off x="4061953" y="1795063"/>
            <a:ext cx="5891554" cy="519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5" idx="1"/>
            <a:endCxn id="30" idx="1"/>
          </p:cNvCxnSpPr>
          <p:nvPr/>
        </p:nvCxnSpPr>
        <p:spPr>
          <a:xfrm flipH="1" flipV="1">
            <a:off x="6920463" y="1666588"/>
            <a:ext cx="3033044" cy="64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5" idx="1"/>
            <a:endCxn id="21" idx="0"/>
          </p:cNvCxnSpPr>
          <p:nvPr/>
        </p:nvCxnSpPr>
        <p:spPr>
          <a:xfrm flipH="1">
            <a:off x="3663191" y="2314129"/>
            <a:ext cx="6290316" cy="28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</p:cNvCxnSpPr>
          <p:nvPr/>
        </p:nvCxnSpPr>
        <p:spPr>
          <a:xfrm flipH="1">
            <a:off x="6996444" y="2314129"/>
            <a:ext cx="2957063" cy="3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3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/>
      <p:bldP spid="13" grpId="0"/>
      <p:bldP spid="14" grpId="0" animBg="1"/>
      <p:bldP spid="15" grpId="0"/>
      <p:bldP spid="16" grpId="0" animBg="1"/>
      <p:bldP spid="17" grpId="0"/>
      <p:bldP spid="18" grpId="0"/>
      <p:bldP spid="21" grpId="0" animBg="1"/>
      <p:bldP spid="22" grpId="0" animBg="1"/>
      <p:bldP spid="23" grpId="0" animBg="1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/>
      <p:bldP spid="33" grpId="0"/>
      <p:bldP spid="34" grpId="0"/>
      <p:bldP spid="43" grpId="0"/>
      <p:bldP spid="50" grpId="0"/>
      <p:bldP spid="57" grpId="0"/>
      <p:bldP spid="75" grpId="0"/>
      <p:bldP spid="86" grpId="0"/>
      <p:bldP spid="96" grpId="0"/>
      <p:bldP spid="106" grpId="0"/>
      <p:bldP spid="1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7038" y="931744"/>
            <a:ext cx="2761175" cy="1477328"/>
          </a:xfrm>
          <a:prstGeom prst="rect">
            <a:avLst/>
          </a:prstGeom>
          <a:noFill/>
        </p:spPr>
        <p:txBody>
          <a:bodyPr wrap="square" lIns="135000" rtlCol="0">
            <a:spAutoFit/>
          </a:bodyPr>
          <a:lstStyle/>
          <a:p>
            <a:r>
              <a:rPr lang="en-US" sz="1500" dirty="0"/>
              <a:t>Component Type</a:t>
            </a:r>
          </a:p>
          <a:p>
            <a:r>
              <a:rPr lang="en-US" sz="1500" dirty="0"/>
              <a:t>Identifier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Extends (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component_type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500" dirty="0"/>
              <a:t>Features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500" dirty="0"/>
              <a:t>Flows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500" dirty="0"/>
              <a:t>Properties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4188" y="2693715"/>
            <a:ext cx="183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Property Set</a:t>
            </a:r>
          </a:p>
          <a:p>
            <a:r>
              <a:rPr lang="en-US" sz="1500" dirty="0"/>
              <a:t>Property types</a:t>
            </a:r>
          </a:p>
          <a:p>
            <a:r>
              <a:rPr lang="en-US" sz="1500" dirty="0"/>
              <a:t>Property definitions </a:t>
            </a:r>
          </a:p>
          <a:p>
            <a:r>
              <a:rPr lang="en-US" sz="1500" dirty="0"/>
              <a:t>Constraints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2926" y="2948024"/>
            <a:ext cx="2614831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Component Implementation</a:t>
            </a:r>
          </a:p>
          <a:p>
            <a:r>
              <a:rPr lang="en-US" sz="1500" dirty="0"/>
              <a:t>Identifier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Extends {component implementation}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500" dirty="0"/>
              <a:t>Refines type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500" dirty="0"/>
              <a:t>Subcomponents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500" dirty="0"/>
              <a:t>Connections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500" dirty="0"/>
              <a:t>Modes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500" dirty="0"/>
              <a:t>Flows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500" dirty="0"/>
              <a:t>Properties</a:t>
            </a:r>
          </a:p>
          <a:p>
            <a:pPr marL="214313" indent="-214313">
              <a:buFont typeface="Arial" charset="0"/>
              <a:buChar char="•"/>
            </a:pPr>
            <a:endParaRPr 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5125330" y="661182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74749" y="1180491"/>
            <a:ext cx="1732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500" dirty="0"/>
              <a:t>Ports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/>
              <a:t>Access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/>
              <a:t>Subprogram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/>
              <a:t>parameter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590279" y="844941"/>
            <a:ext cx="1856936" cy="2662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618414" y="863952"/>
            <a:ext cx="17584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Components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590279" y="1147427"/>
            <a:ext cx="1856936" cy="11649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69177" y="1166880"/>
            <a:ext cx="18569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500" dirty="0"/>
              <a:t>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/>
              <a:t>Subprogram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/>
              <a:t>Thread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/>
              <a:t>Thread group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/>
              <a:t>Process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583242" y="2312377"/>
            <a:ext cx="1856937" cy="9427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583242" y="2358907"/>
            <a:ext cx="1842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500" dirty="0"/>
              <a:t>Memory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/>
              <a:t>Device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/>
              <a:t>Processor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/>
              <a:t>Bus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1873" y="3853927"/>
            <a:ext cx="1378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Package</a:t>
            </a:r>
          </a:p>
          <a:p>
            <a:r>
              <a:rPr lang="en-US" sz="1500" dirty="0"/>
              <a:t>Public</a:t>
            </a:r>
          </a:p>
          <a:p>
            <a:r>
              <a:rPr lang="en-US" sz="1500" dirty="0"/>
              <a:t> - declarations</a:t>
            </a:r>
          </a:p>
          <a:p>
            <a:r>
              <a:rPr lang="en-US" sz="1500" dirty="0"/>
              <a:t>Private</a:t>
            </a:r>
          </a:p>
          <a:p>
            <a:r>
              <a:rPr lang="en-US" sz="1500" dirty="0"/>
              <a:t> - declarations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65255" y="5188980"/>
            <a:ext cx="115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Annex Library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22942" y="4248914"/>
            <a:ext cx="1280160" cy="82292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122943" y="4231278"/>
            <a:ext cx="14208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500" dirty="0"/>
              <a:t>Port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/>
              <a:t>Access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/>
              <a:t>parameter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69824" y="5072465"/>
            <a:ext cx="1892105" cy="70338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180325" y="5072464"/>
            <a:ext cx="1881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500" dirty="0"/>
              <a:t>Modes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/>
              <a:t>Modes transitions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05246" y="6146801"/>
            <a:ext cx="6527408" cy="626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605245" y="6182949"/>
            <a:ext cx="956604" cy="36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579643" y="6632039"/>
            <a:ext cx="1533379" cy="140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76589" y="6294413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details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520984" y="6632038"/>
            <a:ext cx="159756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94422" y="6294413"/>
            <a:ext cx="132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References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7391984" y="6632038"/>
            <a:ext cx="1491178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53764" y="6294413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697038" y="851363"/>
            <a:ext cx="2761175" cy="16403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1016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625512" y="1164351"/>
            <a:ext cx="1732084" cy="124477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324792" y="2906982"/>
            <a:ext cx="2628898" cy="247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754188" y="2693715"/>
            <a:ext cx="1837987" cy="1188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965942" y="3874090"/>
            <a:ext cx="1468768" cy="126296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169824" y="2312377"/>
            <a:ext cx="108975" cy="45690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606110" y="3301558"/>
            <a:ext cx="1770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500" dirty="0"/>
              <a:t>System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583242" y="3255108"/>
            <a:ext cx="1856937" cy="36961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3803850" y="2521986"/>
            <a:ext cx="1236124" cy="413045"/>
          </a:xfrm>
          <a:prstGeom prst="straightConnector1">
            <a:avLst/>
          </a:prstGeom>
          <a:ln cap="sq">
            <a:solidFill>
              <a:schemeClr val="tx1"/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9" idx="1"/>
          </p:cNvCxnSpPr>
          <p:nvPr/>
        </p:nvCxnSpPr>
        <p:spPr>
          <a:xfrm flipV="1">
            <a:off x="4486348" y="978046"/>
            <a:ext cx="5103931" cy="2499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48" idx="1"/>
          </p:cNvCxnSpPr>
          <p:nvPr/>
        </p:nvCxnSpPr>
        <p:spPr>
          <a:xfrm flipV="1">
            <a:off x="2707444" y="1786741"/>
            <a:ext cx="3918068" cy="1398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688916" y="4449337"/>
            <a:ext cx="1419959" cy="16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2" idx="0"/>
          </p:cNvCxnSpPr>
          <p:nvPr/>
        </p:nvCxnSpPr>
        <p:spPr>
          <a:xfrm flipH="1">
            <a:off x="3121128" y="4728226"/>
            <a:ext cx="1231797" cy="34423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102529" y="3882069"/>
            <a:ext cx="1378636" cy="1218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6982266" y="3305458"/>
            <a:ext cx="2104584" cy="80934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458213" y="2011752"/>
            <a:ext cx="4762790" cy="182918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0152" y="127705"/>
            <a:ext cx="10787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mtClean="0"/>
              <a:t>SUMMARY OF AADL ELEMENT (SOFTWARE)</a:t>
            </a:r>
            <a:endParaRPr lang="en-US" sz="440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6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7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7" grpId="0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7" grpId="0"/>
      <p:bldP spid="42" grpId="0"/>
      <p:bldP spid="46" grpId="0"/>
      <p:bldP spid="47" grpId="0" animBg="1"/>
      <p:bldP spid="48" grpId="0" animBg="1"/>
      <p:bldP spid="49" grpId="0" animBg="1"/>
      <p:bldP spid="50" grpId="0" animBg="1"/>
      <p:bldP spid="63" grpId="0"/>
      <p:bldP spid="64" grpId="0" animBg="1"/>
      <p:bldP spid="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Add-in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5558027"/>
                  </p:ext>
                </p:extLst>
              </p:nvPr>
            </p:nvGraphicFramePr>
            <p:xfrm>
              <a:off x="1316566" y="1066800"/>
              <a:ext cx="9525000" cy="51688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Add-in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6566" y="1066800"/>
                <a:ext cx="9525000" cy="5168899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3420533" y="135467"/>
            <a:ext cx="574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Component Declaration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6267" y="711201"/>
            <a:ext cx="904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CONNECTOR TYPE SYSTEM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0531" y="2133600"/>
            <a:ext cx="99723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REPRESENTS COMMUNICATION INTERFACE FOR THE DIRECTIONAL EXCHANGE</a:t>
            </a:r>
          </a:p>
          <a:p>
            <a:endParaRPr lang="en-US" sz="2200" dirty="0"/>
          </a:p>
          <a:p>
            <a:pPr marL="285750" indent="-285750">
              <a:buFont typeface="Wingdings" charset="2"/>
              <a:buChar char="Ø"/>
            </a:pP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10640" y="2706947"/>
            <a:ext cx="93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name : [descriptor] [source port] [connection symbol] [destination port]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533" y="3428583"/>
            <a:ext cx="4470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3 DIFFERENT TYPES OF PORTS</a:t>
            </a:r>
          </a:p>
          <a:p>
            <a:pPr marL="342900" indent="-34290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DATA PORTS</a:t>
            </a:r>
          </a:p>
          <a:p>
            <a:pPr marL="800100" lvl="1" indent="-34290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EVENT PORTS</a:t>
            </a:r>
          </a:p>
          <a:p>
            <a:pPr marL="800100" lvl="1" indent="-342900">
              <a:buFont typeface="Wingdings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DATA – EVENT PORTS</a:t>
            </a:r>
          </a:p>
          <a:p>
            <a:endParaRPr lang="en-US" sz="2200" dirty="0"/>
          </a:p>
          <a:p>
            <a:pPr marL="285750" indent="-285750">
              <a:buFont typeface="Wingdings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82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6018" y="1264181"/>
            <a:ext cx="4724399" cy="5300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 rot="5400000">
            <a:off x="1275552" y="1499017"/>
            <a:ext cx="457200" cy="423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9152" y="1436479"/>
            <a:ext cx="249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Port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2003685" y="2447283"/>
            <a:ext cx="2269067" cy="1236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 rot="5400000">
            <a:off x="1914784" y="2546651"/>
            <a:ext cx="457200" cy="423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 rot="5400000">
            <a:off x="4255819" y="2667418"/>
            <a:ext cx="457200" cy="423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756034" y="3157368"/>
            <a:ext cx="599017" cy="35559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17201" y="2324924"/>
            <a:ext cx="99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63936" y="2188819"/>
            <a:ext cx="72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in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715819" y="3683416"/>
            <a:ext cx="95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out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31717" y="4673102"/>
            <a:ext cx="255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Event port</a:t>
            </a:r>
            <a:endParaRPr lang="en-US" sz="2400" dirty="0"/>
          </a:p>
        </p:txBody>
      </p:sp>
      <p:sp>
        <p:nvSpPr>
          <p:cNvPr id="15" name="Triangle 14"/>
          <p:cNvSpPr/>
          <p:nvPr/>
        </p:nvSpPr>
        <p:spPr>
          <a:xfrm rot="5400000">
            <a:off x="1275552" y="5853430"/>
            <a:ext cx="457200" cy="423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88054" y="5225487"/>
            <a:ext cx="699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&gt;</a:t>
            </a:r>
            <a:endParaRPr lang="en-US" sz="9600" dirty="0"/>
          </a:p>
        </p:txBody>
      </p:sp>
      <p:sp>
        <p:nvSpPr>
          <p:cNvPr id="19" name="TextBox 18"/>
          <p:cNvSpPr txBox="1"/>
          <p:nvPr/>
        </p:nvSpPr>
        <p:spPr>
          <a:xfrm>
            <a:off x="1289735" y="4039195"/>
            <a:ext cx="932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&gt;</a:t>
            </a:r>
            <a:endParaRPr lang="en-US" sz="9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91680" y="5836496"/>
            <a:ext cx="255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Event data port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621677" y="1761030"/>
            <a:ext cx="3217635" cy="951047"/>
          </a:xfrm>
          <a:prstGeom prst="straightConnector1">
            <a:avLst/>
          </a:prstGeom>
          <a:ln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63551" y="1742654"/>
            <a:ext cx="5047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TYPED STATE TRANSMISSION AMONG COMPONENTS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REPRESENTED BY TYPED VARIABLES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CONNECTIONS BETWEEN DATA PORTS ARE EITHER IMMEDIATE OR DELAYED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2552" y="195613"/>
            <a:ext cx="6917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DIFFERENT PORT TYPES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6C6-52BA-D54C-AB86-44B091BF32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49B3D024-CC9B-C145-BD7E-2875418FF528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\npackage  FAS_System_Package\n    process  DistanceWarner_Function\n      extends  unique_component_type_identifier\n      features\n        --ports  are  defined  here\n      flows\n        --how  data  flows in a system\n      thread\n        --invidual  thread  with  its  own  features  are  defined\n        end  thread;\n      properties\n        -- non  functional  properties  are  defined\n      end  DistanceWarner_Function;\nend  FAS_System_Package;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F2E1DDD3-6C42-CC4D-AFC1-419729AF6A21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annex nameOfErrorIndex {**\n        \n        error types \n                possibleError1                    : type ;\n                possibleError2                    : type ;\n                possibleError3                    : type extends possibleError1 ;\n        end types ;\n\n\n        error behavior simple\n        states\n                Operational                    :  initial state;\n                Failed                              :  state;\n        end behavior;\n\n\n**};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1000</Words>
  <Application>Microsoft Macintosh PowerPoint</Application>
  <PresentationFormat>Widescreen</PresentationFormat>
  <Paragraphs>349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55</cp:revision>
  <dcterms:created xsi:type="dcterms:W3CDTF">2017-02-02T13:15:19Z</dcterms:created>
  <dcterms:modified xsi:type="dcterms:W3CDTF">2017-02-07T09:25:21Z</dcterms:modified>
</cp:coreProperties>
</file>