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Advent Pro SemiBold"/>
      <p:regular r:id="rId25"/>
      <p:bold r:id="rId26"/>
      <p:italic r:id="rId27"/>
      <p:boldItalic r:id="rId28"/>
    </p:embeddedFont>
    <p:embeddedFont>
      <p:font typeface="Fira Sans Extra Condensed Medium"/>
      <p:regular r:id="rId29"/>
      <p:bold r:id="rId30"/>
      <p:italic r:id="rId31"/>
      <p:boldItalic r:id="rId32"/>
    </p:embeddedFont>
    <p:embeddedFont>
      <p:font typeface="Fira Sans Condensed Medium"/>
      <p:regular r:id="rId33"/>
      <p:bold r:id="rId34"/>
      <p:italic r:id="rId35"/>
      <p:boldItalic r:id="rId36"/>
    </p:embeddedFont>
    <p:embeddedFont>
      <p:font typeface="Maven Pro"/>
      <p:regular r:id="rId37"/>
      <p:bold r:id="rId38"/>
    </p:embeddedFont>
    <p:embeddedFont>
      <p:font typeface="Share Tech"/>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dventProSemiBold-bold.fntdata"/><Relationship Id="rId25" Type="http://schemas.openxmlformats.org/officeDocument/2006/relationships/font" Target="fonts/AdventProSemiBold-regular.fntdata"/><Relationship Id="rId28" Type="http://schemas.openxmlformats.org/officeDocument/2006/relationships/font" Target="fonts/AdventProSemiBold-boldItalic.fntdata"/><Relationship Id="rId27" Type="http://schemas.openxmlformats.org/officeDocument/2006/relationships/font" Target="fonts/AdventPro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italic.fntdata"/><Relationship Id="rId30" Type="http://schemas.openxmlformats.org/officeDocument/2006/relationships/font" Target="fonts/FiraSansExtraCondensedMedium-bold.fntdata"/><Relationship Id="rId11" Type="http://schemas.openxmlformats.org/officeDocument/2006/relationships/slide" Target="slides/slide7.xml"/><Relationship Id="rId33" Type="http://schemas.openxmlformats.org/officeDocument/2006/relationships/font" Target="fonts/FiraSansCondensedMedium-regular.fntdata"/><Relationship Id="rId10" Type="http://schemas.openxmlformats.org/officeDocument/2006/relationships/slide" Target="slides/slide6.xml"/><Relationship Id="rId32" Type="http://schemas.openxmlformats.org/officeDocument/2006/relationships/font" Target="fonts/FiraSansExtraCondensedMedium-boldItalic.fntdata"/><Relationship Id="rId13" Type="http://schemas.openxmlformats.org/officeDocument/2006/relationships/slide" Target="slides/slide9.xml"/><Relationship Id="rId35" Type="http://schemas.openxmlformats.org/officeDocument/2006/relationships/font" Target="fonts/FiraSansCondensedMedium-italic.fntdata"/><Relationship Id="rId12" Type="http://schemas.openxmlformats.org/officeDocument/2006/relationships/slide" Target="slides/slide8.xml"/><Relationship Id="rId34" Type="http://schemas.openxmlformats.org/officeDocument/2006/relationships/font" Target="fonts/FiraSansCondensedMedium-bold.fntdata"/><Relationship Id="rId15" Type="http://schemas.openxmlformats.org/officeDocument/2006/relationships/slide" Target="slides/slide11.xml"/><Relationship Id="rId37" Type="http://schemas.openxmlformats.org/officeDocument/2006/relationships/font" Target="fonts/MavenPro-regular.fntdata"/><Relationship Id="rId14" Type="http://schemas.openxmlformats.org/officeDocument/2006/relationships/slide" Target="slides/slide10.xml"/><Relationship Id="rId36" Type="http://schemas.openxmlformats.org/officeDocument/2006/relationships/font" Target="fonts/FiraSansCondensedMedium-boldItalic.fntdata"/><Relationship Id="rId17" Type="http://schemas.openxmlformats.org/officeDocument/2006/relationships/slide" Target="slides/slide13.xml"/><Relationship Id="rId39" Type="http://schemas.openxmlformats.org/officeDocument/2006/relationships/font" Target="fonts/ShareTech-regular.fntdata"/><Relationship Id="rId16" Type="http://schemas.openxmlformats.org/officeDocument/2006/relationships/slide" Target="slides/slide12.xml"/><Relationship Id="rId38" Type="http://schemas.openxmlformats.org/officeDocument/2006/relationships/font" Target="fonts/MavenPr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ae35a97b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ae35a97b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ae35a97b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ae35a97b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ae35a97b7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ae35a97b7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ac4a8119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ac4a8119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ac4a8119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ac4a8119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ac4a8119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ac4a8119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b409dde1bc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b409dde1bc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b409dde1b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b409dde1b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b409dde1bc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b409dde1bc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b409dde1bc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b409dde1bc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ac41abd1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ac41abd1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b409dde1bc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b409dde1bc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a445ec2c3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a445ec2c3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a445ec2c3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a445ec2c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a445ec2c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a445ec2c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ae5e64fc3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ae5e64fc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a445ec2c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a445ec2c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ac41abd17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ac41abd17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ac41abd1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ac41abd1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docs.google.com/spreadsheets/d/1vTu7Se8kTXNeu0nfne0enewkuZP5gXoWv1ZuVc1MnJg/copy"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24238" y="2658225"/>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latin typeface="Share Tech"/>
                <a:ea typeface="Share Tech"/>
                <a:cs typeface="Share Tech"/>
                <a:sym typeface="Share Tech"/>
              </a:rPr>
              <a:t>Group 4</a:t>
            </a:r>
            <a:endParaRPr sz="3400">
              <a:latin typeface="Share Tech"/>
              <a:ea typeface="Share Tech"/>
              <a:cs typeface="Share Tech"/>
              <a:sym typeface="Share Tech"/>
            </a:endParaRPr>
          </a:p>
          <a:p>
            <a:pPr indent="0" lvl="0" marL="0" rtl="0" algn="ctr">
              <a:spcBef>
                <a:spcPts val="0"/>
              </a:spcBef>
              <a:spcAft>
                <a:spcPts val="0"/>
              </a:spcAft>
              <a:buNone/>
            </a:pPr>
            <a:r>
              <a:t/>
            </a:r>
            <a:endParaRPr/>
          </a:p>
        </p:txBody>
      </p:sp>
      <p:sp>
        <p:nvSpPr>
          <p:cNvPr id="431" name="Google Shape;431;p23"/>
          <p:cNvSpPr txBox="1"/>
          <p:nvPr>
            <p:ph type="ctrTitle"/>
          </p:nvPr>
        </p:nvSpPr>
        <p:spPr>
          <a:xfrm>
            <a:off x="1561650" y="174306"/>
            <a:ext cx="6020700" cy="294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Global Superstore Data </a:t>
            </a:r>
            <a:endParaRPr/>
          </a:p>
          <a:p>
            <a:pPr indent="0" lvl="0" marL="0" rtl="0" algn="ctr">
              <a:spcBef>
                <a:spcPts val="0"/>
              </a:spcBef>
              <a:spcAft>
                <a:spcPts val="0"/>
              </a:spcAft>
              <a:buNone/>
            </a:pPr>
            <a:r>
              <a:rPr lang="en"/>
              <a:t>Warehouse</a:t>
            </a:r>
            <a:endParaRPr/>
          </a:p>
          <a:p>
            <a:pPr indent="0" lvl="0" marL="0" rtl="0" algn="ctr">
              <a:spcBef>
                <a:spcPts val="0"/>
              </a:spcBef>
              <a:spcAft>
                <a:spcPts val="0"/>
              </a:spcAft>
              <a:buNone/>
            </a:pPr>
            <a:r>
              <a:t/>
            </a:r>
            <a:endParaRPr sz="3400"/>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3"/>
          <p:cNvSpPr txBox="1"/>
          <p:nvPr>
            <p:ph idx="1" type="subTitle"/>
          </p:nvPr>
        </p:nvSpPr>
        <p:spPr>
          <a:xfrm>
            <a:off x="912453" y="3374188"/>
            <a:ext cx="7319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latin typeface="Share Tech"/>
                <a:ea typeface="Share Tech"/>
                <a:cs typeface="Share Tech"/>
                <a:sym typeface="Share Tech"/>
              </a:rPr>
              <a:t>Ananya, Joel, Nathaniel, Bang, Shreyas</a:t>
            </a:r>
            <a:endParaRPr sz="3400">
              <a:latin typeface="Share Tech"/>
              <a:ea typeface="Share Tech"/>
              <a:cs typeface="Share Tech"/>
              <a:sym typeface="Share Tech"/>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2"/>
          <p:cNvSpPr txBox="1"/>
          <p:nvPr>
            <p:ph type="ctrTitle"/>
          </p:nvPr>
        </p:nvSpPr>
        <p:spPr>
          <a:xfrm>
            <a:off x="1887999" y="2500075"/>
            <a:ext cx="29184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STAGING TO DIMENSION</a:t>
            </a:r>
            <a:endParaRPr/>
          </a:p>
        </p:txBody>
      </p:sp>
      <p:sp>
        <p:nvSpPr>
          <p:cNvPr id="563" name="Google Shape;563;p32"/>
          <p:cNvSpPr/>
          <p:nvPr/>
        </p:nvSpPr>
        <p:spPr>
          <a:xfrm>
            <a:off x="5782875" y="1868575"/>
            <a:ext cx="1085100" cy="1085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03</a:t>
            </a:r>
            <a:endParaRPr>
              <a:solidFill>
                <a:schemeClr val="dk2"/>
              </a:solidFill>
            </a:endParaRPr>
          </a:p>
        </p:txBody>
      </p:sp>
      <p:sp>
        <p:nvSpPr>
          <p:cNvPr id="565" name="Google Shape;565;p32"/>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7" name="Google Shape;567;p32"/>
          <p:cNvCxnSpPr>
            <a:stCxn id="563" idx="2"/>
          </p:cNvCxnSpPr>
          <p:nvPr/>
        </p:nvCxnSpPr>
        <p:spPr>
          <a:xfrm>
            <a:off x="6325425" y="2953675"/>
            <a:ext cx="0" cy="9780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3"/>
          <p:cNvSpPr txBox="1"/>
          <p:nvPr>
            <p:ph idx="4294967295" type="ctrTitle"/>
          </p:nvPr>
        </p:nvSpPr>
        <p:spPr>
          <a:xfrm>
            <a:off x="618825" y="411675"/>
            <a:ext cx="4727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 STAGING AREA</a:t>
            </a:r>
            <a:endParaRPr/>
          </a:p>
        </p:txBody>
      </p:sp>
      <p:sp>
        <p:nvSpPr>
          <p:cNvPr id="573" name="Google Shape;573;p33"/>
          <p:cNvSpPr txBox="1"/>
          <p:nvPr>
            <p:ph idx="4294967295" type="body"/>
          </p:nvPr>
        </p:nvSpPr>
        <p:spPr>
          <a:xfrm>
            <a:off x="173325" y="1301400"/>
            <a:ext cx="4601100" cy="2257500"/>
          </a:xfrm>
          <a:prstGeom prst="rect">
            <a:avLst/>
          </a:prstGeom>
          <a:solidFill>
            <a:srgbClr val="869FB2"/>
          </a:solidFill>
        </p:spPr>
        <p:txBody>
          <a:bodyPr anchorCtr="0" anchor="t" bIns="91425" lIns="91425" spcFirstLastPara="1" rIns="91425" wrap="square" tIns="91425">
            <a:spAutoFit/>
          </a:bodyPr>
          <a:lstStyle/>
          <a:p>
            <a:pPr indent="0" lvl="0" marL="0" rtl="0" algn="l">
              <a:spcBef>
                <a:spcPts val="0"/>
              </a:spcBef>
              <a:spcAft>
                <a:spcPts val="0"/>
              </a:spcAft>
              <a:buNone/>
            </a:pPr>
            <a:r>
              <a:rPr lang="en" sz="1600"/>
              <a:t>In the staging area, we update the table.</a:t>
            </a:r>
            <a:endParaRPr sz="1600"/>
          </a:p>
          <a:p>
            <a:pPr indent="0" lvl="0" marL="0" rtl="0" algn="l">
              <a:spcBef>
                <a:spcPts val="1600"/>
              </a:spcBef>
              <a:spcAft>
                <a:spcPts val="0"/>
              </a:spcAft>
              <a:buNone/>
            </a:pPr>
            <a:r>
              <a:rPr lang="en" sz="1600"/>
              <a:t>We set column - “Record_location_exists ” as Y if the record exists in the </a:t>
            </a:r>
            <a:r>
              <a:rPr lang="en" sz="1600"/>
              <a:t>dimension</a:t>
            </a:r>
            <a:r>
              <a:rPr lang="en" sz="1600"/>
              <a:t> table as well.</a:t>
            </a:r>
            <a:endParaRPr sz="1600"/>
          </a:p>
          <a:p>
            <a:pPr indent="0" lvl="0" marL="0" rtl="0" algn="l">
              <a:spcBef>
                <a:spcPts val="1600"/>
              </a:spcBef>
              <a:spcAft>
                <a:spcPts val="1600"/>
              </a:spcAft>
              <a:buNone/>
            </a:pPr>
            <a:r>
              <a:rPr lang="en" sz="1600"/>
              <a:t>This will be a flag for if the value exists in our dimension table or not.</a:t>
            </a:r>
            <a:endParaRPr sz="1600"/>
          </a:p>
        </p:txBody>
      </p:sp>
      <p:pic>
        <p:nvPicPr>
          <p:cNvPr id="574" name="Google Shape;574;p33"/>
          <p:cNvPicPr preferRelativeResize="0"/>
          <p:nvPr/>
        </p:nvPicPr>
        <p:blipFill>
          <a:blip r:embed="rId3">
            <a:alphaModFix/>
          </a:blip>
          <a:stretch>
            <a:fillRect/>
          </a:stretch>
        </p:blipFill>
        <p:spPr>
          <a:xfrm>
            <a:off x="5022675" y="238926"/>
            <a:ext cx="3968325" cy="448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4"/>
          <p:cNvSpPr txBox="1"/>
          <p:nvPr>
            <p:ph idx="4294967295" type="ctrTitle"/>
          </p:nvPr>
        </p:nvSpPr>
        <p:spPr>
          <a:xfrm>
            <a:off x="618825" y="411675"/>
            <a:ext cx="4727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DIMENSION TABLES</a:t>
            </a:r>
            <a:endParaRPr/>
          </a:p>
        </p:txBody>
      </p:sp>
      <p:sp>
        <p:nvSpPr>
          <p:cNvPr id="580" name="Google Shape;580;p34"/>
          <p:cNvSpPr txBox="1"/>
          <p:nvPr>
            <p:ph idx="4294967295" type="body"/>
          </p:nvPr>
        </p:nvSpPr>
        <p:spPr>
          <a:xfrm>
            <a:off x="173325" y="1301400"/>
            <a:ext cx="3897000" cy="1769100"/>
          </a:xfrm>
          <a:prstGeom prst="rect">
            <a:avLst/>
          </a:prstGeom>
          <a:solidFill>
            <a:srgbClr val="869FB2"/>
          </a:solidFill>
        </p:spPr>
        <p:txBody>
          <a:bodyPr anchorCtr="0" anchor="t" bIns="91425" lIns="91425" spcFirstLastPara="1" rIns="91425" wrap="square" tIns="91425">
            <a:spAutoFit/>
          </a:bodyPr>
          <a:lstStyle/>
          <a:p>
            <a:pPr indent="0" lvl="0" marL="0" rtl="0" algn="l">
              <a:spcBef>
                <a:spcPts val="0"/>
              </a:spcBef>
              <a:spcAft>
                <a:spcPts val="0"/>
              </a:spcAft>
              <a:buNone/>
            </a:pPr>
            <a:r>
              <a:rPr lang="en" sz="1600"/>
              <a:t>Here, we only load into rows for which record_location exists is N. so we don’t load the same value twice.</a:t>
            </a:r>
            <a:endParaRPr sz="1600"/>
          </a:p>
          <a:p>
            <a:pPr indent="0" lvl="0" marL="0" rtl="0" algn="l">
              <a:spcBef>
                <a:spcPts val="1600"/>
              </a:spcBef>
              <a:spcAft>
                <a:spcPts val="1600"/>
              </a:spcAft>
              <a:buNone/>
            </a:pPr>
            <a:r>
              <a:rPr lang="en" sz="1600"/>
              <a:t>We will repeat this for all other dimensions.</a:t>
            </a:r>
            <a:endParaRPr sz="1600"/>
          </a:p>
        </p:txBody>
      </p:sp>
      <p:pic>
        <p:nvPicPr>
          <p:cNvPr id="581" name="Google Shape;581;p34"/>
          <p:cNvPicPr preferRelativeResize="0"/>
          <p:nvPr/>
        </p:nvPicPr>
        <p:blipFill>
          <a:blip r:embed="rId3">
            <a:alphaModFix/>
          </a:blip>
          <a:stretch>
            <a:fillRect/>
          </a:stretch>
        </p:blipFill>
        <p:spPr>
          <a:xfrm>
            <a:off x="4561800" y="1352025"/>
            <a:ext cx="4167808" cy="99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5"/>
          <p:cNvSpPr txBox="1"/>
          <p:nvPr>
            <p:ph type="ctrTitle"/>
          </p:nvPr>
        </p:nvSpPr>
        <p:spPr>
          <a:xfrm>
            <a:off x="1561598" y="2448875"/>
            <a:ext cx="30699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STAGING TO FACT TABLE</a:t>
            </a:r>
            <a:endParaRPr/>
          </a:p>
        </p:txBody>
      </p:sp>
      <p:sp>
        <p:nvSpPr>
          <p:cNvPr id="587" name="Google Shape;587;p35"/>
          <p:cNvSpPr/>
          <p:nvPr/>
        </p:nvSpPr>
        <p:spPr>
          <a:xfrm>
            <a:off x="5782875" y="1868575"/>
            <a:ext cx="1085100" cy="1085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04</a:t>
            </a:r>
            <a:endParaRPr>
              <a:solidFill>
                <a:schemeClr val="dk2"/>
              </a:solidFill>
            </a:endParaRPr>
          </a:p>
        </p:txBody>
      </p:sp>
      <p:sp>
        <p:nvSpPr>
          <p:cNvPr id="589" name="Google Shape;589;p35"/>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5"/>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1" name="Google Shape;591;p35"/>
          <p:cNvCxnSpPr>
            <a:stCxn id="587" idx="2"/>
          </p:cNvCxnSpPr>
          <p:nvPr/>
        </p:nvCxnSpPr>
        <p:spPr>
          <a:xfrm>
            <a:off x="6325425" y="2953675"/>
            <a:ext cx="0" cy="9780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6"/>
          <p:cNvSpPr txBox="1"/>
          <p:nvPr>
            <p:ph idx="4294967295" type="ctrTitle"/>
          </p:nvPr>
        </p:nvSpPr>
        <p:spPr>
          <a:xfrm>
            <a:off x="618825" y="411675"/>
            <a:ext cx="4727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 LOADING TO FACT TABLE</a:t>
            </a:r>
            <a:endParaRPr/>
          </a:p>
        </p:txBody>
      </p:sp>
      <p:pic>
        <p:nvPicPr>
          <p:cNvPr id="597" name="Google Shape;597;p36"/>
          <p:cNvPicPr preferRelativeResize="0"/>
          <p:nvPr/>
        </p:nvPicPr>
        <p:blipFill>
          <a:blip r:embed="rId3">
            <a:alphaModFix/>
          </a:blip>
          <a:stretch>
            <a:fillRect/>
          </a:stretch>
        </p:blipFill>
        <p:spPr>
          <a:xfrm>
            <a:off x="5498925" y="609600"/>
            <a:ext cx="3492673" cy="4154591"/>
          </a:xfrm>
          <a:prstGeom prst="rect">
            <a:avLst/>
          </a:prstGeom>
          <a:noFill/>
          <a:ln>
            <a:noFill/>
          </a:ln>
        </p:spPr>
      </p:pic>
      <p:sp>
        <p:nvSpPr>
          <p:cNvPr id="598" name="Google Shape;598;p36"/>
          <p:cNvSpPr txBox="1"/>
          <p:nvPr>
            <p:ph idx="4294967295" type="body"/>
          </p:nvPr>
        </p:nvSpPr>
        <p:spPr>
          <a:xfrm>
            <a:off x="618825" y="1296750"/>
            <a:ext cx="4601100" cy="3185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t>After loading the data from operation table to staging, w</a:t>
            </a:r>
            <a:r>
              <a:rPr lang="en" sz="1600"/>
              <a:t>e also need to fill the </a:t>
            </a:r>
            <a:r>
              <a:rPr lang="en" sz="1600"/>
              <a:t>data warehouse key columns</a:t>
            </a:r>
            <a:r>
              <a:rPr lang="en" sz="1600"/>
              <a:t> of table Order_ST: Order_dt_wk_st, Ship_dt_wk_st, Customer_wk_st, Location_wk_st, Order_wk_st, Product_wk_st using ‘UPDATE’ and ’SET’ command.</a:t>
            </a:r>
            <a:endParaRPr sz="1600"/>
          </a:p>
          <a:p>
            <a:pPr indent="0" lvl="0" marL="0" rtl="0" algn="l">
              <a:spcBef>
                <a:spcPts val="1600"/>
              </a:spcBef>
              <a:spcAft>
                <a:spcPts val="1600"/>
              </a:spcAft>
              <a:buNone/>
            </a:pPr>
            <a:r>
              <a:rPr lang="en" sz="1600"/>
              <a:t>We get the data warehouse keys from dimension tables for the same natural key using the ‘WHERE’ clause</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7"/>
          <p:cNvSpPr txBox="1"/>
          <p:nvPr>
            <p:ph idx="4294967295" type="ctrTitle"/>
          </p:nvPr>
        </p:nvSpPr>
        <p:spPr>
          <a:xfrm>
            <a:off x="618825" y="411675"/>
            <a:ext cx="4727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TO FACT TABLE</a:t>
            </a:r>
            <a:endParaRPr/>
          </a:p>
        </p:txBody>
      </p:sp>
      <p:sp>
        <p:nvSpPr>
          <p:cNvPr id="604" name="Google Shape;604;p37"/>
          <p:cNvSpPr txBox="1"/>
          <p:nvPr>
            <p:ph idx="4294967295" type="body"/>
          </p:nvPr>
        </p:nvSpPr>
        <p:spPr>
          <a:xfrm>
            <a:off x="742575" y="2798550"/>
            <a:ext cx="7262100" cy="22575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After updating data warehouse keys, we load the data from staging table to fact table using ‘INSERT INTO’. </a:t>
            </a:r>
            <a:endParaRPr sz="1600"/>
          </a:p>
          <a:p>
            <a:pPr indent="0" lvl="0" marL="0" rtl="0" algn="l">
              <a:lnSpc>
                <a:spcPct val="115000"/>
              </a:lnSpc>
              <a:spcBef>
                <a:spcPts val="1600"/>
              </a:spcBef>
              <a:spcAft>
                <a:spcPts val="0"/>
              </a:spcAft>
              <a:buNone/>
            </a:pPr>
            <a:r>
              <a:rPr lang="en" sz="1600"/>
              <a:t>To calculate the response time, we use the ‘DATEDIFF’ function to calculate the difference between order date and shipping date</a:t>
            </a:r>
            <a:endParaRPr sz="1600"/>
          </a:p>
          <a:p>
            <a:pPr indent="0" lvl="0" marL="0" rtl="0" algn="l">
              <a:lnSpc>
                <a:spcPct val="115000"/>
              </a:lnSpc>
              <a:spcBef>
                <a:spcPts val="1600"/>
              </a:spcBef>
              <a:spcAft>
                <a:spcPts val="1600"/>
              </a:spcAft>
              <a:buNone/>
            </a:pPr>
            <a:r>
              <a:rPr lang="en" sz="1600"/>
              <a:t>Here, we use ‘YEAR’ function to get the year of shipping date as ‘year_wise’ column to answer business queries.</a:t>
            </a:r>
            <a:endParaRPr sz="1600"/>
          </a:p>
        </p:txBody>
      </p:sp>
      <p:pic>
        <p:nvPicPr>
          <p:cNvPr id="605" name="Google Shape;605;p37"/>
          <p:cNvPicPr preferRelativeResize="0"/>
          <p:nvPr/>
        </p:nvPicPr>
        <p:blipFill>
          <a:blip r:embed="rId3">
            <a:alphaModFix/>
          </a:blip>
          <a:stretch>
            <a:fillRect/>
          </a:stretch>
        </p:blipFill>
        <p:spPr>
          <a:xfrm>
            <a:off x="618825" y="1084025"/>
            <a:ext cx="7385849" cy="16722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8"/>
          <p:cNvSpPr txBox="1"/>
          <p:nvPr>
            <p:ph type="ctrTitle"/>
          </p:nvPr>
        </p:nvSpPr>
        <p:spPr>
          <a:xfrm>
            <a:off x="1474475" y="1163450"/>
            <a:ext cx="3943200" cy="217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PIVOT TABLE AND SELECT QUERY</a:t>
            </a:r>
            <a:endParaRPr sz="4200"/>
          </a:p>
        </p:txBody>
      </p:sp>
      <p:sp>
        <p:nvSpPr>
          <p:cNvPr id="611" name="Google Shape;611;p38"/>
          <p:cNvSpPr/>
          <p:nvPr/>
        </p:nvSpPr>
        <p:spPr>
          <a:xfrm>
            <a:off x="5782875" y="1868575"/>
            <a:ext cx="1085100" cy="10851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05</a:t>
            </a:r>
            <a:endParaRPr>
              <a:solidFill>
                <a:schemeClr val="dk2"/>
              </a:solidFill>
            </a:endParaRPr>
          </a:p>
        </p:txBody>
      </p:sp>
      <p:sp>
        <p:nvSpPr>
          <p:cNvPr id="613" name="Google Shape;613;p38"/>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5" name="Google Shape;615;p38"/>
          <p:cNvCxnSpPr>
            <a:stCxn id="611" idx="2"/>
          </p:cNvCxnSpPr>
          <p:nvPr/>
        </p:nvCxnSpPr>
        <p:spPr>
          <a:xfrm>
            <a:off x="6325425" y="2953675"/>
            <a:ext cx="0" cy="9780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pic>
        <p:nvPicPr>
          <p:cNvPr id="620" name="Google Shape;620;p39"/>
          <p:cNvPicPr preferRelativeResize="0"/>
          <p:nvPr/>
        </p:nvPicPr>
        <p:blipFill rotWithShape="1">
          <a:blip r:embed="rId3">
            <a:alphaModFix/>
          </a:blip>
          <a:srcRect b="29908" l="0" r="44065" t="0"/>
          <a:stretch/>
        </p:blipFill>
        <p:spPr>
          <a:xfrm>
            <a:off x="-29100" y="1253850"/>
            <a:ext cx="3320950" cy="3295299"/>
          </a:xfrm>
          <a:prstGeom prst="rect">
            <a:avLst/>
          </a:prstGeom>
          <a:noFill/>
          <a:ln>
            <a:noFill/>
          </a:ln>
        </p:spPr>
      </p:pic>
      <p:pic>
        <p:nvPicPr>
          <p:cNvPr id="621" name="Google Shape;621;p39"/>
          <p:cNvPicPr preferRelativeResize="0"/>
          <p:nvPr/>
        </p:nvPicPr>
        <p:blipFill>
          <a:blip r:embed="rId4">
            <a:alphaModFix/>
          </a:blip>
          <a:stretch>
            <a:fillRect/>
          </a:stretch>
        </p:blipFill>
        <p:spPr>
          <a:xfrm>
            <a:off x="3402275" y="1253850"/>
            <a:ext cx="2339449" cy="3295299"/>
          </a:xfrm>
          <a:prstGeom prst="rect">
            <a:avLst/>
          </a:prstGeom>
          <a:noFill/>
          <a:ln>
            <a:noFill/>
          </a:ln>
        </p:spPr>
      </p:pic>
      <p:sp>
        <p:nvSpPr>
          <p:cNvPr id="622" name="Google Shape;622;p39"/>
          <p:cNvSpPr txBox="1"/>
          <p:nvPr/>
        </p:nvSpPr>
        <p:spPr>
          <a:xfrm>
            <a:off x="352325" y="450650"/>
            <a:ext cx="4342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Share Tech"/>
                <a:ea typeface="Share Tech"/>
                <a:cs typeface="Share Tech"/>
                <a:sym typeface="Share Tech"/>
              </a:rPr>
              <a:t>PIVOT TABLE</a:t>
            </a:r>
            <a:endParaRPr sz="3000">
              <a:solidFill>
                <a:schemeClr val="lt1"/>
              </a:solidFill>
              <a:latin typeface="Share Tech"/>
              <a:ea typeface="Share Tech"/>
              <a:cs typeface="Share Tech"/>
              <a:sym typeface="Share Tech"/>
            </a:endParaRPr>
          </a:p>
        </p:txBody>
      </p:sp>
      <p:sp>
        <p:nvSpPr>
          <p:cNvPr id="623" name="Google Shape;623;p39"/>
          <p:cNvSpPr txBox="1"/>
          <p:nvPr/>
        </p:nvSpPr>
        <p:spPr>
          <a:xfrm>
            <a:off x="6250900" y="1401725"/>
            <a:ext cx="24435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Share Tech"/>
                <a:ea typeface="Share Tech"/>
                <a:cs typeface="Share Tech"/>
                <a:sym typeface="Share Tech"/>
              </a:rPr>
              <a:t>AVERAGE OF RESPONSE</a:t>
            </a:r>
            <a:endParaRPr sz="19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900">
              <a:solidFill>
                <a:schemeClr val="lt1"/>
              </a:solidFill>
              <a:latin typeface="Share Tech"/>
              <a:ea typeface="Share Tech"/>
              <a:cs typeface="Share Tech"/>
              <a:sym typeface="Share Tech"/>
            </a:endParaRPr>
          </a:p>
          <a:p>
            <a:pPr indent="0" lvl="0" marL="0" rtl="0" algn="l">
              <a:spcBef>
                <a:spcPts val="0"/>
              </a:spcBef>
              <a:spcAft>
                <a:spcPts val="0"/>
              </a:spcAft>
              <a:buNone/>
            </a:pPr>
            <a:r>
              <a:rPr lang="en" sz="1900">
                <a:solidFill>
                  <a:schemeClr val="lt1"/>
                </a:solidFill>
                <a:latin typeface="Share Tech"/>
                <a:ea typeface="Share Tech"/>
                <a:cs typeface="Share Tech"/>
                <a:sym typeface="Share Tech"/>
              </a:rPr>
              <a:t>It is calcul</a:t>
            </a:r>
            <a:r>
              <a:rPr lang="en" sz="1900">
                <a:solidFill>
                  <a:schemeClr val="lt1"/>
                </a:solidFill>
                <a:latin typeface="Share Tech"/>
                <a:ea typeface="Share Tech"/>
                <a:cs typeface="Share Tech"/>
                <a:sym typeface="Share Tech"/>
              </a:rPr>
              <a:t>ate</a:t>
            </a:r>
            <a:r>
              <a:rPr lang="en" sz="1900">
                <a:solidFill>
                  <a:schemeClr val="lt1"/>
                </a:solidFill>
                <a:latin typeface="Share Tech"/>
                <a:ea typeface="Share Tech"/>
                <a:cs typeface="Share Tech"/>
                <a:sym typeface="Share Tech"/>
              </a:rPr>
              <a:t>d from the total days required for the product to reach the destination from the day it is ordered till it has reached the final destination. </a:t>
            </a:r>
            <a:endParaRPr sz="19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a:solidFill>
                <a:schemeClr val="lt1"/>
              </a:solidFill>
              <a:latin typeface="Share Tech"/>
              <a:ea typeface="Share Tech"/>
              <a:cs typeface="Share Tech"/>
              <a:sym typeface="Share Tech"/>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pic>
        <p:nvPicPr>
          <p:cNvPr id="628" name="Google Shape;628;p40"/>
          <p:cNvPicPr preferRelativeResize="0"/>
          <p:nvPr/>
        </p:nvPicPr>
        <p:blipFill>
          <a:blip r:embed="rId3">
            <a:alphaModFix/>
          </a:blip>
          <a:stretch>
            <a:fillRect/>
          </a:stretch>
        </p:blipFill>
        <p:spPr>
          <a:xfrm>
            <a:off x="259575" y="1122663"/>
            <a:ext cx="5466850" cy="3396825"/>
          </a:xfrm>
          <a:prstGeom prst="rect">
            <a:avLst/>
          </a:prstGeom>
          <a:noFill/>
          <a:ln>
            <a:noFill/>
          </a:ln>
        </p:spPr>
      </p:pic>
      <p:sp>
        <p:nvSpPr>
          <p:cNvPr id="629" name="Google Shape;629;p40"/>
          <p:cNvSpPr txBox="1"/>
          <p:nvPr/>
        </p:nvSpPr>
        <p:spPr>
          <a:xfrm>
            <a:off x="5840750" y="1997563"/>
            <a:ext cx="23088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Share Tech"/>
                <a:ea typeface="Share Tech"/>
                <a:cs typeface="Share Tech"/>
                <a:sym typeface="Share Tech"/>
              </a:rPr>
              <a:t>With the help of the pivot table, we </a:t>
            </a:r>
            <a:endParaRPr sz="1900">
              <a:solidFill>
                <a:schemeClr val="lt1"/>
              </a:solidFill>
              <a:latin typeface="Share Tech"/>
              <a:ea typeface="Share Tech"/>
              <a:cs typeface="Share Tech"/>
              <a:sym typeface="Share Tech"/>
            </a:endParaRPr>
          </a:p>
          <a:p>
            <a:pPr indent="0" lvl="0" marL="0" rtl="0" algn="l">
              <a:spcBef>
                <a:spcPts val="0"/>
              </a:spcBef>
              <a:spcAft>
                <a:spcPts val="0"/>
              </a:spcAft>
              <a:buNone/>
            </a:pPr>
            <a:r>
              <a:rPr lang="en" sz="1900">
                <a:solidFill>
                  <a:schemeClr val="lt1"/>
                </a:solidFill>
                <a:latin typeface="Share Tech"/>
                <a:ea typeface="Share Tech"/>
                <a:cs typeface="Share Tech"/>
                <a:sym typeface="Share Tech"/>
              </a:rPr>
              <a:t>found the year-wise Average Response for each country.</a:t>
            </a:r>
            <a:endParaRPr sz="2300">
              <a:latin typeface="Share Tech"/>
              <a:ea typeface="Share Tech"/>
              <a:cs typeface="Share Tech"/>
              <a:sym typeface="Share Tech"/>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1"/>
          <p:cNvSpPr txBox="1"/>
          <p:nvPr>
            <p:ph type="ctrTitle"/>
          </p:nvPr>
        </p:nvSpPr>
        <p:spPr>
          <a:xfrm>
            <a:off x="446250" y="353225"/>
            <a:ext cx="8251500" cy="11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solidFill>
                  <a:schemeClr val="lt1"/>
                </a:solidFill>
              </a:rPr>
              <a:t>SELECT distinct count([Order_ID])</a:t>
            </a:r>
            <a:endParaRPr sz="2900">
              <a:solidFill>
                <a:schemeClr val="lt1"/>
              </a:solidFill>
            </a:endParaRPr>
          </a:p>
          <a:p>
            <a:pPr indent="0" lvl="0" marL="0" rtl="0" algn="ctr">
              <a:spcBef>
                <a:spcPts val="0"/>
              </a:spcBef>
              <a:spcAft>
                <a:spcPts val="0"/>
              </a:spcAft>
              <a:buNone/>
            </a:pPr>
            <a:r>
              <a:rPr lang="en" sz="2900">
                <a:solidFill>
                  <a:schemeClr val="lt1"/>
                </a:solidFill>
              </a:rPr>
              <a:t>  FROM [GroupDW].[dbo].[DIM_ORDERS]</a:t>
            </a:r>
            <a:endParaRPr sz="2900">
              <a:solidFill>
                <a:schemeClr val="lt1"/>
              </a:solidFill>
            </a:endParaRPr>
          </a:p>
          <a:p>
            <a:pPr indent="0" lvl="0" marL="0" rtl="0" algn="ctr">
              <a:spcBef>
                <a:spcPts val="0"/>
              </a:spcBef>
              <a:spcAft>
                <a:spcPts val="0"/>
              </a:spcAft>
              <a:buNone/>
            </a:pPr>
            <a:r>
              <a:t/>
            </a:r>
            <a:endParaRPr sz="2900">
              <a:solidFill>
                <a:schemeClr val="lt1"/>
              </a:solidFill>
            </a:endParaRPr>
          </a:p>
        </p:txBody>
      </p:sp>
      <p:pic>
        <p:nvPicPr>
          <p:cNvPr id="635" name="Google Shape;635;p41"/>
          <p:cNvPicPr preferRelativeResize="0"/>
          <p:nvPr/>
        </p:nvPicPr>
        <p:blipFill>
          <a:blip r:embed="rId3">
            <a:alphaModFix/>
          </a:blip>
          <a:stretch>
            <a:fillRect/>
          </a:stretch>
        </p:blipFill>
        <p:spPr>
          <a:xfrm>
            <a:off x="1724703" y="1428675"/>
            <a:ext cx="5694600" cy="348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4"/>
          <p:cNvSpPr txBox="1"/>
          <p:nvPr>
            <p:ph type="ctrTitle"/>
          </p:nvPr>
        </p:nvSpPr>
        <p:spPr>
          <a:xfrm>
            <a:off x="1888000" y="1868575"/>
            <a:ext cx="2918400" cy="146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Create Tables</a:t>
            </a:r>
            <a:endParaRPr/>
          </a:p>
        </p:txBody>
      </p:sp>
      <p:sp>
        <p:nvSpPr>
          <p:cNvPr id="463" name="Google Shape;463;p24"/>
          <p:cNvSpPr/>
          <p:nvPr/>
        </p:nvSpPr>
        <p:spPr>
          <a:xfrm>
            <a:off x="5782875" y="1868575"/>
            <a:ext cx="1085100" cy="10851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465" name="Google Shape;465;p24"/>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7" name="Google Shape;467;p24"/>
          <p:cNvCxnSpPr>
            <a:stCxn id="463"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2"/>
          <p:cNvSpPr txBox="1"/>
          <p:nvPr>
            <p:ph idx="1" type="subTitle"/>
          </p:nvPr>
        </p:nvSpPr>
        <p:spPr>
          <a:xfrm>
            <a:off x="2332950" y="2175450"/>
            <a:ext cx="44781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300">
                <a:latin typeface="Share Tech"/>
                <a:ea typeface="Share Tech"/>
                <a:cs typeface="Share Tech"/>
                <a:sym typeface="Share Tech"/>
              </a:rPr>
              <a:t>THANK YOU</a:t>
            </a:r>
            <a:endParaRPr b="1" sz="6300">
              <a:latin typeface="Share Tech"/>
              <a:ea typeface="Share Tech"/>
              <a:cs typeface="Share Tech"/>
              <a:sym typeface="Share Tech"/>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5"/>
          <p:cNvSpPr txBox="1"/>
          <p:nvPr>
            <p:ph type="ctrTitle"/>
          </p:nvPr>
        </p:nvSpPr>
        <p:spPr>
          <a:xfrm>
            <a:off x="622200" y="0"/>
            <a:ext cx="7279800" cy="92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t>Creating Dimension /Fact Table</a:t>
            </a:r>
            <a:endParaRPr sz="3700"/>
          </a:p>
        </p:txBody>
      </p:sp>
      <p:sp>
        <p:nvSpPr>
          <p:cNvPr id="473" name="Google Shape;473;p25"/>
          <p:cNvSpPr txBox="1"/>
          <p:nvPr>
            <p:ph idx="1" type="subTitle"/>
          </p:nvPr>
        </p:nvSpPr>
        <p:spPr>
          <a:xfrm>
            <a:off x="622200" y="1067875"/>
            <a:ext cx="3101400" cy="24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We start off by constructing the dimension tables for:</a:t>
            </a:r>
            <a:endParaRPr sz="1300"/>
          </a:p>
          <a:p>
            <a:pPr indent="-260350" lvl="0" marL="457200" rtl="0" algn="l">
              <a:spcBef>
                <a:spcPts val="0"/>
              </a:spcBef>
              <a:spcAft>
                <a:spcPts val="0"/>
              </a:spcAft>
              <a:buSzPts val="500"/>
              <a:buChar char="❏"/>
            </a:pPr>
            <a:r>
              <a:rPr lang="en" sz="1300"/>
              <a:t>Calendar</a:t>
            </a:r>
            <a:endParaRPr sz="1300"/>
          </a:p>
          <a:p>
            <a:pPr indent="-260350" lvl="0" marL="457200" rtl="0" algn="l">
              <a:spcBef>
                <a:spcPts val="0"/>
              </a:spcBef>
              <a:spcAft>
                <a:spcPts val="0"/>
              </a:spcAft>
              <a:buSzPts val="500"/>
              <a:buChar char="❏"/>
            </a:pPr>
            <a:r>
              <a:rPr lang="en" sz="1300"/>
              <a:t>Customer</a:t>
            </a:r>
            <a:endParaRPr sz="1300"/>
          </a:p>
          <a:p>
            <a:pPr indent="-260350" lvl="0" marL="457200" rtl="0" algn="l">
              <a:spcBef>
                <a:spcPts val="0"/>
              </a:spcBef>
              <a:spcAft>
                <a:spcPts val="0"/>
              </a:spcAft>
              <a:buSzPts val="500"/>
              <a:buChar char="❏"/>
            </a:pPr>
            <a:r>
              <a:rPr lang="en" sz="1300"/>
              <a:t>Product</a:t>
            </a:r>
            <a:endParaRPr sz="1300"/>
          </a:p>
          <a:p>
            <a:pPr indent="-260350" lvl="0" marL="457200" rtl="0" algn="l">
              <a:spcBef>
                <a:spcPts val="0"/>
              </a:spcBef>
              <a:spcAft>
                <a:spcPts val="0"/>
              </a:spcAft>
              <a:buSzPts val="500"/>
              <a:buChar char="❏"/>
            </a:pPr>
            <a:r>
              <a:rPr lang="en" sz="1300"/>
              <a:t>Location</a:t>
            </a:r>
            <a:endParaRPr sz="1300"/>
          </a:p>
          <a:p>
            <a:pPr indent="-260350" lvl="0" marL="457200" rtl="0" algn="l">
              <a:spcBef>
                <a:spcPts val="0"/>
              </a:spcBef>
              <a:spcAft>
                <a:spcPts val="0"/>
              </a:spcAft>
              <a:buSzPts val="500"/>
              <a:buChar char="❏"/>
            </a:pPr>
            <a:r>
              <a:rPr lang="en" sz="1300"/>
              <a:t>Orders</a:t>
            </a:r>
            <a:endParaRPr sz="1300"/>
          </a:p>
          <a:p>
            <a:pPr indent="-311150" lvl="0" marL="457200" rtl="0" algn="l">
              <a:spcBef>
                <a:spcPts val="0"/>
              </a:spcBef>
              <a:spcAft>
                <a:spcPts val="0"/>
              </a:spcAft>
              <a:buSzPts val="1300"/>
              <a:buChar char="❏"/>
            </a:pPr>
            <a:r>
              <a:t/>
            </a:r>
            <a:endParaRPr sz="1300"/>
          </a:p>
          <a:p>
            <a:pPr indent="0" lvl="0" marL="0" rtl="0" algn="l">
              <a:spcBef>
                <a:spcPts val="0"/>
              </a:spcBef>
              <a:spcAft>
                <a:spcPts val="0"/>
              </a:spcAft>
              <a:buNone/>
            </a:pPr>
            <a:r>
              <a:rPr lang="en" sz="1300"/>
              <a:t>Each dimension table has a warehouse key that is sequentially added to each row using the IDENTITY function</a:t>
            </a:r>
            <a:endParaRPr sz="1300"/>
          </a:p>
          <a:p>
            <a:pPr indent="0" lvl="0" marL="0" rtl="0" algn="l">
              <a:spcBef>
                <a:spcPts val="0"/>
              </a:spcBef>
              <a:spcAft>
                <a:spcPts val="0"/>
              </a:spcAft>
              <a:buNone/>
            </a:pPr>
            <a:r>
              <a:t/>
            </a:r>
            <a:endParaRPr sz="1300"/>
          </a:p>
        </p:txBody>
      </p:sp>
      <p:sp>
        <p:nvSpPr>
          <p:cNvPr id="474" name="Google Shape;474;p25"/>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475" name="Google Shape;475;p25"/>
          <p:cNvPicPr preferRelativeResize="0"/>
          <p:nvPr/>
        </p:nvPicPr>
        <p:blipFill>
          <a:blip r:embed="rId3">
            <a:alphaModFix/>
          </a:blip>
          <a:stretch>
            <a:fillRect/>
          </a:stretch>
        </p:blipFill>
        <p:spPr>
          <a:xfrm>
            <a:off x="5261361" y="1067902"/>
            <a:ext cx="3265324" cy="2430850"/>
          </a:xfrm>
          <a:prstGeom prst="rect">
            <a:avLst/>
          </a:prstGeom>
          <a:noFill/>
          <a:ln>
            <a:noFill/>
          </a:ln>
        </p:spPr>
      </p:pic>
      <p:pic>
        <p:nvPicPr>
          <p:cNvPr id="476" name="Google Shape;476;p25"/>
          <p:cNvPicPr preferRelativeResize="0"/>
          <p:nvPr/>
        </p:nvPicPr>
        <p:blipFill>
          <a:blip r:embed="rId4">
            <a:alphaModFix/>
          </a:blip>
          <a:stretch>
            <a:fillRect/>
          </a:stretch>
        </p:blipFill>
        <p:spPr>
          <a:xfrm>
            <a:off x="4743037" y="3754163"/>
            <a:ext cx="4301949" cy="474375"/>
          </a:xfrm>
          <a:prstGeom prst="rect">
            <a:avLst/>
          </a:prstGeom>
          <a:noFill/>
          <a:ln>
            <a:noFill/>
          </a:ln>
        </p:spPr>
      </p:pic>
      <p:sp>
        <p:nvSpPr>
          <p:cNvPr id="477" name="Google Shape;477;p25"/>
          <p:cNvSpPr txBox="1"/>
          <p:nvPr/>
        </p:nvSpPr>
        <p:spPr>
          <a:xfrm>
            <a:off x="547250" y="3557125"/>
            <a:ext cx="3323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Maven Pro"/>
                <a:ea typeface="Maven Pro"/>
                <a:cs typeface="Maven Pro"/>
                <a:sym typeface="Maven Pro"/>
              </a:rPr>
              <a:t>For each dimension table we define an index which simply points to where the data is and makes querying and updating of records quickers</a:t>
            </a:r>
            <a:endParaRPr sz="1300">
              <a:solidFill>
                <a:schemeClr val="lt1"/>
              </a:solidFill>
              <a:latin typeface="Maven Pro"/>
              <a:ea typeface="Maven Pro"/>
              <a:cs typeface="Maven Pro"/>
              <a:sym typeface="Maven Pro"/>
            </a:endParaRPr>
          </a:p>
        </p:txBody>
      </p:sp>
      <p:pic>
        <p:nvPicPr>
          <p:cNvPr id="478" name="Google Shape;478;p25"/>
          <p:cNvPicPr preferRelativeResize="0"/>
          <p:nvPr/>
        </p:nvPicPr>
        <p:blipFill>
          <a:blip r:embed="rId5">
            <a:alphaModFix/>
          </a:blip>
          <a:stretch>
            <a:fillRect/>
          </a:stretch>
        </p:blipFill>
        <p:spPr>
          <a:xfrm>
            <a:off x="5250325" y="4529550"/>
            <a:ext cx="3287350" cy="354750"/>
          </a:xfrm>
          <a:prstGeom prst="rect">
            <a:avLst/>
          </a:prstGeom>
          <a:noFill/>
          <a:ln>
            <a:noFill/>
          </a:ln>
        </p:spPr>
      </p:pic>
      <p:sp>
        <p:nvSpPr>
          <p:cNvPr id="479" name="Google Shape;479;p25"/>
          <p:cNvSpPr txBox="1"/>
          <p:nvPr/>
        </p:nvSpPr>
        <p:spPr>
          <a:xfrm>
            <a:off x="547250" y="4449450"/>
            <a:ext cx="302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Using the ALTER function we make the warehouse key the primary key of the tables</a:t>
            </a:r>
            <a:endParaRPr sz="1200">
              <a:solidFill>
                <a:schemeClr val="lt1"/>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6"/>
          <p:cNvSpPr txBox="1"/>
          <p:nvPr>
            <p:ph type="ctrTitle"/>
          </p:nvPr>
        </p:nvSpPr>
        <p:spPr>
          <a:xfrm>
            <a:off x="812251" y="176600"/>
            <a:ext cx="75195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t>Creating Dimension/Fact tables</a:t>
            </a:r>
            <a:endParaRPr/>
          </a:p>
        </p:txBody>
      </p:sp>
      <p:sp>
        <p:nvSpPr>
          <p:cNvPr id="485" name="Google Shape;485;p26"/>
          <p:cNvSpPr txBox="1"/>
          <p:nvPr>
            <p:ph idx="1" type="subTitle"/>
          </p:nvPr>
        </p:nvSpPr>
        <p:spPr>
          <a:xfrm>
            <a:off x="634700" y="1162725"/>
            <a:ext cx="3111600" cy="8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processes and steps mentioned in the previous slide is repeated for every dimension table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486" name="Google Shape;486;p26"/>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487" name="Google Shape;487;p26"/>
          <p:cNvPicPr preferRelativeResize="0"/>
          <p:nvPr/>
        </p:nvPicPr>
        <p:blipFill>
          <a:blip r:embed="rId3">
            <a:alphaModFix/>
          </a:blip>
          <a:stretch>
            <a:fillRect/>
          </a:stretch>
        </p:blipFill>
        <p:spPr>
          <a:xfrm>
            <a:off x="5368100" y="846650"/>
            <a:ext cx="3494400" cy="3916034"/>
          </a:xfrm>
          <a:prstGeom prst="rect">
            <a:avLst/>
          </a:prstGeom>
          <a:noFill/>
          <a:ln>
            <a:noFill/>
          </a:ln>
        </p:spPr>
      </p:pic>
      <p:sp>
        <p:nvSpPr>
          <p:cNvPr id="488" name="Google Shape;488;p26"/>
          <p:cNvSpPr txBox="1"/>
          <p:nvPr/>
        </p:nvSpPr>
        <p:spPr>
          <a:xfrm>
            <a:off x="676300" y="2211025"/>
            <a:ext cx="3372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Maven Pro"/>
                <a:ea typeface="Maven Pro"/>
                <a:cs typeface="Maven Pro"/>
                <a:sym typeface="Maven Pro"/>
              </a:rPr>
              <a:t>In this step we will be </a:t>
            </a:r>
            <a:r>
              <a:rPr lang="en" sz="1300">
                <a:solidFill>
                  <a:schemeClr val="lt1"/>
                </a:solidFill>
                <a:latin typeface="Maven Pro"/>
                <a:ea typeface="Maven Pro"/>
                <a:cs typeface="Maven Pro"/>
                <a:sym typeface="Maven Pro"/>
              </a:rPr>
              <a:t>constructing the fact table. Here we input the sales,quantity,discount columns as well as warehouse keys columns.</a:t>
            </a:r>
            <a:endParaRPr sz="13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300">
              <a:solidFill>
                <a:schemeClr val="lt1"/>
              </a:solidFill>
              <a:latin typeface="Maven Pro"/>
              <a:ea typeface="Maven Pro"/>
              <a:cs typeface="Maven Pro"/>
              <a:sym typeface="Maven Pro"/>
            </a:endParaRPr>
          </a:p>
          <a:p>
            <a:pPr indent="0" lvl="0" marL="0" rtl="0" algn="l">
              <a:spcBef>
                <a:spcPts val="0"/>
              </a:spcBef>
              <a:spcAft>
                <a:spcPts val="0"/>
              </a:spcAft>
              <a:buNone/>
            </a:pPr>
            <a:r>
              <a:rPr lang="en" sz="1300">
                <a:solidFill>
                  <a:schemeClr val="lt1"/>
                </a:solidFill>
                <a:latin typeface="Maven Pro"/>
                <a:ea typeface="Maven Pro"/>
                <a:cs typeface="Maven Pro"/>
                <a:sym typeface="Maven Pro"/>
              </a:rPr>
              <a:t>The fact table warehouse keys columns reference their respective dimension table warehouse key as foreign keys, creating a link between the dimension and fact tables.</a:t>
            </a:r>
            <a:endParaRPr sz="13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300">
              <a:solidFill>
                <a:schemeClr val="lt1"/>
              </a:solidFill>
              <a:latin typeface="Maven Pro"/>
              <a:ea typeface="Maven Pro"/>
              <a:cs typeface="Maven Pro"/>
              <a:sym typeface="Maven Pro"/>
            </a:endParaRPr>
          </a:p>
          <a:p>
            <a:pPr indent="0" lvl="0" marL="0" rtl="0" algn="l">
              <a:spcBef>
                <a:spcPts val="0"/>
              </a:spcBef>
              <a:spcAft>
                <a:spcPts val="0"/>
              </a:spcAft>
              <a:buNone/>
            </a:pPr>
            <a:r>
              <a:rPr lang="en" sz="1300">
                <a:solidFill>
                  <a:schemeClr val="lt1"/>
                </a:solidFill>
                <a:latin typeface="Maven Pro"/>
                <a:ea typeface="Maven Pro"/>
                <a:cs typeface="Maven Pro"/>
                <a:sym typeface="Maven Pro"/>
              </a:rPr>
              <a:t>We also define indexes on the warehouse keys to improve query/search and update results</a:t>
            </a:r>
            <a:endParaRPr sz="1300">
              <a:solidFill>
                <a:schemeClr val="lt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7"/>
          <p:cNvSpPr txBox="1"/>
          <p:nvPr>
            <p:ph type="ctrTitle"/>
          </p:nvPr>
        </p:nvSpPr>
        <p:spPr>
          <a:xfrm>
            <a:off x="1697825" y="97875"/>
            <a:ext cx="5329500" cy="137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Creating Dimension/Fact tables</a:t>
            </a:r>
            <a:endParaRPr sz="4300"/>
          </a:p>
          <a:p>
            <a:pPr indent="0" lvl="0" marL="0" rtl="0" algn="ctr">
              <a:spcBef>
                <a:spcPts val="0"/>
              </a:spcBef>
              <a:spcAft>
                <a:spcPts val="0"/>
              </a:spcAft>
              <a:buNone/>
            </a:pPr>
            <a:r>
              <a:t/>
            </a:r>
            <a:endParaRPr sz="4300"/>
          </a:p>
        </p:txBody>
      </p:sp>
      <p:sp>
        <p:nvSpPr>
          <p:cNvPr id="494" name="Google Shape;494;p27"/>
          <p:cNvSpPr txBox="1"/>
          <p:nvPr>
            <p:ph idx="1" type="subTitle"/>
          </p:nvPr>
        </p:nvSpPr>
        <p:spPr>
          <a:xfrm>
            <a:off x="741500" y="1902550"/>
            <a:ext cx="3101400" cy="18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part of the script we create the staging table and add all of the respective staging columns as well as the warehouse keys columns</a:t>
            </a:r>
            <a:endParaRPr/>
          </a:p>
        </p:txBody>
      </p:sp>
      <p:sp>
        <p:nvSpPr>
          <p:cNvPr id="495" name="Google Shape;495;p27"/>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496" name="Google Shape;496;p27"/>
          <p:cNvPicPr preferRelativeResize="0"/>
          <p:nvPr/>
        </p:nvPicPr>
        <p:blipFill>
          <a:blip r:embed="rId3">
            <a:alphaModFix/>
          </a:blip>
          <a:stretch>
            <a:fillRect/>
          </a:stretch>
        </p:blipFill>
        <p:spPr>
          <a:xfrm>
            <a:off x="4892975" y="1190614"/>
            <a:ext cx="4112600" cy="38711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8"/>
          <p:cNvSpPr txBox="1"/>
          <p:nvPr>
            <p:ph type="ctrTitle"/>
          </p:nvPr>
        </p:nvSpPr>
        <p:spPr>
          <a:xfrm>
            <a:off x="213501" y="959300"/>
            <a:ext cx="42003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Creating Dimension/Fact tables</a:t>
            </a:r>
            <a:endParaRPr sz="3200"/>
          </a:p>
          <a:p>
            <a:pPr indent="0" lvl="0" marL="0" rtl="0" algn="ctr">
              <a:spcBef>
                <a:spcPts val="0"/>
              </a:spcBef>
              <a:spcAft>
                <a:spcPts val="0"/>
              </a:spcAft>
              <a:buNone/>
            </a:pPr>
            <a:r>
              <a:t/>
            </a:r>
            <a:endParaRPr sz="3200"/>
          </a:p>
        </p:txBody>
      </p:sp>
      <p:sp>
        <p:nvSpPr>
          <p:cNvPr id="502" name="Google Shape;502;p28"/>
          <p:cNvSpPr txBox="1"/>
          <p:nvPr>
            <p:ph idx="1" type="subTitle"/>
          </p:nvPr>
        </p:nvSpPr>
        <p:spPr>
          <a:xfrm>
            <a:off x="762950" y="1651225"/>
            <a:ext cx="3101400" cy="17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section we are populating the calendar dimension with dates between a given range from the dataset</a:t>
            </a:r>
            <a:endParaRPr/>
          </a:p>
        </p:txBody>
      </p:sp>
      <p:sp>
        <p:nvSpPr>
          <p:cNvPr id="503" name="Google Shape;503;p28"/>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04" name="Google Shape;504;p28"/>
          <p:cNvPicPr preferRelativeResize="0"/>
          <p:nvPr/>
        </p:nvPicPr>
        <p:blipFill>
          <a:blip r:embed="rId3">
            <a:alphaModFix/>
          </a:blip>
          <a:stretch>
            <a:fillRect/>
          </a:stretch>
        </p:blipFill>
        <p:spPr>
          <a:xfrm>
            <a:off x="4413800" y="665650"/>
            <a:ext cx="4646149" cy="3812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9"/>
          <p:cNvSpPr txBox="1"/>
          <p:nvPr>
            <p:ph type="ctrTitle"/>
          </p:nvPr>
        </p:nvSpPr>
        <p:spPr>
          <a:xfrm>
            <a:off x="1887999" y="2500075"/>
            <a:ext cx="29184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SOURCE TO STAGING</a:t>
            </a:r>
            <a:endParaRPr/>
          </a:p>
        </p:txBody>
      </p:sp>
      <p:sp>
        <p:nvSpPr>
          <p:cNvPr id="510" name="Google Shape;510;p29"/>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512" name="Google Shape;512;p29"/>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4" name="Google Shape;514;p29"/>
          <p:cNvCxnSpPr>
            <a:stCxn id="510"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TRUNCATING STAGING TABLE</a:t>
            </a:r>
            <a:endParaRPr/>
          </a:p>
        </p:txBody>
      </p:sp>
      <p:sp>
        <p:nvSpPr>
          <p:cNvPr id="520" name="Google Shape;520;p30"/>
          <p:cNvSpPr/>
          <p:nvPr/>
        </p:nvSpPr>
        <p:spPr>
          <a:xfrm>
            <a:off x="5552213" y="888748"/>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8675688" y="4672301"/>
            <a:ext cx="155925" cy="156375"/>
          </a:xfrm>
          <a:custGeom>
            <a:rect b="b" l="l" r="r" t="t"/>
            <a:pathLst>
              <a:path extrusionOk="0" h="6255" w="6237">
                <a:moveTo>
                  <a:pt x="0" y="0"/>
                </a:moveTo>
                <a:lnTo>
                  <a:pt x="0" y="6255"/>
                </a:lnTo>
                <a:lnTo>
                  <a:pt x="6236" y="6255"/>
                </a:lnTo>
                <a:lnTo>
                  <a:pt x="62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4939888" y="4672300"/>
            <a:ext cx="155925" cy="156375"/>
          </a:xfrm>
          <a:custGeom>
            <a:rect b="b" l="l" r="r" t="t"/>
            <a:pathLst>
              <a:path extrusionOk="0" h="6255" w="6237">
                <a:moveTo>
                  <a:pt x="0" y="0"/>
                </a:moveTo>
                <a:lnTo>
                  <a:pt x="0" y="6255"/>
                </a:lnTo>
                <a:lnTo>
                  <a:pt x="6236" y="6255"/>
                </a:lnTo>
                <a:lnTo>
                  <a:pt x="62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3" name="Google Shape;523;p30">
            <a:hlinkClick r:id="rId3"/>
          </p:cNvPr>
          <p:cNvPicPr preferRelativeResize="0"/>
          <p:nvPr/>
        </p:nvPicPr>
        <p:blipFill>
          <a:blip r:embed="rId4">
            <a:alphaModFix/>
          </a:blip>
          <a:stretch>
            <a:fillRect/>
          </a:stretch>
        </p:blipFill>
        <p:spPr>
          <a:xfrm>
            <a:off x="618825" y="1894900"/>
            <a:ext cx="3605064" cy="1353688"/>
          </a:xfrm>
          <a:prstGeom prst="rect">
            <a:avLst/>
          </a:prstGeom>
          <a:noFill/>
          <a:ln>
            <a:noFill/>
          </a:ln>
        </p:spPr>
      </p:pic>
      <p:grpSp>
        <p:nvGrpSpPr>
          <p:cNvPr id="524" name="Google Shape;524;p30"/>
          <p:cNvGrpSpPr/>
          <p:nvPr/>
        </p:nvGrpSpPr>
        <p:grpSpPr>
          <a:xfrm>
            <a:off x="81583" y="1739829"/>
            <a:ext cx="4255512" cy="1619533"/>
            <a:chOff x="2501950" y="1507050"/>
            <a:chExt cx="2392350" cy="2696525"/>
          </a:xfrm>
        </p:grpSpPr>
        <p:sp>
          <p:nvSpPr>
            <p:cNvPr id="525" name="Google Shape;525;p30"/>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30"/>
          <p:cNvSpPr txBox="1"/>
          <p:nvPr>
            <p:ph idx="4294967295" type="body"/>
          </p:nvPr>
        </p:nvSpPr>
        <p:spPr>
          <a:xfrm>
            <a:off x="4939900" y="1443350"/>
            <a:ext cx="3653100" cy="291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Before doing another cycle of ETL, everything in the staging table which comes from the previous ETL need to be removed. Therefore, the </a:t>
            </a:r>
            <a:r>
              <a:rPr b="1" lang="en"/>
              <a:t>‘TRUNCATE TABLE’</a:t>
            </a:r>
            <a:r>
              <a:rPr lang="en"/>
              <a:t> function is used. This command deletes all the data inside a table, but not the table itself.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1"/>
          <p:cNvSpPr txBox="1"/>
          <p:nvPr>
            <p:ph idx="1" type="body"/>
          </p:nvPr>
        </p:nvSpPr>
        <p:spPr>
          <a:xfrm>
            <a:off x="327600" y="1010400"/>
            <a:ext cx="3534300" cy="31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truncating, the table is now empty and can be inserted with the next ETL cycle data. The appropriate data from the operation table are then inserted to the staging table using the </a:t>
            </a:r>
            <a:r>
              <a:rPr b="1" lang="en"/>
              <a:t>‘INSERT INTO’ </a:t>
            </a:r>
            <a:r>
              <a:rPr lang="en"/>
              <a:t>and </a:t>
            </a:r>
            <a:r>
              <a:rPr b="1" lang="en"/>
              <a:t>‘SELECT FROM’</a:t>
            </a:r>
            <a:r>
              <a:rPr lang="en"/>
              <a:t> command. The </a:t>
            </a:r>
            <a:r>
              <a:rPr b="1" lang="en"/>
              <a:t>‘WHERE’</a:t>
            </a:r>
            <a:r>
              <a:rPr lang="en"/>
              <a:t> clause allows us to select the range of date for each ETL cycle.</a:t>
            </a:r>
            <a:endParaRPr/>
          </a:p>
        </p:txBody>
      </p:sp>
      <p:sp>
        <p:nvSpPr>
          <p:cNvPr id="550" name="Google Shape;550;p31"/>
          <p:cNvSpPr txBox="1"/>
          <p:nvPr>
            <p:ph type="ctrTitle"/>
          </p:nvPr>
        </p:nvSpPr>
        <p:spPr>
          <a:xfrm>
            <a:off x="618825" y="432600"/>
            <a:ext cx="7473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INSERTING VALUE FROM OPERATION TABLE</a:t>
            </a:r>
            <a:endParaRPr/>
          </a:p>
        </p:txBody>
      </p:sp>
      <p:grpSp>
        <p:nvGrpSpPr>
          <p:cNvPr id="551" name="Google Shape;551;p31"/>
          <p:cNvGrpSpPr/>
          <p:nvPr/>
        </p:nvGrpSpPr>
        <p:grpSpPr>
          <a:xfrm>
            <a:off x="7838504" y="-476250"/>
            <a:ext cx="2291257" cy="2922300"/>
            <a:chOff x="4882900" y="-64350"/>
            <a:chExt cx="2493750" cy="2922300"/>
          </a:xfrm>
        </p:grpSpPr>
        <p:sp>
          <p:nvSpPr>
            <p:cNvPr id="552" name="Google Shape;552;p31"/>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7" name="Google Shape;557;p31"/>
          <p:cNvPicPr preferRelativeResize="0"/>
          <p:nvPr/>
        </p:nvPicPr>
        <p:blipFill>
          <a:blip r:embed="rId3">
            <a:alphaModFix/>
          </a:blip>
          <a:stretch>
            <a:fillRect/>
          </a:stretch>
        </p:blipFill>
        <p:spPr>
          <a:xfrm>
            <a:off x="3950050" y="1360788"/>
            <a:ext cx="4880599" cy="245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