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27" r:id="rId2"/>
    <p:sldId id="496" r:id="rId3"/>
    <p:sldId id="440" r:id="rId4"/>
    <p:sldId id="443" r:id="rId5"/>
    <p:sldId id="441" r:id="rId6"/>
    <p:sldId id="442" r:id="rId7"/>
    <p:sldId id="317" r:id="rId8"/>
    <p:sldId id="476" r:id="rId9"/>
    <p:sldId id="477" r:id="rId10"/>
    <p:sldId id="478" r:id="rId11"/>
    <p:sldId id="479" r:id="rId12"/>
    <p:sldId id="481" r:id="rId13"/>
    <p:sldId id="482" r:id="rId14"/>
    <p:sldId id="483" r:id="rId15"/>
    <p:sldId id="484" r:id="rId16"/>
    <p:sldId id="485" r:id="rId17"/>
    <p:sldId id="486" r:id="rId18"/>
    <p:sldId id="480" r:id="rId19"/>
    <p:sldId id="487" r:id="rId20"/>
    <p:sldId id="488" r:id="rId21"/>
    <p:sldId id="489" r:id="rId22"/>
    <p:sldId id="490" r:id="rId23"/>
    <p:sldId id="491" r:id="rId24"/>
    <p:sldId id="492" r:id="rId25"/>
    <p:sldId id="494" r:id="rId26"/>
    <p:sldId id="4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ấn Phạm" initials="TP" lastIdx="1" clrIdx="0">
    <p:extLst>
      <p:ext uri="{19B8F6BF-5375-455C-9EA6-DF929625EA0E}">
        <p15:presenceInfo xmlns:p15="http://schemas.microsoft.com/office/powerpoint/2012/main" userId="a8b7054b4e638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FFCE33"/>
    <a:srgbClr val="E4DF0B"/>
    <a:srgbClr val="F5F541"/>
    <a:srgbClr val="3119C1"/>
    <a:srgbClr val="5E3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7F54C-3AA0-4355-9B9E-D89E1C3BD4EC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BFE5-6A2C-460E-AE0E-1D862020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EEC-A162-4060-BE99-551A18B4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8039-4484-4839-A4AB-C504F9F6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878-C2CF-4903-989E-3CD0F1A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DDE7-91FB-42DF-AC88-30222C08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7725-5D4F-418F-9634-3489D351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E334-2D8A-4C51-8D56-D15544DD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0F1A8-E3D7-4B05-BC58-F11EC0B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6CA9-BEB2-4616-8EA4-8C013F5F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EDA-03DA-417D-A1AB-0D46068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1C39-84BE-4A40-AF0D-E99AB41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236E-687F-4288-B2D1-D0BD83AE1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DA26-CC7D-459E-99C5-0E920DF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BB210-94F6-4AD4-BA24-89AFE08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9B69-5829-4119-B7AD-286425F7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12-BFF8-462F-B639-17CA37C9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5788-FD84-4737-8287-0206C700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6F5C-9534-48B6-ACD4-02EA0C37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5DE-7F31-47DB-82A4-AB32B31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28DA-3E92-46BF-AACC-1D2B018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A808-E49B-4DB3-882D-7FC63FB9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B7B9-1895-484D-A019-AFAD7DE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5BA-1CE2-4E6A-9E2F-85D3F3A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227-155A-49A1-B1CA-699ADA2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2146-54B0-445D-936F-B570051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33E-E5F8-434C-9398-4EAB57C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44D-7296-4A0C-9787-D8A725CB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024C-A587-4543-ACE7-D6429552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BD33-E2D1-4CFB-972A-84FF2C17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EFD7-87A8-4445-A4DD-265E892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6CEB-F4C4-4E31-BD42-854F5CE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F3F-E2FF-416E-8381-1CACB89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8F3E-36CF-449B-9AE4-74BDBDA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3004-A929-403D-A2B7-FB92AF49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A798-8D9F-4ACB-AFF7-A6936391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73E22-AD5B-41A1-88E5-795158CB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E36A-394E-44E6-8C4C-84A54AD1D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04BF6-F023-4D76-8F02-E957114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8B29A-D426-4FA2-A090-7B272233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7CFA6-A55A-4E33-B247-1F5DE5E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F58E-1B4F-4DC9-A1AA-20C0201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9EE55-2A3A-4867-B48B-897FFAE7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F3D72-30E1-4236-BE3D-B07186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3260-D042-429E-A5F5-5CC8D43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0289B-D931-4CD6-9A02-3D2CE1E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7759-BEC7-4A40-8B87-BACC3BDE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5D43-0F65-4EDF-90E8-87B0312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7D-C7B4-4EB3-9EAD-CFF535A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46F-1810-4B93-9216-E34AEF7D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2DE4-F0DD-4620-AE98-6FB9676E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D1A9D-216C-4856-B8EB-0E219DA1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CC92-AA9F-4082-8B5B-E3DB6E0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2EC1-0B09-4DFC-A7BF-198C87AB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DECB-3B0A-4DA1-99A2-2F81502B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10D6-D25A-4388-8436-FCA269F1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DF03B-5434-41AF-8B4A-7F1353EE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31A5-B080-4C10-8FAE-C725D7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59D7-AAB6-408D-A336-2B42897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B622-BC65-4457-B806-8BEAD9C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B0014-000E-499A-A6B1-FB870ED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18C8-1D62-4A41-B266-6CFC82AD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A939-7757-47A7-8515-6B2D08D3D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81EA-4FF8-4254-B300-F09305E58E5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578B-421A-4C53-BA7D-68A98EE5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B7A6-B38E-4B63-B9A0-F88A10C47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8DB9-2B91-4BC1-988B-67452370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4000" r="-7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>
            <a:spLocks/>
          </p:cNvSpPr>
          <p:nvPr/>
        </p:nvSpPr>
        <p:spPr bwMode="auto">
          <a:xfrm>
            <a:off x="2811186" y="3496136"/>
            <a:ext cx="2777800" cy="829175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2811186" y="4375279"/>
            <a:ext cx="2777800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5508" y="2348739"/>
            <a:ext cx="585869" cy="869455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55508" y="3009723"/>
            <a:ext cx="585869" cy="763593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68123" y="3578248"/>
            <a:ext cx="585869" cy="929114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71208" y="3984757"/>
            <a:ext cx="564989" cy="118399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2811186" y="5177909"/>
            <a:ext cx="2777800" cy="677706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1982" y="2792323"/>
            <a:ext cx="468148" cy="427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982" y="3183488"/>
            <a:ext cx="468148" cy="410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" y="3582578"/>
            <a:ext cx="488982" cy="42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" y="4016966"/>
            <a:ext cx="498536" cy="4262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1032524" y="2360882"/>
            <a:ext cx="7476476" cy="6622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402" y="2473660"/>
            <a:ext cx="6889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ĐIỀU HÀNH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032524" y="2993712"/>
            <a:ext cx="7685349" cy="771069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1377" y="3155545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ANDROID</a:t>
            </a:r>
            <a:endParaRPr lang="vi-V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041377" y="3734694"/>
            <a:ext cx="8102623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607" y="3885539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033590" y="4466355"/>
            <a:ext cx="8279086" cy="73436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1103" y="4587113"/>
            <a:ext cx="765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3868F-4844-4289-A242-AFEF444870CB}"/>
              </a:ext>
            </a:extLst>
          </p:cNvPr>
          <p:cNvSpPr txBox="1"/>
          <p:nvPr/>
        </p:nvSpPr>
        <p:spPr>
          <a:xfrm>
            <a:off x="1379401" y="1473957"/>
            <a:ext cx="259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0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1740" y="3467100"/>
            <a:ext cx="3060221" cy="154940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5405014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3482" y="4732917"/>
            <a:ext cx="260768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93460" y="406081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579193" y="3388721"/>
            <a:ext cx="2330320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 Application Framework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740" y="3858204"/>
            <a:ext cx="2755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Android </a:t>
            </a:r>
            <a:r>
              <a:rPr lang="en-US" dirty="0" smtClean="0"/>
              <a:t>Framework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5340" y="3412721"/>
            <a:ext cx="2354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Content Providers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5340" y="4084514"/>
            <a:ext cx="224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Resource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5340" y="4756307"/>
            <a:ext cx="25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Notifications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5340" y="5428098"/>
            <a:ext cx="167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</a:t>
            </a:r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 - </a:t>
            </a:r>
            <a:r>
              <a:rPr lang="en-US" dirty="0"/>
              <a:t>View System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8" y="2716623"/>
            <a:ext cx="205601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549090" y="2740928"/>
            <a:ext cx="207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dirty="0"/>
              <a:t>Activity Manager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0" y="2824585"/>
            <a:ext cx="5576171" cy="1314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71" y="4565014"/>
            <a:ext cx="5695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1" y="2819400"/>
            <a:ext cx="6422619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4078186"/>
            <a:ext cx="6391833" cy="849413"/>
          </a:xfrm>
          <a:prstGeom prst="rect">
            <a:avLst/>
          </a:prstGeom>
        </p:spPr>
      </p:pic>
      <p:sp>
        <p:nvSpPr>
          <p:cNvPr id="34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771641" y="3107312"/>
            <a:ext cx="3343160" cy="1477388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8413" y="3196242"/>
            <a:ext cx="3306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Ở tầng trên cùng là các ứng dụng Android đi kèm với hệ điều hành như Contacts Books, Browser, Games…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ết quả hình ảnh cho vòng đời của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66917"/>
            <a:ext cx="6121400" cy="43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093492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133186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2820938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2860632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3556041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3595735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290350"/>
            <a:ext cx="24892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4330044"/>
            <a:ext cx="215693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850900" y="4984965"/>
            <a:ext cx="2882900" cy="534354"/>
          </a:xfrm>
          <a:prstGeom prst="rect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965200" y="5024659"/>
            <a:ext cx="2628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States là </a:t>
            </a:r>
            <a:r>
              <a:rPr lang="fr-FR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fr-FR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Applications &amp;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9937" y="2436209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538" y="2560713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2358472"/>
            <a:ext cx="7364610" cy="817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832757" y="2437602"/>
            <a:ext cx="69709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Tahoma" panose="020B0604030504040204" pitchFamily="34" charset="0"/>
                <a:cs typeface="Tahoma" panose="020B0604030504040204" pitchFamily="34" charset="0"/>
              </a:rPr>
              <a:t>Mỗi một Android Project khi bạn biên dịch thành công thì sẽ được đóng gói thành tập tin .apk, tập tin .apk được gọi là một Application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96109" y="4740240"/>
            <a:ext cx="3060221" cy="64633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8710" y="4864744"/>
            <a:ext cx="275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Activities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3902898"/>
            <a:ext cx="6086638" cy="53193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3971354"/>
            <a:ext cx="5637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Môt</a:t>
            </a:r>
            <a:r>
              <a:rPr lang="en-US" dirty="0" smtClean="0"/>
              <a:t> </a:t>
            </a:r>
            <a:r>
              <a:rPr lang="en-US" dirty="0" err="1"/>
              <a:t>ứ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(Application)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Activity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4638464"/>
            <a:ext cx="4664238" cy="71478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4706920"/>
            <a:ext cx="435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Activity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0462" y="5570526"/>
            <a:ext cx="6086638" cy="80487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73290" y="5638982"/>
            <a:ext cx="56374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 smtClean="0">
                <a:latin typeface="Calibri (Body)"/>
              </a:rPr>
              <a:t>Mỗi một Activity muốn được triệu gọi trong ứng dụng thì bắt buộc nó phải được khai báo trong Manifest</a:t>
            </a:r>
            <a:endParaRPr lang="en-US" sz="17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08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9" grpId="0" animBg="1"/>
      <p:bldP spid="30" grpId="0"/>
      <p:bldP spid="31" grpId="0" animBg="1"/>
      <p:bldP spid="33" grpId="0" animBg="1"/>
      <p:bldP spid="35" grpId="0"/>
      <p:bldP spid="36" grpId="0" animBg="1"/>
      <p:bldP spid="42" grpId="0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38037" y="3757009"/>
            <a:ext cx="2390863" cy="10478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638" y="3881513"/>
            <a:ext cx="2136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Mở</a:t>
            </a:r>
            <a:r>
              <a:rPr lang="en-US" dirty="0"/>
              <a:t> Activity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Activity </a:t>
            </a:r>
            <a:r>
              <a:rPr lang="en-US" dirty="0" err="1"/>
              <a:t>cũ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78930"/>
            <a:ext cx="6795263" cy="3982170"/>
          </a:xfrm>
          <a:prstGeom prst="rect">
            <a:avLst/>
          </a:prstGeom>
        </p:spPr>
      </p:pic>
      <p:sp>
        <p:nvSpPr>
          <p:cNvPr id="2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3178130"/>
            <a:ext cx="2501899" cy="110177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3246586"/>
            <a:ext cx="2484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ảy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dirty="0"/>
              <a:t> </a:t>
            </a:r>
            <a:r>
              <a:rPr lang="en-US" dirty="0" err="1" smtClean="0"/>
              <a:t>rồi</a:t>
            </a:r>
            <a:r>
              <a:rPr lang="en-US" dirty="0"/>
              <a:t> </a:t>
            </a:r>
            <a:r>
              <a:rPr lang="en-US" b="1" dirty="0" err="1"/>
              <a:t>onStop</a:t>
            </a:r>
            <a:r>
              <a:rPr lang="en-US" dirty="0"/>
              <a:t> 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Activity </a:t>
            </a:r>
            <a:r>
              <a:rPr lang="en-US" dirty="0" err="1"/>
              <a:t>cũ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2766737" y="4422785"/>
            <a:ext cx="2501899" cy="7402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2809565" y="4491241"/>
            <a:ext cx="248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kiện</a:t>
            </a:r>
            <a:r>
              <a:rPr lang="en-US" dirty="0"/>
              <a:t> </a:t>
            </a:r>
            <a:r>
              <a:rPr lang="en-US" b="1" dirty="0" err="1" smtClean="0"/>
              <a:t>onPause</a:t>
            </a:r>
            <a:r>
              <a:rPr lang="en-US" b="1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Activity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4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21" grpId="0" animBg="1"/>
      <p:bldP spid="22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Tasks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726220" y="3555137"/>
            <a:ext cx="2390863" cy="175432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640" y="3555137"/>
            <a:ext cx="213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Task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 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Activity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87" y="2727325"/>
            <a:ext cx="4772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Life cycle states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19" y="2234337"/>
            <a:ext cx="3925281" cy="73781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30675" y="2234337"/>
            <a:ext cx="3730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Foreground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368253"/>
            <a:ext cx="3962400" cy="5048250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91220" y="3555137"/>
            <a:ext cx="5322280" cy="67446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1640" y="3555137"/>
            <a:ext cx="498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/>
              <a:t>2- </a:t>
            </a:r>
            <a:r>
              <a:rPr lang="vi-VN" b="1" dirty="0"/>
              <a:t>Paused</a:t>
            </a:r>
            <a:r>
              <a:rPr lang="vi-VN" dirty="0"/>
              <a:t> (tạm dừng) : Activity bị mất focus nhưng mà vẫn nhìn thấy được Activity này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060800" y="4875937"/>
            <a:ext cx="5238399" cy="923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74" y="4875937"/>
            <a:ext cx="4898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dirty="0" smtClean="0"/>
              <a:t>3</a:t>
            </a: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vi-VN" dirty="0"/>
              <a:t> </a:t>
            </a:r>
            <a:r>
              <a:rPr lang="vi-VN" b="1" dirty="0"/>
              <a:t>Stopped</a:t>
            </a:r>
            <a:r>
              <a:rPr lang="vi-VN" dirty="0"/>
              <a:t> (dừng – không phải Destroyed): Activity mất focus và không nhìn thấy được</a:t>
            </a:r>
            <a:endParaRPr lang="en-US" sz="19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864099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Lifetime &amp; Foreground Lifetime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46146" y="2249821"/>
            <a:ext cx="4202617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776" y="2249821"/>
            <a:ext cx="4047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Visible Lifetime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vi-VN" dirty="0" smtClean="0"/>
              <a:t>sảy </a:t>
            </a:r>
            <a:r>
              <a:rPr lang="vi-VN" dirty="0"/>
              <a:t>ra từ sau khi gọi onStart –&gt; cho tới lúc gọi onStop : trong trường hợp này TA vẫn có thể thấy màn hình Activity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04285" y="4218821"/>
            <a:ext cx="5322280" cy="1200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705" y="4218821"/>
            <a:ext cx="4987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Foreground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Lifetime: </a:t>
            </a:r>
            <a:r>
              <a:rPr lang="vi-VN" dirty="0"/>
              <a:t> Sảy ra từ khi gọi onResume –&gt; cho tới lúc gọi onPause : trong suốt thời gian này Activity luôn nằm ở trên cùng và Ta có thể tương tác được với nó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8" y="993130"/>
            <a:ext cx="6406585" cy="50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2681078"/>
            <a:ext cx="5910580" cy="1054788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29621" y="2645256"/>
            <a:ext cx="531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à một thư viện phần mềm mà triển khai 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SQL Database Engine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không cần máy chủ, không cần cấu hình, khép kín và nhỏ gọn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642213"/>
            <a:ext cx="5362575" cy="254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90573" y="5472588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163282" y="3984080"/>
            <a:ext cx="5910580" cy="1240294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80726" y="3938325"/>
            <a:ext cx="5311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SQLite engine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phải là một quy trình độc lập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standalone process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như các cơ sở dữ liệu khác, bạn có thể liên kết nó một cách tĩnh hoặc động tùy theo yêu cầu của bạn với ứng dụng của bạn.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29621" y="5508394"/>
            <a:ext cx="386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ruy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cập trực tiếp các file lưu trữ (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storage files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 của nó.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188035" y="1544812"/>
            <a:ext cx="4582339" cy="888052"/>
            <a:chOff x="8091331" y="3890614"/>
            <a:chExt cx="2640169" cy="938667"/>
          </a:xfrm>
          <a:solidFill>
            <a:schemeClr val="bg2"/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091331" y="4359948"/>
              <a:ext cx="401070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90614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29621" y="1629186"/>
            <a:ext cx="3696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1.0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40" y="1662646"/>
            <a:ext cx="3027958" cy="14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281988"/>
            <a:ext cx="7867397" cy="4923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4365050"/>
            <a:ext cx="742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675564"/>
            <a:ext cx="6857999" cy="49576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749196"/>
            <a:ext cx="637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3238500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1901634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ất nhỏ và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lượng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nhẹ.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443002"/>
            <a:ext cx="3362405" cy="50211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2517488"/>
            <a:ext cx="311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self-contained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6124593"/>
            <a:ext cx="11109406" cy="57816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6212612"/>
            <a:ext cx="1067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ỗ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trợ hầu hết các tính năng ngôn ngữ truy vấn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query language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được tìm thấy trong tiêu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SQL92 (SQL2)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4885028"/>
            <a:ext cx="95727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9" y="4980904"/>
            <a:ext cx="987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ược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viết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ANSI-C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và cung cấp API đơn giản và dễ sử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UNIX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5504810"/>
            <a:ext cx="103474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96758"/>
            <a:ext cx="96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oàn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thủ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055782"/>
            <a:ext cx="4391105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3133342"/>
            <a:ext cx="436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ưu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trữ trong một file disk đa nền tảng</a:t>
            </a:r>
            <a:r>
              <a:rPr lang="vi-VN" dirty="0"/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5"/>
          <p:cNvSpPr>
            <a:spLocks/>
          </p:cNvSpPr>
          <p:nvPr/>
        </p:nvSpPr>
        <p:spPr bwMode="auto">
          <a:xfrm>
            <a:off x="2811186" y="3496136"/>
            <a:ext cx="2777800" cy="829175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2811186" y="4375279"/>
            <a:ext cx="2777800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5508" y="2348739"/>
            <a:ext cx="585869" cy="869455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55508" y="3009723"/>
            <a:ext cx="585869" cy="763593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68123" y="3578248"/>
            <a:ext cx="585869" cy="929114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71208" y="3984757"/>
            <a:ext cx="564989" cy="1183996"/>
          </a:xfrm>
          <a:custGeom>
            <a:avLst/>
            <a:gdLst>
              <a:gd name="T0" fmla="*/ 0 w 433"/>
              <a:gd name="T1" fmla="*/ 273 h 755"/>
              <a:gd name="T2" fmla="*/ 433 w 433"/>
              <a:gd name="T3" fmla="*/ 755 h 755"/>
              <a:gd name="T4" fmla="*/ 433 w 433"/>
              <a:gd name="T5" fmla="*/ 321 h 755"/>
              <a:gd name="T6" fmla="*/ 0 w 433"/>
              <a:gd name="T7" fmla="*/ 0 h 755"/>
              <a:gd name="T8" fmla="*/ 0 w 433"/>
              <a:gd name="T9" fmla="*/ 273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755">
                <a:moveTo>
                  <a:pt x="0" y="273"/>
                </a:moveTo>
                <a:lnTo>
                  <a:pt x="433" y="755"/>
                </a:lnTo>
                <a:lnTo>
                  <a:pt x="433" y="321"/>
                </a:lnTo>
                <a:lnTo>
                  <a:pt x="0" y="0"/>
                </a:lnTo>
                <a:lnTo>
                  <a:pt x="0" y="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2811186" y="5177909"/>
            <a:ext cx="2777800" cy="677706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1982" y="2792323"/>
            <a:ext cx="468148" cy="427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982" y="3183488"/>
            <a:ext cx="468148" cy="410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" y="3582578"/>
            <a:ext cx="488982" cy="427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" y="4016966"/>
            <a:ext cx="498536" cy="4262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1032524" y="2360882"/>
            <a:ext cx="7476476" cy="66227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402" y="2473660"/>
            <a:ext cx="6889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ĐIỀU HÀNH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1032524" y="2993712"/>
            <a:ext cx="7685349" cy="771069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1377" y="3155545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ANDROID</a:t>
            </a:r>
            <a:endParaRPr lang="vi-V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041377" y="3734694"/>
            <a:ext cx="8102623" cy="752660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607" y="3885539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033590" y="4466355"/>
            <a:ext cx="8279086" cy="734362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  <a:gd name="T10" fmla="*/ 0 w 2053"/>
              <a:gd name="T11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1103" y="4587113"/>
            <a:ext cx="765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3868F-4844-4289-A242-AFEF444870CB}"/>
              </a:ext>
            </a:extLst>
          </p:cNvPr>
          <p:cNvSpPr txBox="1"/>
          <p:nvPr/>
        </p:nvSpPr>
        <p:spPr>
          <a:xfrm>
            <a:off x="1379401" y="1473957"/>
            <a:ext cx="2597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92" y="2919871"/>
            <a:ext cx="2375306" cy="11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6810297" y="4435473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5" y="5440939"/>
            <a:ext cx="6778706" cy="81101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68294" y="5524002"/>
            <a:ext cx="637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quyền truy cập duy nhất có thể được áp dụng là các quyền truy cập file thông thường (</a:t>
            </a:r>
            <a:r>
              <a:rPr lang="vi-VN" i="1" dirty="0">
                <a:latin typeface="Calibri" panose="020F0502020204030204" pitchFamily="34" charset="0"/>
                <a:cs typeface="Calibri" panose="020F0502020204030204" pitchFamily="34" charset="0"/>
              </a:rPr>
              <a:t>normal file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) của hệ điều hành.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4472983"/>
            <a:ext cx="5969003" cy="72385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4464751"/>
            <a:ext cx="5343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DELETE, INSERT, UPDATE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view.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1823220"/>
            <a:ext cx="4289506" cy="50912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1901634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OUTER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thực hiện.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2576441"/>
            <a:ext cx="4594306" cy="686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77898" y="2599477"/>
            <a:ext cx="4356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không được hỗ trợ.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41294" y="3507402"/>
            <a:ext cx="4391105" cy="72148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81475" y="3574319"/>
            <a:ext cx="3946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ROW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được hỗ trợ nhưng không hỗ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STATEMENT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25" grpId="0"/>
      <p:bldP spid="31" grpId="0" animBg="1"/>
      <p:bldP spid="33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27926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Commands</a:t>
            </a:r>
          </a:p>
          <a:p>
            <a:pPr algn="l"/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1988852"/>
            <a:ext cx="8521699" cy="40482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9" y="2031330"/>
            <a:ext cx="8775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| T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ạo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mới một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2062485"/>
            <a:ext cx="2486106" cy="134048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2376638"/>
            <a:ext cx="2131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DDL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3919209"/>
            <a:ext cx="4594306" cy="141421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45729" y="4469050"/>
            <a:ext cx="4356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DML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thao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464291" y="5805466"/>
            <a:ext cx="4594306" cy="6969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04281" y="5946826"/>
            <a:ext cx="394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DQL -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9" y="2573366"/>
            <a:ext cx="8127999" cy="39867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69734" y="2565134"/>
            <a:ext cx="795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ALTER |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Sửa đổi một đối tượng cơ sở dữ liệu đang tồn tại, chẳng hạn như bảng.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243738" y="3125240"/>
            <a:ext cx="8256191" cy="376727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243738" y="3114385"/>
            <a:ext cx="8002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Xóa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toàn bộ bảng, view của bảng hoặc đối tượng khác trong cơ sở dữ liệu.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3780887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3823890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4419714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4453082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058541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082273"/>
            <a:ext cx="36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DELETE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(</a:t>
            </a:r>
            <a:r>
              <a:rPr lang="en-US" i="1" dirty="0"/>
              <a:t>record</a:t>
            </a:r>
            <a:r>
              <a:rPr lang="en-US" dirty="0"/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5160198" y="5955303"/>
            <a:ext cx="6339731" cy="412335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5288218" y="5976963"/>
            <a:ext cx="621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34" grpId="0" animBg="1"/>
      <p:bldP spid="36" grpId="0"/>
      <p:bldP spid="42" grpId="0" animBg="1"/>
      <p:bldP spid="43" grpId="0"/>
      <p:bldP spid="46" grpId="0" animBg="1"/>
      <p:bldP spid="47" grpId="0"/>
      <p:bldP spid="55" grpId="0" animBg="1"/>
      <p:bldP spid="56" grpId="0"/>
      <p:bldP spid="22" grpId="0" animBg="1"/>
      <p:bldP spid="23" grpId="0"/>
      <p:bldP spid="24" grpId="0" animBg="1"/>
      <p:bldP spid="26" grpId="0"/>
      <p:bldP spid="27" grpId="0" animBg="1"/>
      <p:bldP spid="28" grpId="0"/>
      <p:bldP spid="29" grpId="0" animBg="1"/>
      <p:bldP spid="30" grpId="0"/>
      <p:bldP spid="32" grpId="0" animBg="1"/>
      <p:bldP spid="35" grpId="0"/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SQLite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ết quả hình ảnh cho tìm hiểu sqli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3" y="657605"/>
            <a:ext cx="1274505" cy="6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</a:t>
            </a:r>
          </a:p>
        </p:txBody>
      </p:sp>
      <p:pic>
        <p:nvPicPr>
          <p:cNvPr id="2" name="Picture 2" descr="DB Browser for SQLite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36" y="1622953"/>
            <a:ext cx="5779764" cy="51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3" y="2282287"/>
            <a:ext cx="2080868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42753" y="2325290"/>
            <a:ext cx="166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smtClean="0"/>
              <a:t>DB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3057851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2" y="3167455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/>
              <a:t> </a:t>
            </a:r>
            <a:r>
              <a:rPr lang="en-US" dirty="0" smtClean="0"/>
              <a:t>(record)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01013" y="4305683"/>
            <a:ext cx="3743523" cy="689334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4327184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814732" y="5346220"/>
            <a:ext cx="3743523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929031" y="5373734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SQL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1909492"/>
            <a:ext cx="3541367" cy="634871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1886296"/>
            <a:ext cx="3309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OOP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2756277"/>
            <a:ext cx="3743523" cy="896628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2834952"/>
            <a:ext cx="3323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3864819"/>
            <a:ext cx="3743523" cy="967912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3874017"/>
            <a:ext cx="3323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044645"/>
            <a:ext cx="3309681" cy="4243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031566"/>
            <a:ext cx="3323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Kết quả hình ảnh cho ic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80" y="1765007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87294" y="5680921"/>
            <a:ext cx="2703168" cy="64632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87294" y="5680919"/>
            <a:ext cx="2334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SQLite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49" grpId="0" animBg="1"/>
      <p:bldP spid="50" grpId="0"/>
      <p:bldP spid="51" grpId="0" animBg="1"/>
      <p:bldP spid="52" grpId="0"/>
      <p:bldP spid="53" grpId="0" animBg="1"/>
      <p:bldP spid="57" grpId="0"/>
      <p:bldP spid="58" grpId="0" animBg="1"/>
      <p:bldP spid="59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734422" y="2476729"/>
            <a:ext cx="2703168" cy="36933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734422" y="2437036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92" y="3162490"/>
            <a:ext cx="3371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31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351756" y="2397328"/>
            <a:ext cx="2058987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Import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539188" y="2479839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7636722" y="2506589"/>
            <a:ext cx="1901931" cy="534354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7636722" y="2589100"/>
            <a:ext cx="2334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8" y="3180356"/>
            <a:ext cx="4562475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87" y="3185118"/>
            <a:ext cx="6172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4" grpId="0"/>
      <p:bldP spid="37" grpId="0" animBg="1"/>
      <p:bldP spid="38" grpId="0"/>
      <p:bldP spid="39" grpId="0" animBg="1"/>
      <p:bldP spid="31" grpId="0"/>
      <p:bldP spid="20" grpId="0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8133182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7701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THI TRẮC NGHIỆM TRÊN ANDROID 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3124201" y="2666586"/>
            <a:ext cx="6337300" cy="20070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89D93B-7F4C-4CC4-AB2F-AD5234A8C610}"/>
              </a:ext>
            </a:extLst>
          </p:cNvPr>
          <p:cNvGrpSpPr/>
          <p:nvPr/>
        </p:nvGrpSpPr>
        <p:grpSpPr>
          <a:xfrm>
            <a:off x="6898640" y="4826948"/>
            <a:ext cx="4421079" cy="888052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87BAB0-0714-4CC5-88A8-4288F18D76B5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55CABBE6-6581-44D0-8312-595DD3E966F4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65885-77E9-4239-8D12-CC92A9C5DCAA}"/>
              </a:ext>
            </a:extLst>
          </p:cNvPr>
          <p:cNvGrpSpPr/>
          <p:nvPr/>
        </p:nvGrpSpPr>
        <p:grpSpPr>
          <a:xfrm>
            <a:off x="6898640" y="3160764"/>
            <a:ext cx="4421078" cy="1450811"/>
            <a:chOff x="8184243" y="3881048"/>
            <a:chExt cx="2547257" cy="938667"/>
          </a:xfrm>
          <a:solidFill>
            <a:schemeClr val="bg2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3FBB13-6F73-49A3-A5A8-77E687693AE1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4CE2E1A-AFA8-418E-994E-419B3D7866CD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C3B71-2364-4BEC-9567-1DE4A26EFBD4}"/>
              </a:ext>
            </a:extLst>
          </p:cNvPr>
          <p:cNvSpPr txBox="1">
            <a:spLocks/>
          </p:cNvSpPr>
          <p:nvPr/>
        </p:nvSpPr>
        <p:spPr>
          <a:xfrm>
            <a:off x="7482212" y="3188186"/>
            <a:ext cx="3622372" cy="1450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 là một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dựa trên nền tảng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được thiết kế dành cho các thiết bị di động có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như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C5DEB2-BD79-4FD7-9DAE-1595681C20FB}"/>
              </a:ext>
            </a:extLst>
          </p:cNvPr>
          <p:cNvSpPr txBox="1">
            <a:spLocks/>
          </p:cNvSpPr>
          <p:nvPr/>
        </p:nvSpPr>
        <p:spPr>
          <a:xfrm>
            <a:off x="7503717" y="4826948"/>
            <a:ext cx="3816001" cy="1048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Apache.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CD2E8-D249-4133-9FE1-730DE85AD90A}"/>
              </a:ext>
            </a:extLst>
          </p:cNvPr>
          <p:cNvSpPr/>
          <p:nvPr/>
        </p:nvSpPr>
        <p:spPr>
          <a:xfrm>
            <a:off x="0" y="1144848"/>
            <a:ext cx="3407159" cy="638559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4">
            <a:extLst>
              <a:ext uri="{FF2B5EF4-FFF2-40B4-BE49-F238E27FC236}">
                <a16:creationId xmlns:a16="http://schemas.microsoft.com/office/drawing/2014/main" id="{58F299BA-365E-46FE-B24F-CF2682BE15CB}"/>
              </a:ext>
            </a:extLst>
          </p:cNvPr>
          <p:cNvSpPr txBox="1">
            <a:spLocks/>
          </p:cNvSpPr>
          <p:nvPr/>
        </p:nvSpPr>
        <p:spPr>
          <a:xfrm>
            <a:off x="56771" y="1236644"/>
            <a:ext cx="3293616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Kết quả hình ảnh cho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91" y="3032609"/>
            <a:ext cx="5232331" cy="28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5466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angle 9">
            <a:extLst>
              <a:ext uri="{FF2B5EF4-FFF2-40B4-BE49-F238E27FC236}">
                <a16:creationId xmlns:a16="http://schemas.microsoft.com/office/drawing/2014/main" id="{B2C30FBF-21B0-420A-9815-6DD1C3CA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7" y="1743370"/>
            <a:ext cx="2237971" cy="44542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32FDB96B-46B1-47BB-B0AF-0515C2CE056C}"/>
              </a:ext>
            </a:extLst>
          </p:cNvPr>
          <p:cNvSpPr>
            <a:spLocks/>
          </p:cNvSpPr>
          <p:nvPr/>
        </p:nvSpPr>
        <p:spPr bwMode="auto">
          <a:xfrm>
            <a:off x="149823" y="2572373"/>
            <a:ext cx="2237972" cy="56546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 12">
            <a:extLst>
              <a:ext uri="{FF2B5EF4-FFF2-40B4-BE49-F238E27FC236}">
                <a16:creationId xmlns:a16="http://schemas.microsoft.com/office/drawing/2014/main" id="{503A0894-9BAC-46A1-AE10-587D9C58D65D}"/>
              </a:ext>
            </a:extLst>
          </p:cNvPr>
          <p:cNvSpPr>
            <a:spLocks/>
          </p:cNvSpPr>
          <p:nvPr/>
        </p:nvSpPr>
        <p:spPr bwMode="auto">
          <a:xfrm>
            <a:off x="73157" y="3285211"/>
            <a:ext cx="2237971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C1256D33-97F6-4CC4-B7DB-81D8A90432A0}"/>
              </a:ext>
            </a:extLst>
          </p:cNvPr>
          <p:cNvSpPr>
            <a:spLocks/>
          </p:cNvSpPr>
          <p:nvPr/>
        </p:nvSpPr>
        <p:spPr bwMode="auto">
          <a:xfrm>
            <a:off x="110584" y="4040026"/>
            <a:ext cx="2237971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42441" y="5479976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83">
            <a:extLst>
              <a:ext uri="{FF2B5EF4-FFF2-40B4-BE49-F238E27FC236}">
                <a16:creationId xmlns:a16="http://schemas.microsoft.com/office/drawing/2014/main" id="{D221969C-1F36-4EBF-9DB5-81CD94A7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51" y="276066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1.6</a:t>
            </a:r>
          </a:p>
        </p:txBody>
      </p:sp>
      <p:sp>
        <p:nvSpPr>
          <p:cNvPr id="143" name="Rectangle 84">
            <a:extLst>
              <a:ext uri="{FF2B5EF4-FFF2-40B4-BE49-F238E27FC236}">
                <a16:creationId xmlns:a16="http://schemas.microsoft.com/office/drawing/2014/main" id="{9CE94499-212A-4C73-8A19-FD7ADD8D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3453189"/>
            <a:ext cx="1709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2.0 - 2.1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0" y="413377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2.2 - 2.2.3</a:t>
            </a:r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758F7C3C-556A-4482-B080-047947778E23}"/>
              </a:ext>
            </a:extLst>
          </p:cNvPr>
          <p:cNvSpPr>
            <a:spLocks/>
          </p:cNvSpPr>
          <p:nvPr/>
        </p:nvSpPr>
        <p:spPr bwMode="auto">
          <a:xfrm>
            <a:off x="96196" y="1877227"/>
            <a:ext cx="2226876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82">
            <a:extLst>
              <a:ext uri="{FF2B5EF4-FFF2-40B4-BE49-F238E27FC236}">
                <a16:creationId xmlns:a16="http://schemas.microsoft.com/office/drawing/2014/main" id="{D6993BB5-B130-4A99-B510-EAD9C32D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07" y="2015482"/>
            <a:ext cx="1175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1.5</a:t>
            </a: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F119479E-8FC2-4A74-B2E5-45ACA38D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276" y="1743370"/>
            <a:ext cx="2249794" cy="4657430"/>
          </a:xfrm>
          <a:prstGeom prst="rect">
            <a:avLst/>
          </a:prstGeom>
          <a:solidFill>
            <a:srgbClr val="EEEEEF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5971F9ED-2626-4A71-AA5D-4D937720CA77}"/>
              </a:ext>
            </a:extLst>
          </p:cNvPr>
          <p:cNvSpPr>
            <a:spLocks/>
          </p:cNvSpPr>
          <p:nvPr/>
        </p:nvSpPr>
        <p:spPr bwMode="auto">
          <a:xfrm>
            <a:off x="5931719" y="2750777"/>
            <a:ext cx="2260351" cy="626485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Freeform 12">
            <a:extLst>
              <a:ext uri="{FF2B5EF4-FFF2-40B4-BE49-F238E27FC236}">
                <a16:creationId xmlns:a16="http://schemas.microsoft.com/office/drawing/2014/main" id="{5ACD288B-818B-4765-A68E-60F55A21388A}"/>
              </a:ext>
            </a:extLst>
          </p:cNvPr>
          <p:cNvSpPr>
            <a:spLocks/>
          </p:cNvSpPr>
          <p:nvPr/>
        </p:nvSpPr>
        <p:spPr bwMode="auto">
          <a:xfrm>
            <a:off x="5942276" y="3518498"/>
            <a:ext cx="2236089" cy="575271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4">
            <a:extLst>
              <a:ext uri="{FF2B5EF4-FFF2-40B4-BE49-F238E27FC236}">
                <a16:creationId xmlns:a16="http://schemas.microsoft.com/office/drawing/2014/main" id="{89AF1302-CFEC-49A7-B7E0-904E75666CF2}"/>
              </a:ext>
            </a:extLst>
          </p:cNvPr>
          <p:cNvSpPr>
            <a:spLocks/>
          </p:cNvSpPr>
          <p:nvPr/>
        </p:nvSpPr>
        <p:spPr bwMode="auto">
          <a:xfrm>
            <a:off x="5941264" y="4243955"/>
            <a:ext cx="2250805" cy="547863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55658" y="4994077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1F1CF4F5-F39D-4DA3-9FB2-67E8AFA6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33" y="29386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4.4 - 4.4.4</a:t>
            </a:r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779BAF28-6913-4405-8E5A-ABC9389B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3643448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5.0 - 5.1.1</a:t>
            </a:r>
          </a:p>
        </p:txBody>
      </p:sp>
      <p:sp>
        <p:nvSpPr>
          <p:cNvPr id="155" name="Rectangle 86">
            <a:extLst>
              <a:ext uri="{FF2B5EF4-FFF2-40B4-BE49-F238E27FC236}">
                <a16:creationId xmlns:a16="http://schemas.microsoft.com/office/drawing/2014/main" id="{7C8F6E7E-31E5-4D88-8E1E-42CE87E3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86" y="4363872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6.0 - 6.0.1</a:t>
            </a:r>
          </a:p>
        </p:txBody>
      </p:sp>
      <p:sp>
        <p:nvSpPr>
          <p:cNvPr id="156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5101091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157" name="Freeform 10">
            <a:extLst>
              <a:ext uri="{FF2B5EF4-FFF2-40B4-BE49-F238E27FC236}">
                <a16:creationId xmlns:a16="http://schemas.microsoft.com/office/drawing/2014/main" id="{ACAC6A5B-E996-4C34-910F-511C5A3D3D8F}"/>
              </a:ext>
            </a:extLst>
          </p:cNvPr>
          <p:cNvSpPr>
            <a:spLocks/>
          </p:cNvSpPr>
          <p:nvPr/>
        </p:nvSpPr>
        <p:spPr bwMode="auto">
          <a:xfrm>
            <a:off x="5967812" y="2044356"/>
            <a:ext cx="2210554" cy="575272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82">
            <a:extLst>
              <a:ext uri="{FF2B5EF4-FFF2-40B4-BE49-F238E27FC236}">
                <a16:creationId xmlns:a16="http://schemas.microsoft.com/office/drawing/2014/main" id="{E40FB480-366D-4F83-8292-F35E3CC77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554" y="2164876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4.1 - 4.3.1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86FED3-7E84-4AC7-B0D9-14C800970442}"/>
              </a:ext>
            </a:extLst>
          </p:cNvPr>
          <p:cNvSpPr/>
          <p:nvPr/>
        </p:nvSpPr>
        <p:spPr>
          <a:xfrm>
            <a:off x="2329242" y="192485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Cupcake </a:t>
            </a:r>
            <a:r>
              <a:rPr lang="en-US" dirty="0" smtClean="0"/>
              <a:t>- </a:t>
            </a:r>
            <a:r>
              <a:rPr lang="en-US" dirty="0"/>
              <a:t>27/4/2009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4DACEE-FDB3-41A8-8FCC-31CF87296034}"/>
              </a:ext>
            </a:extLst>
          </p:cNvPr>
          <p:cNvSpPr/>
          <p:nvPr/>
        </p:nvSpPr>
        <p:spPr>
          <a:xfrm>
            <a:off x="2361900" y="2657525"/>
            <a:ext cx="309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Donut </a:t>
            </a:r>
            <a:r>
              <a:rPr lang="en-US" dirty="0" smtClean="0"/>
              <a:t>- </a:t>
            </a:r>
            <a:r>
              <a:rPr lang="en-US" dirty="0"/>
              <a:t>15/9/2009</a:t>
            </a:r>
            <a:r>
              <a:rPr lang="en-US" dirty="0" smtClean="0"/>
              <a:t> 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B88EB7-2FFA-47B3-AFB4-15EEA48A7BD6}"/>
              </a:ext>
            </a:extLst>
          </p:cNvPr>
          <p:cNvSpPr/>
          <p:nvPr/>
        </p:nvSpPr>
        <p:spPr>
          <a:xfrm>
            <a:off x="2337998" y="329846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Eclair </a:t>
            </a:r>
            <a:r>
              <a:rPr lang="en-US" dirty="0" smtClean="0"/>
              <a:t>- </a:t>
            </a:r>
            <a:r>
              <a:rPr lang="en-US" dirty="0"/>
              <a:t>26/9/2009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716254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Honeycomb -</a:t>
            </a:r>
            <a:r>
              <a:rPr lang="en-US" dirty="0"/>
              <a:t> 22/2/2011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 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0FDD6F6-F37D-4C89-8DC2-88CCF361046F}"/>
              </a:ext>
            </a:extLst>
          </p:cNvPr>
          <p:cNvSpPr/>
          <p:nvPr/>
        </p:nvSpPr>
        <p:spPr>
          <a:xfrm>
            <a:off x="8335052" y="2001384"/>
            <a:ext cx="3973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Jelly </a:t>
            </a:r>
            <a:r>
              <a:rPr lang="en-US" dirty="0" smtClean="0"/>
              <a:t>Bean - </a:t>
            </a:r>
            <a:r>
              <a:rPr lang="en-US" dirty="0"/>
              <a:t>9/7/2012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 smtClean="0"/>
              <a:t>)	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93162B6-B3B9-4E9A-A460-5F2F2E0B0E19}"/>
              </a:ext>
            </a:extLst>
          </p:cNvPr>
          <p:cNvSpPr/>
          <p:nvPr/>
        </p:nvSpPr>
        <p:spPr>
          <a:xfrm>
            <a:off x="8335052" y="269982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KitKat </a:t>
            </a:r>
            <a:r>
              <a:rPr lang="en-US" dirty="0" smtClean="0"/>
              <a:t>- </a:t>
            </a:r>
            <a:r>
              <a:rPr lang="en-US" dirty="0"/>
              <a:t>31/10/2013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21EDA11-4DC6-4512-8C4F-FDBC0317931F}"/>
              </a:ext>
            </a:extLst>
          </p:cNvPr>
          <p:cNvSpPr/>
          <p:nvPr/>
        </p:nvSpPr>
        <p:spPr>
          <a:xfrm>
            <a:off x="8335052" y="3420141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Lollipop </a:t>
            </a:r>
            <a:r>
              <a:rPr lang="en-US" dirty="0" smtClean="0"/>
              <a:t>- </a:t>
            </a:r>
            <a:r>
              <a:rPr lang="en-US" dirty="0"/>
              <a:t>12/11/2014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2E36397-880A-402C-A134-12BA40C24E38}"/>
              </a:ext>
            </a:extLst>
          </p:cNvPr>
          <p:cNvSpPr/>
          <p:nvPr/>
        </p:nvSpPr>
        <p:spPr>
          <a:xfrm>
            <a:off x="8311334" y="4143335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Marshmallow </a:t>
            </a:r>
            <a:r>
              <a:rPr lang="en-US" dirty="0" smtClean="0"/>
              <a:t>- </a:t>
            </a:r>
            <a:r>
              <a:rPr lang="en-US" dirty="0"/>
              <a:t>5/10/2015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35052" y="5002334"/>
            <a:ext cx="3769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Nougat </a:t>
            </a:r>
            <a:r>
              <a:rPr lang="en-US" dirty="0" smtClean="0"/>
              <a:t>- </a:t>
            </a:r>
            <a:r>
              <a:rPr lang="en-US" dirty="0"/>
              <a:t>22/8/2016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15">
            <a:extLst>
              <a:ext uri="{FF2B5EF4-FFF2-40B4-BE49-F238E27FC236}">
                <a16:creationId xmlns:a16="http://schemas.microsoft.com/office/drawing/2014/main" id="{0F27E449-501F-44F9-BA79-16D030F35323}"/>
              </a:ext>
            </a:extLst>
          </p:cNvPr>
          <p:cNvSpPr>
            <a:spLocks/>
          </p:cNvSpPr>
          <p:nvPr/>
        </p:nvSpPr>
        <p:spPr bwMode="auto">
          <a:xfrm>
            <a:off x="124288" y="4767433"/>
            <a:ext cx="2237971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08" y="48873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3.0 - 3.2.6</a:t>
            </a:r>
          </a:p>
        </p:txBody>
      </p:sp>
      <p:sp>
        <p:nvSpPr>
          <p:cNvPr id="46" name="Rectangle 86">
            <a:extLst>
              <a:ext uri="{FF2B5EF4-FFF2-40B4-BE49-F238E27FC236}">
                <a16:creationId xmlns:a16="http://schemas.microsoft.com/office/drawing/2014/main" id="{C3FB7B3D-B1E7-4A67-BD73-A3E26859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39" y="5615407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4.0 - 4.0.4</a:t>
            </a:r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19D83DD5-C314-4901-99DD-1B2E181B43CC}"/>
              </a:ext>
            </a:extLst>
          </p:cNvPr>
          <p:cNvSpPr>
            <a:spLocks/>
          </p:cNvSpPr>
          <p:nvPr/>
        </p:nvSpPr>
        <p:spPr bwMode="auto">
          <a:xfrm>
            <a:off x="5969362" y="5683935"/>
            <a:ext cx="2222707" cy="547862"/>
          </a:xfrm>
          <a:custGeom>
            <a:avLst/>
            <a:gdLst/>
            <a:ahLst/>
            <a:cxnLst>
              <a:cxn ang="0">
                <a:pos x="70" y="123"/>
              </a:cxn>
              <a:cxn ang="0">
                <a:pos x="7" y="27"/>
              </a:cxn>
              <a:cxn ang="0">
                <a:pos x="22" y="0"/>
              </a:cxn>
              <a:cxn ang="0">
                <a:pos x="376" y="0"/>
              </a:cxn>
              <a:cxn ang="0">
                <a:pos x="391" y="8"/>
              </a:cxn>
              <a:cxn ang="0">
                <a:pos x="453" y="104"/>
              </a:cxn>
              <a:cxn ang="0">
                <a:pos x="439" y="131"/>
              </a:cxn>
              <a:cxn ang="0">
                <a:pos x="85" y="131"/>
              </a:cxn>
              <a:cxn ang="0">
                <a:pos x="70" y="123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87">
            <a:extLst>
              <a:ext uri="{FF2B5EF4-FFF2-40B4-BE49-F238E27FC236}">
                <a16:creationId xmlns:a16="http://schemas.microsoft.com/office/drawing/2014/main" id="{583DD99F-DC5F-4DEC-9E9E-A0B2CB81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40" y="5803190"/>
            <a:ext cx="1829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109728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7.0 - 7.1.2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61900" y="4011227"/>
            <a:ext cx="3095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Froyo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20/5/2010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D347-653B-4634-B935-943759C067D9}"/>
              </a:ext>
            </a:extLst>
          </p:cNvPr>
          <p:cNvSpPr/>
          <p:nvPr/>
        </p:nvSpPr>
        <p:spPr>
          <a:xfrm>
            <a:off x="2323072" y="5292241"/>
            <a:ext cx="3095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Ice Cream </a:t>
            </a:r>
            <a:r>
              <a:rPr lang="en-US" dirty="0" smtClean="0"/>
              <a:t>Sandwich -</a:t>
            </a:r>
            <a:r>
              <a:rPr lang="en-US" dirty="0"/>
              <a:t> 18/10/2011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r>
              <a:rPr lang="en-US" dirty="0" smtClean="0"/>
              <a:t>-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Roboto Condensed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4189A1-541E-4ABC-A10C-9A4DC301C901}"/>
              </a:ext>
            </a:extLst>
          </p:cNvPr>
          <p:cNvSpPr/>
          <p:nvPr/>
        </p:nvSpPr>
        <p:spPr>
          <a:xfrm>
            <a:off x="8311334" y="5638955"/>
            <a:ext cx="376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Oreo  </a:t>
            </a:r>
            <a:r>
              <a:rPr lang="en-US" dirty="0" smtClean="0"/>
              <a:t>- </a:t>
            </a:r>
            <a:r>
              <a:rPr lang="en-US" dirty="0"/>
              <a:t>21/8/2017 (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6" grpId="0" animBg="1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7" grpId="0" animBg="1"/>
      <p:bldP spid="158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44" grpId="0" animBg="1"/>
      <p:bldP spid="45" grpId="0"/>
      <p:bldP spid="46" grpId="0"/>
      <p:bldP spid="47" grpId="0" animBg="1"/>
      <p:bldP spid="48" grpId="0"/>
      <p:bldP spid="52" grpId="0"/>
      <p:bldP spid="53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42910-4C17-4D27-A5A7-DAEB53043207}"/>
              </a:ext>
            </a:extLst>
          </p:cNvPr>
          <p:cNvSpPr/>
          <p:nvPr/>
        </p:nvSpPr>
        <p:spPr>
          <a:xfrm>
            <a:off x="3300229" y="4465141"/>
            <a:ext cx="2692016" cy="1063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72A1E-FCAE-4648-BFA8-A9DB21729CB2}"/>
              </a:ext>
            </a:extLst>
          </p:cNvPr>
          <p:cNvSpPr/>
          <p:nvPr/>
        </p:nvSpPr>
        <p:spPr>
          <a:xfrm>
            <a:off x="737402" y="2336107"/>
            <a:ext cx="3381780" cy="76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7/7c/Android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47" y="2254539"/>
            <a:ext cx="6484668" cy="324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2212388"/>
            <a:ext cx="3800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47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19BD9E-5E94-49A7-9795-920F027E2C88}"/>
              </a:ext>
            </a:extLst>
          </p:cNvPr>
          <p:cNvSpPr/>
          <p:nvPr/>
        </p:nvSpPr>
        <p:spPr>
          <a:xfrm>
            <a:off x="4260366" y="6018627"/>
            <a:ext cx="2818022" cy="90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430">
            <a:extLst>
              <a:ext uri="{FF2B5EF4-FFF2-40B4-BE49-F238E27FC236}">
                <a16:creationId xmlns:a16="http://schemas.microsoft.com/office/drawing/2014/main" id="{3D76F403-FC73-4057-9080-3A1F0129B9F8}"/>
              </a:ext>
            </a:extLst>
          </p:cNvPr>
          <p:cNvSpPr/>
          <p:nvPr/>
        </p:nvSpPr>
        <p:spPr>
          <a:xfrm>
            <a:off x="571952" y="2254531"/>
            <a:ext cx="3105506" cy="6830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D2949-3D47-40C7-9730-1C4407EBA0F2}"/>
              </a:ext>
            </a:extLst>
          </p:cNvPr>
          <p:cNvSpPr txBox="1"/>
          <p:nvPr/>
        </p:nvSpPr>
        <p:spPr>
          <a:xfrm>
            <a:off x="464908" y="2281148"/>
            <a:ext cx="321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4271971" y="2274123"/>
            <a:ext cx="2885287" cy="6717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4363073" y="2273860"/>
            <a:ext cx="279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7829345" y="2259647"/>
            <a:ext cx="2957371" cy="6862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7829345" y="2274111"/>
            <a:ext cx="272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 phú hơn</a:t>
            </a:r>
            <a:endParaRPr lang="id-ID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9869C8-8CDA-44EB-AE7C-BECA9F584318}"/>
              </a:ext>
            </a:extLst>
          </p:cNvPr>
          <p:cNvSpPr/>
          <p:nvPr/>
        </p:nvSpPr>
        <p:spPr>
          <a:xfrm>
            <a:off x="3875822" y="2586375"/>
            <a:ext cx="2891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AE247EB-AABA-4681-9475-CDF1AEF5F4FD}"/>
              </a:ext>
            </a:extLst>
          </p:cNvPr>
          <p:cNvSpPr/>
          <p:nvPr/>
        </p:nvSpPr>
        <p:spPr>
          <a:xfrm>
            <a:off x="7374401" y="2586375"/>
            <a:ext cx="256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56A28-D7E0-4ECC-91D2-0E113E2BAB4D}"/>
              </a:ext>
            </a:extLst>
          </p:cNvPr>
          <p:cNvSpPr/>
          <p:nvPr/>
        </p:nvSpPr>
        <p:spPr>
          <a:xfrm>
            <a:off x="124288" y="3556704"/>
            <a:ext cx="4332303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itle 14">
            <a:extLst>
              <a:ext uri="{FF2B5EF4-FFF2-40B4-BE49-F238E27FC236}">
                <a16:creationId xmlns:a16="http://schemas.microsoft.com/office/drawing/2014/main" id="{5216F773-21D9-4B38-9308-F9CC8A82A48D}"/>
              </a:ext>
            </a:extLst>
          </p:cNvPr>
          <p:cNvSpPr txBox="1">
            <a:spLocks/>
          </p:cNvSpPr>
          <p:nvPr/>
        </p:nvSpPr>
        <p:spPr>
          <a:xfrm>
            <a:off x="224208" y="3620653"/>
            <a:ext cx="2718554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F09885-55C4-4F30-98D3-63494FBAB1E6}"/>
              </a:ext>
            </a:extLst>
          </p:cNvPr>
          <p:cNvGrpSpPr/>
          <p:nvPr/>
        </p:nvGrpSpPr>
        <p:grpSpPr>
          <a:xfrm>
            <a:off x="2054616" y="4408571"/>
            <a:ext cx="2931910" cy="692699"/>
            <a:chOff x="8180750" y="2322256"/>
            <a:chExt cx="2874634" cy="9386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5BE35D-351A-4EA9-B14E-B5EA0B24C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DDAE44D6-DF58-4415-9A0A-E63228878944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Freeform 15">
            <a:extLst>
              <a:ext uri="{FF2B5EF4-FFF2-40B4-BE49-F238E27FC236}">
                <a16:creationId xmlns:a16="http://schemas.microsoft.com/office/drawing/2014/main" id="{A98FF479-8BE2-48CF-A8FD-173E4F9C6107}"/>
              </a:ext>
            </a:extLst>
          </p:cNvPr>
          <p:cNvSpPr/>
          <p:nvPr/>
        </p:nvSpPr>
        <p:spPr>
          <a:xfrm rot="5400000">
            <a:off x="899569" y="3898209"/>
            <a:ext cx="719998" cy="171089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1" y="1505756"/>
                </a:moveTo>
                <a:lnTo>
                  <a:pt x="1" y="170792"/>
                </a:lnTo>
                <a:cubicBezTo>
                  <a:pt x="1" y="76466"/>
                  <a:pt x="204757" y="0"/>
                  <a:pt x="457337" y="0"/>
                </a:cubicBezTo>
                <a:lnTo>
                  <a:pt x="2743465" y="0"/>
                </a:lnTo>
                <a:lnTo>
                  <a:pt x="2743465" y="0"/>
                </a:lnTo>
                <a:lnTo>
                  <a:pt x="2743465" y="1676548"/>
                </a:lnTo>
                <a:lnTo>
                  <a:pt x="2743465" y="1676548"/>
                </a:lnTo>
                <a:lnTo>
                  <a:pt x="457337" y="1676548"/>
                </a:lnTo>
                <a:cubicBezTo>
                  <a:pt x="204757" y="1676548"/>
                  <a:pt x="1" y="1600082"/>
                  <a:pt x="1" y="1505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8067" tIns="342208" rIns="234316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8A71643A-05E6-4815-9D3F-DE3AFF8A97A4}"/>
              </a:ext>
            </a:extLst>
          </p:cNvPr>
          <p:cNvSpPr/>
          <p:nvPr/>
        </p:nvSpPr>
        <p:spPr>
          <a:xfrm rot="5400000">
            <a:off x="943520" y="4830767"/>
            <a:ext cx="632098" cy="1683919"/>
          </a:xfrm>
          <a:custGeom>
            <a:avLst/>
            <a:gdLst>
              <a:gd name="connsiteX0" fmla="*/ 279481 w 2743466"/>
              <a:gd name="connsiteY0" fmla="*/ 0 h 1676548"/>
              <a:gd name="connsiteX1" fmla="*/ 2463985 w 2743466"/>
              <a:gd name="connsiteY1" fmla="*/ 0 h 1676548"/>
              <a:gd name="connsiteX2" fmla="*/ 2743466 w 2743466"/>
              <a:gd name="connsiteY2" fmla="*/ 279481 h 1676548"/>
              <a:gd name="connsiteX3" fmla="*/ 2743466 w 2743466"/>
              <a:gd name="connsiteY3" fmla="*/ 1676548 h 1676548"/>
              <a:gd name="connsiteX4" fmla="*/ 2743466 w 2743466"/>
              <a:gd name="connsiteY4" fmla="*/ 1676548 h 1676548"/>
              <a:gd name="connsiteX5" fmla="*/ 0 w 2743466"/>
              <a:gd name="connsiteY5" fmla="*/ 1676548 h 1676548"/>
              <a:gd name="connsiteX6" fmla="*/ 0 w 2743466"/>
              <a:gd name="connsiteY6" fmla="*/ 1676548 h 1676548"/>
              <a:gd name="connsiteX7" fmla="*/ 0 w 2743466"/>
              <a:gd name="connsiteY7" fmla="*/ 279481 h 1676548"/>
              <a:gd name="connsiteX8" fmla="*/ 279481 w 2743466"/>
              <a:gd name="connsiteY8" fmla="*/ 0 h 167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466" h="1676548">
                <a:moveTo>
                  <a:pt x="2743466" y="170792"/>
                </a:moveTo>
                <a:lnTo>
                  <a:pt x="2743466" y="1505756"/>
                </a:lnTo>
                <a:cubicBezTo>
                  <a:pt x="2743466" y="1600082"/>
                  <a:pt x="2538709" y="1676548"/>
                  <a:pt x="2286129" y="1676548"/>
                </a:cubicBezTo>
                <a:lnTo>
                  <a:pt x="0" y="1676548"/>
                </a:lnTo>
                <a:lnTo>
                  <a:pt x="0" y="1676548"/>
                </a:lnTo>
                <a:lnTo>
                  <a:pt x="0" y="0"/>
                </a:lnTo>
                <a:lnTo>
                  <a:pt x="0" y="0"/>
                </a:lnTo>
                <a:lnTo>
                  <a:pt x="2286129" y="0"/>
                </a:lnTo>
                <a:cubicBezTo>
                  <a:pt x="2538709" y="0"/>
                  <a:pt x="2743466" y="76466"/>
                  <a:pt x="2743466" y="1707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50000"/>
              <a:hueOff val="-1487505"/>
              <a:satOff val="-69014"/>
              <a:lumOff val="521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4315" tIns="342208" rIns="238067" bIns="342206" numCol="1" spcCol="1270" anchor="t" anchorCtr="0">
            <a:noAutofit/>
          </a:bodyPr>
          <a:lstStyle/>
          <a:p>
            <a:pPr lvl="0" algn="l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id="{458334DA-61D8-445A-851E-6090446F52DE}"/>
              </a:ext>
            </a:extLst>
          </p:cNvPr>
          <p:cNvSpPr/>
          <p:nvPr/>
        </p:nvSpPr>
        <p:spPr>
          <a:xfrm rot="16200000">
            <a:off x="-74886" y="5013867"/>
            <a:ext cx="934526" cy="486968"/>
          </a:xfrm>
          <a:prstGeom prst="blockArc">
            <a:avLst>
              <a:gd name="adj1" fmla="val 10583951"/>
              <a:gd name="adj2" fmla="val 283561"/>
              <a:gd name="adj3" fmla="val 23578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-1433582"/>
              <a:satOff val="-34544"/>
              <a:lumOff val="-20785"/>
              <a:alphaOff val="0"/>
            </a:schemeClr>
          </a:fillRef>
          <a:effectRef idx="0">
            <a:schemeClr val="accent2">
              <a:hueOff val="-1433582"/>
              <a:satOff val="-34544"/>
              <a:lumOff val="-20785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0EB196-1D15-444D-8526-FADE4F6C5FEA}"/>
              </a:ext>
            </a:extLst>
          </p:cNvPr>
          <p:cNvSpPr/>
          <p:nvPr/>
        </p:nvSpPr>
        <p:spPr>
          <a:xfrm>
            <a:off x="464908" y="4308385"/>
            <a:ext cx="1664139" cy="104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C6936-36C5-4381-A3FE-7C6A85F1A653}"/>
              </a:ext>
            </a:extLst>
          </p:cNvPr>
          <p:cNvSpPr/>
          <p:nvPr/>
        </p:nvSpPr>
        <p:spPr>
          <a:xfrm>
            <a:off x="485109" y="4505571"/>
            <a:ext cx="1508315" cy="42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F9FA6D-BA81-44F7-9BCC-2051929EDFF8}"/>
              </a:ext>
            </a:extLst>
          </p:cNvPr>
          <p:cNvSpPr/>
          <p:nvPr/>
        </p:nvSpPr>
        <p:spPr>
          <a:xfrm>
            <a:off x="400312" y="5278026"/>
            <a:ext cx="1793329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Block Arc 90">
            <a:extLst>
              <a:ext uri="{FF2B5EF4-FFF2-40B4-BE49-F238E27FC236}">
                <a16:creationId xmlns:a16="http://schemas.microsoft.com/office/drawing/2014/main" id="{5B96B360-11B3-429E-8B8B-F1A677979E3A}"/>
              </a:ext>
            </a:extLst>
          </p:cNvPr>
          <p:cNvSpPr/>
          <p:nvPr/>
        </p:nvSpPr>
        <p:spPr>
          <a:xfrm rot="5400000">
            <a:off x="1665832" y="4959304"/>
            <a:ext cx="938667" cy="584989"/>
          </a:xfrm>
          <a:prstGeom prst="blockArc">
            <a:avLst>
              <a:gd name="adj1" fmla="val 10560744"/>
              <a:gd name="adj2" fmla="val 323365"/>
              <a:gd name="adj3" fmla="val 24755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10E23-2217-4675-943C-40DCB9A89FD3}"/>
              </a:ext>
            </a:extLst>
          </p:cNvPr>
          <p:cNvGrpSpPr/>
          <p:nvPr/>
        </p:nvGrpSpPr>
        <p:grpSpPr>
          <a:xfrm>
            <a:off x="2091678" y="5392435"/>
            <a:ext cx="2763845" cy="657395"/>
            <a:chOff x="8180750" y="2322256"/>
            <a:chExt cx="2874634" cy="9386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7405F3-C0DC-4930-8BC5-E097FCC51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50" y="2758574"/>
              <a:ext cx="651845" cy="1633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">
              <a:extLst>
                <a:ext uri="{FF2B5EF4-FFF2-40B4-BE49-F238E27FC236}">
                  <a16:creationId xmlns:a16="http://schemas.microsoft.com/office/drawing/2014/main" id="{66E502B3-7AED-4791-91AC-E1BEAD0AD031}"/>
                </a:ext>
              </a:extLst>
            </p:cNvPr>
            <p:cNvSpPr/>
            <p:nvPr/>
          </p:nvSpPr>
          <p:spPr>
            <a:xfrm>
              <a:off x="8816284" y="2322256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7253F49-1852-47BE-B6F3-D1100B368944}"/>
              </a:ext>
            </a:extLst>
          </p:cNvPr>
          <p:cNvSpPr txBox="1">
            <a:spLocks/>
          </p:cNvSpPr>
          <p:nvPr/>
        </p:nvSpPr>
        <p:spPr>
          <a:xfrm>
            <a:off x="2569859" y="4433584"/>
            <a:ext cx="2450418" cy="626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Google Play Store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sộ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87D100AD-FAB2-46BD-9A28-EEE81C58ADD8}"/>
              </a:ext>
            </a:extLst>
          </p:cNvPr>
          <p:cNvSpPr txBox="1">
            <a:spLocks/>
          </p:cNvSpPr>
          <p:nvPr/>
        </p:nvSpPr>
        <p:spPr>
          <a:xfrm>
            <a:off x="2700866" y="5392897"/>
            <a:ext cx="1907268" cy="657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Nhiễm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vius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hại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6C3962-1975-415C-A86E-CE224F582F8A}"/>
              </a:ext>
            </a:extLst>
          </p:cNvPr>
          <p:cNvGrpSpPr/>
          <p:nvPr/>
        </p:nvGrpSpPr>
        <p:grpSpPr>
          <a:xfrm>
            <a:off x="4978107" y="4405733"/>
            <a:ext cx="1214675" cy="690414"/>
            <a:chOff x="8184243" y="3881048"/>
            <a:chExt cx="2547257" cy="9386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1CEB32-2D4D-4649-B251-B123983DEF3D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26">
              <a:extLst>
                <a:ext uri="{FF2B5EF4-FFF2-40B4-BE49-F238E27FC236}">
                  <a16:creationId xmlns:a16="http://schemas.microsoft.com/office/drawing/2014/main" id="{E47C85CC-C3D2-4D56-B523-53FED34F598F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9E780BF-9279-40F3-B667-9760FD4EE7C5}"/>
              </a:ext>
            </a:extLst>
          </p:cNvPr>
          <p:cNvSpPr txBox="1">
            <a:spLocks/>
          </p:cNvSpPr>
          <p:nvPr/>
        </p:nvSpPr>
        <p:spPr>
          <a:xfrm>
            <a:off x="5088147" y="4407799"/>
            <a:ext cx="1121666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mở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3" name="Rounded Rectangle 34">
            <a:extLst>
              <a:ext uri="{FF2B5EF4-FFF2-40B4-BE49-F238E27FC236}">
                <a16:creationId xmlns:a16="http://schemas.microsoft.com/office/drawing/2014/main" id="{F2D7A535-53A3-4B54-B4F3-CB402F8BEA47}"/>
              </a:ext>
            </a:extLst>
          </p:cNvPr>
          <p:cNvSpPr/>
          <p:nvPr/>
        </p:nvSpPr>
        <p:spPr>
          <a:xfrm>
            <a:off x="5035609" y="5443219"/>
            <a:ext cx="1427321" cy="58605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92BB04FB-C6B5-4722-B25F-F4E62BD3E09E}"/>
              </a:ext>
            </a:extLst>
          </p:cNvPr>
          <p:cNvSpPr txBox="1">
            <a:spLocks/>
          </p:cNvSpPr>
          <p:nvPr/>
        </p:nvSpPr>
        <p:spPr>
          <a:xfrm>
            <a:off x="5228341" y="5507977"/>
            <a:ext cx="1041856" cy="5997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698B138-FA0B-41C5-9293-AB69F4240031}"/>
              </a:ext>
            </a:extLst>
          </p:cNvPr>
          <p:cNvGrpSpPr/>
          <p:nvPr/>
        </p:nvGrpSpPr>
        <p:grpSpPr>
          <a:xfrm>
            <a:off x="6209815" y="4431811"/>
            <a:ext cx="980289" cy="690414"/>
            <a:chOff x="8184243" y="3881048"/>
            <a:chExt cx="2547257" cy="9386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3DF6FB-8CAA-4BE6-AF06-7A7FF4328AAC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26">
              <a:extLst>
                <a:ext uri="{FF2B5EF4-FFF2-40B4-BE49-F238E27FC236}">
                  <a16:creationId xmlns:a16="http://schemas.microsoft.com/office/drawing/2014/main" id="{AD57ED7D-D466-4543-A514-9865CEBAB019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9B0248E6-A5E3-4236-864D-EF985D051338}"/>
              </a:ext>
            </a:extLst>
          </p:cNvPr>
          <p:cNvSpPr txBox="1">
            <a:spLocks/>
          </p:cNvSpPr>
          <p:nvPr/>
        </p:nvSpPr>
        <p:spPr>
          <a:xfrm>
            <a:off x="6221661" y="4392614"/>
            <a:ext cx="1075187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90ED4AC-6851-4A6F-AB29-A30B5E894015}"/>
              </a:ext>
            </a:extLst>
          </p:cNvPr>
          <p:cNvGrpSpPr/>
          <p:nvPr/>
        </p:nvGrpSpPr>
        <p:grpSpPr>
          <a:xfrm>
            <a:off x="7195288" y="4427679"/>
            <a:ext cx="2437337" cy="690414"/>
            <a:chOff x="8184243" y="3881048"/>
            <a:chExt cx="2547257" cy="9386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5B7CEA-0C2C-4EFF-A989-981F72B4F51F}"/>
                </a:ext>
              </a:extLst>
            </p:cNvPr>
            <p:cNvCxnSpPr/>
            <p:nvPr/>
          </p:nvCxnSpPr>
          <p:spPr>
            <a:xfrm flipH="1">
              <a:off x="8184243" y="4359947"/>
              <a:ext cx="30815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26">
              <a:extLst>
                <a:ext uri="{FF2B5EF4-FFF2-40B4-BE49-F238E27FC236}">
                  <a16:creationId xmlns:a16="http://schemas.microsoft.com/office/drawing/2014/main" id="{E8405FBA-C6F2-4509-B184-6AED83D99D63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F2D3ECE9-1BD3-414D-8470-9B3ED7EF4F82}"/>
              </a:ext>
            </a:extLst>
          </p:cNvPr>
          <p:cNvSpPr txBox="1">
            <a:spLocks/>
          </p:cNvSpPr>
          <p:nvPr/>
        </p:nvSpPr>
        <p:spPr>
          <a:xfrm>
            <a:off x="7525377" y="4431811"/>
            <a:ext cx="2161635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hoạt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FF9B222-798E-455E-8D3E-784840D12C15}"/>
              </a:ext>
            </a:extLst>
          </p:cNvPr>
          <p:cNvGrpSpPr/>
          <p:nvPr/>
        </p:nvGrpSpPr>
        <p:grpSpPr>
          <a:xfrm>
            <a:off x="9657585" y="4444881"/>
            <a:ext cx="2395025" cy="690414"/>
            <a:chOff x="8308245" y="3881048"/>
            <a:chExt cx="2423255" cy="9386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44C1DC-96EE-4189-9A64-5DC6E1A86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ed Rectangle 26">
              <a:extLst>
                <a:ext uri="{FF2B5EF4-FFF2-40B4-BE49-F238E27FC236}">
                  <a16:creationId xmlns:a16="http://schemas.microsoft.com/office/drawing/2014/main" id="{BD0102E6-AABF-446A-BBBB-DFC5B96212EC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BD8119EC-173C-44E8-BC96-7F053338D737}"/>
              </a:ext>
            </a:extLst>
          </p:cNvPr>
          <p:cNvSpPr txBox="1">
            <a:spLocks/>
          </p:cNvSpPr>
          <p:nvPr/>
        </p:nvSpPr>
        <p:spPr>
          <a:xfrm>
            <a:off x="9827633" y="4444881"/>
            <a:ext cx="2067693" cy="690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Java</a:t>
            </a: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6680128" y="5507977"/>
            <a:ext cx="1342425" cy="569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mảnh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4C55CC9-3607-4311-ACC2-7C54DAD1A684}"/>
              </a:ext>
            </a:extLst>
          </p:cNvPr>
          <p:cNvGrpSpPr/>
          <p:nvPr/>
        </p:nvGrpSpPr>
        <p:grpSpPr>
          <a:xfrm>
            <a:off x="7870955" y="5430721"/>
            <a:ext cx="1592910" cy="598550"/>
            <a:chOff x="8308245" y="3881048"/>
            <a:chExt cx="2423255" cy="611909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32D61B-20F5-4768-8079-ABA82BAAF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26">
              <a:extLst>
                <a:ext uri="{FF2B5EF4-FFF2-40B4-BE49-F238E27FC236}">
                  <a16:creationId xmlns:a16="http://schemas.microsoft.com/office/drawing/2014/main" id="{F8CB0DA6-A478-4945-9389-FABEF8F41A04}"/>
                </a:ext>
              </a:extLst>
            </p:cNvPr>
            <p:cNvSpPr/>
            <p:nvPr/>
          </p:nvSpPr>
          <p:spPr>
            <a:xfrm>
              <a:off x="8492400" y="3881048"/>
              <a:ext cx="2239100" cy="611909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77ADB05-7CBA-4368-BF6D-7F33318E7293}"/>
              </a:ext>
            </a:extLst>
          </p:cNvPr>
          <p:cNvSpPr txBox="1">
            <a:spLocks/>
          </p:cNvSpPr>
          <p:nvPr/>
        </p:nvSpPr>
        <p:spPr>
          <a:xfrm>
            <a:off x="8102506" y="5475349"/>
            <a:ext cx="1448084" cy="601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nhật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9474421" y="5459533"/>
            <a:ext cx="2578189" cy="554961"/>
            <a:chOff x="8308245" y="3881048"/>
            <a:chExt cx="2423255" cy="9386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0" y="338326"/>
            <a:ext cx="6010183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96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TỔNG QUAN VỀ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0" y="1123880"/>
            <a:ext cx="5295900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0" y="1167986"/>
            <a:ext cx="529590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5FE393-BA5F-4DEC-8918-CA32EBD0B214}"/>
              </a:ext>
            </a:extLst>
          </p:cNvPr>
          <p:cNvSpPr txBox="1">
            <a:spLocks/>
          </p:cNvSpPr>
          <p:nvPr/>
        </p:nvSpPr>
        <p:spPr>
          <a:xfrm>
            <a:off x="9727865" y="5475349"/>
            <a:ext cx="2464135" cy="522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dọn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kém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10046D-292C-403E-BE8E-123524C2B070}"/>
              </a:ext>
            </a:extLst>
          </p:cNvPr>
          <p:cNvGrpSpPr/>
          <p:nvPr/>
        </p:nvGrpSpPr>
        <p:grpSpPr>
          <a:xfrm>
            <a:off x="6511194" y="5430721"/>
            <a:ext cx="1359760" cy="614336"/>
            <a:chOff x="8308245" y="3881048"/>
            <a:chExt cx="2423255" cy="9386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0A2156-0158-4D5A-8740-99BF565AE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8245" y="4316486"/>
              <a:ext cx="168097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26">
              <a:extLst>
                <a:ext uri="{FF2B5EF4-FFF2-40B4-BE49-F238E27FC236}">
                  <a16:creationId xmlns:a16="http://schemas.microsoft.com/office/drawing/2014/main" id="{B6DE2985-009C-404D-B303-BDC6D536E7D6}"/>
                </a:ext>
              </a:extLst>
            </p:cNvPr>
            <p:cNvSpPr/>
            <p:nvPr/>
          </p:nvSpPr>
          <p:spPr>
            <a:xfrm>
              <a:off x="8492400" y="3881048"/>
              <a:ext cx="2239100" cy="938667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5B7CEA-0C2C-4EFF-A989-981F72B4F51F}"/>
              </a:ext>
            </a:extLst>
          </p:cNvPr>
          <p:cNvCxnSpPr/>
          <p:nvPr/>
        </p:nvCxnSpPr>
        <p:spPr>
          <a:xfrm flipH="1">
            <a:off x="4793288" y="5698010"/>
            <a:ext cx="29485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4" grpId="0" animBg="1"/>
      <p:bldP spid="26" grpId="0"/>
      <p:bldP spid="7" grpId="0" animBg="1"/>
      <p:bldP spid="40" grpId="0" animBg="1"/>
      <p:bldP spid="45" grpId="0" animBg="1"/>
      <p:bldP spid="46" grpId="0"/>
      <p:bldP spid="55" grpId="0" animBg="1"/>
      <p:bldP spid="56" grpId="0" animBg="1"/>
      <p:bldP spid="69" grpId="0"/>
      <p:bldP spid="70" grpId="0"/>
      <p:bldP spid="95" grpId="0"/>
      <p:bldP spid="96" grpId="0"/>
      <p:bldP spid="100" grpId="0"/>
      <p:bldP spid="104" grpId="0"/>
      <p:bldP spid="108" grpId="0"/>
      <p:bldP spid="112" grpId="0"/>
      <p:bldP spid="116" grpId="0"/>
      <p:bldP spid="121" grpId="0"/>
      <p:bldP spid="126" grpId="0"/>
      <p:bldP spid="72" grpId="0" animBg="1"/>
      <p:bldP spid="73" grpId="0"/>
      <p:bldP spid="74" grpId="0" animBg="1"/>
      <p:bldP spid="75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4510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2" y="1622953"/>
            <a:ext cx="5324475" cy="4933950"/>
          </a:xfrm>
          <a:prstGeom prst="rect">
            <a:avLst/>
          </a:prstGeom>
        </p:spPr>
      </p:pic>
      <p:sp>
        <p:nvSpPr>
          <p:cNvPr id="47" name="Shape 1430">
            <a:extLst>
              <a:ext uri="{FF2B5EF4-FFF2-40B4-BE49-F238E27FC236}">
                <a16:creationId xmlns:a16="http://schemas.microsoft.com/office/drawing/2014/main" id="{6DA86954-5E4A-4DE4-953F-6DFD85FD5267}"/>
              </a:ext>
            </a:extLst>
          </p:cNvPr>
          <p:cNvSpPr/>
          <p:nvPr/>
        </p:nvSpPr>
        <p:spPr>
          <a:xfrm>
            <a:off x="861305" y="3699113"/>
            <a:ext cx="3581632" cy="10125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741DE-E82B-4B56-B73B-EAF1C9DB8135}"/>
              </a:ext>
            </a:extLst>
          </p:cNvPr>
          <p:cNvSpPr txBox="1"/>
          <p:nvPr/>
        </p:nvSpPr>
        <p:spPr>
          <a:xfrm>
            <a:off x="952407" y="3698850"/>
            <a:ext cx="318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rgbClr val="000000"/>
                </a:solidFill>
                <a:latin typeface="Noto Serif"/>
              </a:rPr>
              <a:t>Hệ điều hành android được chia thành 5 lớp với 4 lớp chính: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26161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5788240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 kernel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37" y="4313125"/>
            <a:ext cx="6840942" cy="1260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37" y="2162194"/>
            <a:ext cx="6840942" cy="1655459"/>
          </a:xfrm>
          <a:prstGeom prst="rect">
            <a:avLst/>
          </a:prstGeom>
        </p:spPr>
      </p:pic>
      <p:sp>
        <p:nvSpPr>
          <p:cNvPr id="13" name="Shape 1430">
            <a:extLst>
              <a:ext uri="{FF2B5EF4-FFF2-40B4-BE49-F238E27FC236}">
                <a16:creationId xmlns:a16="http://schemas.microsoft.com/office/drawing/2014/main" id="{51ADDF12-A6FC-4F2E-B94A-A0EB59EF6BDC}"/>
              </a:ext>
            </a:extLst>
          </p:cNvPr>
          <p:cNvSpPr/>
          <p:nvPr/>
        </p:nvSpPr>
        <p:spPr>
          <a:xfrm>
            <a:off x="855726" y="2659889"/>
            <a:ext cx="2957371" cy="2599787"/>
          </a:xfrm>
          <a:prstGeom prst="rect">
            <a:avLst/>
          </a:prstGeom>
          <a:solidFill>
            <a:schemeClr val="bg2"/>
          </a:solidFill>
          <a:ln w="3175">
            <a:miter lim="400000"/>
          </a:ln>
        </p:spPr>
        <p:txBody>
          <a:bodyPr lIns="17145" rIns="17145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C081D-5B80-4817-BE37-536E54D41EDA}"/>
              </a:ext>
            </a:extLst>
          </p:cNvPr>
          <p:cNvSpPr txBox="1"/>
          <p:nvPr/>
        </p:nvSpPr>
        <p:spPr>
          <a:xfrm>
            <a:off x="972474" y="2699582"/>
            <a:ext cx="2723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Nằm ở tầng dưới cùng là lớp Linux kernal – Linux 3.6 với khoảng 115 patches. Lớp này liên hệ với phần cứng và nó chứa tất cả driver phần cứng cần thiết như camera, bàn phím, màn 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7" grpId="0" animBg="1"/>
      <p:bldP spid="38" grpId="0"/>
      <p:bldP spid="39" grpId="0" animBg="1"/>
      <p:bldP spid="40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750066" y="3045766"/>
            <a:ext cx="2399534" cy="1858456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19882" y="6130305"/>
            <a:ext cx="2044319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6" y="5550273"/>
            <a:ext cx="190768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970242"/>
            <a:ext cx="19076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7" y="4390211"/>
            <a:ext cx="1642436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5548" y="3810180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89" y="3230149"/>
            <a:ext cx="2386211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650118"/>
            <a:ext cx="2200283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itle 14">
            <a:extLst>
              <a:ext uri="{FF2B5EF4-FFF2-40B4-BE49-F238E27FC236}">
                <a16:creationId xmlns:a16="http://schemas.microsoft.com/office/drawing/2014/main" id="{CBFA5EAF-8408-44D5-B293-55D26FB4786F}"/>
              </a:ext>
            </a:extLst>
          </p:cNvPr>
          <p:cNvSpPr txBox="1">
            <a:spLocks/>
          </p:cNvSpPr>
          <p:nvPr/>
        </p:nvSpPr>
        <p:spPr>
          <a:xfrm>
            <a:off x="135130" y="1368253"/>
            <a:ext cx="1591090" cy="457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1" y="338326"/>
            <a:ext cx="5664200" cy="638559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124288" y="457550"/>
            <a:ext cx="4420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b="1" u="sng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KIẾN TRÚC ANDROID</a:t>
            </a:r>
            <a:endParaRPr lang="id-ID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56B52-8A8B-48AA-8FD9-736005E1BF86}"/>
              </a:ext>
            </a:extLst>
          </p:cNvPr>
          <p:cNvSpPr/>
          <p:nvPr/>
        </p:nvSpPr>
        <p:spPr>
          <a:xfrm>
            <a:off x="1" y="1128292"/>
            <a:ext cx="4762499" cy="534354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4">
            <a:extLst>
              <a:ext uri="{FF2B5EF4-FFF2-40B4-BE49-F238E27FC236}">
                <a16:creationId xmlns:a16="http://schemas.microsoft.com/office/drawing/2014/main" id="{45BCC53E-11D8-42C0-BDDA-8B6E94753B7E}"/>
              </a:ext>
            </a:extLst>
          </p:cNvPr>
          <p:cNvSpPr txBox="1">
            <a:spLocks/>
          </p:cNvSpPr>
          <p:nvPr/>
        </p:nvSpPr>
        <p:spPr>
          <a:xfrm>
            <a:off x="1" y="1167986"/>
            <a:ext cx="4544535" cy="454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Runtime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1C506-4451-4BC3-B3B2-1DE084F77AE8}"/>
              </a:ext>
            </a:extLst>
          </p:cNvPr>
          <p:cNvSpPr txBox="1"/>
          <p:nvPr/>
        </p:nvSpPr>
        <p:spPr>
          <a:xfrm>
            <a:off x="8133183" y="189700"/>
            <a:ext cx="441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TRẮC </a:t>
            </a:r>
            <a:r>
              <a:rPr lang="en-US" sz="1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 TRÊN ANDROID </a:t>
            </a:r>
            <a:endParaRPr lang="en-US" sz="1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662646"/>
            <a:ext cx="4254499" cy="2285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4108638"/>
            <a:ext cx="4254499" cy="17399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395" y="3657468"/>
            <a:ext cx="18036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thư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viện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quan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trọng</a:t>
            </a:r>
            <a:r>
              <a:rPr lang="en-US" sz="19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8190" y="2674968"/>
            <a:ext cx="205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2 -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8191" y="3255167"/>
            <a:ext cx="220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3 -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05547" y="3835366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4 -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android.opengl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79971" y="4415565"/>
            <a:ext cx="153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5 -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75841" y="4995764"/>
            <a:ext cx="175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6 -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android.text</a:t>
            </a:r>
            <a:r>
              <a:rPr lang="en-US" dirty="0">
                <a:solidFill>
                  <a:srgbClr val="5A5A5A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75841" y="5575963"/>
            <a:ext cx="1777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7 -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android.view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5841" y="6156160"/>
            <a:ext cx="193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A5A5A"/>
                </a:solidFill>
                <a:latin typeface="times new roman" panose="02020603050405020304" pitchFamily="18" charset="0"/>
              </a:rPr>
              <a:t>8- </a:t>
            </a:r>
            <a:r>
              <a:rPr lang="en-US" b="1" dirty="0" err="1" smtClean="0">
                <a:solidFill>
                  <a:srgbClr val="5A5A5A"/>
                </a:solidFill>
                <a:latin typeface="times new roman" panose="02020603050405020304" pitchFamily="18" charset="0"/>
              </a:rPr>
              <a:t>android.webkit</a:t>
            </a:r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5BA354A2-8D89-48B6-8C8E-F3844036B753}"/>
              </a:ext>
            </a:extLst>
          </p:cNvPr>
          <p:cNvSpPr>
            <a:spLocks/>
          </p:cNvSpPr>
          <p:nvPr/>
        </p:nvSpPr>
        <p:spPr bwMode="auto">
          <a:xfrm>
            <a:off x="3608190" y="2070087"/>
            <a:ext cx="1952305" cy="421043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F90F7-2760-432B-9458-8F7493D3C353}"/>
              </a:ext>
            </a:extLst>
          </p:cNvPr>
          <p:cNvSpPr/>
          <p:nvPr/>
        </p:nvSpPr>
        <p:spPr>
          <a:xfrm>
            <a:off x="3605546" y="2094769"/>
            <a:ext cx="164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A5A5A"/>
                </a:solidFill>
                <a:latin typeface="times new roman" panose="02020603050405020304" pitchFamily="18" charset="0"/>
              </a:rPr>
              <a:t>1- </a:t>
            </a:r>
            <a:r>
              <a:rPr lang="en-US" b="1" dirty="0" err="1">
                <a:solidFill>
                  <a:srgbClr val="5A5A5A"/>
                </a:solidFill>
                <a:latin typeface="times new roman" panose="02020603050405020304" pitchFamily="18" charset="0"/>
              </a:rPr>
              <a:t>android.app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2" grpId="0" animBg="1"/>
      <p:bldP spid="31" grpId="0" animBg="1"/>
      <p:bldP spid="30" grpId="0" animBg="1"/>
      <p:bldP spid="29" grpId="0" animBg="1"/>
      <p:bldP spid="28" grpId="0" animBg="1"/>
      <p:bldP spid="26" grpId="0" animBg="1"/>
      <p:bldP spid="54" grpId="0"/>
      <p:bldP spid="37" grpId="0" animBg="1"/>
      <p:bldP spid="38" grpId="0"/>
      <p:bldP spid="39" grpId="0" animBg="1"/>
      <p:bldP spid="40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</TotalTime>
  <Words>1489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Noto Serif</vt:lpstr>
      <vt:lpstr>Roboto</vt:lpstr>
      <vt:lpstr>Roboto Condensed Light</vt:lpstr>
      <vt:lpstr>Tahoma</vt:lpstr>
      <vt:lpstr>Times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</dc:creator>
  <cp:lastModifiedBy>khanh cao</cp:lastModifiedBy>
  <cp:revision>325</cp:revision>
  <dcterms:created xsi:type="dcterms:W3CDTF">2019-10-04T02:00:47Z</dcterms:created>
  <dcterms:modified xsi:type="dcterms:W3CDTF">2019-11-08T18:19:03Z</dcterms:modified>
</cp:coreProperties>
</file>