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Saira Bold" charset="1" panose="00000800000000000000"/>
      <p:regular r:id="rId24"/>
    </p:embeddedFont>
    <p:embeddedFont>
      <p:font typeface="Asap Medium" charset="1" panose="020F0604030202060203"/>
      <p:regular r:id="rId25"/>
    </p:embeddedFont>
    <p:embeddedFont>
      <p:font typeface="Asap" charset="1" panose="020F0504030202060203"/>
      <p:regular r:id="rId26"/>
    </p:embeddedFont>
    <p:embeddedFont>
      <p:font typeface="Montserrat Bold" charset="1" panose="00000800000000000000"/>
      <p:regular r:id="rId27"/>
    </p:embeddedFont>
    <p:embeddedFont>
      <p:font typeface="Canva Sans" charset="1" panose="020B0503030501040103"/>
      <p:regular r:id="rId28"/>
    </p:embeddedFont>
    <p:embeddedFont>
      <p:font typeface="Asap Bold" charset="1" panose="020F08040302020602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slide2.xml" Type="http://schemas.openxmlformats.org/officeDocument/2006/relationships/slide"/><Relationship Id="rId7" Target="../media/image5.png" Type="http://schemas.openxmlformats.org/officeDocument/2006/relationships/image"/><Relationship Id="rId8"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slide2.xml" Type="http://schemas.openxmlformats.org/officeDocument/2006/relationships/slide"/><Relationship Id="rId7" Target="../media/image5.png" Type="http://schemas.openxmlformats.org/officeDocument/2006/relationships/image"/><Relationship Id="rId8"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slide2.xml" Type="http://schemas.openxmlformats.org/officeDocument/2006/relationships/slide"/><Relationship Id="rId7" Target="../media/image5.png" Type="http://schemas.openxmlformats.org/officeDocument/2006/relationships/image"/><Relationship Id="rId8"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486025" y="1939163"/>
            <a:ext cx="13363575" cy="7477125"/>
            <a:chOff x="0" y="0"/>
            <a:chExt cx="3420621" cy="1913890"/>
          </a:xfrm>
        </p:grpSpPr>
        <p:sp>
          <p:nvSpPr>
            <p:cNvPr name="Freeform 4" id="4"/>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5" id="5"/>
          <p:cNvSpPr/>
          <p:nvPr/>
        </p:nvSpPr>
        <p:spPr>
          <a:xfrm flipH="false" flipV="false" rot="0">
            <a:off x="2308025" y="656615"/>
            <a:ext cx="13671950" cy="8973771"/>
          </a:xfrm>
          <a:custGeom>
            <a:avLst/>
            <a:gdLst/>
            <a:ahLst/>
            <a:cxnLst/>
            <a:rect r="r" b="b" t="t" l="l"/>
            <a:pathLst>
              <a:path h="8973771" w="13671950">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5148198" y="3200400"/>
            <a:ext cx="1345552" cy="1054423"/>
          </a:xfrm>
          <a:custGeom>
            <a:avLst/>
            <a:gdLst/>
            <a:ahLst/>
            <a:cxnLst/>
            <a:rect r="r" b="b" t="t" l="l"/>
            <a:pathLst>
              <a:path h="1054423" w="1345552">
                <a:moveTo>
                  <a:pt x="0" y="0"/>
                </a:moveTo>
                <a:lnTo>
                  <a:pt x="1345551" y="0"/>
                </a:lnTo>
                <a:lnTo>
                  <a:pt x="1345551" y="1054423"/>
                </a:lnTo>
                <a:lnTo>
                  <a:pt x="0" y="10544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236163">
            <a:off x="1580301" y="5195494"/>
            <a:ext cx="1811447" cy="3343275"/>
          </a:xfrm>
          <a:custGeom>
            <a:avLst/>
            <a:gdLst/>
            <a:ahLst/>
            <a:cxnLst/>
            <a:rect r="r" b="b" t="t" l="l"/>
            <a:pathLst>
              <a:path h="3343275" w="1811447">
                <a:moveTo>
                  <a:pt x="0" y="0"/>
                </a:moveTo>
                <a:lnTo>
                  <a:pt x="1811448" y="0"/>
                </a:lnTo>
                <a:lnTo>
                  <a:pt x="1811448" y="3343275"/>
                </a:lnTo>
                <a:lnTo>
                  <a:pt x="0" y="33432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506936" y="3632362"/>
            <a:ext cx="11274128" cy="1532695"/>
          </a:xfrm>
          <a:prstGeom prst="rect">
            <a:avLst/>
          </a:prstGeom>
        </p:spPr>
        <p:txBody>
          <a:bodyPr anchor="t" rtlCol="false" tIns="0" lIns="0" bIns="0" rIns="0">
            <a:spAutoFit/>
          </a:bodyPr>
          <a:lstStyle/>
          <a:p>
            <a:pPr algn="ctr">
              <a:lnSpc>
                <a:spcPts val="11826"/>
              </a:lnSpc>
            </a:pPr>
            <a:r>
              <a:rPr lang="en-US" sz="10849" b="true">
                <a:solidFill>
                  <a:srgbClr val="E5645E"/>
                </a:solidFill>
                <a:latin typeface="Saira Bold"/>
                <a:ea typeface="Saira Bold"/>
                <a:cs typeface="Saira Bold"/>
                <a:sym typeface="Saira Bold"/>
              </a:rPr>
              <a:t>TarotLink</a:t>
            </a:r>
          </a:p>
        </p:txBody>
      </p:sp>
      <p:sp>
        <p:nvSpPr>
          <p:cNvPr name="TextBox 9" id="9"/>
          <p:cNvSpPr txBox="true"/>
          <p:nvPr/>
        </p:nvSpPr>
        <p:spPr>
          <a:xfrm rot="0">
            <a:off x="5915395" y="5222206"/>
            <a:ext cx="6268211" cy="632460"/>
          </a:xfrm>
          <a:prstGeom prst="rect">
            <a:avLst/>
          </a:prstGeom>
        </p:spPr>
        <p:txBody>
          <a:bodyPr anchor="t" rtlCol="false" tIns="0" lIns="0" bIns="0" rIns="0">
            <a:spAutoFit/>
          </a:bodyPr>
          <a:lstStyle/>
          <a:p>
            <a:pPr algn="ctr">
              <a:lnSpc>
                <a:spcPts val="5040"/>
              </a:lnSpc>
              <a:spcBef>
                <a:spcPct val="0"/>
              </a:spcBef>
            </a:pPr>
            <a:r>
              <a:rPr lang="en-US" b="true" sz="3600">
                <a:solidFill>
                  <a:srgbClr val="E5645E"/>
                </a:solidFill>
                <a:latin typeface="Asap Medium"/>
                <a:ea typeface="Asap Medium"/>
                <a:cs typeface="Asap Medium"/>
                <a:sym typeface="Asap Medium"/>
              </a:rPr>
              <a:t>Nhóm 10</a:t>
            </a:r>
          </a:p>
        </p:txBody>
      </p:sp>
      <p:sp>
        <p:nvSpPr>
          <p:cNvPr name="TextBox 10" id="10"/>
          <p:cNvSpPr txBox="true"/>
          <p:nvPr/>
        </p:nvSpPr>
        <p:spPr>
          <a:xfrm rot="0">
            <a:off x="5061094" y="2660333"/>
            <a:ext cx="8165812" cy="632460"/>
          </a:xfrm>
          <a:prstGeom prst="rect">
            <a:avLst/>
          </a:prstGeom>
        </p:spPr>
        <p:txBody>
          <a:bodyPr anchor="t" rtlCol="false" tIns="0" lIns="0" bIns="0" rIns="0">
            <a:spAutoFit/>
          </a:bodyPr>
          <a:lstStyle/>
          <a:p>
            <a:pPr algn="ctr">
              <a:lnSpc>
                <a:spcPts val="5040"/>
              </a:lnSpc>
              <a:spcBef>
                <a:spcPct val="0"/>
              </a:spcBef>
            </a:pPr>
            <a:r>
              <a:rPr lang="en-US" b="true" sz="3600">
                <a:solidFill>
                  <a:srgbClr val="E5645E"/>
                </a:solidFill>
                <a:latin typeface="Asap Medium"/>
                <a:ea typeface="Asap Medium"/>
                <a:cs typeface="Asap Medium"/>
                <a:sym typeface="Asap Medium"/>
              </a:rPr>
              <a:t>IE106 - Thiết kế giao diện người dùng</a:t>
            </a:r>
          </a:p>
        </p:txBody>
      </p:sp>
      <p:sp>
        <p:nvSpPr>
          <p:cNvPr name="TextBox 11" id="11"/>
          <p:cNvSpPr txBox="true"/>
          <p:nvPr/>
        </p:nvSpPr>
        <p:spPr>
          <a:xfrm rot="0">
            <a:off x="5084906" y="8511273"/>
            <a:ext cx="8165812" cy="632460"/>
          </a:xfrm>
          <a:prstGeom prst="rect">
            <a:avLst/>
          </a:prstGeom>
        </p:spPr>
        <p:txBody>
          <a:bodyPr anchor="t" rtlCol="false" tIns="0" lIns="0" bIns="0" rIns="0">
            <a:spAutoFit/>
          </a:bodyPr>
          <a:lstStyle/>
          <a:p>
            <a:pPr algn="ctr">
              <a:lnSpc>
                <a:spcPts val="5040"/>
              </a:lnSpc>
              <a:spcBef>
                <a:spcPct val="0"/>
              </a:spcBef>
            </a:pPr>
            <a:r>
              <a:rPr lang="en-US" b="true" sz="3600">
                <a:solidFill>
                  <a:srgbClr val="E5645E"/>
                </a:solidFill>
                <a:latin typeface="Asap Medium"/>
                <a:ea typeface="Asap Medium"/>
                <a:cs typeface="Asap Medium"/>
                <a:sym typeface="Asap Medium"/>
              </a:rPr>
              <a:t>GVHD: Th.S Huỳnh Văn Tín</a:t>
            </a:r>
          </a:p>
        </p:txBody>
      </p:sp>
      <p:sp>
        <p:nvSpPr>
          <p:cNvPr name="TextBox 12" id="12"/>
          <p:cNvSpPr txBox="true"/>
          <p:nvPr/>
        </p:nvSpPr>
        <p:spPr>
          <a:xfrm rot="0">
            <a:off x="6129734" y="6112994"/>
            <a:ext cx="6028531" cy="2178050"/>
          </a:xfrm>
          <a:prstGeom prst="rect">
            <a:avLst/>
          </a:prstGeom>
        </p:spPr>
        <p:txBody>
          <a:bodyPr anchor="t" rtlCol="false" tIns="0" lIns="0" bIns="0" rIns="0">
            <a:spAutoFit/>
          </a:bodyPr>
          <a:lstStyle/>
          <a:p>
            <a:pPr algn="ctr">
              <a:lnSpc>
                <a:spcPts val="3474"/>
              </a:lnSpc>
            </a:pPr>
            <a:r>
              <a:rPr lang="en-US" sz="2499">
                <a:solidFill>
                  <a:srgbClr val="E5645E"/>
                </a:solidFill>
                <a:latin typeface="Asap"/>
                <a:ea typeface="Asap"/>
                <a:cs typeface="Asap"/>
                <a:sym typeface="Asap"/>
              </a:rPr>
              <a:t>Phạm Quốc Khánh - MSSV: 22520649</a:t>
            </a:r>
          </a:p>
          <a:p>
            <a:pPr algn="ctr">
              <a:lnSpc>
                <a:spcPts val="3474"/>
              </a:lnSpc>
            </a:pPr>
            <a:r>
              <a:rPr lang="en-US" sz="2499">
                <a:solidFill>
                  <a:srgbClr val="E5645E"/>
                </a:solidFill>
                <a:latin typeface="Asap"/>
                <a:ea typeface="Asap"/>
                <a:cs typeface="Asap"/>
                <a:sym typeface="Asap"/>
              </a:rPr>
              <a:t>Võ Hoàng Thảo Phương - MSSV: 22521171</a:t>
            </a:r>
          </a:p>
          <a:p>
            <a:pPr algn="ctr">
              <a:lnSpc>
                <a:spcPts val="3474"/>
              </a:lnSpc>
            </a:pPr>
            <a:r>
              <a:rPr lang="en-US" sz="2499">
                <a:solidFill>
                  <a:srgbClr val="E5645E"/>
                </a:solidFill>
                <a:latin typeface="Asap"/>
                <a:ea typeface="Asap"/>
                <a:cs typeface="Asap"/>
                <a:sym typeface="Asap"/>
              </a:rPr>
              <a:t>Võ Uyển Nhi - MSSV: 22521045</a:t>
            </a:r>
          </a:p>
          <a:p>
            <a:pPr algn="ctr">
              <a:lnSpc>
                <a:spcPts val="3474"/>
              </a:lnSpc>
            </a:pPr>
            <a:r>
              <a:rPr lang="en-US" sz="2499">
                <a:solidFill>
                  <a:srgbClr val="E5645E"/>
                </a:solidFill>
                <a:latin typeface="Asap"/>
                <a:ea typeface="Asap"/>
                <a:cs typeface="Asap"/>
                <a:sym typeface="Asap"/>
              </a:rPr>
              <a:t>Trần Thị Phương Thảo - MSSV: 22521375</a:t>
            </a:r>
          </a:p>
          <a:p>
            <a:pPr algn="ctr">
              <a:lnSpc>
                <a:spcPts val="3474"/>
              </a:lnSpc>
            </a:pPr>
            <a:r>
              <a:rPr lang="en-US" sz="2499">
                <a:solidFill>
                  <a:srgbClr val="E5645E"/>
                </a:solidFill>
                <a:latin typeface="Asap"/>
                <a:ea typeface="Asap"/>
                <a:cs typeface="Asap"/>
                <a:sym typeface="Asap"/>
              </a:rPr>
              <a:t>Nguyễn Võ Đăng Phương - MSSV: 22521169</a:t>
            </a:r>
          </a:p>
        </p:txBody>
      </p:sp>
      <p:sp>
        <p:nvSpPr>
          <p:cNvPr name="TextBox 13" id="13"/>
          <p:cNvSpPr txBox="true"/>
          <p:nvPr/>
        </p:nvSpPr>
        <p:spPr>
          <a:xfrm rot="0">
            <a:off x="17259300" y="9182100"/>
            <a:ext cx="152400" cy="228600"/>
          </a:xfrm>
          <a:prstGeom prst="rect">
            <a:avLst/>
          </a:prstGeom>
        </p:spPr>
        <p:txBody>
          <a:bodyPr anchor="t" rtlCol="false" tIns="0" lIns="0" bIns="0" rIns="0" wrap="none">
            <a:spAutoFit/>
          </a:bodyPr>
          <a:lstStyle/>
          <a:p>
            <a:pPr algn="ctr">
              <a:lnSpc>
                <a:spcPts val="4900"/>
              </a:lnSpc>
              <a:spcBef>
                <a:spcPct val="0"/>
              </a:spcBef>
            </a:pPr>
            <a:r>
              <a:rPr lang="en-US" b="true" sz="3500">
                <a:solidFill>
                  <a:srgbClr val="E5645E"/>
                </a:solidFill>
                <a:latin typeface="Montserrat Bold"/>
                <a:ea typeface="Montserrat Bold"/>
                <a:cs typeface="Montserrat Bold"/>
                <a:sym typeface="Montserrat Bold"/>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1693578" y="2458510"/>
            <a:ext cx="4045954" cy="3038416"/>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15958" t="0" r="-15958" b="0"/>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sp>
        <p:nvSpPr>
          <p:cNvPr name="Freeform 13" id="13"/>
          <p:cNvSpPr/>
          <p:nvPr/>
        </p:nvSpPr>
        <p:spPr>
          <a:xfrm flipH="false" flipV="false" rot="0">
            <a:off x="11693578" y="5833243"/>
            <a:ext cx="2905760" cy="3021151"/>
          </a:xfrm>
          <a:custGeom>
            <a:avLst/>
            <a:gdLst/>
            <a:ahLst/>
            <a:cxnLst/>
            <a:rect r="r" b="b" t="t" l="l"/>
            <a:pathLst>
              <a:path h="3021151" w="2905760">
                <a:moveTo>
                  <a:pt x="0" y="0"/>
                </a:moveTo>
                <a:lnTo>
                  <a:pt x="2905760" y="0"/>
                </a:lnTo>
                <a:lnTo>
                  <a:pt x="2905760" y="3021151"/>
                </a:lnTo>
                <a:lnTo>
                  <a:pt x="0" y="3021151"/>
                </a:lnTo>
                <a:lnTo>
                  <a:pt x="0" y="0"/>
                </a:lnTo>
                <a:close/>
              </a:path>
            </a:pathLst>
          </a:custGeom>
          <a:blipFill>
            <a:blip r:embed="rId9"/>
            <a:stretch>
              <a:fillRect l="0" t="0" r="0" b="0"/>
            </a:stretch>
          </a:blipFill>
        </p:spPr>
      </p:sp>
      <p:sp>
        <p:nvSpPr>
          <p:cNvPr name="TextBox 14" id="14"/>
          <p:cNvSpPr txBox="true"/>
          <p:nvPr/>
        </p:nvSpPr>
        <p:spPr>
          <a:xfrm rot="0">
            <a:off x="2819984" y="3747022"/>
            <a:ext cx="7033728" cy="1746250"/>
          </a:xfrm>
          <a:prstGeom prst="rect">
            <a:avLst/>
          </a:prstGeom>
        </p:spPr>
        <p:txBody>
          <a:bodyPr anchor="t" rtlCol="false" tIns="0" lIns="0" bIns="0" rIns="0">
            <a:spAutoFit/>
          </a:bodyPr>
          <a:lstStyle/>
          <a:p>
            <a:pPr algn="l">
              <a:lnSpc>
                <a:spcPts val="3500"/>
              </a:lnSpc>
            </a:pPr>
            <a:r>
              <a:rPr lang="en-US" sz="2500" b="true">
                <a:solidFill>
                  <a:srgbClr val="E5645E"/>
                </a:solidFill>
                <a:latin typeface="Asap Medium"/>
                <a:ea typeface="Asap Medium"/>
                <a:cs typeface="Asap Medium"/>
                <a:sym typeface="Asap Medium"/>
              </a:rPr>
              <a:t>-Với 93,6% bình chọn từ người dùng, nhóm đi đến quyết định sử dụng hình thức hiển thị thông tin với hình ảnh đi kèm những thông tin chính cần thiết</a:t>
            </a:r>
          </a:p>
          <a:p>
            <a:pPr algn="l">
              <a:lnSpc>
                <a:spcPts val="3500"/>
              </a:lnSpc>
            </a:pPr>
          </a:p>
        </p:txBody>
      </p:sp>
      <p:sp>
        <p:nvSpPr>
          <p:cNvPr name="TextBox 15" id="15"/>
          <p:cNvSpPr txBox="true"/>
          <p:nvPr/>
        </p:nvSpPr>
        <p:spPr>
          <a:xfrm rot="0">
            <a:off x="2819984" y="7094022"/>
            <a:ext cx="5532828" cy="869950"/>
          </a:xfrm>
          <a:prstGeom prst="rect">
            <a:avLst/>
          </a:prstGeom>
        </p:spPr>
        <p:txBody>
          <a:bodyPr anchor="t" rtlCol="false" tIns="0" lIns="0" bIns="0" rIns="0">
            <a:spAutoFit/>
          </a:bodyPr>
          <a:lstStyle/>
          <a:p>
            <a:pPr algn="l">
              <a:lnSpc>
                <a:spcPts val="3500"/>
              </a:lnSpc>
            </a:pPr>
            <a:r>
              <a:rPr lang="en-US" sz="2500">
                <a:solidFill>
                  <a:srgbClr val="E5645E"/>
                </a:solidFill>
                <a:latin typeface="Asap"/>
                <a:ea typeface="Asap"/>
                <a:cs typeface="Asap"/>
                <a:sym typeface="Asap"/>
              </a:rPr>
              <a:t>~65% người dùng chọn phong cách Outlined Icons</a:t>
            </a:r>
          </a:p>
        </p:txBody>
      </p:sp>
      <p:sp>
        <p:nvSpPr>
          <p:cNvPr name="TextBox 16" id="16"/>
          <p:cNvSpPr txBox="true"/>
          <p:nvPr/>
        </p:nvSpPr>
        <p:spPr>
          <a:xfrm rot="0">
            <a:off x="2819984" y="2247943"/>
            <a:ext cx="7033728" cy="1428750"/>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6.Hình thức hiển thị thông tin của nền tảng</a:t>
            </a:r>
          </a:p>
        </p:txBody>
      </p:sp>
      <p:sp>
        <p:nvSpPr>
          <p:cNvPr name="TextBox 17" id="17"/>
          <p:cNvSpPr txBox="true"/>
          <p:nvPr/>
        </p:nvSpPr>
        <p:spPr>
          <a:xfrm rot="0">
            <a:off x="2819984" y="5620751"/>
            <a:ext cx="7033728" cy="1428750"/>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7.Phong cách của icon trong nền tảng</a:t>
            </a:r>
          </a:p>
        </p:txBody>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3815958"/>
            <a:ext cx="10354820" cy="31242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Tìm hiểu các ứng dụng liên quan</a:t>
            </a:r>
          </a:p>
        </p:txBody>
      </p:sp>
      <p:sp>
        <p:nvSpPr>
          <p:cNvPr name="TextBox 8" id="8"/>
          <p:cNvSpPr txBox="true"/>
          <p:nvPr/>
        </p:nvSpPr>
        <p:spPr>
          <a:xfrm rot="0">
            <a:off x="6542503" y="8793480"/>
            <a:ext cx="5202994" cy="464820"/>
          </a:xfrm>
          <a:prstGeom prst="rect">
            <a:avLst/>
          </a:prstGeom>
        </p:spPr>
        <p:txBody>
          <a:bodyPr anchor="t" rtlCol="false" tIns="0" lIns="0" bIns="0" rIns="0">
            <a:spAutoFit/>
          </a:bodyPr>
          <a:lstStyle/>
          <a:p>
            <a:pPr algn="ctr">
              <a:lnSpc>
                <a:spcPts val="3780"/>
              </a:lnSpc>
            </a:pPr>
            <a:r>
              <a:rPr lang="en-US" b="true" sz="2700" u="sng">
                <a:solidFill>
                  <a:srgbClr val="E5645E"/>
                </a:solidFill>
                <a:latin typeface="Asap Medium"/>
                <a:ea typeface="Asap Medium"/>
                <a:cs typeface="Asap Medium"/>
                <a:sym typeface="Asap Medium"/>
                <a:hlinkClick r:id="rId6" action="ppaction://hlinksldjump"/>
              </a:rPr>
              <a:t>Quay lại Trang Mục lục</a:t>
            </a:r>
          </a:p>
        </p:txBody>
      </p:sp>
      <p:sp>
        <p:nvSpPr>
          <p:cNvPr name="Freeform 9" id="9"/>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16851" y="1840102"/>
            <a:ext cx="5522681" cy="2562068"/>
          </a:xfrm>
          <a:custGeom>
            <a:avLst/>
            <a:gdLst/>
            <a:ahLst/>
            <a:cxnLst/>
            <a:rect r="r" b="b" t="t" l="l"/>
            <a:pathLst>
              <a:path h="2562068" w="5522681">
                <a:moveTo>
                  <a:pt x="0" y="0"/>
                </a:moveTo>
                <a:lnTo>
                  <a:pt x="5522681" y="0"/>
                </a:lnTo>
                <a:lnTo>
                  <a:pt x="5522681" y="2562069"/>
                </a:lnTo>
                <a:lnTo>
                  <a:pt x="0" y="2562069"/>
                </a:lnTo>
                <a:lnTo>
                  <a:pt x="0" y="0"/>
                </a:lnTo>
                <a:close/>
              </a:path>
            </a:pathLst>
          </a:custGeom>
          <a:blipFill>
            <a:blip r:embed="rId8"/>
            <a:stretch>
              <a:fillRect l="0" t="0" r="0" b="0"/>
            </a:stretch>
          </a:blipFill>
        </p:spPr>
      </p:sp>
      <p:sp>
        <p:nvSpPr>
          <p:cNvPr name="TextBox 9" id="9"/>
          <p:cNvSpPr txBox="true"/>
          <p:nvPr/>
        </p:nvSpPr>
        <p:spPr>
          <a:xfrm rot="0">
            <a:off x="2724849" y="3522875"/>
            <a:ext cx="6111475" cy="3802451"/>
          </a:xfrm>
          <a:prstGeom prst="rect">
            <a:avLst/>
          </a:prstGeom>
        </p:spPr>
        <p:txBody>
          <a:bodyPr anchor="t" rtlCol="false" tIns="0" lIns="0" bIns="0" rIns="0">
            <a:spAutoFit/>
          </a:bodyPr>
          <a:lstStyle/>
          <a:p>
            <a:pPr algn="l" marL="468982" indent="-234491" lvl="1">
              <a:lnSpc>
                <a:spcPts val="3041"/>
              </a:lnSpc>
              <a:buFont typeface="Arial"/>
              <a:buChar char="•"/>
            </a:pPr>
            <a:r>
              <a:rPr lang="en-US" b="true" sz="2172">
                <a:solidFill>
                  <a:srgbClr val="E5645E"/>
                </a:solidFill>
                <a:latin typeface="Asap Bold"/>
                <a:ea typeface="Asap Bold"/>
                <a:cs typeface="Asap Bold"/>
                <a:sym typeface="Asap Bold"/>
              </a:rPr>
              <a:t>Ưu điểm:</a:t>
            </a:r>
          </a:p>
          <a:p>
            <a:pPr algn="l">
              <a:lnSpc>
                <a:spcPts val="3041"/>
              </a:lnSpc>
            </a:pPr>
            <a:r>
              <a:rPr lang="en-US" sz="2172">
                <a:solidFill>
                  <a:srgbClr val="E5645E"/>
                </a:solidFill>
                <a:latin typeface="Asap"/>
                <a:ea typeface="Asap"/>
                <a:cs typeface="Asap"/>
                <a:sym typeface="Asap"/>
              </a:rPr>
              <a:t>+ </a:t>
            </a:r>
            <a:r>
              <a:rPr lang="en-US" sz="2172" b="true">
                <a:solidFill>
                  <a:srgbClr val="E5645E"/>
                </a:solidFill>
                <a:latin typeface="Asap Medium"/>
                <a:ea typeface="Asap Medium"/>
                <a:cs typeface="Asap Medium"/>
                <a:sym typeface="Asap Medium"/>
              </a:rPr>
              <a:t>Giao diện </a:t>
            </a:r>
            <a:r>
              <a:rPr lang="en-US" sz="2172" b="true">
                <a:solidFill>
                  <a:srgbClr val="E5645E"/>
                </a:solidFill>
                <a:latin typeface="Asap Bold"/>
                <a:ea typeface="Asap Bold"/>
                <a:cs typeface="Asap Bold"/>
                <a:sym typeface="Asap Bold"/>
              </a:rPr>
              <a:t>đơn giản, dễ sử dụng</a:t>
            </a:r>
            <a:r>
              <a:rPr lang="en-US" sz="2172" b="true">
                <a:solidFill>
                  <a:srgbClr val="E5645E"/>
                </a:solidFill>
                <a:latin typeface="Asap Medium"/>
                <a:ea typeface="Asap Medium"/>
                <a:cs typeface="Asap Medium"/>
                <a:sym typeface="Asap Medium"/>
              </a:rPr>
              <a:t>, cung cấp</a:t>
            </a:r>
            <a:r>
              <a:rPr lang="en-US" sz="2172" b="true">
                <a:solidFill>
                  <a:srgbClr val="E5645E"/>
                </a:solidFill>
                <a:latin typeface="Asap Bold"/>
                <a:ea typeface="Asap Bold"/>
                <a:cs typeface="Asap Bold"/>
                <a:sym typeface="Asap Bold"/>
              </a:rPr>
              <a:t> đầy đủ thông tin</a:t>
            </a:r>
            <a:r>
              <a:rPr lang="en-US" sz="2172" b="true">
                <a:solidFill>
                  <a:srgbClr val="E5645E"/>
                </a:solidFill>
                <a:latin typeface="Asap Medium"/>
                <a:ea typeface="Asap Medium"/>
                <a:cs typeface="Asap Medium"/>
                <a:sym typeface="Asap Medium"/>
              </a:rPr>
              <a:t> cũng như hình ảnh cho khách hàng.</a:t>
            </a:r>
          </a:p>
          <a:p>
            <a:pPr algn="l">
              <a:lnSpc>
                <a:spcPts val="3041"/>
              </a:lnSpc>
            </a:pPr>
            <a:r>
              <a:rPr lang="en-US" sz="2172">
                <a:solidFill>
                  <a:srgbClr val="E5645E"/>
                </a:solidFill>
                <a:latin typeface="Asap"/>
                <a:ea typeface="Asap"/>
                <a:cs typeface="Asap"/>
                <a:sym typeface="Asap"/>
              </a:rPr>
              <a:t>+ </a:t>
            </a:r>
            <a:r>
              <a:rPr lang="en-US" sz="2172">
                <a:solidFill>
                  <a:srgbClr val="E5645E"/>
                </a:solidFill>
                <a:latin typeface="Asap"/>
                <a:ea typeface="Asap"/>
                <a:cs typeface="Asap"/>
                <a:sym typeface="Asap"/>
              </a:rPr>
              <a:t>Nhiều sự lựa chọn</a:t>
            </a:r>
            <a:r>
              <a:rPr lang="en-US" sz="2172" b="true">
                <a:solidFill>
                  <a:srgbClr val="E5645E"/>
                </a:solidFill>
                <a:latin typeface="Asap Medium"/>
                <a:ea typeface="Asap Medium"/>
                <a:cs typeface="Asap Medium"/>
                <a:sym typeface="Asap Medium"/>
              </a:rPr>
              <a:t> cho khách hàng: Được lựa chọn loại hình coi bài, được lựa chọn khung thời gian và reader phù hợp, được biết bảng giá niêm phong quy định.</a:t>
            </a:r>
          </a:p>
          <a:p>
            <a:pPr algn="l">
              <a:lnSpc>
                <a:spcPts val="3041"/>
              </a:lnSpc>
            </a:pPr>
            <a:r>
              <a:rPr lang="en-US" sz="2172" b="true">
                <a:solidFill>
                  <a:srgbClr val="E5645E"/>
                </a:solidFill>
                <a:latin typeface="Asap Medium"/>
                <a:ea typeface="Asap Medium"/>
                <a:cs typeface="Asap Medium"/>
                <a:sym typeface="Asap Medium"/>
              </a:rPr>
              <a:t>-Độ </a:t>
            </a:r>
            <a:r>
              <a:rPr lang="en-US" sz="2172">
                <a:solidFill>
                  <a:srgbClr val="E5645E"/>
                </a:solidFill>
                <a:latin typeface="Asap"/>
                <a:ea typeface="Asap"/>
                <a:cs typeface="Asap"/>
                <a:sym typeface="Asap"/>
              </a:rPr>
              <a:t>uy tín</a:t>
            </a:r>
            <a:r>
              <a:rPr lang="en-US" sz="2172" b="true">
                <a:solidFill>
                  <a:srgbClr val="E5645E"/>
                </a:solidFill>
                <a:latin typeface="Asap Medium"/>
                <a:ea typeface="Asap Medium"/>
                <a:cs typeface="Asap Medium"/>
                <a:sym typeface="Asap Medium"/>
              </a:rPr>
              <a:t> cao, an tâm khi thực hiện các giao dịch.</a:t>
            </a:r>
          </a:p>
          <a:p>
            <a:pPr algn="l">
              <a:lnSpc>
                <a:spcPts val="3041"/>
              </a:lnSpc>
            </a:pPr>
          </a:p>
          <a:p>
            <a:pPr algn="l">
              <a:lnSpc>
                <a:spcPts val="3041"/>
              </a:lnSpc>
            </a:pPr>
          </a:p>
        </p:txBody>
      </p:sp>
      <p:sp>
        <p:nvSpPr>
          <p:cNvPr name="TextBox 10" id="10"/>
          <p:cNvSpPr txBox="true"/>
          <p:nvPr/>
        </p:nvSpPr>
        <p:spPr>
          <a:xfrm rot="0">
            <a:off x="2819984" y="2605130"/>
            <a:ext cx="7033728" cy="714375"/>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Wichita Tarot Cafe</a:t>
            </a:r>
          </a:p>
        </p:txBody>
      </p:sp>
      <p:sp>
        <p:nvSpPr>
          <p:cNvPr name="TextBox 11" id="11"/>
          <p:cNvSpPr txBox="true"/>
          <p:nvPr/>
        </p:nvSpPr>
        <p:spPr>
          <a:xfrm rot="0">
            <a:off x="9628057" y="4665875"/>
            <a:ext cx="6111475" cy="2659451"/>
          </a:xfrm>
          <a:prstGeom prst="rect">
            <a:avLst/>
          </a:prstGeom>
        </p:spPr>
        <p:txBody>
          <a:bodyPr anchor="t" rtlCol="false" tIns="0" lIns="0" bIns="0" rIns="0">
            <a:spAutoFit/>
          </a:bodyPr>
          <a:lstStyle/>
          <a:p>
            <a:pPr algn="l" marL="468982" indent="-234491" lvl="1">
              <a:lnSpc>
                <a:spcPts val="3041"/>
              </a:lnSpc>
              <a:buFont typeface="Arial"/>
              <a:buChar char="•"/>
            </a:pPr>
            <a:r>
              <a:rPr lang="en-US" b="true" sz="2172">
                <a:solidFill>
                  <a:srgbClr val="E5645E"/>
                </a:solidFill>
                <a:latin typeface="Asap Bold"/>
                <a:ea typeface="Asap Bold"/>
                <a:cs typeface="Asap Bold"/>
                <a:sym typeface="Asap Bold"/>
              </a:rPr>
              <a:t>Nhược điểm:</a:t>
            </a:r>
          </a:p>
          <a:p>
            <a:pPr algn="l">
              <a:lnSpc>
                <a:spcPts val="3041"/>
              </a:lnSpc>
            </a:pPr>
            <a:r>
              <a:rPr lang="en-US" sz="2172">
                <a:solidFill>
                  <a:srgbClr val="E5645E"/>
                </a:solidFill>
                <a:latin typeface="Asap"/>
                <a:ea typeface="Asap"/>
                <a:cs typeface="Asap"/>
                <a:sym typeface="Asap"/>
              </a:rPr>
              <a:t>+ </a:t>
            </a:r>
            <a:r>
              <a:rPr lang="en-US" sz="2172">
                <a:solidFill>
                  <a:srgbClr val="E5645E"/>
                </a:solidFill>
                <a:latin typeface="Asap"/>
                <a:ea typeface="Asap"/>
                <a:cs typeface="Asap"/>
                <a:sym typeface="Asap"/>
              </a:rPr>
              <a:t>Chỉ là trang kinh doanh cá nhân của một tổ chức, không xây dựng một cộng đồng tarot chung.</a:t>
            </a:r>
          </a:p>
          <a:p>
            <a:pPr algn="l">
              <a:lnSpc>
                <a:spcPts val="3041"/>
              </a:lnSpc>
            </a:pPr>
            <a:r>
              <a:rPr lang="en-US" sz="2172">
                <a:solidFill>
                  <a:srgbClr val="E5645E"/>
                </a:solidFill>
                <a:latin typeface="Asap"/>
                <a:ea typeface="Asap"/>
                <a:cs typeface="Asap"/>
                <a:sym typeface="Asap"/>
              </a:rPr>
              <a:t>+ </a:t>
            </a:r>
            <a:r>
              <a:rPr lang="en-US" sz="2172">
                <a:solidFill>
                  <a:srgbClr val="E5645E"/>
                </a:solidFill>
                <a:latin typeface="Asap"/>
                <a:ea typeface="Asap"/>
                <a:cs typeface="Asap"/>
                <a:sym typeface="Asap"/>
              </a:rPr>
              <a:t>Chưa có chỗ để liên lạc trực tiếp trên web, phải thông qua trung gian bên thứ 3 (facebook, zalo) để liên lạc với khách hàng.</a:t>
            </a:r>
          </a:p>
          <a:p>
            <a:pPr algn="l">
              <a:lnSpc>
                <a:spcPts val="3041"/>
              </a:lnSpc>
            </a:pP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986087" y="7343406"/>
            <a:ext cx="2014840" cy="1659495"/>
          </a:xfrm>
          <a:custGeom>
            <a:avLst/>
            <a:gdLst/>
            <a:ahLst/>
            <a:cxnLst/>
            <a:rect r="r" b="b" t="t" l="l"/>
            <a:pathLst>
              <a:path h="1659495" w="2014840">
                <a:moveTo>
                  <a:pt x="0" y="0"/>
                </a:moveTo>
                <a:lnTo>
                  <a:pt x="2014840" y="0"/>
                </a:lnTo>
                <a:lnTo>
                  <a:pt x="2014840" y="1659496"/>
                </a:lnTo>
                <a:lnTo>
                  <a:pt x="0" y="165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425332" y="1816861"/>
            <a:ext cx="6314201" cy="2896640"/>
          </a:xfrm>
          <a:custGeom>
            <a:avLst/>
            <a:gdLst/>
            <a:ahLst/>
            <a:cxnLst/>
            <a:rect r="r" b="b" t="t" l="l"/>
            <a:pathLst>
              <a:path h="2896640" w="6314201">
                <a:moveTo>
                  <a:pt x="0" y="0"/>
                </a:moveTo>
                <a:lnTo>
                  <a:pt x="6314200" y="0"/>
                </a:lnTo>
                <a:lnTo>
                  <a:pt x="6314200" y="2896639"/>
                </a:lnTo>
                <a:lnTo>
                  <a:pt x="0" y="2896639"/>
                </a:lnTo>
                <a:lnTo>
                  <a:pt x="0" y="0"/>
                </a:lnTo>
                <a:close/>
              </a:path>
            </a:pathLst>
          </a:custGeom>
          <a:blipFill>
            <a:blip r:embed="rId8"/>
            <a:stretch>
              <a:fillRect l="0" t="0" r="0" b="0"/>
            </a:stretch>
          </a:blipFill>
        </p:spPr>
      </p:sp>
      <p:sp>
        <p:nvSpPr>
          <p:cNvPr name="TextBox 9" id="9"/>
          <p:cNvSpPr txBox="true"/>
          <p:nvPr/>
        </p:nvSpPr>
        <p:spPr>
          <a:xfrm rot="0">
            <a:off x="2819984" y="3615873"/>
            <a:ext cx="5579251" cy="4492703"/>
          </a:xfrm>
          <a:prstGeom prst="rect">
            <a:avLst/>
          </a:prstGeom>
        </p:spPr>
        <p:txBody>
          <a:bodyPr anchor="t" rtlCol="false" tIns="0" lIns="0" bIns="0" rIns="0">
            <a:spAutoFit/>
          </a:bodyPr>
          <a:lstStyle/>
          <a:p>
            <a:pPr algn="l" marL="428140" indent="-214070" lvl="1">
              <a:lnSpc>
                <a:spcPts val="2776"/>
              </a:lnSpc>
              <a:buFont typeface="Arial"/>
              <a:buChar char="•"/>
            </a:pPr>
            <a:r>
              <a:rPr lang="en-US" b="true" sz="1983">
                <a:solidFill>
                  <a:srgbClr val="E5645E"/>
                </a:solidFill>
                <a:latin typeface="Asap Bold"/>
                <a:ea typeface="Asap Bold"/>
                <a:cs typeface="Asap Bold"/>
                <a:sym typeface="Asap Bold"/>
              </a:rPr>
              <a:t>Ưu điểm:</a:t>
            </a:r>
          </a:p>
          <a:p>
            <a:pPr algn="l">
              <a:lnSpc>
                <a:spcPts val="2776"/>
              </a:lnSpc>
            </a:pPr>
            <a:r>
              <a:rPr lang="en-US" sz="1983">
                <a:solidFill>
                  <a:srgbClr val="E5645E"/>
                </a:solidFill>
                <a:latin typeface="Asap"/>
                <a:ea typeface="Asap"/>
                <a:cs typeface="Asap"/>
                <a:sym typeface="Asap"/>
              </a:rPr>
              <a:t>+ </a:t>
            </a:r>
            <a:r>
              <a:rPr lang="en-US" sz="1983">
                <a:solidFill>
                  <a:srgbClr val="E5645E"/>
                </a:solidFill>
                <a:latin typeface="Asap"/>
                <a:ea typeface="Asap"/>
                <a:cs typeface="Asap"/>
                <a:sym typeface="Asap"/>
              </a:rPr>
              <a:t>Giao diện Marathon Education được thiết kế với tông màu trắng chủ đạo, tạo cảm giác </a:t>
            </a:r>
            <a:r>
              <a:rPr lang="en-US" sz="1983" b="true">
                <a:solidFill>
                  <a:srgbClr val="E5645E"/>
                </a:solidFill>
                <a:latin typeface="Asap Bold"/>
                <a:ea typeface="Asap Bold"/>
                <a:cs typeface="Asap Bold"/>
                <a:sym typeface="Asap Bold"/>
              </a:rPr>
              <a:t>nhẹ nhàng</a:t>
            </a:r>
            <a:r>
              <a:rPr lang="en-US" sz="1983">
                <a:solidFill>
                  <a:srgbClr val="E5645E"/>
                </a:solidFill>
                <a:latin typeface="Asap"/>
                <a:ea typeface="Asap"/>
                <a:cs typeface="Asap"/>
                <a:sym typeface="Asap"/>
              </a:rPr>
              <a:t>, </a:t>
            </a:r>
            <a:r>
              <a:rPr lang="en-US" sz="1983" b="true">
                <a:solidFill>
                  <a:srgbClr val="E5645E"/>
                </a:solidFill>
                <a:latin typeface="Asap Bold"/>
                <a:ea typeface="Asap Bold"/>
                <a:cs typeface="Asap Bold"/>
                <a:sym typeface="Asap Bold"/>
              </a:rPr>
              <a:t>tinh tế</a:t>
            </a:r>
            <a:r>
              <a:rPr lang="en-US" sz="1983">
                <a:solidFill>
                  <a:srgbClr val="E5645E"/>
                </a:solidFill>
                <a:latin typeface="Asap"/>
                <a:ea typeface="Asap"/>
                <a:cs typeface="Asap"/>
                <a:sym typeface="Asap"/>
              </a:rPr>
              <a:t>. Các chức năng được</a:t>
            </a:r>
            <a:r>
              <a:rPr lang="en-US" sz="1983" b="true">
                <a:solidFill>
                  <a:srgbClr val="E5645E"/>
                </a:solidFill>
                <a:latin typeface="Asap Bold"/>
                <a:ea typeface="Asap Bold"/>
                <a:cs typeface="Asap Bold"/>
                <a:sym typeface="Asap Bold"/>
              </a:rPr>
              <a:t> sắp xếp khoa học, logic</a:t>
            </a:r>
            <a:r>
              <a:rPr lang="en-US" sz="1983">
                <a:solidFill>
                  <a:srgbClr val="E5645E"/>
                </a:solidFill>
                <a:latin typeface="Asap"/>
                <a:ea typeface="Asap"/>
                <a:cs typeface="Asap"/>
                <a:sym typeface="Asap"/>
              </a:rPr>
              <a:t>, với biểu tượng và chữ rõ ràng, dễ hiểu</a:t>
            </a:r>
          </a:p>
          <a:p>
            <a:pPr algn="l">
              <a:lnSpc>
                <a:spcPts val="2776"/>
              </a:lnSpc>
            </a:pPr>
            <a:r>
              <a:rPr lang="en-US" sz="1983">
                <a:solidFill>
                  <a:srgbClr val="E5645E"/>
                </a:solidFill>
                <a:latin typeface="Asap"/>
                <a:ea typeface="Asap"/>
                <a:cs typeface="Asap"/>
                <a:sym typeface="Asap"/>
              </a:rPr>
              <a:t>+ </a:t>
            </a:r>
            <a:r>
              <a:rPr lang="en-US" sz="1983">
                <a:solidFill>
                  <a:srgbClr val="E5645E"/>
                </a:solidFill>
                <a:latin typeface="Asap"/>
                <a:ea typeface="Asap"/>
                <a:cs typeface="Asap"/>
                <a:sym typeface="Asap"/>
              </a:rPr>
              <a:t>Hình ảnh đẹp mắt</a:t>
            </a:r>
          </a:p>
          <a:p>
            <a:pPr algn="l">
              <a:lnSpc>
                <a:spcPts val="2776"/>
              </a:lnSpc>
            </a:pPr>
            <a:r>
              <a:rPr lang="en-US" sz="1983">
                <a:solidFill>
                  <a:srgbClr val="E5645E"/>
                </a:solidFill>
                <a:latin typeface="Asap"/>
                <a:ea typeface="Asap"/>
                <a:cs typeface="Asap"/>
                <a:sym typeface="Asap"/>
              </a:rPr>
              <a:t>+ </a:t>
            </a:r>
            <a:r>
              <a:rPr lang="en-US" sz="1983" b="true">
                <a:solidFill>
                  <a:srgbClr val="E5645E"/>
                </a:solidFill>
                <a:latin typeface="Asap Bold"/>
                <a:ea typeface="Asap Bold"/>
                <a:cs typeface="Asap Bold"/>
                <a:sym typeface="Asap Bold"/>
              </a:rPr>
              <a:t>Hiển thị đầy đủ thông tin</a:t>
            </a:r>
            <a:r>
              <a:rPr lang="en-US" sz="1983">
                <a:solidFill>
                  <a:srgbClr val="E5645E"/>
                </a:solidFill>
                <a:latin typeface="Asap"/>
                <a:ea typeface="Asap"/>
                <a:cs typeface="Asap"/>
                <a:sym typeface="Asap"/>
              </a:rPr>
              <a:t> về các khóa học, thông tin các học sinh và gia sư tiêu biểu, các đánh giá về trang web.</a:t>
            </a:r>
          </a:p>
          <a:p>
            <a:pPr algn="l">
              <a:lnSpc>
                <a:spcPts val="2776"/>
              </a:lnSpc>
            </a:pPr>
            <a:r>
              <a:rPr lang="en-US" sz="1983">
                <a:solidFill>
                  <a:srgbClr val="E5645E"/>
                </a:solidFill>
                <a:latin typeface="Asap"/>
                <a:ea typeface="Asap"/>
                <a:cs typeface="Asap"/>
                <a:sym typeface="Asap"/>
              </a:rPr>
              <a:t>+ </a:t>
            </a:r>
            <a:r>
              <a:rPr lang="en-US" sz="1983">
                <a:solidFill>
                  <a:srgbClr val="E5645E"/>
                </a:solidFill>
                <a:latin typeface="Asap"/>
                <a:ea typeface="Asap"/>
                <a:cs typeface="Asap"/>
                <a:sym typeface="Asap"/>
              </a:rPr>
              <a:t>Ứng dụng </a:t>
            </a:r>
            <a:r>
              <a:rPr lang="en-US" sz="1983" b="true">
                <a:solidFill>
                  <a:srgbClr val="E5645E"/>
                </a:solidFill>
                <a:latin typeface="Asap Bold"/>
                <a:ea typeface="Asap Bold"/>
                <a:cs typeface="Asap Bold"/>
                <a:sym typeface="Asap Bold"/>
              </a:rPr>
              <a:t>tích hợp nhiều tính năng hữu ích</a:t>
            </a:r>
            <a:r>
              <a:rPr lang="en-US" sz="1983">
                <a:solidFill>
                  <a:srgbClr val="E5645E"/>
                </a:solidFill>
                <a:latin typeface="Asap"/>
                <a:ea typeface="Asap"/>
                <a:cs typeface="Asap"/>
                <a:sym typeface="Asap"/>
              </a:rPr>
              <a:t> khác như kiểm tra năng lực học sinh, các tài liệu khóa học liên quan,...</a:t>
            </a:r>
          </a:p>
          <a:p>
            <a:pPr algn="l">
              <a:lnSpc>
                <a:spcPts val="2776"/>
              </a:lnSpc>
            </a:pPr>
          </a:p>
        </p:txBody>
      </p:sp>
      <p:sp>
        <p:nvSpPr>
          <p:cNvPr name="TextBox 10" id="10"/>
          <p:cNvSpPr txBox="true"/>
          <p:nvPr/>
        </p:nvSpPr>
        <p:spPr>
          <a:xfrm rot="0">
            <a:off x="2819984" y="2605130"/>
            <a:ext cx="7033728" cy="714375"/>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Marathon Education</a:t>
            </a:r>
          </a:p>
        </p:txBody>
      </p:sp>
      <p:sp>
        <p:nvSpPr>
          <p:cNvPr name="TextBox 11" id="11"/>
          <p:cNvSpPr txBox="true"/>
          <p:nvPr/>
        </p:nvSpPr>
        <p:spPr>
          <a:xfrm rot="0">
            <a:off x="9425332" y="4877361"/>
            <a:ext cx="6111475" cy="3802451"/>
          </a:xfrm>
          <a:prstGeom prst="rect">
            <a:avLst/>
          </a:prstGeom>
        </p:spPr>
        <p:txBody>
          <a:bodyPr anchor="t" rtlCol="false" tIns="0" lIns="0" bIns="0" rIns="0">
            <a:spAutoFit/>
          </a:bodyPr>
          <a:lstStyle/>
          <a:p>
            <a:pPr algn="l" marL="468982" indent="-234491" lvl="1">
              <a:lnSpc>
                <a:spcPts val="3041"/>
              </a:lnSpc>
              <a:buFont typeface="Arial"/>
              <a:buChar char="•"/>
            </a:pPr>
            <a:r>
              <a:rPr lang="en-US" b="true" sz="2172">
                <a:solidFill>
                  <a:srgbClr val="E5645E"/>
                </a:solidFill>
                <a:latin typeface="Asap Bold"/>
                <a:ea typeface="Asap Bold"/>
                <a:cs typeface="Asap Bold"/>
                <a:sym typeface="Asap Bold"/>
              </a:rPr>
              <a:t>Nhược điểm:</a:t>
            </a:r>
          </a:p>
          <a:p>
            <a:pPr algn="l">
              <a:lnSpc>
                <a:spcPts val="3041"/>
              </a:lnSpc>
            </a:pPr>
            <a:r>
              <a:rPr lang="en-US" sz="2172">
                <a:solidFill>
                  <a:srgbClr val="E5645E"/>
                </a:solidFill>
                <a:latin typeface="Asap"/>
                <a:ea typeface="Asap"/>
                <a:cs typeface="Asap"/>
                <a:sym typeface="Asap"/>
              </a:rPr>
              <a:t>+ Chưa tạo ra một cộng đồng mở: Cho phép các khách hàng/ gia sư trao đổi trực tiếp với nhau trên các bài đăng/ box chat (vì tính chất của trang là giáo dục)</a:t>
            </a:r>
          </a:p>
          <a:p>
            <a:pPr algn="l">
              <a:lnSpc>
                <a:spcPts val="3041"/>
              </a:lnSpc>
            </a:pPr>
            <a:r>
              <a:rPr lang="en-US" sz="2172">
                <a:solidFill>
                  <a:srgbClr val="E5645E"/>
                </a:solidFill>
                <a:latin typeface="Asap"/>
                <a:ea typeface="Asap"/>
                <a:cs typeface="Asap"/>
                <a:sym typeface="Asap"/>
              </a:rPr>
              <a:t>+ </a:t>
            </a:r>
            <a:r>
              <a:rPr lang="en-US" sz="2172">
                <a:solidFill>
                  <a:srgbClr val="E5645E"/>
                </a:solidFill>
                <a:latin typeface="Asap"/>
                <a:ea typeface="Asap"/>
                <a:cs typeface="Asap"/>
                <a:sym typeface="Asap"/>
              </a:rPr>
              <a:t>Nhiều phần bị lặp lại: Thông tin đăng ký thi thử, comment,... làm trang web dài, người xem không muốn lướt để xem hết.</a:t>
            </a:r>
          </a:p>
          <a:p>
            <a:pPr algn="l">
              <a:lnSpc>
                <a:spcPts val="3041"/>
              </a:lnSpc>
            </a:pPr>
          </a:p>
          <a:p>
            <a:pPr algn="l">
              <a:lnSpc>
                <a:spcPts val="3041"/>
              </a:lnSpc>
            </a:pP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986087" y="7343406"/>
            <a:ext cx="2014840" cy="1659495"/>
          </a:xfrm>
          <a:custGeom>
            <a:avLst/>
            <a:gdLst/>
            <a:ahLst/>
            <a:cxnLst/>
            <a:rect r="r" b="b" t="t" l="l"/>
            <a:pathLst>
              <a:path h="1659495" w="2014840">
                <a:moveTo>
                  <a:pt x="0" y="0"/>
                </a:moveTo>
                <a:lnTo>
                  <a:pt x="2014840" y="0"/>
                </a:lnTo>
                <a:lnTo>
                  <a:pt x="2014840" y="1659496"/>
                </a:lnTo>
                <a:lnTo>
                  <a:pt x="0" y="165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562574" y="1873657"/>
            <a:ext cx="6072420" cy="2474511"/>
          </a:xfrm>
          <a:custGeom>
            <a:avLst/>
            <a:gdLst/>
            <a:ahLst/>
            <a:cxnLst/>
            <a:rect r="r" b="b" t="t" l="l"/>
            <a:pathLst>
              <a:path h="2474511" w="6072420">
                <a:moveTo>
                  <a:pt x="0" y="0"/>
                </a:moveTo>
                <a:lnTo>
                  <a:pt x="6072420" y="0"/>
                </a:lnTo>
                <a:lnTo>
                  <a:pt x="6072420" y="2474511"/>
                </a:lnTo>
                <a:lnTo>
                  <a:pt x="0" y="2474511"/>
                </a:lnTo>
                <a:lnTo>
                  <a:pt x="0" y="0"/>
                </a:lnTo>
                <a:close/>
              </a:path>
            </a:pathLst>
          </a:custGeom>
          <a:blipFill>
            <a:blip r:embed="rId8"/>
            <a:stretch>
              <a:fillRect l="0" t="0" r="0" b="0"/>
            </a:stretch>
          </a:blipFill>
        </p:spPr>
      </p:sp>
      <p:sp>
        <p:nvSpPr>
          <p:cNvPr name="TextBox 9" id="9"/>
          <p:cNvSpPr txBox="true"/>
          <p:nvPr/>
        </p:nvSpPr>
        <p:spPr>
          <a:xfrm rot="0">
            <a:off x="2819984" y="4036670"/>
            <a:ext cx="6240081" cy="4264212"/>
          </a:xfrm>
          <a:prstGeom prst="rect">
            <a:avLst/>
          </a:prstGeom>
        </p:spPr>
        <p:txBody>
          <a:bodyPr anchor="t" rtlCol="false" tIns="0" lIns="0" bIns="0" rIns="0">
            <a:spAutoFit/>
          </a:bodyPr>
          <a:lstStyle/>
          <a:p>
            <a:pPr algn="l" marL="478850" indent="-239425" lvl="1">
              <a:lnSpc>
                <a:spcPts val="3105"/>
              </a:lnSpc>
              <a:buFont typeface="Arial"/>
              <a:buChar char="•"/>
            </a:pPr>
            <a:r>
              <a:rPr lang="en-US" b="true" sz="2217">
                <a:solidFill>
                  <a:srgbClr val="E5645E"/>
                </a:solidFill>
                <a:latin typeface="Asap Bold"/>
                <a:ea typeface="Asap Bold"/>
                <a:cs typeface="Asap Bold"/>
                <a:sym typeface="Asap Bold"/>
              </a:rPr>
              <a:t>Ưu điểm:</a:t>
            </a:r>
          </a:p>
          <a:p>
            <a:pPr algn="l">
              <a:lnSpc>
                <a:spcPts val="3105"/>
              </a:lnSpc>
            </a:pPr>
            <a:r>
              <a:rPr lang="en-US" sz="2217" b="true">
                <a:solidFill>
                  <a:srgbClr val="E5645E"/>
                </a:solidFill>
                <a:latin typeface="Asap Bold"/>
                <a:ea typeface="Asap Bold"/>
                <a:cs typeface="Asap Bold"/>
                <a:sym typeface="Asap Bold"/>
              </a:rPr>
              <a:t>+ </a:t>
            </a:r>
            <a:r>
              <a:rPr lang="en-US" sz="2217">
                <a:solidFill>
                  <a:srgbClr val="E5645E"/>
                </a:solidFill>
                <a:latin typeface="Asap"/>
                <a:ea typeface="Asap"/>
                <a:cs typeface="Asap"/>
                <a:sym typeface="Asap"/>
              </a:rPr>
              <a:t>Giao diện thân thiện, dễ sử dụng, với tính năng điều hướng đơn giản và khả năng tìm kiếm nhanh </a:t>
            </a:r>
          </a:p>
          <a:p>
            <a:pPr algn="l">
              <a:lnSpc>
                <a:spcPts val="3105"/>
              </a:lnSpc>
            </a:pPr>
            <a:r>
              <a:rPr lang="en-US" sz="2217" b="true">
                <a:solidFill>
                  <a:srgbClr val="E5645E"/>
                </a:solidFill>
                <a:latin typeface="Asap Bold"/>
                <a:ea typeface="Asap Bold"/>
                <a:cs typeface="Asap Bold"/>
                <a:sym typeface="Asap Bold"/>
              </a:rPr>
              <a:t>+ </a:t>
            </a:r>
            <a:r>
              <a:rPr lang="en-US" sz="2217">
                <a:solidFill>
                  <a:srgbClr val="E5645E"/>
                </a:solidFill>
                <a:latin typeface="Asap"/>
                <a:ea typeface="Asap"/>
                <a:cs typeface="Asap"/>
                <a:sym typeface="Asap"/>
              </a:rPr>
              <a:t>Thông tin người reader khá rõ.</a:t>
            </a:r>
          </a:p>
          <a:p>
            <a:pPr algn="l">
              <a:lnSpc>
                <a:spcPts val="3105"/>
              </a:lnSpc>
            </a:pPr>
            <a:r>
              <a:rPr lang="en-US" sz="2217" b="true">
                <a:solidFill>
                  <a:srgbClr val="E5645E"/>
                </a:solidFill>
                <a:latin typeface="Asap Bold"/>
                <a:ea typeface="Asap Bold"/>
                <a:cs typeface="Asap Bold"/>
                <a:sym typeface="Asap Bold"/>
              </a:rPr>
              <a:t>+ </a:t>
            </a:r>
            <a:r>
              <a:rPr lang="en-US" sz="2217">
                <a:solidFill>
                  <a:srgbClr val="E5645E"/>
                </a:solidFill>
                <a:latin typeface="Asap"/>
                <a:ea typeface="Asap"/>
                <a:cs typeface="Asap"/>
                <a:sym typeface="Asap"/>
              </a:rPr>
              <a:t>C</a:t>
            </a:r>
            <a:r>
              <a:rPr lang="en-US" sz="2217">
                <a:solidFill>
                  <a:srgbClr val="E5645E"/>
                </a:solidFill>
                <a:latin typeface="Asap"/>
                <a:ea typeface="Asap"/>
                <a:cs typeface="Asap"/>
                <a:sym typeface="Asap"/>
              </a:rPr>
              <a:t>ó thể lựa chọn giữa ba hình thức kết nối là gọi điện, chat video, hoặc nhắn tin.  </a:t>
            </a:r>
          </a:p>
          <a:p>
            <a:pPr algn="l">
              <a:lnSpc>
                <a:spcPts val="3105"/>
              </a:lnSpc>
            </a:pPr>
            <a:r>
              <a:rPr lang="en-US" sz="2217">
                <a:solidFill>
                  <a:srgbClr val="E5645E"/>
                </a:solidFill>
                <a:latin typeface="Asap"/>
                <a:ea typeface="Asap"/>
                <a:cs typeface="Asap"/>
                <a:sym typeface="Asap"/>
              </a:rPr>
              <a:t>+ C</a:t>
            </a:r>
            <a:r>
              <a:rPr lang="en-US" sz="2217">
                <a:solidFill>
                  <a:srgbClr val="E5645E"/>
                </a:solidFill>
                <a:latin typeface="Asap"/>
                <a:ea typeface="Asap"/>
                <a:cs typeface="Asap"/>
                <a:sym typeface="Asap"/>
              </a:rPr>
              <a:t>ho phép người dùng xem các đánh giá và nhận xét chi tiết về từng chuyên gia trước khi quyết định sử dụng dịch vụ.</a:t>
            </a:r>
          </a:p>
          <a:p>
            <a:pPr algn="l">
              <a:lnSpc>
                <a:spcPts val="3105"/>
              </a:lnSpc>
            </a:pPr>
          </a:p>
          <a:p>
            <a:pPr algn="l">
              <a:lnSpc>
                <a:spcPts val="3105"/>
              </a:lnSpc>
            </a:pPr>
          </a:p>
        </p:txBody>
      </p:sp>
      <p:sp>
        <p:nvSpPr>
          <p:cNvPr name="TextBox 10" id="10"/>
          <p:cNvSpPr txBox="true"/>
          <p:nvPr/>
        </p:nvSpPr>
        <p:spPr>
          <a:xfrm rot="0">
            <a:off x="2819984" y="2605130"/>
            <a:ext cx="7033728" cy="714375"/>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Purple Garden</a:t>
            </a:r>
          </a:p>
        </p:txBody>
      </p:sp>
      <p:sp>
        <p:nvSpPr>
          <p:cNvPr name="TextBox 11" id="11"/>
          <p:cNvSpPr txBox="true"/>
          <p:nvPr/>
        </p:nvSpPr>
        <p:spPr>
          <a:xfrm rot="0">
            <a:off x="9280111" y="4645853"/>
            <a:ext cx="6637347" cy="4135066"/>
          </a:xfrm>
          <a:prstGeom prst="rect">
            <a:avLst/>
          </a:prstGeom>
        </p:spPr>
        <p:txBody>
          <a:bodyPr anchor="t" rtlCol="false" tIns="0" lIns="0" bIns="0" rIns="0">
            <a:spAutoFit/>
          </a:bodyPr>
          <a:lstStyle/>
          <a:p>
            <a:pPr algn="l" marL="509336" indent="-254668" lvl="1">
              <a:lnSpc>
                <a:spcPts val="3302"/>
              </a:lnSpc>
              <a:buFont typeface="Arial"/>
              <a:buChar char="•"/>
            </a:pPr>
            <a:r>
              <a:rPr lang="en-US" b="true" sz="2359">
                <a:solidFill>
                  <a:srgbClr val="E5645E"/>
                </a:solidFill>
                <a:latin typeface="Asap Bold"/>
                <a:ea typeface="Asap Bold"/>
                <a:cs typeface="Asap Bold"/>
                <a:sym typeface="Asap Bold"/>
              </a:rPr>
              <a:t>Nhược điểm:</a:t>
            </a:r>
          </a:p>
          <a:p>
            <a:pPr algn="l">
              <a:lnSpc>
                <a:spcPts val="3302"/>
              </a:lnSpc>
            </a:pPr>
            <a:r>
              <a:rPr lang="en-US" sz="2359">
                <a:solidFill>
                  <a:srgbClr val="E5645E"/>
                </a:solidFill>
                <a:latin typeface="Asap"/>
                <a:ea typeface="Asap"/>
                <a:cs typeface="Asap"/>
                <a:sym typeface="Asap"/>
              </a:rPr>
              <a:t>+ Purple Garden chỉ cung cấp hoàn tiền trong trường hợp có sự cố kỹ thuật, và không đảm bảo hoàn tiền nếu người dùng không hài lòng.</a:t>
            </a:r>
          </a:p>
          <a:p>
            <a:pPr algn="l">
              <a:lnSpc>
                <a:spcPts val="3302"/>
              </a:lnSpc>
            </a:pPr>
            <a:r>
              <a:rPr lang="en-US" sz="2359">
                <a:solidFill>
                  <a:srgbClr val="E5645E"/>
                </a:solidFill>
                <a:latin typeface="Asap"/>
                <a:ea typeface="Asap"/>
                <a:cs typeface="Asap"/>
                <a:sym typeface="Asap"/>
              </a:rPr>
              <a:t>+ </a:t>
            </a:r>
            <a:r>
              <a:rPr lang="en-US" sz="2359">
                <a:solidFill>
                  <a:srgbClr val="E5645E"/>
                </a:solidFill>
                <a:latin typeface="Asap"/>
                <a:ea typeface="Asap"/>
                <a:cs typeface="Asap"/>
                <a:sym typeface="Asap"/>
              </a:rPr>
              <a:t>Mặc dù có hệ thống đánh giá và nhận xét, quy trình kiểm tra chất lượng của các chuyên gia tâm linh vẫn chưa được công khai đầy đủ.</a:t>
            </a:r>
          </a:p>
          <a:p>
            <a:pPr algn="l">
              <a:lnSpc>
                <a:spcPts val="3302"/>
              </a:lnSpc>
            </a:pPr>
          </a:p>
          <a:p>
            <a:pPr algn="l">
              <a:lnSpc>
                <a:spcPts val="3302"/>
              </a:lnSpc>
            </a:pPr>
          </a:p>
          <a:p>
            <a:pPr algn="l">
              <a:lnSpc>
                <a:spcPts val="3302"/>
              </a:lnSpc>
            </a:pP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986087" y="7343406"/>
            <a:ext cx="2014840" cy="1659495"/>
          </a:xfrm>
          <a:custGeom>
            <a:avLst/>
            <a:gdLst/>
            <a:ahLst/>
            <a:cxnLst/>
            <a:rect r="r" b="b" t="t" l="l"/>
            <a:pathLst>
              <a:path h="1659495" w="2014840">
                <a:moveTo>
                  <a:pt x="0" y="0"/>
                </a:moveTo>
                <a:lnTo>
                  <a:pt x="2014840" y="0"/>
                </a:lnTo>
                <a:lnTo>
                  <a:pt x="2014840" y="1659496"/>
                </a:lnTo>
                <a:lnTo>
                  <a:pt x="0" y="165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853712" y="1816196"/>
            <a:ext cx="5856348" cy="6356958"/>
          </a:xfrm>
          <a:custGeom>
            <a:avLst/>
            <a:gdLst/>
            <a:ahLst/>
            <a:cxnLst/>
            <a:rect r="r" b="b" t="t" l="l"/>
            <a:pathLst>
              <a:path h="6356958" w="5856348">
                <a:moveTo>
                  <a:pt x="0" y="0"/>
                </a:moveTo>
                <a:lnTo>
                  <a:pt x="5856348" y="0"/>
                </a:lnTo>
                <a:lnTo>
                  <a:pt x="5856348" y="6356958"/>
                </a:lnTo>
                <a:lnTo>
                  <a:pt x="0" y="6356958"/>
                </a:lnTo>
                <a:lnTo>
                  <a:pt x="0" y="0"/>
                </a:lnTo>
                <a:close/>
              </a:path>
            </a:pathLst>
          </a:custGeom>
          <a:blipFill>
            <a:blip r:embed="rId8"/>
            <a:stretch>
              <a:fillRect l="0" t="0" r="0" b="0"/>
            </a:stretch>
          </a:blipFill>
        </p:spPr>
      </p:sp>
      <p:sp>
        <p:nvSpPr>
          <p:cNvPr name="TextBox 9" id="9"/>
          <p:cNvSpPr txBox="true"/>
          <p:nvPr/>
        </p:nvSpPr>
        <p:spPr>
          <a:xfrm rot="0">
            <a:off x="2819984" y="1816196"/>
            <a:ext cx="7033728" cy="714375"/>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Mytarot</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
        <p:nvSpPr>
          <p:cNvPr name="TextBox 11" id="11"/>
          <p:cNvSpPr txBox="true"/>
          <p:nvPr/>
        </p:nvSpPr>
        <p:spPr>
          <a:xfrm rot="0">
            <a:off x="2819984" y="2883987"/>
            <a:ext cx="6324016" cy="5982783"/>
          </a:xfrm>
          <a:prstGeom prst="rect">
            <a:avLst/>
          </a:prstGeom>
        </p:spPr>
        <p:txBody>
          <a:bodyPr anchor="t" rtlCol="false" tIns="0" lIns="0" bIns="0" rIns="0">
            <a:spAutoFit/>
          </a:bodyPr>
          <a:lstStyle/>
          <a:p>
            <a:pPr algn="l" marL="485292" indent="-242646" lvl="1">
              <a:lnSpc>
                <a:spcPts val="3146"/>
              </a:lnSpc>
              <a:buFont typeface="Arial"/>
              <a:buChar char="•"/>
            </a:pPr>
            <a:r>
              <a:rPr lang="en-US" b="true" sz="2247">
                <a:solidFill>
                  <a:srgbClr val="E5645E"/>
                </a:solidFill>
                <a:latin typeface="Asap Bold"/>
                <a:ea typeface="Asap Bold"/>
                <a:cs typeface="Asap Bold"/>
                <a:sym typeface="Asap Bold"/>
              </a:rPr>
              <a:t>Ưu điểm:</a:t>
            </a:r>
          </a:p>
          <a:p>
            <a:pPr algn="l">
              <a:lnSpc>
                <a:spcPts val="3146"/>
              </a:lnSpc>
            </a:pPr>
            <a:r>
              <a:rPr lang="en-US" sz="2247">
                <a:solidFill>
                  <a:srgbClr val="E5645E"/>
                </a:solidFill>
                <a:latin typeface="Asap"/>
                <a:ea typeface="Asap"/>
                <a:cs typeface="Asap"/>
                <a:sym typeface="Asap"/>
              </a:rPr>
              <a:t>+ My Tarot có </a:t>
            </a:r>
            <a:r>
              <a:rPr lang="en-US" sz="2247" b="true">
                <a:solidFill>
                  <a:srgbClr val="E5645E"/>
                </a:solidFill>
                <a:latin typeface="Asap Bold"/>
                <a:ea typeface="Asap Bold"/>
                <a:cs typeface="Asap Bold"/>
                <a:sym typeface="Asap Bold"/>
              </a:rPr>
              <a:t>thiết kế trực quan, dễ sử dụng</a:t>
            </a:r>
            <a:r>
              <a:rPr lang="en-US" sz="2247">
                <a:solidFill>
                  <a:srgbClr val="E5645E"/>
                </a:solidFill>
                <a:latin typeface="Asap"/>
                <a:ea typeface="Asap"/>
                <a:cs typeface="Asap"/>
                <a:sym typeface="Asap"/>
              </a:rPr>
              <a:t> với </a:t>
            </a:r>
            <a:r>
              <a:rPr lang="en-US" sz="2247" b="true">
                <a:solidFill>
                  <a:srgbClr val="E5645E"/>
                </a:solidFill>
                <a:latin typeface="Asap Bold"/>
                <a:ea typeface="Asap Bold"/>
                <a:cs typeface="Asap Bold"/>
                <a:sym typeface="Asap Bold"/>
              </a:rPr>
              <a:t>màu sắc nhẹ nhàng và bố cục rõ ràng</a:t>
            </a:r>
            <a:r>
              <a:rPr lang="en-US" sz="2247">
                <a:solidFill>
                  <a:srgbClr val="E5645E"/>
                </a:solidFill>
                <a:latin typeface="Asap"/>
                <a:ea typeface="Asap"/>
                <a:cs typeface="Asap"/>
                <a:sym typeface="Asap"/>
              </a:rPr>
              <a:t>, tạo cảm giác thư giãn khi xem bài tarot</a:t>
            </a:r>
          </a:p>
          <a:p>
            <a:pPr algn="l">
              <a:lnSpc>
                <a:spcPts val="3146"/>
              </a:lnSpc>
            </a:pPr>
            <a:r>
              <a:rPr lang="en-US" sz="2247">
                <a:solidFill>
                  <a:srgbClr val="E5645E"/>
                </a:solidFill>
                <a:latin typeface="Asap"/>
                <a:ea typeface="Asap"/>
                <a:cs typeface="Asap"/>
                <a:sym typeface="Asap"/>
              </a:rPr>
              <a:t>+ </a:t>
            </a:r>
            <a:r>
              <a:rPr lang="en-US" sz="2247">
                <a:solidFill>
                  <a:srgbClr val="E5645E"/>
                </a:solidFill>
                <a:latin typeface="Asap"/>
                <a:ea typeface="Asap"/>
                <a:cs typeface="Asap"/>
                <a:sym typeface="Asap"/>
              </a:rPr>
              <a:t>Ứng dụng còn cung cấp phần </a:t>
            </a:r>
            <a:r>
              <a:rPr lang="en-US" sz="2247" b="true">
                <a:solidFill>
                  <a:srgbClr val="E5645E"/>
                </a:solidFill>
                <a:latin typeface="Asap Bold"/>
                <a:ea typeface="Asap Bold"/>
                <a:cs typeface="Asap Bold"/>
                <a:sym typeface="Asap Bold"/>
              </a:rPr>
              <a:t>hỏi đáp</a:t>
            </a:r>
            <a:r>
              <a:rPr lang="en-US" sz="2247">
                <a:solidFill>
                  <a:srgbClr val="E5645E"/>
                </a:solidFill>
                <a:latin typeface="Asap"/>
                <a:ea typeface="Asap"/>
                <a:cs typeface="Asap"/>
                <a:sym typeface="Asap"/>
              </a:rPr>
              <a:t> sau khi trải bài, cho phép người dùng đặt câu hỏi thêm về bài đọc của mình, giải thích kỹ hơn về ý nghĩa và các tình huống cụ thể.</a:t>
            </a:r>
          </a:p>
          <a:p>
            <a:pPr algn="l">
              <a:lnSpc>
                <a:spcPts val="3146"/>
              </a:lnSpc>
            </a:pPr>
            <a:r>
              <a:rPr lang="en-US" sz="2247">
                <a:solidFill>
                  <a:srgbClr val="E5645E"/>
                </a:solidFill>
                <a:latin typeface="Asap"/>
                <a:ea typeface="Asap"/>
                <a:cs typeface="Asap"/>
                <a:sym typeface="Asap"/>
              </a:rPr>
              <a:t>+ C</a:t>
            </a:r>
            <a:r>
              <a:rPr lang="en-US" sz="2247">
                <a:solidFill>
                  <a:srgbClr val="E5645E"/>
                </a:solidFill>
                <a:latin typeface="Asap"/>
                <a:ea typeface="Asap"/>
                <a:cs typeface="Asap"/>
                <a:sym typeface="Asap"/>
              </a:rPr>
              <a:t>ung cấp </a:t>
            </a:r>
            <a:r>
              <a:rPr lang="en-US" sz="2247" b="true">
                <a:solidFill>
                  <a:srgbClr val="E5645E"/>
                </a:solidFill>
                <a:latin typeface="Asap Bold"/>
                <a:ea typeface="Asap Bold"/>
                <a:cs typeface="Asap Bold"/>
                <a:sym typeface="Asap Bold"/>
              </a:rPr>
              <a:t>tài liệu hướng dẫn</a:t>
            </a:r>
            <a:r>
              <a:rPr lang="en-US" sz="2247">
                <a:solidFill>
                  <a:srgbClr val="E5645E"/>
                </a:solidFill>
                <a:latin typeface="Asap"/>
                <a:ea typeface="Asap"/>
                <a:cs typeface="Asap"/>
                <a:sym typeface="Asap"/>
              </a:rPr>
              <a:t> giúp người dùng học cách đọc bài tarot. </a:t>
            </a:r>
          </a:p>
          <a:p>
            <a:pPr algn="l">
              <a:lnSpc>
                <a:spcPts val="3146"/>
              </a:lnSpc>
            </a:pPr>
            <a:r>
              <a:rPr lang="en-US" sz="2247">
                <a:solidFill>
                  <a:srgbClr val="E5645E"/>
                </a:solidFill>
                <a:latin typeface="Asap"/>
                <a:ea typeface="Asap"/>
                <a:cs typeface="Asap"/>
                <a:sym typeface="Asap"/>
              </a:rPr>
              <a:t>+ </a:t>
            </a:r>
            <a:r>
              <a:rPr lang="en-US" sz="2247">
                <a:solidFill>
                  <a:srgbClr val="E5645E"/>
                </a:solidFill>
                <a:latin typeface="Asap"/>
                <a:ea typeface="Asap"/>
                <a:cs typeface="Asap"/>
                <a:sym typeface="Asap"/>
              </a:rPr>
              <a:t>Người dùng </a:t>
            </a:r>
            <a:r>
              <a:rPr lang="en-US" sz="2247" b="true">
                <a:solidFill>
                  <a:srgbClr val="E5645E"/>
                </a:solidFill>
                <a:latin typeface="Asap Bold"/>
                <a:ea typeface="Asap Bold"/>
                <a:cs typeface="Asap Bold"/>
                <a:sym typeface="Asap Bold"/>
              </a:rPr>
              <a:t>có thể chọn nhiều trải bài</a:t>
            </a:r>
            <a:r>
              <a:rPr lang="en-US" sz="2247">
                <a:solidFill>
                  <a:srgbClr val="E5645E"/>
                </a:solidFill>
                <a:latin typeface="Asap"/>
                <a:ea typeface="Asap"/>
                <a:cs typeface="Asap"/>
                <a:sym typeface="Asap"/>
              </a:rPr>
              <a:t> khác nhau phù hợp với từng tình huống.</a:t>
            </a:r>
          </a:p>
          <a:p>
            <a:pPr algn="l">
              <a:lnSpc>
                <a:spcPts val="3146"/>
              </a:lnSpc>
            </a:pPr>
          </a:p>
          <a:p>
            <a:pPr algn="l">
              <a:lnSpc>
                <a:spcPts val="3146"/>
              </a:lnSpc>
            </a:pPr>
          </a:p>
          <a:p>
            <a:pPr algn="l">
              <a:lnSpc>
                <a:spcPts val="314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986087" y="7343406"/>
            <a:ext cx="2014840" cy="1659495"/>
          </a:xfrm>
          <a:custGeom>
            <a:avLst/>
            <a:gdLst/>
            <a:ahLst/>
            <a:cxnLst/>
            <a:rect r="r" b="b" t="t" l="l"/>
            <a:pathLst>
              <a:path h="1659495" w="2014840">
                <a:moveTo>
                  <a:pt x="0" y="0"/>
                </a:moveTo>
                <a:lnTo>
                  <a:pt x="2014840" y="0"/>
                </a:lnTo>
                <a:lnTo>
                  <a:pt x="2014840" y="1659496"/>
                </a:lnTo>
                <a:lnTo>
                  <a:pt x="0" y="165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853712" y="1816196"/>
            <a:ext cx="5856348" cy="6356958"/>
          </a:xfrm>
          <a:custGeom>
            <a:avLst/>
            <a:gdLst/>
            <a:ahLst/>
            <a:cxnLst/>
            <a:rect r="r" b="b" t="t" l="l"/>
            <a:pathLst>
              <a:path h="6356958" w="5856348">
                <a:moveTo>
                  <a:pt x="0" y="0"/>
                </a:moveTo>
                <a:lnTo>
                  <a:pt x="5856348" y="0"/>
                </a:lnTo>
                <a:lnTo>
                  <a:pt x="5856348" y="6356958"/>
                </a:lnTo>
                <a:lnTo>
                  <a:pt x="0" y="6356958"/>
                </a:lnTo>
                <a:lnTo>
                  <a:pt x="0" y="0"/>
                </a:lnTo>
                <a:close/>
              </a:path>
            </a:pathLst>
          </a:custGeom>
          <a:blipFill>
            <a:blip r:embed="rId8"/>
            <a:stretch>
              <a:fillRect l="0" t="0" r="0" b="0"/>
            </a:stretch>
          </a:blipFill>
        </p:spPr>
      </p:sp>
      <p:sp>
        <p:nvSpPr>
          <p:cNvPr name="TextBox 9" id="9"/>
          <p:cNvSpPr txBox="true"/>
          <p:nvPr/>
        </p:nvSpPr>
        <p:spPr>
          <a:xfrm rot="0">
            <a:off x="2819984" y="1816196"/>
            <a:ext cx="7033728" cy="714375"/>
          </a:xfrm>
          <a:prstGeom prst="rect">
            <a:avLst/>
          </a:prstGeom>
        </p:spPr>
        <p:txBody>
          <a:bodyPr anchor="t" rtlCol="false" tIns="0" lIns="0" bIns="0" rIns="0">
            <a:spAutoFit/>
          </a:bodyPr>
          <a:lstStyle/>
          <a:p>
            <a:pPr algn="l">
              <a:lnSpc>
                <a:spcPts val="5640"/>
              </a:lnSpc>
              <a:spcBef>
                <a:spcPct val="0"/>
              </a:spcBef>
            </a:pPr>
            <a:r>
              <a:rPr lang="en-US" b="true" sz="4700">
                <a:solidFill>
                  <a:srgbClr val="E5645E"/>
                </a:solidFill>
                <a:latin typeface="Saira Bold"/>
                <a:ea typeface="Saira Bold"/>
                <a:cs typeface="Saira Bold"/>
                <a:sym typeface="Saira Bold"/>
              </a:rPr>
              <a:t>Mytarot</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
        <p:nvSpPr>
          <p:cNvPr name="TextBox 11" id="11"/>
          <p:cNvSpPr txBox="true"/>
          <p:nvPr/>
        </p:nvSpPr>
        <p:spPr>
          <a:xfrm rot="0">
            <a:off x="2819984" y="2883987"/>
            <a:ext cx="6324016" cy="5982783"/>
          </a:xfrm>
          <a:prstGeom prst="rect">
            <a:avLst/>
          </a:prstGeom>
        </p:spPr>
        <p:txBody>
          <a:bodyPr anchor="t" rtlCol="false" tIns="0" lIns="0" bIns="0" rIns="0">
            <a:spAutoFit/>
          </a:bodyPr>
          <a:lstStyle/>
          <a:p>
            <a:pPr algn="l" marL="485292" indent="-242646" lvl="1">
              <a:lnSpc>
                <a:spcPts val="3146"/>
              </a:lnSpc>
              <a:buFont typeface="Arial"/>
              <a:buChar char="•"/>
            </a:pPr>
            <a:r>
              <a:rPr lang="en-US" b="true" sz="2247">
                <a:solidFill>
                  <a:srgbClr val="E5645E"/>
                </a:solidFill>
                <a:latin typeface="Asap Bold"/>
                <a:ea typeface="Asap Bold"/>
                <a:cs typeface="Asap Bold"/>
                <a:sym typeface="Asap Bold"/>
              </a:rPr>
              <a:t>Nhược điểm</a:t>
            </a:r>
          </a:p>
          <a:p>
            <a:pPr algn="l">
              <a:lnSpc>
                <a:spcPts val="3146"/>
              </a:lnSpc>
            </a:pPr>
            <a:r>
              <a:rPr lang="en-US" sz="2247">
                <a:solidFill>
                  <a:srgbClr val="E5645E"/>
                </a:solidFill>
                <a:latin typeface="Asap"/>
                <a:ea typeface="Asap"/>
                <a:cs typeface="Asap"/>
                <a:sym typeface="Asap"/>
              </a:rPr>
              <a:t>+ Mặc dù có nhiều loại trải bài, một số người dùng có thể cảm thấy ứng dụng </a:t>
            </a:r>
            <a:r>
              <a:rPr lang="en-US" sz="2247" b="true">
                <a:solidFill>
                  <a:srgbClr val="E5645E"/>
                </a:solidFill>
                <a:latin typeface="Asap Bold"/>
                <a:ea typeface="Asap Bold"/>
                <a:cs typeface="Asap Bold"/>
                <a:sym typeface="Asap Bold"/>
              </a:rPr>
              <a:t>chưa đủ sâu sắc</a:t>
            </a:r>
            <a:r>
              <a:rPr lang="en-US" sz="2247">
                <a:solidFill>
                  <a:srgbClr val="E5645E"/>
                </a:solidFill>
                <a:latin typeface="Asap"/>
                <a:ea typeface="Asap"/>
                <a:cs typeface="Asap"/>
                <a:sym typeface="Asap"/>
              </a:rPr>
              <a:t> để đáp ứng các nhu cầu cá nhân và kết nối tâm linh, như khi sử dụng một bộ bài tarot thực sự.</a:t>
            </a:r>
          </a:p>
          <a:p>
            <a:pPr algn="l">
              <a:lnSpc>
                <a:spcPts val="3146"/>
              </a:lnSpc>
            </a:pPr>
            <a:r>
              <a:rPr lang="en-US" sz="2247">
                <a:solidFill>
                  <a:srgbClr val="E5645E"/>
                </a:solidFill>
                <a:latin typeface="Asap"/>
                <a:ea typeface="Asap"/>
                <a:cs typeface="Asap"/>
                <a:sym typeface="Asap"/>
              </a:rPr>
              <a:t>+ </a:t>
            </a:r>
            <a:r>
              <a:rPr lang="en-US" sz="2247">
                <a:solidFill>
                  <a:srgbClr val="E5645E"/>
                </a:solidFill>
                <a:latin typeface="Asap"/>
                <a:ea typeface="Asap"/>
                <a:cs typeface="Asap"/>
                <a:sym typeface="Asap"/>
              </a:rPr>
              <a:t>Một số tính năng nâng cao hoặc trải bài đặc biệt yêu cầu người dùng phải trả phí, điều này có thể </a:t>
            </a:r>
            <a:r>
              <a:rPr lang="en-US" sz="2247" b="true">
                <a:solidFill>
                  <a:srgbClr val="E5645E"/>
                </a:solidFill>
                <a:latin typeface="Asap Bold"/>
                <a:ea typeface="Asap Bold"/>
                <a:cs typeface="Asap Bold"/>
                <a:sym typeface="Asap Bold"/>
              </a:rPr>
              <a:t>không phù hợp cho những người dùng chỉ muốn trải nghiệm miễn phí.</a:t>
            </a:r>
          </a:p>
          <a:p>
            <a:pPr algn="l">
              <a:lnSpc>
                <a:spcPts val="3146"/>
              </a:lnSpc>
            </a:pPr>
            <a:r>
              <a:rPr lang="en-US" sz="2247">
                <a:solidFill>
                  <a:srgbClr val="E5645E"/>
                </a:solidFill>
                <a:latin typeface="Asap"/>
                <a:ea typeface="Asap"/>
                <a:cs typeface="Asap"/>
                <a:sym typeface="Asap"/>
              </a:rPr>
              <a:t>+ </a:t>
            </a:r>
            <a:r>
              <a:rPr lang="en-US" sz="2247">
                <a:solidFill>
                  <a:srgbClr val="E5645E"/>
                </a:solidFill>
                <a:latin typeface="Asap"/>
                <a:ea typeface="Asap"/>
                <a:cs typeface="Asap"/>
                <a:sym typeface="Asap"/>
              </a:rPr>
              <a:t>Mặc dù có phần hỏi đáp và giải thích, nhưng người dùng đôi khi vẫn cảm thấy </a:t>
            </a:r>
            <a:r>
              <a:rPr lang="en-US" sz="2247" b="true">
                <a:solidFill>
                  <a:srgbClr val="E5645E"/>
                </a:solidFill>
                <a:latin typeface="Asap Bold"/>
                <a:ea typeface="Asap Bold"/>
                <a:cs typeface="Asap Bold"/>
                <a:sym typeface="Asap Bold"/>
              </a:rPr>
              <a:t>thiếu sự tương tác thật sự giữa người xem và người sử dụng</a:t>
            </a:r>
          </a:p>
          <a:p>
            <a:pPr algn="l">
              <a:lnSpc>
                <a:spcPts val="3146"/>
              </a:lnSpc>
            </a:pPr>
          </a:p>
          <a:p>
            <a:pPr algn="l">
              <a:lnSpc>
                <a:spcPts val="3146"/>
              </a:lnSpc>
            </a:pPr>
          </a:p>
          <a:p>
            <a:pPr algn="l">
              <a:lnSpc>
                <a:spcPts val="3146"/>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438101"/>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986087" y="7343406"/>
            <a:ext cx="2014840" cy="1659495"/>
          </a:xfrm>
          <a:custGeom>
            <a:avLst/>
            <a:gdLst/>
            <a:ahLst/>
            <a:cxnLst/>
            <a:rect r="r" b="b" t="t" l="l"/>
            <a:pathLst>
              <a:path h="1659495" w="2014840">
                <a:moveTo>
                  <a:pt x="0" y="0"/>
                </a:moveTo>
                <a:lnTo>
                  <a:pt x="2014840" y="0"/>
                </a:lnTo>
                <a:lnTo>
                  <a:pt x="2014840" y="1659496"/>
                </a:lnTo>
                <a:lnTo>
                  <a:pt x="0" y="16594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955896" y="1857433"/>
            <a:ext cx="6376207" cy="837758"/>
          </a:xfrm>
          <a:prstGeom prst="rect">
            <a:avLst/>
          </a:prstGeom>
        </p:spPr>
        <p:txBody>
          <a:bodyPr anchor="t" rtlCol="false" tIns="0" lIns="0" bIns="0" rIns="0">
            <a:spAutoFit/>
          </a:bodyPr>
          <a:lstStyle/>
          <a:p>
            <a:pPr algn="l">
              <a:lnSpc>
                <a:spcPts val="6689"/>
              </a:lnSpc>
              <a:spcBef>
                <a:spcPct val="0"/>
              </a:spcBef>
            </a:pPr>
            <a:r>
              <a:rPr lang="en-US" b="true" sz="5574">
                <a:solidFill>
                  <a:srgbClr val="E5645E"/>
                </a:solidFill>
                <a:latin typeface="Saira Bold"/>
                <a:ea typeface="Saira Bold"/>
                <a:cs typeface="Saira Bold"/>
                <a:sym typeface="Saira Bold"/>
              </a:rPr>
              <a:t>Rút ra kinh nghiệm</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
        <p:nvSpPr>
          <p:cNvPr name="TextBox 10" id="10"/>
          <p:cNvSpPr txBox="true"/>
          <p:nvPr/>
        </p:nvSpPr>
        <p:spPr>
          <a:xfrm rot="0">
            <a:off x="2976570" y="3295693"/>
            <a:ext cx="12808129" cy="3638464"/>
          </a:xfrm>
          <a:prstGeom prst="rect">
            <a:avLst/>
          </a:prstGeom>
        </p:spPr>
        <p:txBody>
          <a:bodyPr anchor="t" rtlCol="false" tIns="0" lIns="0" bIns="0" rIns="0">
            <a:spAutoFit/>
          </a:bodyPr>
          <a:lstStyle/>
          <a:p>
            <a:pPr algn="l" marL="640025" indent="-320013" lvl="1">
              <a:lnSpc>
                <a:spcPts val="4150"/>
              </a:lnSpc>
              <a:spcBef>
                <a:spcPct val="0"/>
              </a:spcBef>
              <a:buFont typeface="Arial"/>
              <a:buChar char="•"/>
            </a:pPr>
            <a:r>
              <a:rPr lang="en-US" sz="2964">
                <a:solidFill>
                  <a:srgbClr val="E5645E"/>
                </a:solidFill>
                <a:latin typeface="Canva Sans"/>
                <a:ea typeface="Canva Sans"/>
                <a:cs typeface="Canva Sans"/>
                <a:sym typeface="Canva Sans"/>
              </a:rPr>
              <a:t> Sự tối giản là yếu tố cần thiết và cũng là xu thế hiện nay. </a:t>
            </a:r>
          </a:p>
          <a:p>
            <a:pPr algn="l" marL="640025" indent="-320013" lvl="1">
              <a:lnSpc>
                <a:spcPts val="4150"/>
              </a:lnSpc>
              <a:spcBef>
                <a:spcPct val="0"/>
              </a:spcBef>
              <a:buFont typeface="Arial"/>
              <a:buChar char="•"/>
            </a:pPr>
            <a:r>
              <a:rPr lang="en-US" sz="2964">
                <a:solidFill>
                  <a:srgbClr val="E5645E"/>
                </a:solidFill>
                <a:latin typeface="Canva Sans"/>
                <a:ea typeface="Canva Sans"/>
                <a:cs typeface="Canva Sans"/>
                <a:sym typeface="Canva Sans"/>
              </a:rPr>
              <a:t> Màu sắc quyết định cảm xúc của người dùng. </a:t>
            </a:r>
          </a:p>
          <a:p>
            <a:pPr algn="l" marL="640025" indent="-320013" lvl="1">
              <a:lnSpc>
                <a:spcPts val="4150"/>
              </a:lnSpc>
              <a:spcBef>
                <a:spcPct val="0"/>
              </a:spcBef>
              <a:buFont typeface="Arial"/>
              <a:buChar char="•"/>
            </a:pPr>
            <a:r>
              <a:rPr lang="en-US" sz="2964">
                <a:solidFill>
                  <a:srgbClr val="E5645E"/>
                </a:solidFill>
                <a:latin typeface="Canva Sans"/>
                <a:ea typeface="Canva Sans"/>
                <a:cs typeface="Canva Sans"/>
                <a:sym typeface="Canva Sans"/>
              </a:rPr>
              <a:t> Chú ý về bố cục giữa các khối để tránh người dùng cảm thấy khó chịu trong việc tương tác.</a:t>
            </a:r>
          </a:p>
          <a:p>
            <a:pPr algn="l" marL="640025" indent="-320013" lvl="1">
              <a:lnSpc>
                <a:spcPts val="4150"/>
              </a:lnSpc>
              <a:spcBef>
                <a:spcPct val="0"/>
              </a:spcBef>
              <a:buFont typeface="Arial"/>
              <a:buChar char="•"/>
            </a:pPr>
            <a:r>
              <a:rPr lang="en-US" sz="2964">
                <a:solidFill>
                  <a:srgbClr val="E5645E"/>
                </a:solidFill>
                <a:latin typeface="Canva Sans"/>
                <a:ea typeface="Canva Sans"/>
                <a:cs typeface="Canva Sans"/>
                <a:sym typeface="Canva Sans"/>
              </a:rPr>
              <a:t> Chú trọng không chỉ về giao diện, phần nhìn của người dùng mà còn phải cải thiện các chức năng nhằm nâng cao trải nghiệm người dùng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4125270" y="4597008"/>
            <a:ext cx="9972335" cy="15621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Demo</a:t>
            </a:r>
          </a:p>
        </p:txBody>
      </p:sp>
      <p:sp>
        <p:nvSpPr>
          <p:cNvPr name="TextBox 8" id="8"/>
          <p:cNvSpPr txBox="true"/>
          <p:nvPr/>
        </p:nvSpPr>
        <p:spPr>
          <a:xfrm rot="0">
            <a:off x="6542503" y="8793480"/>
            <a:ext cx="5202994" cy="464820"/>
          </a:xfrm>
          <a:prstGeom prst="rect">
            <a:avLst/>
          </a:prstGeom>
        </p:spPr>
        <p:txBody>
          <a:bodyPr anchor="t" rtlCol="false" tIns="0" lIns="0" bIns="0" rIns="0">
            <a:spAutoFit/>
          </a:bodyPr>
          <a:lstStyle/>
          <a:p>
            <a:pPr algn="ctr">
              <a:lnSpc>
                <a:spcPts val="3780"/>
              </a:lnSpc>
            </a:pPr>
            <a:r>
              <a:rPr lang="en-US" b="true" sz="2700" u="sng">
                <a:solidFill>
                  <a:srgbClr val="E5645E"/>
                </a:solidFill>
                <a:latin typeface="Asap Medium"/>
                <a:ea typeface="Asap Medium"/>
                <a:cs typeface="Asap Medium"/>
                <a:sym typeface="Asap Medium"/>
                <a:hlinkClick r:id="rId6" action="ppaction://hlinksldjump"/>
              </a:rPr>
              <a:t>Quay lại Trang Mục lục</a:t>
            </a:r>
          </a:p>
        </p:txBody>
      </p:sp>
      <p:sp>
        <p:nvSpPr>
          <p:cNvPr name="Freeform 9" id="9"/>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4028384" y="-4032748"/>
            <a:ext cx="10274531" cy="18288000"/>
          </a:xfrm>
          <a:custGeom>
            <a:avLst/>
            <a:gdLst/>
            <a:ahLst/>
            <a:cxnLst/>
            <a:rect r="r" b="b" t="t" l="l"/>
            <a:pathLst>
              <a:path h="18288000" w="10274531">
                <a:moveTo>
                  <a:pt x="0" y="0"/>
                </a:moveTo>
                <a:lnTo>
                  <a:pt x="10274531" y="0"/>
                </a:lnTo>
                <a:lnTo>
                  <a:pt x="10274531"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7" id="7"/>
          <p:cNvGrpSpPr/>
          <p:nvPr/>
        </p:nvGrpSpPr>
        <p:grpSpPr>
          <a:xfrm rot="0">
            <a:off x="3688492" y="4437111"/>
            <a:ext cx="10817929" cy="651035"/>
            <a:chOff x="0" y="0"/>
            <a:chExt cx="2849166" cy="171466"/>
          </a:xfrm>
        </p:grpSpPr>
        <p:sp>
          <p:nvSpPr>
            <p:cNvPr name="Freeform 8" id="8"/>
            <p:cNvSpPr/>
            <p:nvPr/>
          </p:nvSpPr>
          <p:spPr>
            <a:xfrm flipH="false" flipV="false" rot="0">
              <a:off x="0" y="0"/>
              <a:ext cx="2849166" cy="171466"/>
            </a:xfrm>
            <a:custGeom>
              <a:avLst/>
              <a:gdLst/>
              <a:ahLst/>
              <a:cxnLst/>
              <a:rect r="r" b="b" t="t" l="l"/>
              <a:pathLst>
                <a:path h="171466" w="2849166">
                  <a:moveTo>
                    <a:pt x="0" y="0"/>
                  </a:moveTo>
                  <a:lnTo>
                    <a:pt x="2849166" y="0"/>
                  </a:lnTo>
                  <a:lnTo>
                    <a:pt x="2849166" y="171466"/>
                  </a:lnTo>
                  <a:lnTo>
                    <a:pt x="0" y="171466"/>
                  </a:lnTo>
                  <a:close/>
                </a:path>
              </a:pathLst>
            </a:custGeom>
            <a:solidFill>
              <a:srgbClr val="FFECC9"/>
            </a:solidFill>
          </p:spPr>
        </p:sp>
        <p:sp>
          <p:nvSpPr>
            <p:cNvPr name="TextBox 9" id="9"/>
            <p:cNvSpPr txBox="true"/>
            <p:nvPr/>
          </p:nvSpPr>
          <p:spPr>
            <a:xfrm>
              <a:off x="0" y="-47625"/>
              <a:ext cx="2849166" cy="219091"/>
            </a:xfrm>
            <a:prstGeom prst="rect">
              <a:avLst/>
            </a:prstGeom>
          </p:spPr>
          <p:txBody>
            <a:bodyPr anchor="ctr" rtlCol="false" tIns="50800" lIns="50800" bIns="50800" rIns="50800"/>
            <a:lstStyle/>
            <a:p>
              <a:pPr algn="ctr">
                <a:lnSpc>
                  <a:spcPts val="2940"/>
                </a:lnSpc>
              </a:pPr>
            </a:p>
          </p:txBody>
        </p:sp>
      </p:grpSp>
      <p:grpSp>
        <p:nvGrpSpPr>
          <p:cNvPr name="Group 10" id="10"/>
          <p:cNvGrpSpPr/>
          <p:nvPr/>
        </p:nvGrpSpPr>
        <p:grpSpPr>
          <a:xfrm rot="0">
            <a:off x="3688492" y="5933360"/>
            <a:ext cx="10817929" cy="671126"/>
            <a:chOff x="0" y="0"/>
            <a:chExt cx="2849166" cy="176758"/>
          </a:xfrm>
        </p:grpSpPr>
        <p:sp>
          <p:nvSpPr>
            <p:cNvPr name="Freeform 11" id="11"/>
            <p:cNvSpPr/>
            <p:nvPr/>
          </p:nvSpPr>
          <p:spPr>
            <a:xfrm flipH="false" flipV="false" rot="0">
              <a:off x="0" y="0"/>
              <a:ext cx="2849166" cy="176758"/>
            </a:xfrm>
            <a:custGeom>
              <a:avLst/>
              <a:gdLst/>
              <a:ahLst/>
              <a:cxnLst/>
              <a:rect r="r" b="b" t="t" l="l"/>
              <a:pathLst>
                <a:path h="176758" w="2849166">
                  <a:moveTo>
                    <a:pt x="0" y="0"/>
                  </a:moveTo>
                  <a:lnTo>
                    <a:pt x="2849166" y="0"/>
                  </a:lnTo>
                  <a:lnTo>
                    <a:pt x="2849166" y="176758"/>
                  </a:lnTo>
                  <a:lnTo>
                    <a:pt x="0" y="176758"/>
                  </a:lnTo>
                  <a:close/>
                </a:path>
              </a:pathLst>
            </a:custGeom>
            <a:solidFill>
              <a:srgbClr val="FFECC9"/>
            </a:solidFill>
          </p:spPr>
        </p:sp>
        <p:sp>
          <p:nvSpPr>
            <p:cNvPr name="TextBox 12" id="12"/>
            <p:cNvSpPr txBox="true"/>
            <p:nvPr/>
          </p:nvSpPr>
          <p:spPr>
            <a:xfrm>
              <a:off x="0" y="-47625"/>
              <a:ext cx="2849166" cy="224383"/>
            </a:xfrm>
            <a:prstGeom prst="rect">
              <a:avLst/>
            </a:prstGeom>
          </p:spPr>
          <p:txBody>
            <a:bodyPr anchor="ctr" rtlCol="false" tIns="50800" lIns="50800" bIns="50800" rIns="50800"/>
            <a:lstStyle/>
            <a:p>
              <a:pPr algn="ctr">
                <a:lnSpc>
                  <a:spcPts val="2940"/>
                </a:lnSpc>
              </a:pPr>
            </a:p>
          </p:txBody>
        </p:sp>
      </p:grpSp>
      <p:grpSp>
        <p:nvGrpSpPr>
          <p:cNvPr name="Group 13" id="13"/>
          <p:cNvGrpSpPr/>
          <p:nvPr/>
        </p:nvGrpSpPr>
        <p:grpSpPr>
          <a:xfrm rot="0">
            <a:off x="3688492" y="7404873"/>
            <a:ext cx="10817929" cy="651035"/>
            <a:chOff x="0" y="0"/>
            <a:chExt cx="2849166" cy="171466"/>
          </a:xfrm>
        </p:grpSpPr>
        <p:sp>
          <p:nvSpPr>
            <p:cNvPr name="Freeform 14" id="14"/>
            <p:cNvSpPr/>
            <p:nvPr/>
          </p:nvSpPr>
          <p:spPr>
            <a:xfrm flipH="false" flipV="false" rot="0">
              <a:off x="0" y="0"/>
              <a:ext cx="2849166" cy="171466"/>
            </a:xfrm>
            <a:custGeom>
              <a:avLst/>
              <a:gdLst/>
              <a:ahLst/>
              <a:cxnLst/>
              <a:rect r="r" b="b" t="t" l="l"/>
              <a:pathLst>
                <a:path h="171466" w="2849166">
                  <a:moveTo>
                    <a:pt x="0" y="0"/>
                  </a:moveTo>
                  <a:lnTo>
                    <a:pt x="2849166" y="0"/>
                  </a:lnTo>
                  <a:lnTo>
                    <a:pt x="2849166" y="171466"/>
                  </a:lnTo>
                  <a:lnTo>
                    <a:pt x="0" y="171466"/>
                  </a:lnTo>
                  <a:close/>
                </a:path>
              </a:pathLst>
            </a:custGeom>
            <a:solidFill>
              <a:srgbClr val="FFECC9"/>
            </a:solidFill>
          </p:spPr>
        </p:sp>
        <p:sp>
          <p:nvSpPr>
            <p:cNvPr name="TextBox 15" id="15"/>
            <p:cNvSpPr txBox="true"/>
            <p:nvPr/>
          </p:nvSpPr>
          <p:spPr>
            <a:xfrm>
              <a:off x="0" y="-47625"/>
              <a:ext cx="2849166" cy="219091"/>
            </a:xfrm>
            <a:prstGeom prst="rect">
              <a:avLst/>
            </a:prstGeom>
          </p:spPr>
          <p:txBody>
            <a:bodyPr anchor="ctr" rtlCol="false" tIns="50800" lIns="50800" bIns="50800" rIns="50800"/>
            <a:lstStyle/>
            <a:p>
              <a:pPr algn="ctr">
                <a:lnSpc>
                  <a:spcPts val="2940"/>
                </a:lnSpc>
              </a:pPr>
            </a:p>
          </p:txBody>
        </p:sp>
      </p:grpSp>
      <p:sp>
        <p:nvSpPr>
          <p:cNvPr name="TextBox 16" id="16"/>
          <p:cNvSpPr txBox="true"/>
          <p:nvPr/>
        </p:nvSpPr>
        <p:spPr>
          <a:xfrm rot="0">
            <a:off x="3873787" y="5847635"/>
            <a:ext cx="10632634" cy="705068"/>
          </a:xfrm>
          <a:prstGeom prst="rect">
            <a:avLst/>
          </a:prstGeom>
        </p:spPr>
        <p:txBody>
          <a:bodyPr anchor="t" rtlCol="false" tIns="0" lIns="0" bIns="0" rIns="0">
            <a:spAutoFit/>
          </a:bodyPr>
          <a:lstStyle/>
          <a:p>
            <a:pPr algn="just">
              <a:lnSpc>
                <a:spcPts val="5762"/>
              </a:lnSpc>
            </a:pPr>
            <a:r>
              <a:rPr lang="en-US" sz="4116">
                <a:solidFill>
                  <a:srgbClr val="E5645E"/>
                </a:solidFill>
                <a:latin typeface="Asap"/>
                <a:ea typeface="Asap"/>
                <a:cs typeface="Asap"/>
                <a:sym typeface="Asap"/>
              </a:rPr>
              <a:t>2.Phân tích nhu cầu từ các ứng dụng liên quan</a:t>
            </a:r>
          </a:p>
        </p:txBody>
      </p:sp>
      <p:sp>
        <p:nvSpPr>
          <p:cNvPr name="TextBox 17" id="17"/>
          <p:cNvSpPr txBox="true"/>
          <p:nvPr/>
        </p:nvSpPr>
        <p:spPr>
          <a:xfrm rot="0">
            <a:off x="3873787" y="7317820"/>
            <a:ext cx="2131929" cy="705068"/>
          </a:xfrm>
          <a:prstGeom prst="rect">
            <a:avLst/>
          </a:prstGeom>
        </p:spPr>
        <p:txBody>
          <a:bodyPr anchor="t" rtlCol="false" tIns="0" lIns="0" bIns="0" rIns="0">
            <a:spAutoFit/>
          </a:bodyPr>
          <a:lstStyle/>
          <a:p>
            <a:pPr algn="just">
              <a:lnSpc>
                <a:spcPts val="5762"/>
              </a:lnSpc>
            </a:pPr>
            <a:r>
              <a:rPr lang="en-US" sz="4116">
                <a:solidFill>
                  <a:srgbClr val="E5645E"/>
                </a:solidFill>
                <a:latin typeface="Asap"/>
                <a:ea typeface="Asap"/>
                <a:cs typeface="Asap"/>
                <a:sym typeface="Asap"/>
              </a:rPr>
              <a:t>3.Demo</a:t>
            </a:r>
          </a:p>
        </p:txBody>
      </p:sp>
      <p:sp>
        <p:nvSpPr>
          <p:cNvPr name="TextBox 18" id="18"/>
          <p:cNvSpPr txBox="true"/>
          <p:nvPr/>
        </p:nvSpPr>
        <p:spPr>
          <a:xfrm rot="0">
            <a:off x="3873787" y="4351386"/>
            <a:ext cx="6669517" cy="705068"/>
          </a:xfrm>
          <a:prstGeom prst="rect">
            <a:avLst/>
          </a:prstGeom>
        </p:spPr>
        <p:txBody>
          <a:bodyPr anchor="t" rtlCol="false" tIns="0" lIns="0" bIns="0" rIns="0">
            <a:spAutoFit/>
          </a:bodyPr>
          <a:lstStyle/>
          <a:p>
            <a:pPr algn="just">
              <a:lnSpc>
                <a:spcPts val="5762"/>
              </a:lnSpc>
            </a:pPr>
            <a:r>
              <a:rPr lang="en-US" sz="4116">
                <a:solidFill>
                  <a:srgbClr val="E5645E"/>
                </a:solidFill>
                <a:latin typeface="Asap"/>
                <a:ea typeface="Asap"/>
                <a:cs typeface="Asap"/>
                <a:sym typeface="Asap"/>
              </a:rPr>
              <a:t>1.Giới thiệu chủ đề</a:t>
            </a:r>
          </a:p>
        </p:txBody>
      </p:sp>
      <p:sp>
        <p:nvSpPr>
          <p:cNvPr name="TextBox 19" id="19"/>
          <p:cNvSpPr txBox="true"/>
          <p:nvPr/>
        </p:nvSpPr>
        <p:spPr>
          <a:xfrm rot="0">
            <a:off x="3329957" y="2334597"/>
            <a:ext cx="11671385" cy="1181100"/>
          </a:xfrm>
          <a:prstGeom prst="rect">
            <a:avLst/>
          </a:prstGeom>
        </p:spPr>
        <p:txBody>
          <a:bodyPr anchor="t" rtlCol="false" tIns="0" lIns="0" bIns="0" rIns="0">
            <a:spAutoFit/>
          </a:bodyPr>
          <a:lstStyle/>
          <a:p>
            <a:pPr algn="ctr" marL="0" indent="0" lvl="0">
              <a:lnSpc>
                <a:spcPts val="9360"/>
              </a:lnSpc>
              <a:spcBef>
                <a:spcPct val="0"/>
              </a:spcBef>
            </a:pPr>
            <a:r>
              <a:rPr lang="en-US" b="true" sz="7800">
                <a:solidFill>
                  <a:srgbClr val="E5645E"/>
                </a:solidFill>
                <a:latin typeface="Saira Bold"/>
                <a:ea typeface="Saira Bold"/>
                <a:cs typeface="Saira Bold"/>
                <a:sym typeface="Saira Bold"/>
              </a:rPr>
              <a:t>M</a:t>
            </a:r>
            <a:r>
              <a:rPr lang="en-US" b="true" sz="7800">
                <a:solidFill>
                  <a:srgbClr val="E5645E"/>
                </a:solidFill>
                <a:latin typeface="Saira Bold"/>
                <a:ea typeface="Saira Bold"/>
                <a:cs typeface="Saira Bold"/>
                <a:sym typeface="Saira Bold"/>
              </a:rPr>
              <a:t>ục lục</a:t>
            </a:r>
          </a:p>
        </p:txBody>
      </p:sp>
      <p:sp>
        <p:nvSpPr>
          <p:cNvPr name="TextBox 20" id="2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455323" y="7592737"/>
            <a:ext cx="3004575" cy="2037648"/>
          </a:xfrm>
          <a:custGeom>
            <a:avLst/>
            <a:gdLst/>
            <a:ahLst/>
            <a:cxnLst/>
            <a:rect r="r" b="b" t="t" l="l"/>
            <a:pathLst>
              <a:path h="2037648" w="3004575">
                <a:moveTo>
                  <a:pt x="0" y="0"/>
                </a:moveTo>
                <a:lnTo>
                  <a:pt x="3004575" y="0"/>
                </a:lnTo>
                <a:lnTo>
                  <a:pt x="3004575" y="2037648"/>
                </a:lnTo>
                <a:lnTo>
                  <a:pt x="0" y="20376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1129248">
            <a:off x="15300608" y="2307984"/>
            <a:ext cx="1442095" cy="2661584"/>
          </a:xfrm>
          <a:custGeom>
            <a:avLst/>
            <a:gdLst/>
            <a:ahLst/>
            <a:cxnLst/>
            <a:rect r="r" b="b" t="t" l="l"/>
            <a:pathLst>
              <a:path h="2661584" w="1442095">
                <a:moveTo>
                  <a:pt x="1442095" y="0"/>
                </a:moveTo>
                <a:lnTo>
                  <a:pt x="0" y="0"/>
                </a:lnTo>
                <a:lnTo>
                  <a:pt x="0" y="2661585"/>
                </a:lnTo>
                <a:lnTo>
                  <a:pt x="1442095" y="2661585"/>
                </a:lnTo>
                <a:lnTo>
                  <a:pt x="1442095"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a:grpSpLocks noChangeAspect="true"/>
          </p:cNvGrpSpPr>
          <p:nvPr/>
        </p:nvGrpSpPr>
        <p:grpSpPr>
          <a:xfrm rot="0">
            <a:off x="10984257" y="3887371"/>
            <a:ext cx="6007585" cy="4511554"/>
            <a:chOff x="0" y="0"/>
            <a:chExt cx="8455660" cy="6350000"/>
          </a:xfrm>
        </p:grpSpPr>
        <p:sp>
          <p:nvSpPr>
            <p:cNvPr name="Freeform 10" id="10"/>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1" id="11"/>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2" id="12"/>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10"/>
              <a:stretch>
                <a:fillRect l="0" t="-3226" r="0" b="-3226"/>
              </a:stretch>
            </a:blipFill>
          </p:spPr>
        </p:sp>
        <p:sp>
          <p:nvSpPr>
            <p:cNvPr name="Freeform 13" id="13"/>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grpSp>
        <p:nvGrpSpPr>
          <p:cNvPr name="Group 14" id="14"/>
          <p:cNvGrpSpPr/>
          <p:nvPr/>
        </p:nvGrpSpPr>
        <p:grpSpPr>
          <a:xfrm rot="0">
            <a:off x="4704687" y="2262111"/>
            <a:ext cx="8878626" cy="1638354"/>
            <a:chOff x="0" y="0"/>
            <a:chExt cx="11838168" cy="2184472"/>
          </a:xfrm>
        </p:grpSpPr>
        <p:sp>
          <p:nvSpPr>
            <p:cNvPr name="TextBox 15" id="15"/>
            <p:cNvSpPr txBox="true"/>
            <p:nvPr/>
          </p:nvSpPr>
          <p:spPr>
            <a:xfrm rot="0">
              <a:off x="0" y="1628829"/>
              <a:ext cx="11838168" cy="555625"/>
            </a:xfrm>
            <a:prstGeom prst="rect">
              <a:avLst/>
            </a:prstGeom>
          </p:spPr>
          <p:txBody>
            <a:bodyPr anchor="t" rtlCol="false" tIns="0" lIns="0" bIns="0" rIns="0">
              <a:spAutoFit/>
            </a:bodyPr>
            <a:lstStyle/>
            <a:p>
              <a:pPr algn="l" marL="0" indent="0" lvl="0">
                <a:lnSpc>
                  <a:spcPts val="3240"/>
                </a:lnSpc>
                <a:spcBef>
                  <a:spcPct val="0"/>
                </a:spcBef>
              </a:pPr>
            </a:p>
          </p:txBody>
        </p:sp>
        <p:sp>
          <p:nvSpPr>
            <p:cNvPr name="TextBox 16" id="16"/>
            <p:cNvSpPr txBox="true"/>
            <p:nvPr/>
          </p:nvSpPr>
          <p:spPr>
            <a:xfrm rot="0">
              <a:off x="0" y="-9507"/>
              <a:ext cx="11838168" cy="1203325"/>
            </a:xfrm>
            <a:prstGeom prst="rect">
              <a:avLst/>
            </a:prstGeom>
          </p:spPr>
          <p:txBody>
            <a:bodyPr anchor="t" rtlCol="false" tIns="0" lIns="0" bIns="0" rIns="0">
              <a:spAutoFit/>
            </a:bodyPr>
            <a:lstStyle/>
            <a:p>
              <a:pPr algn="ctr">
                <a:lnSpc>
                  <a:spcPts val="7080"/>
                </a:lnSpc>
                <a:spcBef>
                  <a:spcPct val="0"/>
                </a:spcBef>
              </a:pPr>
              <a:r>
                <a:rPr lang="en-US" b="true" sz="5900">
                  <a:solidFill>
                    <a:srgbClr val="E5645E"/>
                  </a:solidFill>
                  <a:latin typeface="Saira Bold"/>
                  <a:ea typeface="Saira Bold"/>
                  <a:cs typeface="Saira Bold"/>
                  <a:sym typeface="Saira Bold"/>
                </a:rPr>
                <a:t>Giới thiệu về đề tài</a:t>
              </a:r>
            </a:p>
          </p:txBody>
        </p:sp>
      </p:grpSp>
      <p:grpSp>
        <p:nvGrpSpPr>
          <p:cNvPr name="Group 17" id="17"/>
          <p:cNvGrpSpPr/>
          <p:nvPr/>
        </p:nvGrpSpPr>
        <p:grpSpPr>
          <a:xfrm rot="0">
            <a:off x="3119363" y="3368360"/>
            <a:ext cx="6783519" cy="2941689"/>
            <a:chOff x="0" y="0"/>
            <a:chExt cx="9044692" cy="3922252"/>
          </a:xfrm>
        </p:grpSpPr>
        <p:sp>
          <p:nvSpPr>
            <p:cNvPr name="TextBox 18" id="18"/>
            <p:cNvSpPr txBox="true"/>
            <p:nvPr/>
          </p:nvSpPr>
          <p:spPr>
            <a:xfrm rot="0">
              <a:off x="0" y="-9525"/>
              <a:ext cx="9044692" cy="555625"/>
            </a:xfrm>
            <a:prstGeom prst="rect">
              <a:avLst/>
            </a:prstGeom>
          </p:spPr>
          <p:txBody>
            <a:bodyPr anchor="t" rtlCol="false" tIns="0" lIns="0" bIns="0" rIns="0">
              <a:spAutoFit/>
            </a:bodyPr>
            <a:lstStyle/>
            <a:p>
              <a:pPr algn="l" marL="0" indent="0" lvl="0">
                <a:lnSpc>
                  <a:spcPts val="3240"/>
                </a:lnSpc>
                <a:spcBef>
                  <a:spcPct val="0"/>
                </a:spcBef>
              </a:pPr>
            </a:p>
          </p:txBody>
        </p:sp>
        <p:sp>
          <p:nvSpPr>
            <p:cNvPr name="TextBox 19" id="19"/>
            <p:cNvSpPr txBox="true"/>
            <p:nvPr/>
          </p:nvSpPr>
          <p:spPr>
            <a:xfrm rot="0">
              <a:off x="0" y="639308"/>
              <a:ext cx="9044692" cy="3282907"/>
            </a:xfrm>
            <a:prstGeom prst="rect">
              <a:avLst/>
            </a:prstGeom>
          </p:spPr>
          <p:txBody>
            <a:bodyPr anchor="t" rtlCol="false" tIns="0" lIns="0" bIns="0" rIns="0">
              <a:spAutoFit/>
            </a:bodyPr>
            <a:lstStyle/>
            <a:p>
              <a:pPr algn="l" marL="496571" indent="-248285" lvl="1">
                <a:lnSpc>
                  <a:spcPts val="3979"/>
                </a:lnSpc>
                <a:buFont typeface="Arial"/>
                <a:buChar char="•"/>
              </a:pPr>
              <a:r>
                <a:rPr lang="en-US" b="true" sz="2300">
                  <a:solidFill>
                    <a:srgbClr val="E5645E"/>
                  </a:solidFill>
                  <a:latin typeface="Asap Bold"/>
                  <a:ea typeface="Asap Bold"/>
                  <a:cs typeface="Asap Bold"/>
                  <a:sym typeface="Asap Bold"/>
                </a:rPr>
                <a:t>Xem bói Tarot</a:t>
              </a:r>
              <a:r>
                <a:rPr lang="en-US" sz="2300">
                  <a:solidFill>
                    <a:srgbClr val="E5645E"/>
                  </a:solidFill>
                  <a:latin typeface="Asap"/>
                  <a:ea typeface="Asap"/>
                  <a:cs typeface="Asap"/>
                  <a:sym typeface="Asap"/>
                </a:rPr>
                <a:t> (Adobe Experience Design) là nhu cầu mới mẻ của giới trẻ để giải quyết các khúc mắc trong cuộc sống, đặt bên cạnh các loại hình tìm hiểu tâm linh khác như tử vi, nhân tướng học,...</a:t>
              </a:r>
            </a:p>
          </p:txBody>
        </p:sp>
      </p:grpSp>
      <p:grpSp>
        <p:nvGrpSpPr>
          <p:cNvPr name="Group 20" id="20"/>
          <p:cNvGrpSpPr/>
          <p:nvPr/>
        </p:nvGrpSpPr>
        <p:grpSpPr>
          <a:xfrm rot="0">
            <a:off x="3119363" y="5805224"/>
            <a:ext cx="6783519" cy="2711438"/>
            <a:chOff x="0" y="0"/>
            <a:chExt cx="9044692" cy="3615251"/>
          </a:xfrm>
        </p:grpSpPr>
        <p:sp>
          <p:nvSpPr>
            <p:cNvPr name="TextBox 21" id="21"/>
            <p:cNvSpPr txBox="true"/>
            <p:nvPr/>
          </p:nvSpPr>
          <p:spPr>
            <a:xfrm rot="0">
              <a:off x="0" y="-9525"/>
              <a:ext cx="9044692" cy="555625"/>
            </a:xfrm>
            <a:prstGeom prst="rect">
              <a:avLst/>
            </a:prstGeom>
          </p:spPr>
          <p:txBody>
            <a:bodyPr anchor="t" rtlCol="false" tIns="0" lIns="0" bIns="0" rIns="0">
              <a:spAutoFit/>
            </a:bodyPr>
            <a:lstStyle/>
            <a:p>
              <a:pPr algn="l" marL="0" indent="0" lvl="0">
                <a:lnSpc>
                  <a:spcPts val="3240"/>
                </a:lnSpc>
                <a:spcBef>
                  <a:spcPct val="0"/>
                </a:spcBef>
              </a:pPr>
            </a:p>
          </p:txBody>
        </p:sp>
        <p:sp>
          <p:nvSpPr>
            <p:cNvPr name="TextBox 22" id="22"/>
            <p:cNvSpPr txBox="true"/>
            <p:nvPr/>
          </p:nvSpPr>
          <p:spPr>
            <a:xfrm rot="0">
              <a:off x="0" y="677408"/>
              <a:ext cx="9044692" cy="2937806"/>
            </a:xfrm>
            <a:prstGeom prst="rect">
              <a:avLst/>
            </a:prstGeom>
          </p:spPr>
          <p:txBody>
            <a:bodyPr anchor="t" rtlCol="false" tIns="0" lIns="0" bIns="0" rIns="0">
              <a:spAutoFit/>
            </a:bodyPr>
            <a:lstStyle/>
            <a:p>
              <a:pPr algn="l" marL="496571" indent="-248285" lvl="1">
                <a:lnSpc>
                  <a:spcPts val="3542"/>
                </a:lnSpc>
                <a:buFont typeface="Arial"/>
                <a:buChar char="•"/>
              </a:pPr>
              <a:r>
                <a:rPr lang="en-US" sz="2300">
                  <a:solidFill>
                    <a:srgbClr val="E5645E"/>
                  </a:solidFill>
                  <a:latin typeface="Asap"/>
                  <a:ea typeface="Asap"/>
                  <a:cs typeface="Asap"/>
                  <a:sym typeface="Asap"/>
                </a:rPr>
                <a:t>Nhóm quyết định xây dựng một nền tảng website nhằm </a:t>
              </a:r>
              <a:r>
                <a:rPr lang="en-US" b="true" sz="2300">
                  <a:solidFill>
                    <a:srgbClr val="E5645E"/>
                  </a:solidFill>
                  <a:latin typeface="Asap Bold"/>
                  <a:ea typeface="Asap Bold"/>
                  <a:cs typeface="Asap Bold"/>
                  <a:sym typeface="Asap Bold"/>
                </a:rPr>
                <a:t>cung cấp cho người dùng một nền tảng uy tín</a:t>
              </a:r>
              <a:r>
                <a:rPr lang="en-US" sz="2300">
                  <a:solidFill>
                    <a:srgbClr val="E5645E"/>
                  </a:solidFill>
                  <a:latin typeface="Asap"/>
                  <a:ea typeface="Asap"/>
                  <a:cs typeface="Asap"/>
                  <a:sym typeface="Asap"/>
                </a:rPr>
                <a:t>, bên cạnh đó </a:t>
              </a:r>
              <a:r>
                <a:rPr lang="en-US" b="true" sz="2300">
                  <a:solidFill>
                    <a:srgbClr val="E5645E"/>
                  </a:solidFill>
                  <a:latin typeface="Asap Bold"/>
                  <a:ea typeface="Asap Bold"/>
                  <a:cs typeface="Asap Bold"/>
                  <a:sym typeface="Asap Bold"/>
                </a:rPr>
                <a:t>xây dựng một cộng đồng</a:t>
              </a:r>
              <a:r>
                <a:rPr lang="en-US" sz="2300">
                  <a:solidFill>
                    <a:srgbClr val="E5645E"/>
                  </a:solidFill>
                  <a:latin typeface="Asap"/>
                  <a:ea typeface="Asap"/>
                  <a:cs typeface="Asap"/>
                  <a:sym typeface="Asap"/>
                </a:rPr>
                <a:t> với những người có chung niềm đam mê để cùng nhau trau đồi và giải đáp thắc mắc .</a:t>
              </a:r>
            </a:p>
          </p:txBody>
        </p:sp>
      </p:grpSp>
      <p:sp>
        <p:nvSpPr>
          <p:cNvPr name="TextBox 23" id="2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CC9"/>
        </a:solidFill>
      </p:bgPr>
    </p:bg>
    <p:spTree>
      <p:nvGrpSpPr>
        <p:cNvPr id="1" name=""/>
        <p:cNvGrpSpPr/>
        <p:nvPr/>
      </p:nvGrpSpPr>
      <p:grpSpPr>
        <a:xfrm>
          <a:off x="0" y="0"/>
          <a:ext cx="0" cy="0"/>
          <a:chOff x="0" y="0"/>
          <a:chExt cx="0" cy="0"/>
        </a:xfrm>
      </p:grpSpPr>
      <p:grpSp>
        <p:nvGrpSpPr>
          <p:cNvPr name="Group 2" id="2"/>
          <p:cNvGrpSpPr/>
          <p:nvPr/>
        </p:nvGrpSpPr>
        <p:grpSpPr>
          <a:xfrm rot="0">
            <a:off x="1970948" y="1542493"/>
            <a:ext cx="14280979" cy="6179769"/>
            <a:chOff x="0" y="0"/>
            <a:chExt cx="19041306" cy="8239692"/>
          </a:xfrm>
        </p:grpSpPr>
        <p:grpSp>
          <p:nvGrpSpPr>
            <p:cNvPr name="Group 3" id="3"/>
            <p:cNvGrpSpPr/>
            <p:nvPr/>
          </p:nvGrpSpPr>
          <p:grpSpPr>
            <a:xfrm rot="0">
              <a:off x="148027" y="2347862"/>
              <a:ext cx="18760682" cy="5652794"/>
              <a:chOff x="0" y="0"/>
              <a:chExt cx="1844847" cy="555872"/>
            </a:xfrm>
          </p:grpSpPr>
          <p:sp>
            <p:nvSpPr>
              <p:cNvPr name="Freeform 4" id="4"/>
              <p:cNvSpPr/>
              <p:nvPr/>
            </p:nvSpPr>
            <p:spPr>
              <a:xfrm flipH="false" flipV="false" rot="0">
                <a:off x="0" y="0"/>
                <a:ext cx="1844847" cy="555872"/>
              </a:xfrm>
              <a:custGeom>
                <a:avLst/>
                <a:gdLst/>
                <a:ahLst/>
                <a:cxnLst/>
                <a:rect r="r" b="b" t="t" l="l"/>
                <a:pathLst>
                  <a:path h="555872" w="1844847">
                    <a:moveTo>
                      <a:pt x="0" y="0"/>
                    </a:moveTo>
                    <a:lnTo>
                      <a:pt x="1844847" y="0"/>
                    </a:lnTo>
                    <a:lnTo>
                      <a:pt x="1844847" y="555872"/>
                    </a:lnTo>
                    <a:lnTo>
                      <a:pt x="0" y="555872"/>
                    </a:lnTo>
                    <a:close/>
                  </a:path>
                </a:pathLst>
              </a:custGeom>
              <a:solidFill>
                <a:srgbClr val="FFFFFF"/>
              </a:solidFill>
            </p:spPr>
          </p:sp>
        </p:grpSp>
        <p:sp>
          <p:nvSpPr>
            <p:cNvPr name="Freeform 5" id="5"/>
            <p:cNvSpPr/>
            <p:nvPr/>
          </p:nvSpPr>
          <p:spPr>
            <a:xfrm flipH="false" flipV="false" rot="0">
              <a:off x="0" y="0"/>
              <a:ext cx="19041306" cy="8239692"/>
            </a:xfrm>
            <a:custGeom>
              <a:avLst/>
              <a:gdLst/>
              <a:ahLst/>
              <a:cxnLst/>
              <a:rect r="r" b="b" t="t" l="l"/>
              <a:pathLst>
                <a:path h="8239692" w="19041306">
                  <a:moveTo>
                    <a:pt x="0" y="0"/>
                  </a:moveTo>
                  <a:lnTo>
                    <a:pt x="19041306" y="0"/>
                  </a:lnTo>
                  <a:lnTo>
                    <a:pt x="19041306" y="8239692"/>
                  </a:lnTo>
                  <a:lnTo>
                    <a:pt x="0" y="8239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6" id="6"/>
          <p:cNvSpPr/>
          <p:nvPr/>
        </p:nvSpPr>
        <p:spPr>
          <a:xfrm flipH="false" flipV="false" rot="900993">
            <a:off x="15422980" y="3739552"/>
            <a:ext cx="1496488" cy="2569078"/>
          </a:xfrm>
          <a:custGeom>
            <a:avLst/>
            <a:gdLst/>
            <a:ahLst/>
            <a:cxnLst/>
            <a:rect r="r" b="b" t="t" l="l"/>
            <a:pathLst>
              <a:path h="2569078" w="149648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717700" y="4362450"/>
            <a:ext cx="10787475" cy="1562100"/>
          </a:xfrm>
          <a:prstGeom prst="rect">
            <a:avLst/>
          </a:prstGeom>
        </p:spPr>
        <p:txBody>
          <a:bodyPr anchor="t" rtlCol="false" tIns="0" lIns="0" bIns="0" rIns="0">
            <a:spAutoFit/>
          </a:bodyPr>
          <a:lstStyle/>
          <a:p>
            <a:pPr algn="ctr">
              <a:lnSpc>
                <a:spcPts val="12330"/>
              </a:lnSpc>
              <a:spcBef>
                <a:spcPct val="0"/>
              </a:spcBef>
            </a:pPr>
            <a:r>
              <a:rPr lang="en-US" b="true" sz="10275">
                <a:solidFill>
                  <a:srgbClr val="E5645E"/>
                </a:solidFill>
                <a:latin typeface="Saira Bold"/>
                <a:ea typeface="Saira Bold"/>
                <a:cs typeface="Saira Bold"/>
                <a:sym typeface="Saira Bold"/>
              </a:rPr>
              <a:t>Phân tích yêu cầu</a:t>
            </a:r>
          </a:p>
        </p:txBody>
      </p:sp>
      <p:sp>
        <p:nvSpPr>
          <p:cNvPr name="TextBox 8" id="8"/>
          <p:cNvSpPr txBox="true"/>
          <p:nvPr/>
        </p:nvSpPr>
        <p:spPr>
          <a:xfrm rot="0">
            <a:off x="6542503" y="8793480"/>
            <a:ext cx="5202994" cy="464820"/>
          </a:xfrm>
          <a:prstGeom prst="rect">
            <a:avLst/>
          </a:prstGeom>
        </p:spPr>
        <p:txBody>
          <a:bodyPr anchor="t" rtlCol="false" tIns="0" lIns="0" bIns="0" rIns="0">
            <a:spAutoFit/>
          </a:bodyPr>
          <a:lstStyle/>
          <a:p>
            <a:pPr algn="ctr">
              <a:lnSpc>
                <a:spcPts val="3780"/>
              </a:lnSpc>
            </a:pPr>
            <a:r>
              <a:rPr lang="en-US" b="true" sz="2700" u="sng">
                <a:solidFill>
                  <a:srgbClr val="E5645E"/>
                </a:solidFill>
                <a:latin typeface="Asap Medium"/>
                <a:ea typeface="Asap Medium"/>
                <a:cs typeface="Asap Medium"/>
                <a:sym typeface="Asap Medium"/>
                <a:hlinkClick r:id="rId6" action="ppaction://hlinksldjump"/>
              </a:rPr>
              <a:t>Quay lại Trang Mục lục</a:t>
            </a:r>
          </a:p>
        </p:txBody>
      </p:sp>
      <p:sp>
        <p:nvSpPr>
          <p:cNvPr name="Freeform 9" id="9"/>
          <p:cNvSpPr/>
          <p:nvPr/>
        </p:nvSpPr>
        <p:spPr>
          <a:xfrm flipH="false" flipV="false" rot="0">
            <a:off x="1061262" y="5627905"/>
            <a:ext cx="1819372" cy="1425726"/>
          </a:xfrm>
          <a:custGeom>
            <a:avLst/>
            <a:gdLst/>
            <a:ahLst/>
            <a:cxnLst/>
            <a:rect r="r" b="b" t="t" l="l"/>
            <a:pathLst>
              <a:path h="1425726" w="1819372">
                <a:moveTo>
                  <a:pt x="0" y="0"/>
                </a:moveTo>
                <a:lnTo>
                  <a:pt x="1819372" y="0"/>
                </a:lnTo>
                <a:lnTo>
                  <a:pt x="1819372" y="1425727"/>
                </a:lnTo>
                <a:lnTo>
                  <a:pt x="0" y="14257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0322490" y="3125595"/>
            <a:ext cx="6007585" cy="4511554"/>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1182" t="0" r="-30579" b="0"/>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grpSp>
        <p:nvGrpSpPr>
          <p:cNvPr name="Group 13" id="13"/>
          <p:cNvGrpSpPr/>
          <p:nvPr/>
        </p:nvGrpSpPr>
        <p:grpSpPr>
          <a:xfrm rot="0">
            <a:off x="3258449" y="3590666"/>
            <a:ext cx="6325438" cy="3105669"/>
            <a:chOff x="0" y="0"/>
            <a:chExt cx="8433917" cy="4140891"/>
          </a:xfrm>
        </p:grpSpPr>
        <p:sp>
          <p:nvSpPr>
            <p:cNvPr name="TextBox 14" id="14"/>
            <p:cNvSpPr txBox="true"/>
            <p:nvPr/>
          </p:nvSpPr>
          <p:spPr>
            <a:xfrm rot="0">
              <a:off x="0" y="3000009"/>
              <a:ext cx="8433917" cy="1140883"/>
            </a:xfrm>
            <a:prstGeom prst="rect">
              <a:avLst/>
            </a:prstGeom>
          </p:spPr>
          <p:txBody>
            <a:bodyPr anchor="t" rtlCol="false" tIns="0" lIns="0" bIns="0" rIns="0">
              <a:spAutoFit/>
            </a:bodyPr>
            <a:lstStyle/>
            <a:p>
              <a:pPr algn="l">
                <a:lnSpc>
                  <a:spcPts val="3500"/>
                </a:lnSpc>
              </a:pPr>
              <a:r>
                <a:rPr lang="en-US" sz="2500">
                  <a:solidFill>
                    <a:srgbClr val="E5645E"/>
                  </a:solidFill>
                  <a:latin typeface="Asap"/>
                  <a:ea typeface="Asap"/>
                  <a:cs typeface="Asap"/>
                  <a:sym typeface="Asap"/>
                </a:rPr>
                <a:t>Xác định mục tiêu và củng cố lí do chọn đề tài</a:t>
              </a:r>
            </a:p>
          </p:txBody>
        </p:sp>
        <p:sp>
          <p:nvSpPr>
            <p:cNvPr name="TextBox 15" id="15"/>
            <p:cNvSpPr txBox="true"/>
            <p:nvPr/>
          </p:nvSpPr>
          <p:spPr>
            <a:xfrm rot="0">
              <a:off x="0" y="-9525"/>
              <a:ext cx="8433917" cy="2651125"/>
            </a:xfrm>
            <a:prstGeom prst="rect">
              <a:avLst/>
            </a:prstGeom>
          </p:spPr>
          <p:txBody>
            <a:bodyPr anchor="t" rtlCol="false" tIns="0" lIns="0" bIns="0" rIns="0">
              <a:spAutoFit/>
            </a:bodyPr>
            <a:lstStyle/>
            <a:p>
              <a:pPr algn="l">
                <a:lnSpc>
                  <a:spcPts val="7800"/>
                </a:lnSpc>
                <a:spcBef>
                  <a:spcPct val="0"/>
                </a:spcBef>
              </a:pPr>
              <a:r>
                <a:rPr lang="en-US" b="true" sz="6500">
                  <a:solidFill>
                    <a:srgbClr val="E5645E"/>
                  </a:solidFill>
                  <a:latin typeface="Saira Bold"/>
                  <a:ea typeface="Saira Bold"/>
                  <a:cs typeface="Saira Bold"/>
                  <a:sym typeface="Saira Bold"/>
                </a:rPr>
                <a:t>1.Thói quen của người dùng</a:t>
              </a:r>
            </a:p>
          </p:txBody>
        </p:sp>
      </p:gr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3622245" y="5238750"/>
            <a:ext cx="6007585" cy="4511554"/>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0" t="0" r="-31761" b="0"/>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grpSp>
        <p:nvGrpSpPr>
          <p:cNvPr name="Group 13" id="13"/>
          <p:cNvGrpSpPr>
            <a:grpSpLocks noChangeAspect="true"/>
          </p:cNvGrpSpPr>
          <p:nvPr/>
        </p:nvGrpSpPr>
        <p:grpSpPr>
          <a:xfrm rot="0">
            <a:off x="8536718" y="3961627"/>
            <a:ext cx="6250799" cy="4694202"/>
            <a:chOff x="0" y="0"/>
            <a:chExt cx="8455660" cy="6350000"/>
          </a:xfrm>
        </p:grpSpPr>
        <p:sp>
          <p:nvSpPr>
            <p:cNvPr name="Freeform 14" id="14"/>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5" id="15"/>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6" id="16"/>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9"/>
              <a:stretch>
                <a:fillRect l="0" t="0" r="-31761" b="0"/>
              </a:stretch>
            </a:blipFill>
          </p:spPr>
        </p:sp>
        <p:sp>
          <p:nvSpPr>
            <p:cNvPr name="Freeform 17" id="17"/>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sp>
        <p:nvSpPr>
          <p:cNvPr name="TextBox 18" id="18"/>
          <p:cNvSpPr txBox="true"/>
          <p:nvPr/>
        </p:nvSpPr>
        <p:spPr>
          <a:xfrm rot="0">
            <a:off x="2578061" y="2430946"/>
            <a:ext cx="12209457" cy="1990725"/>
          </a:xfrm>
          <a:prstGeom prst="rect">
            <a:avLst/>
          </a:prstGeom>
        </p:spPr>
        <p:txBody>
          <a:bodyPr anchor="t" rtlCol="false" tIns="0" lIns="0" bIns="0" rIns="0">
            <a:spAutoFit/>
          </a:bodyPr>
          <a:lstStyle/>
          <a:p>
            <a:pPr algn="l">
              <a:lnSpc>
                <a:spcPts val="7800"/>
              </a:lnSpc>
              <a:spcBef>
                <a:spcPct val="0"/>
              </a:spcBef>
            </a:pPr>
            <a:r>
              <a:rPr lang="en-US" b="true" sz="6500">
                <a:solidFill>
                  <a:srgbClr val="E5645E"/>
                </a:solidFill>
                <a:latin typeface="Saira Bold"/>
                <a:ea typeface="Saira Bold"/>
                <a:cs typeface="Saira Bold"/>
                <a:sym typeface="Saira Bold"/>
              </a:rPr>
              <a:t>2.Tần suất sử dụng &amp; mong đợi của người dùng</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0087816" y="3064545"/>
            <a:ext cx="6007585" cy="4511554"/>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3722" t="0" r="-3722" b="0"/>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sp>
        <p:nvSpPr>
          <p:cNvPr name="TextBox 13" id="13"/>
          <p:cNvSpPr txBox="true"/>
          <p:nvPr/>
        </p:nvSpPr>
        <p:spPr>
          <a:xfrm rot="0">
            <a:off x="3258449" y="2866766"/>
            <a:ext cx="6325438" cy="2981325"/>
          </a:xfrm>
          <a:prstGeom prst="rect">
            <a:avLst/>
          </a:prstGeom>
        </p:spPr>
        <p:txBody>
          <a:bodyPr anchor="t" rtlCol="false" tIns="0" lIns="0" bIns="0" rIns="0">
            <a:spAutoFit/>
          </a:bodyPr>
          <a:lstStyle/>
          <a:p>
            <a:pPr algn="l">
              <a:lnSpc>
                <a:spcPts val="7800"/>
              </a:lnSpc>
              <a:spcBef>
                <a:spcPct val="0"/>
              </a:spcBef>
            </a:pPr>
            <a:r>
              <a:rPr lang="en-US" b="true" sz="6500">
                <a:solidFill>
                  <a:srgbClr val="E5645E"/>
                </a:solidFill>
                <a:latin typeface="Saira Bold"/>
                <a:ea typeface="Saira Bold"/>
                <a:cs typeface="Saira Bold"/>
                <a:sym typeface="Saira Bold"/>
              </a:rPr>
              <a:t>3.Lí do người dùng tìm đến Tarot</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0427719" y="3452418"/>
            <a:ext cx="6007585" cy="4511554"/>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15880" t="0" r="-15880" b="0"/>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sp>
        <p:nvSpPr>
          <p:cNvPr name="TextBox 13" id="13"/>
          <p:cNvSpPr txBox="true"/>
          <p:nvPr/>
        </p:nvSpPr>
        <p:spPr>
          <a:xfrm rot="0">
            <a:off x="3114767" y="3146540"/>
            <a:ext cx="6325438" cy="3971925"/>
          </a:xfrm>
          <a:prstGeom prst="rect">
            <a:avLst/>
          </a:prstGeom>
        </p:spPr>
        <p:txBody>
          <a:bodyPr anchor="t" rtlCol="false" tIns="0" lIns="0" bIns="0" rIns="0">
            <a:spAutoFit/>
          </a:bodyPr>
          <a:lstStyle/>
          <a:p>
            <a:pPr algn="l">
              <a:lnSpc>
                <a:spcPts val="7800"/>
              </a:lnSpc>
              <a:spcBef>
                <a:spcPct val="0"/>
              </a:spcBef>
            </a:pPr>
            <a:r>
              <a:rPr lang="en-US" b="true" sz="6500">
                <a:solidFill>
                  <a:srgbClr val="E5645E"/>
                </a:solidFill>
                <a:latin typeface="Saira Bold"/>
                <a:ea typeface="Saira Bold"/>
                <a:cs typeface="Saira Bold"/>
                <a:sym typeface="Saira Bold"/>
              </a:rPr>
              <a:t>4. Yếu tố quan trọng giữ chân người dùng ở lại với nền tảng</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6735" y="-4006735"/>
            <a:ext cx="10274531" cy="18288000"/>
          </a:xfrm>
          <a:custGeom>
            <a:avLst/>
            <a:gdLst/>
            <a:ahLst/>
            <a:cxnLst/>
            <a:rect r="r" b="b" t="t" l="l"/>
            <a:pathLst>
              <a:path h="18288000" w="10274531">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308025" y="656615"/>
            <a:ext cx="13671950" cy="8973771"/>
            <a:chOff x="0" y="0"/>
            <a:chExt cx="18229267" cy="11965028"/>
          </a:xfrm>
        </p:grpSpPr>
        <p:grpSp>
          <p:nvGrpSpPr>
            <p:cNvPr name="Group 4" id="4"/>
            <p:cNvGrpSpPr/>
            <p:nvPr/>
          </p:nvGrpSpPr>
          <p:grpSpPr>
            <a:xfrm rot="0">
              <a:off x="237334" y="1710065"/>
              <a:ext cx="17818100" cy="9969500"/>
              <a:chOff x="0" y="0"/>
              <a:chExt cx="3420621" cy="1913890"/>
            </a:xfrm>
          </p:grpSpPr>
          <p:sp>
            <p:nvSpPr>
              <p:cNvPr name="Freeform 5" id="5"/>
              <p:cNvSpPr/>
              <p:nvPr/>
            </p:nvSpPr>
            <p:spPr>
              <a:xfrm flipH="false" flipV="false" rot="0">
                <a:off x="0" y="0"/>
                <a:ext cx="3420621" cy="1913890"/>
              </a:xfrm>
              <a:custGeom>
                <a:avLst/>
                <a:gdLst/>
                <a:ahLst/>
                <a:cxnLst/>
                <a:rect r="r" b="b" t="t" l="l"/>
                <a:pathLst>
                  <a:path h="1913890" w="3420621">
                    <a:moveTo>
                      <a:pt x="0" y="0"/>
                    </a:moveTo>
                    <a:lnTo>
                      <a:pt x="3420621" y="0"/>
                    </a:lnTo>
                    <a:lnTo>
                      <a:pt x="3420621" y="1913890"/>
                    </a:lnTo>
                    <a:lnTo>
                      <a:pt x="0" y="1913890"/>
                    </a:lnTo>
                    <a:close/>
                  </a:path>
                </a:pathLst>
              </a:custGeom>
              <a:solidFill>
                <a:srgbClr val="FFFFFF"/>
              </a:solidFill>
            </p:spPr>
          </p:sp>
        </p:grpSp>
        <p:sp>
          <p:nvSpPr>
            <p:cNvPr name="Freeform 6" id="6"/>
            <p:cNvSpPr/>
            <p:nvPr/>
          </p:nvSpPr>
          <p:spPr>
            <a:xfrm flipH="false" flipV="false" rot="0">
              <a:off x="0" y="0"/>
              <a:ext cx="18229267" cy="11965028"/>
            </a:xfrm>
            <a:custGeom>
              <a:avLst/>
              <a:gdLst/>
              <a:ahLst/>
              <a:cxnLst/>
              <a:rect r="r" b="b" t="t" l="l"/>
              <a:pathLst>
                <a:path h="11965028" w="18229267">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7" id="7"/>
          <p:cNvSpPr/>
          <p:nvPr/>
        </p:nvSpPr>
        <p:spPr>
          <a:xfrm flipH="false" flipV="false" rot="0">
            <a:off x="14478138" y="6925041"/>
            <a:ext cx="2522789" cy="2077861"/>
          </a:xfrm>
          <a:custGeom>
            <a:avLst/>
            <a:gdLst/>
            <a:ahLst/>
            <a:cxnLst/>
            <a:rect r="r" b="b" t="t" l="l"/>
            <a:pathLst>
              <a:path h="2077861" w="2522789">
                <a:moveTo>
                  <a:pt x="0" y="0"/>
                </a:moveTo>
                <a:lnTo>
                  <a:pt x="2522789" y="0"/>
                </a:lnTo>
                <a:lnTo>
                  <a:pt x="2522789" y="2077861"/>
                </a:lnTo>
                <a:lnTo>
                  <a:pt x="0" y="207786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0393991" y="3297734"/>
            <a:ext cx="6007585" cy="4511554"/>
            <a:chOff x="0" y="0"/>
            <a:chExt cx="8455660" cy="6350000"/>
          </a:xfrm>
        </p:grpSpPr>
        <p:sp>
          <p:nvSpPr>
            <p:cNvPr name="Freeform 9" id="9"/>
            <p:cNvSpPr/>
            <p:nvPr/>
          </p:nvSpPr>
          <p:spPr>
            <a:xfrm flipH="false" flipV="false" rot="0">
              <a:off x="15240" y="5910580"/>
              <a:ext cx="8425180" cy="424180"/>
            </a:xfrm>
            <a:custGeom>
              <a:avLst/>
              <a:gdLst/>
              <a:ahLst/>
              <a:cxnLst/>
              <a:rect r="r" b="b" t="t" l="l"/>
              <a:pathLst>
                <a:path h="424180" w="8425180">
                  <a:moveTo>
                    <a:pt x="7769860" y="424180"/>
                  </a:moveTo>
                  <a:lnTo>
                    <a:pt x="2839720" y="424180"/>
                  </a:lnTo>
                  <a:lnTo>
                    <a:pt x="2839720" y="1270"/>
                  </a:lnTo>
                  <a:lnTo>
                    <a:pt x="7769860" y="1270"/>
                  </a:lnTo>
                  <a:lnTo>
                    <a:pt x="7769860" y="424180"/>
                  </a:lnTo>
                  <a:close/>
                  <a:moveTo>
                    <a:pt x="652780" y="0"/>
                  </a:moveTo>
                  <a:lnTo>
                    <a:pt x="0" y="0"/>
                  </a:lnTo>
                  <a:lnTo>
                    <a:pt x="0" y="422910"/>
                  </a:lnTo>
                  <a:lnTo>
                    <a:pt x="651510" y="422910"/>
                  </a:lnTo>
                  <a:lnTo>
                    <a:pt x="652780" y="0"/>
                  </a:lnTo>
                  <a:lnTo>
                    <a:pt x="652780" y="0"/>
                  </a:lnTo>
                  <a:close/>
                  <a:moveTo>
                    <a:pt x="8425180" y="0"/>
                  </a:moveTo>
                  <a:lnTo>
                    <a:pt x="7769860" y="0"/>
                  </a:lnTo>
                  <a:lnTo>
                    <a:pt x="7769860" y="422910"/>
                  </a:lnTo>
                  <a:lnTo>
                    <a:pt x="8425180" y="422910"/>
                  </a:lnTo>
                  <a:lnTo>
                    <a:pt x="8425180" y="0"/>
                  </a:lnTo>
                  <a:close/>
                </a:path>
              </a:pathLst>
            </a:custGeom>
            <a:solidFill>
              <a:srgbClr val="FFFFFF"/>
            </a:solidFill>
          </p:spPr>
        </p:sp>
        <p:sp>
          <p:nvSpPr>
            <p:cNvPr name="Freeform 10" id="10"/>
            <p:cNvSpPr/>
            <p:nvPr/>
          </p:nvSpPr>
          <p:spPr>
            <a:xfrm flipH="false" flipV="false" rot="0">
              <a:off x="15240" y="15240"/>
              <a:ext cx="8425180" cy="6319520"/>
            </a:xfrm>
            <a:custGeom>
              <a:avLst/>
              <a:gdLst/>
              <a:ahLst/>
              <a:cxnLst/>
              <a:rect r="r" b="b" t="t" l="l"/>
              <a:pathLst>
                <a:path h="6319520" w="8425180">
                  <a:moveTo>
                    <a:pt x="2839720" y="6319520"/>
                  </a:moveTo>
                  <a:lnTo>
                    <a:pt x="652780" y="6319520"/>
                  </a:lnTo>
                  <a:lnTo>
                    <a:pt x="652780" y="5896610"/>
                  </a:lnTo>
                  <a:lnTo>
                    <a:pt x="2840990" y="5896610"/>
                  </a:lnTo>
                  <a:lnTo>
                    <a:pt x="2839720" y="6319520"/>
                  </a:lnTo>
                  <a:lnTo>
                    <a:pt x="2839720" y="6319520"/>
                  </a:lnTo>
                  <a:close/>
                  <a:moveTo>
                    <a:pt x="8425180" y="0"/>
                  </a:moveTo>
                  <a:lnTo>
                    <a:pt x="0" y="0"/>
                  </a:lnTo>
                  <a:lnTo>
                    <a:pt x="0" y="622300"/>
                  </a:lnTo>
                  <a:lnTo>
                    <a:pt x="8425180" y="622300"/>
                  </a:lnTo>
                  <a:lnTo>
                    <a:pt x="8425180" y="0"/>
                  </a:lnTo>
                  <a:lnTo>
                    <a:pt x="8425180" y="0"/>
                  </a:lnTo>
                  <a:close/>
                </a:path>
              </a:pathLst>
            </a:custGeom>
            <a:solidFill>
              <a:srgbClr val="F6BBB7"/>
            </a:solidFill>
          </p:spPr>
        </p:sp>
        <p:sp>
          <p:nvSpPr>
            <p:cNvPr name="Freeform 11" id="11"/>
            <p:cNvSpPr/>
            <p:nvPr/>
          </p:nvSpPr>
          <p:spPr>
            <a:xfrm flipH="false" flipV="false" rot="0">
              <a:off x="15240" y="637540"/>
              <a:ext cx="8425180" cy="5273040"/>
            </a:xfrm>
            <a:custGeom>
              <a:avLst/>
              <a:gdLst/>
              <a:ahLst/>
              <a:cxnLst/>
              <a:rect r="r" b="b" t="t" l="l"/>
              <a:pathLst>
                <a:path h="5273040" w="8425180">
                  <a:moveTo>
                    <a:pt x="8425180" y="5273040"/>
                  </a:moveTo>
                  <a:lnTo>
                    <a:pt x="0" y="5273040"/>
                  </a:lnTo>
                  <a:lnTo>
                    <a:pt x="0" y="0"/>
                  </a:lnTo>
                  <a:lnTo>
                    <a:pt x="8425180" y="0"/>
                  </a:lnTo>
                  <a:lnTo>
                    <a:pt x="8425180" y="5273040"/>
                  </a:lnTo>
                  <a:lnTo>
                    <a:pt x="8425180" y="5273040"/>
                  </a:lnTo>
                  <a:close/>
                </a:path>
              </a:pathLst>
            </a:custGeom>
            <a:blipFill>
              <a:blip r:embed="rId8"/>
              <a:stretch>
                <a:fillRect l="0" t="-12168" r="0" b="-12168"/>
              </a:stretch>
            </a:blipFill>
          </p:spPr>
        </p:sp>
        <p:sp>
          <p:nvSpPr>
            <p:cNvPr name="Freeform 12" id="12"/>
            <p:cNvSpPr/>
            <p:nvPr/>
          </p:nvSpPr>
          <p:spPr>
            <a:xfrm flipH="false" flipV="false" rot="0">
              <a:off x="0" y="0"/>
              <a:ext cx="8455660" cy="6348730"/>
            </a:xfrm>
            <a:custGeom>
              <a:avLst/>
              <a:gdLst/>
              <a:ahLst/>
              <a:cxnLst/>
              <a:rect r="r" b="b" t="t" l="l"/>
              <a:pathLst>
                <a:path h="6348730" w="8455660">
                  <a:moveTo>
                    <a:pt x="8440420" y="0"/>
                  </a:moveTo>
                  <a:lnTo>
                    <a:pt x="15240" y="0"/>
                  </a:lnTo>
                  <a:cubicBezTo>
                    <a:pt x="7620" y="0"/>
                    <a:pt x="0" y="7620"/>
                    <a:pt x="0" y="15240"/>
                  </a:cubicBezTo>
                  <a:lnTo>
                    <a:pt x="0" y="5910580"/>
                  </a:lnTo>
                  <a:lnTo>
                    <a:pt x="0" y="6333490"/>
                  </a:lnTo>
                  <a:cubicBezTo>
                    <a:pt x="0" y="6342380"/>
                    <a:pt x="7620" y="6348730"/>
                    <a:pt x="15240" y="6348730"/>
                  </a:cubicBezTo>
                  <a:lnTo>
                    <a:pt x="666750" y="6348730"/>
                  </a:lnTo>
                  <a:lnTo>
                    <a:pt x="2854960" y="6348730"/>
                  </a:lnTo>
                  <a:lnTo>
                    <a:pt x="7785100" y="6348730"/>
                  </a:lnTo>
                  <a:lnTo>
                    <a:pt x="8440420" y="6348730"/>
                  </a:lnTo>
                  <a:cubicBezTo>
                    <a:pt x="8449310" y="6348730"/>
                    <a:pt x="8455660" y="6341110"/>
                    <a:pt x="8455660" y="6333490"/>
                  </a:cubicBezTo>
                  <a:lnTo>
                    <a:pt x="8455660" y="5910580"/>
                  </a:lnTo>
                  <a:lnTo>
                    <a:pt x="8455660" y="15240"/>
                  </a:lnTo>
                  <a:cubicBezTo>
                    <a:pt x="8455660" y="7620"/>
                    <a:pt x="8449310" y="0"/>
                    <a:pt x="8440420" y="0"/>
                  </a:cubicBezTo>
                  <a:close/>
                  <a:moveTo>
                    <a:pt x="7785100" y="5895340"/>
                  </a:moveTo>
                  <a:lnTo>
                    <a:pt x="2854960" y="5895340"/>
                  </a:lnTo>
                  <a:lnTo>
                    <a:pt x="668020" y="5895340"/>
                  </a:lnTo>
                  <a:lnTo>
                    <a:pt x="31750" y="5895340"/>
                  </a:lnTo>
                  <a:lnTo>
                    <a:pt x="31750" y="652780"/>
                  </a:lnTo>
                  <a:lnTo>
                    <a:pt x="8425180" y="652780"/>
                  </a:lnTo>
                  <a:lnTo>
                    <a:pt x="8425180" y="5895340"/>
                  </a:lnTo>
                  <a:lnTo>
                    <a:pt x="7785100" y="5895340"/>
                  </a:lnTo>
                  <a:lnTo>
                    <a:pt x="7785100" y="5895340"/>
                  </a:lnTo>
                  <a:close/>
                  <a:moveTo>
                    <a:pt x="8425180" y="31750"/>
                  </a:moveTo>
                  <a:lnTo>
                    <a:pt x="8425180" y="622300"/>
                  </a:lnTo>
                  <a:lnTo>
                    <a:pt x="31750" y="622300"/>
                  </a:lnTo>
                  <a:lnTo>
                    <a:pt x="31750" y="31750"/>
                  </a:lnTo>
                  <a:lnTo>
                    <a:pt x="8425180" y="31750"/>
                  </a:lnTo>
                  <a:close/>
                  <a:moveTo>
                    <a:pt x="31750" y="5927090"/>
                  </a:moveTo>
                  <a:lnTo>
                    <a:pt x="652780" y="5927090"/>
                  </a:lnTo>
                  <a:lnTo>
                    <a:pt x="652780" y="6319520"/>
                  </a:lnTo>
                  <a:lnTo>
                    <a:pt x="31750" y="6319520"/>
                  </a:lnTo>
                  <a:lnTo>
                    <a:pt x="31750" y="5927090"/>
                  </a:lnTo>
                  <a:close/>
                  <a:moveTo>
                    <a:pt x="683260" y="6318250"/>
                  </a:moveTo>
                  <a:lnTo>
                    <a:pt x="683260" y="5925820"/>
                  </a:lnTo>
                  <a:lnTo>
                    <a:pt x="2839720" y="5925820"/>
                  </a:lnTo>
                  <a:lnTo>
                    <a:pt x="2839720" y="6318250"/>
                  </a:lnTo>
                  <a:lnTo>
                    <a:pt x="683260" y="6318250"/>
                  </a:lnTo>
                  <a:close/>
                  <a:moveTo>
                    <a:pt x="2871470" y="6318250"/>
                  </a:moveTo>
                  <a:lnTo>
                    <a:pt x="2871470" y="5925820"/>
                  </a:lnTo>
                  <a:lnTo>
                    <a:pt x="7769861" y="5925820"/>
                  </a:lnTo>
                  <a:lnTo>
                    <a:pt x="7769861" y="6318250"/>
                  </a:lnTo>
                  <a:lnTo>
                    <a:pt x="2871470" y="6318250"/>
                  </a:lnTo>
                  <a:close/>
                  <a:moveTo>
                    <a:pt x="8425180" y="6318250"/>
                  </a:moveTo>
                  <a:lnTo>
                    <a:pt x="7801611" y="6318250"/>
                  </a:lnTo>
                  <a:lnTo>
                    <a:pt x="7801611" y="5925820"/>
                  </a:lnTo>
                  <a:lnTo>
                    <a:pt x="8425180" y="5925820"/>
                  </a:lnTo>
                  <a:lnTo>
                    <a:pt x="8425180" y="6318250"/>
                  </a:lnTo>
                  <a:close/>
                  <a:moveTo>
                    <a:pt x="226060" y="467360"/>
                  </a:moveTo>
                  <a:lnTo>
                    <a:pt x="339090" y="342900"/>
                  </a:lnTo>
                  <a:lnTo>
                    <a:pt x="226060" y="218440"/>
                  </a:lnTo>
                  <a:cubicBezTo>
                    <a:pt x="219710" y="212090"/>
                    <a:pt x="220980" y="201930"/>
                    <a:pt x="227330" y="196850"/>
                  </a:cubicBezTo>
                  <a:cubicBezTo>
                    <a:pt x="233680" y="190500"/>
                    <a:pt x="243840" y="191770"/>
                    <a:pt x="248920" y="198120"/>
                  </a:cubicBezTo>
                  <a:lnTo>
                    <a:pt x="359410" y="320040"/>
                  </a:lnTo>
                  <a:lnTo>
                    <a:pt x="469900" y="198120"/>
                  </a:lnTo>
                  <a:cubicBezTo>
                    <a:pt x="476250" y="191770"/>
                    <a:pt x="485140" y="191770"/>
                    <a:pt x="491490" y="196850"/>
                  </a:cubicBezTo>
                  <a:cubicBezTo>
                    <a:pt x="497840" y="203200"/>
                    <a:pt x="497840" y="212090"/>
                    <a:pt x="492760" y="218440"/>
                  </a:cubicBezTo>
                  <a:lnTo>
                    <a:pt x="381000" y="344170"/>
                  </a:lnTo>
                  <a:lnTo>
                    <a:pt x="494030" y="468630"/>
                  </a:lnTo>
                  <a:cubicBezTo>
                    <a:pt x="500380" y="474980"/>
                    <a:pt x="499110" y="485140"/>
                    <a:pt x="492760" y="490220"/>
                  </a:cubicBezTo>
                  <a:cubicBezTo>
                    <a:pt x="490220" y="492760"/>
                    <a:pt x="486410" y="494030"/>
                    <a:pt x="482600" y="494030"/>
                  </a:cubicBezTo>
                  <a:cubicBezTo>
                    <a:pt x="478790" y="494030"/>
                    <a:pt x="473710" y="492760"/>
                    <a:pt x="471170" y="488950"/>
                  </a:cubicBezTo>
                  <a:lnTo>
                    <a:pt x="360680" y="367030"/>
                  </a:lnTo>
                  <a:lnTo>
                    <a:pt x="250190" y="488950"/>
                  </a:lnTo>
                  <a:cubicBezTo>
                    <a:pt x="247650" y="492760"/>
                    <a:pt x="242570" y="494030"/>
                    <a:pt x="238760" y="494030"/>
                  </a:cubicBezTo>
                  <a:cubicBezTo>
                    <a:pt x="234950" y="494030"/>
                    <a:pt x="231140" y="492760"/>
                    <a:pt x="228600" y="490220"/>
                  </a:cubicBezTo>
                  <a:cubicBezTo>
                    <a:pt x="220980" y="483870"/>
                    <a:pt x="220980" y="473710"/>
                    <a:pt x="226060" y="467360"/>
                  </a:cubicBezTo>
                  <a:close/>
                  <a:moveTo>
                    <a:pt x="1104900" y="344170"/>
                  </a:moveTo>
                  <a:cubicBezTo>
                    <a:pt x="1104900" y="335280"/>
                    <a:pt x="1112520" y="328930"/>
                    <a:pt x="1120140" y="328930"/>
                  </a:cubicBezTo>
                  <a:lnTo>
                    <a:pt x="1363980" y="328930"/>
                  </a:lnTo>
                  <a:cubicBezTo>
                    <a:pt x="1372870" y="328930"/>
                    <a:pt x="1379220" y="336550"/>
                    <a:pt x="1379220" y="344170"/>
                  </a:cubicBezTo>
                  <a:cubicBezTo>
                    <a:pt x="1379220" y="353060"/>
                    <a:pt x="1371600" y="359410"/>
                    <a:pt x="1363980" y="359410"/>
                  </a:cubicBezTo>
                  <a:lnTo>
                    <a:pt x="1120140" y="359410"/>
                  </a:lnTo>
                  <a:cubicBezTo>
                    <a:pt x="1111250" y="359410"/>
                    <a:pt x="1104900" y="351790"/>
                    <a:pt x="1104900" y="344170"/>
                  </a:cubicBezTo>
                  <a:close/>
                  <a:moveTo>
                    <a:pt x="676910" y="452120"/>
                  </a:moveTo>
                  <a:lnTo>
                    <a:pt x="702310" y="452120"/>
                  </a:lnTo>
                  <a:lnTo>
                    <a:pt x="702310" y="477520"/>
                  </a:lnTo>
                  <a:cubicBezTo>
                    <a:pt x="702310" y="486410"/>
                    <a:pt x="709930" y="492760"/>
                    <a:pt x="717550" y="492760"/>
                  </a:cubicBezTo>
                  <a:lnTo>
                    <a:pt x="924560" y="492760"/>
                  </a:lnTo>
                  <a:cubicBezTo>
                    <a:pt x="933450" y="492760"/>
                    <a:pt x="939800" y="485140"/>
                    <a:pt x="939800" y="477520"/>
                  </a:cubicBezTo>
                  <a:lnTo>
                    <a:pt x="939800" y="250190"/>
                  </a:lnTo>
                  <a:cubicBezTo>
                    <a:pt x="939800" y="241300"/>
                    <a:pt x="932180" y="234950"/>
                    <a:pt x="924560" y="234950"/>
                  </a:cubicBezTo>
                  <a:lnTo>
                    <a:pt x="899160" y="234950"/>
                  </a:lnTo>
                  <a:lnTo>
                    <a:pt x="899160" y="209550"/>
                  </a:lnTo>
                  <a:cubicBezTo>
                    <a:pt x="899160" y="200660"/>
                    <a:pt x="891540" y="194310"/>
                    <a:pt x="883920" y="194310"/>
                  </a:cubicBezTo>
                  <a:lnTo>
                    <a:pt x="676910" y="194310"/>
                  </a:lnTo>
                  <a:cubicBezTo>
                    <a:pt x="668020" y="194310"/>
                    <a:pt x="661670" y="201930"/>
                    <a:pt x="661670" y="209550"/>
                  </a:cubicBezTo>
                  <a:lnTo>
                    <a:pt x="661670" y="436880"/>
                  </a:lnTo>
                  <a:cubicBezTo>
                    <a:pt x="661670" y="445770"/>
                    <a:pt x="668020" y="452120"/>
                    <a:pt x="676910" y="452120"/>
                  </a:cubicBezTo>
                  <a:close/>
                  <a:moveTo>
                    <a:pt x="909320" y="265430"/>
                  </a:moveTo>
                  <a:lnTo>
                    <a:pt x="909320" y="462280"/>
                  </a:lnTo>
                  <a:lnTo>
                    <a:pt x="734060" y="462280"/>
                  </a:lnTo>
                  <a:lnTo>
                    <a:pt x="734060" y="452120"/>
                  </a:lnTo>
                  <a:lnTo>
                    <a:pt x="883920" y="452120"/>
                  </a:lnTo>
                  <a:cubicBezTo>
                    <a:pt x="892810" y="452120"/>
                    <a:pt x="899160" y="444500"/>
                    <a:pt x="899160" y="436880"/>
                  </a:cubicBezTo>
                  <a:lnTo>
                    <a:pt x="899160" y="265430"/>
                  </a:lnTo>
                  <a:lnTo>
                    <a:pt x="909320" y="265430"/>
                  </a:lnTo>
                  <a:close/>
                  <a:moveTo>
                    <a:pt x="692150" y="224790"/>
                  </a:moveTo>
                  <a:lnTo>
                    <a:pt x="867410" y="224790"/>
                  </a:lnTo>
                  <a:lnTo>
                    <a:pt x="867410" y="421640"/>
                  </a:lnTo>
                  <a:lnTo>
                    <a:pt x="692150" y="421640"/>
                  </a:lnTo>
                  <a:lnTo>
                    <a:pt x="692150" y="224790"/>
                  </a:lnTo>
                  <a:close/>
                  <a:moveTo>
                    <a:pt x="466090" y="6236970"/>
                  </a:moveTo>
                  <a:cubicBezTo>
                    <a:pt x="463550" y="6242050"/>
                    <a:pt x="457200" y="6245860"/>
                    <a:pt x="452120" y="6245860"/>
                  </a:cubicBezTo>
                  <a:cubicBezTo>
                    <a:pt x="449580" y="6245860"/>
                    <a:pt x="447040" y="6245860"/>
                    <a:pt x="444500" y="6244590"/>
                  </a:cubicBezTo>
                  <a:lnTo>
                    <a:pt x="229870" y="6137910"/>
                  </a:lnTo>
                  <a:cubicBezTo>
                    <a:pt x="224790" y="6135370"/>
                    <a:pt x="220980" y="6130290"/>
                    <a:pt x="220980" y="6123940"/>
                  </a:cubicBezTo>
                  <a:cubicBezTo>
                    <a:pt x="220980" y="6117590"/>
                    <a:pt x="224790" y="6112510"/>
                    <a:pt x="229870" y="6109970"/>
                  </a:cubicBezTo>
                  <a:lnTo>
                    <a:pt x="444500" y="6003290"/>
                  </a:lnTo>
                  <a:cubicBezTo>
                    <a:pt x="452120" y="5999480"/>
                    <a:pt x="461010" y="6002020"/>
                    <a:pt x="466090" y="6010910"/>
                  </a:cubicBezTo>
                  <a:cubicBezTo>
                    <a:pt x="469900" y="6018530"/>
                    <a:pt x="467360" y="6027420"/>
                    <a:pt x="458470" y="6032500"/>
                  </a:cubicBezTo>
                  <a:lnTo>
                    <a:pt x="271780" y="6125210"/>
                  </a:lnTo>
                  <a:lnTo>
                    <a:pt x="458470" y="6217920"/>
                  </a:lnTo>
                  <a:cubicBezTo>
                    <a:pt x="467360" y="6219190"/>
                    <a:pt x="469900" y="6229350"/>
                    <a:pt x="466090" y="6236970"/>
                  </a:cubicBezTo>
                  <a:close/>
                  <a:moveTo>
                    <a:pt x="7989570" y="6008370"/>
                  </a:moveTo>
                  <a:cubicBezTo>
                    <a:pt x="7993380" y="6000750"/>
                    <a:pt x="8002270" y="5996940"/>
                    <a:pt x="8011160" y="6000750"/>
                  </a:cubicBezTo>
                  <a:lnTo>
                    <a:pt x="8225790" y="6107430"/>
                  </a:lnTo>
                  <a:cubicBezTo>
                    <a:pt x="8230870" y="6109970"/>
                    <a:pt x="8234680" y="6115050"/>
                    <a:pt x="8234680" y="6121400"/>
                  </a:cubicBezTo>
                  <a:cubicBezTo>
                    <a:pt x="8234680" y="6127750"/>
                    <a:pt x="8230870" y="6132830"/>
                    <a:pt x="8225790" y="6135370"/>
                  </a:cubicBezTo>
                  <a:lnTo>
                    <a:pt x="8011160" y="6242050"/>
                  </a:lnTo>
                  <a:cubicBezTo>
                    <a:pt x="8008620" y="6243320"/>
                    <a:pt x="8006080" y="6243320"/>
                    <a:pt x="8003540" y="6243320"/>
                  </a:cubicBezTo>
                  <a:cubicBezTo>
                    <a:pt x="7997190" y="6243320"/>
                    <a:pt x="7992110" y="6239510"/>
                    <a:pt x="7989570" y="6234430"/>
                  </a:cubicBezTo>
                  <a:cubicBezTo>
                    <a:pt x="7985761" y="6226810"/>
                    <a:pt x="7988301" y="6217920"/>
                    <a:pt x="7997190" y="6212840"/>
                  </a:cubicBezTo>
                  <a:lnTo>
                    <a:pt x="8183880" y="6120130"/>
                  </a:lnTo>
                  <a:lnTo>
                    <a:pt x="7997190" y="6027420"/>
                  </a:lnTo>
                  <a:cubicBezTo>
                    <a:pt x="7989570" y="6026150"/>
                    <a:pt x="7985760" y="6015990"/>
                    <a:pt x="7989570" y="6008370"/>
                  </a:cubicBezTo>
                  <a:close/>
                </a:path>
              </a:pathLst>
            </a:custGeom>
            <a:solidFill>
              <a:srgbClr val="E5645E"/>
            </a:solidFill>
          </p:spPr>
        </p:sp>
      </p:grpSp>
      <p:grpSp>
        <p:nvGrpSpPr>
          <p:cNvPr name="Group 13" id="13"/>
          <p:cNvGrpSpPr/>
          <p:nvPr/>
        </p:nvGrpSpPr>
        <p:grpSpPr>
          <a:xfrm rot="0">
            <a:off x="3190993" y="3516809"/>
            <a:ext cx="6325438" cy="3658119"/>
            <a:chOff x="0" y="0"/>
            <a:chExt cx="8433917" cy="4877491"/>
          </a:xfrm>
        </p:grpSpPr>
        <p:sp>
          <p:nvSpPr>
            <p:cNvPr name="TextBox 14" id="14"/>
            <p:cNvSpPr txBox="true"/>
            <p:nvPr/>
          </p:nvSpPr>
          <p:spPr>
            <a:xfrm rot="0">
              <a:off x="0" y="4320809"/>
              <a:ext cx="8433917" cy="556683"/>
            </a:xfrm>
            <a:prstGeom prst="rect">
              <a:avLst/>
            </a:prstGeom>
          </p:spPr>
          <p:txBody>
            <a:bodyPr anchor="t" rtlCol="false" tIns="0" lIns="0" bIns="0" rIns="0">
              <a:spAutoFit/>
            </a:bodyPr>
            <a:lstStyle/>
            <a:p>
              <a:pPr algn="l">
                <a:lnSpc>
                  <a:spcPts val="3500"/>
                </a:lnSpc>
              </a:pPr>
            </a:p>
          </p:txBody>
        </p:sp>
        <p:sp>
          <p:nvSpPr>
            <p:cNvPr name="TextBox 15" id="15"/>
            <p:cNvSpPr txBox="true"/>
            <p:nvPr/>
          </p:nvSpPr>
          <p:spPr>
            <a:xfrm rot="0">
              <a:off x="0" y="-9525"/>
              <a:ext cx="8433917" cy="3971925"/>
            </a:xfrm>
            <a:prstGeom prst="rect">
              <a:avLst/>
            </a:prstGeom>
          </p:spPr>
          <p:txBody>
            <a:bodyPr anchor="t" rtlCol="false" tIns="0" lIns="0" bIns="0" rIns="0">
              <a:spAutoFit/>
            </a:bodyPr>
            <a:lstStyle/>
            <a:p>
              <a:pPr algn="l">
                <a:lnSpc>
                  <a:spcPts val="7800"/>
                </a:lnSpc>
                <a:spcBef>
                  <a:spcPct val="0"/>
                </a:spcBef>
              </a:pPr>
              <a:r>
                <a:rPr lang="en-US" b="true" sz="6500">
                  <a:solidFill>
                    <a:srgbClr val="E5645E"/>
                  </a:solidFill>
                  <a:latin typeface="Saira Bold"/>
                  <a:ea typeface="Saira Bold"/>
                  <a:cs typeface="Saira Bold"/>
                  <a:sym typeface="Saira Bold"/>
                </a:rPr>
                <a:t>5. Pallette màu chủ đạo cho ứng dụng</a:t>
              </a:r>
            </a:p>
          </p:txBody>
        </p:sp>
      </p:grpSp>
      <p:sp>
        <p:nvSpPr>
          <p:cNvPr name="TextBox 16" id="16"/>
          <p:cNvSpPr txBox="true"/>
          <p:nvPr/>
        </p:nvSpPr>
        <p:spPr>
          <a:xfrm rot="0">
            <a:off x="3190993" y="7117778"/>
            <a:ext cx="6580428" cy="1308100"/>
          </a:xfrm>
          <a:prstGeom prst="rect">
            <a:avLst/>
          </a:prstGeom>
        </p:spPr>
        <p:txBody>
          <a:bodyPr anchor="t" rtlCol="false" tIns="0" lIns="0" bIns="0" rIns="0">
            <a:spAutoFit/>
          </a:bodyPr>
          <a:lstStyle/>
          <a:p>
            <a:pPr algn="l">
              <a:lnSpc>
                <a:spcPts val="3500"/>
              </a:lnSpc>
              <a:spcBef>
                <a:spcPct val="0"/>
              </a:spcBef>
            </a:pPr>
            <a:r>
              <a:rPr lang="en-US" b="true" sz="2500">
                <a:solidFill>
                  <a:srgbClr val="E5645E"/>
                </a:solidFill>
                <a:latin typeface="Asap Medium"/>
                <a:ea typeface="Asap Medium"/>
                <a:cs typeface="Asap Medium"/>
                <a:sym typeface="Asap Medium"/>
              </a:rPr>
              <a:t>- Với 44% bình chọn từ người đùng, nhóm quyết định sử dụng bảng màu với tone màu như bên dưới làm dải màu chính cho nền tảng</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DAGZtFAxjAk</dc:identifier>
  <dcterms:modified xsi:type="dcterms:W3CDTF">2011-08-01T06:04:30Z</dcterms:modified>
  <cp:revision>1</cp:revision>
  <dc:title>Slide Báo cáo đồ án cuối kỳ</dc:title>
</cp:coreProperties>
</file>