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5"/>
  </p:notesMasterIdLst>
  <p:sldIdLst>
    <p:sldId id="256" r:id="rId2"/>
    <p:sldId id="257" r:id="rId3"/>
    <p:sldId id="258" r:id="rId4"/>
    <p:sldId id="259" r:id="rId5"/>
    <p:sldId id="266" r:id="rId6"/>
    <p:sldId id="267" r:id="rId7"/>
    <p:sldId id="268" r:id="rId8"/>
    <p:sldId id="269" r:id="rId9"/>
    <p:sldId id="270" r:id="rId10"/>
    <p:sldId id="271" r:id="rId11"/>
    <p:sldId id="272" r:id="rId12"/>
    <p:sldId id="273" r:id="rId13"/>
    <p:sldId id="274" r:id="rId14"/>
    <p:sldId id="275" r:id="rId15"/>
    <p:sldId id="277" r:id="rId16"/>
    <p:sldId id="278" r:id="rId17"/>
    <p:sldId id="279" r:id="rId18"/>
    <p:sldId id="280" r:id="rId19"/>
    <p:sldId id="281" r:id="rId20"/>
    <p:sldId id="283" r:id="rId21"/>
    <p:sldId id="284" r:id="rId22"/>
    <p:sldId id="289" r:id="rId23"/>
    <p:sldId id="290"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Oswald" panose="00000500000000000000" pitchFamily="2" charset="0"/>
      <p:regular r:id="rId30"/>
      <p:bold r:id="rId31"/>
    </p:embeddedFont>
    <p:embeddedFont>
      <p:font typeface="Roboto" panose="02000000000000000000" pitchFamily="2"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06894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9ced7bbfdc_2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29ced7bbfdc_2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9ced7bbfdc_2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g29ced7bbfdc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9d03a4d87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29d03a4d87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d03a4d8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29d03a4d8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d03a4d877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29d03a4d877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d03a4d877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29d03a4d877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d03a4d8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29d03a4d8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18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9ced7bbfdc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29ced7bbfdc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9ced7bbfdc_2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9ced7bbfdc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ced7bbfdc_2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9ced7bbfdc_2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9ced7bbfdc_2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29ced7bbfdc_2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ced7bbfdc_2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29ced7bbfdc_2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9ced7bbfdc_2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29ced7bbfdc_2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9ced7bbfdc_2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9ced7bbfdc_2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9" y="0"/>
              <a:ext cx="12208300" cy="6858000"/>
              <a:chOff x="-16299" y="0"/>
              <a:chExt cx="12208300" cy="6858000"/>
            </a:xfrm>
          </p:grpSpPr>
          <p:sp>
            <p:nvSpPr>
              <p:cNvPr id="31" name="Google Shape;31;p2"/>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7" name="Google Shape;37;p2"/>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43" name="Google Shape;43;p2"/>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199"/>
        <p:cNvGrpSpPr/>
        <p:nvPr/>
      </p:nvGrpSpPr>
      <p:grpSpPr>
        <a:xfrm>
          <a:off x="0" y="0"/>
          <a:ext cx="0" cy="0"/>
          <a:chOff x="0" y="0"/>
          <a:chExt cx="0" cy="0"/>
        </a:xfrm>
      </p:grpSpPr>
      <p:sp>
        <p:nvSpPr>
          <p:cNvPr id="200" name="Google Shape;200;p1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1" name="Google Shape;201;p12"/>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2" name="Google Shape;202;p1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3" name="Google Shape;203;p1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04" name="Google Shape;204;p12"/>
          <p:cNvGrpSpPr/>
          <p:nvPr/>
        </p:nvGrpSpPr>
        <p:grpSpPr>
          <a:xfrm>
            <a:off x="1" y="0"/>
            <a:ext cx="6881966" cy="6858875"/>
            <a:chOff x="-5321" y="1096"/>
            <a:chExt cx="5924073" cy="5904197"/>
          </a:xfrm>
        </p:grpSpPr>
        <p:sp>
          <p:nvSpPr>
            <p:cNvPr id="205" name="Google Shape;205;p12"/>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6" name="Google Shape;206;p12"/>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7" name="Google Shape;207;p12"/>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08" name="Google Shape;208;p12"/>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2"/>
        </a:solidFill>
        <a:effectLst/>
      </p:bgPr>
    </p:bg>
    <p:spTree>
      <p:nvGrpSpPr>
        <p:cNvPr id="1" name="Shape 234"/>
        <p:cNvGrpSpPr/>
        <p:nvPr/>
      </p:nvGrpSpPr>
      <p:grpSpPr>
        <a:xfrm>
          <a:off x="0" y="0"/>
          <a:ext cx="0" cy="0"/>
          <a:chOff x="0" y="0"/>
          <a:chExt cx="0" cy="0"/>
        </a:xfrm>
      </p:grpSpPr>
      <p:sp>
        <p:nvSpPr>
          <p:cNvPr id="235" name="Google Shape;235;p1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6" name="Google Shape;236;p1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7" name="Google Shape;237;p1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8" name="Google Shape;238;p1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9" name="Google Shape;239;p1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0" name="Google Shape;240;p1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1" name="Google Shape;241;p15"/>
          <p:cNvGrpSpPr/>
          <p:nvPr/>
        </p:nvGrpSpPr>
        <p:grpSpPr>
          <a:xfrm rot="-5400000">
            <a:off x="390304" y="-431739"/>
            <a:ext cx="757355" cy="863476"/>
            <a:chOff x="10431417" y="6819549"/>
            <a:chExt cx="3512798" cy="4005019"/>
          </a:xfrm>
        </p:grpSpPr>
        <p:sp>
          <p:nvSpPr>
            <p:cNvPr id="242" name="Google Shape;242;p1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3" name="Google Shape;243;p1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44" name="Google Shape;244;p15"/>
          <p:cNvGrpSpPr/>
          <p:nvPr/>
        </p:nvGrpSpPr>
        <p:grpSpPr>
          <a:xfrm>
            <a:off x="-1" y="1357409"/>
            <a:ext cx="12192001" cy="4846320"/>
            <a:chOff x="-1" y="1357409"/>
            <a:chExt cx="12192001" cy="4917518"/>
          </a:xfrm>
        </p:grpSpPr>
        <p:sp>
          <p:nvSpPr>
            <p:cNvPr id="245" name="Google Shape;245;p1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6" name="Google Shape;246;p1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47" name="Google Shape;247;p1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8" name="Google Shape;248;p1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49" name="Google Shape;249;p15"/>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2"/>
        </a:solidFill>
        <a:effectLst/>
      </p:bgPr>
    </p:bg>
    <p:spTree>
      <p:nvGrpSpPr>
        <p:cNvPr id="1" name="Shape 250"/>
        <p:cNvGrpSpPr/>
        <p:nvPr/>
      </p:nvGrpSpPr>
      <p:grpSpPr>
        <a:xfrm>
          <a:off x="0" y="0"/>
          <a:ext cx="0" cy="0"/>
          <a:chOff x="0" y="0"/>
          <a:chExt cx="0" cy="0"/>
        </a:xfrm>
      </p:grpSpPr>
      <p:sp>
        <p:nvSpPr>
          <p:cNvPr id="251" name="Google Shape;251;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2" name="Google Shape;252;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3" name="Google Shape;253;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4" name="Google Shape;254;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5" name="Google Shape;255;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6" name="Google Shape;256;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7" name="Google Shape;257;p16"/>
          <p:cNvGrpSpPr/>
          <p:nvPr/>
        </p:nvGrpSpPr>
        <p:grpSpPr>
          <a:xfrm rot="-5400000">
            <a:off x="390304" y="-431739"/>
            <a:ext cx="757355" cy="863476"/>
            <a:chOff x="10431417" y="6819549"/>
            <a:chExt cx="3512798" cy="4005019"/>
          </a:xfrm>
        </p:grpSpPr>
        <p:sp>
          <p:nvSpPr>
            <p:cNvPr id="258" name="Google Shape;258;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9" name="Google Shape;259;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60" name="Google Shape;260;p16"/>
          <p:cNvGrpSpPr/>
          <p:nvPr/>
        </p:nvGrpSpPr>
        <p:grpSpPr>
          <a:xfrm>
            <a:off x="-1" y="1357409"/>
            <a:ext cx="12192001" cy="4846320"/>
            <a:chOff x="-1" y="1357409"/>
            <a:chExt cx="12192001" cy="4917518"/>
          </a:xfrm>
        </p:grpSpPr>
        <p:sp>
          <p:nvSpPr>
            <p:cNvPr id="261" name="Google Shape;261;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2" name="Google Shape;262;p1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63" name="Google Shape;263;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4" name="Google Shape;264;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65" name="Google Shape;265;p16"/>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16"/>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2"/>
        </a:solidFill>
        <a:effectLst/>
      </p:bgPr>
    </p:bg>
    <p:spTree>
      <p:nvGrpSpPr>
        <p:cNvPr id="1" name="Shape 267"/>
        <p:cNvGrpSpPr/>
        <p:nvPr/>
      </p:nvGrpSpPr>
      <p:grpSpPr>
        <a:xfrm>
          <a:off x="0" y="0"/>
          <a:ext cx="0" cy="0"/>
          <a:chOff x="0" y="0"/>
          <a:chExt cx="0" cy="0"/>
        </a:xfrm>
      </p:grpSpPr>
      <p:sp>
        <p:nvSpPr>
          <p:cNvPr id="268" name="Google Shape;268;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9" name="Google Shape;269;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0" name="Google Shape;270;p1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1" name="Google Shape;271;p1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2" name="Google Shape;272;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3" name="Google Shape;273;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4" name="Google Shape;274;p17"/>
          <p:cNvGrpSpPr/>
          <p:nvPr/>
        </p:nvGrpSpPr>
        <p:grpSpPr>
          <a:xfrm rot="-5400000">
            <a:off x="390304" y="-431739"/>
            <a:ext cx="757355" cy="863476"/>
            <a:chOff x="10431417" y="6819549"/>
            <a:chExt cx="3512798" cy="4005019"/>
          </a:xfrm>
        </p:grpSpPr>
        <p:sp>
          <p:nvSpPr>
            <p:cNvPr id="275" name="Google Shape;275;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6" name="Google Shape;276;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77" name="Google Shape;277;p17"/>
          <p:cNvGrpSpPr/>
          <p:nvPr/>
        </p:nvGrpSpPr>
        <p:grpSpPr>
          <a:xfrm>
            <a:off x="-1" y="1357409"/>
            <a:ext cx="12192001" cy="4846320"/>
            <a:chOff x="-1" y="1357409"/>
            <a:chExt cx="12192001" cy="4917518"/>
          </a:xfrm>
        </p:grpSpPr>
        <p:sp>
          <p:nvSpPr>
            <p:cNvPr id="278" name="Google Shape;278;p1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9" name="Google Shape;279;p1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80" name="Google Shape;280;p1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1" name="Google Shape;281;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82" name="Google Shape;282;p17"/>
          <p:cNvSpPr>
            <a:spLocks noGrp="1"/>
          </p:cNvSpPr>
          <p:nvPr>
            <p:ph type="pic" idx="2"/>
          </p:nvPr>
        </p:nvSpPr>
        <p:spPr>
          <a:xfrm>
            <a:off x="4110087" y="1444649"/>
            <a:ext cx="7548513" cy="4579079"/>
          </a:xfrm>
          <a:prstGeom prst="rect">
            <a:avLst/>
          </a:prstGeom>
          <a:noFill/>
          <a:ln>
            <a:noFill/>
          </a:ln>
        </p:spPr>
      </p:sp>
      <p:sp>
        <p:nvSpPr>
          <p:cNvPr id="283" name="Google Shape;283;p17"/>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accent2"/>
        </a:solidFill>
        <a:effectLst/>
      </p:bgPr>
    </p:bg>
    <p:spTree>
      <p:nvGrpSpPr>
        <p:cNvPr id="1" name="Shape 284"/>
        <p:cNvGrpSpPr/>
        <p:nvPr/>
      </p:nvGrpSpPr>
      <p:grpSpPr>
        <a:xfrm>
          <a:off x="0" y="0"/>
          <a:ext cx="0" cy="0"/>
          <a:chOff x="0" y="0"/>
          <a:chExt cx="0" cy="0"/>
        </a:xfrm>
      </p:grpSpPr>
      <p:sp>
        <p:nvSpPr>
          <p:cNvPr id="285" name="Google Shape;285;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6" name="Google Shape;286;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7" name="Google Shape;287;p1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8" name="Google Shape;288;p1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9" name="Google Shape;289;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0" name="Google Shape;290;p1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1" name="Google Shape;291;p18"/>
          <p:cNvGrpSpPr/>
          <p:nvPr/>
        </p:nvGrpSpPr>
        <p:grpSpPr>
          <a:xfrm rot="-5400000">
            <a:off x="390304" y="-431739"/>
            <a:ext cx="757355" cy="863476"/>
            <a:chOff x="10431417" y="6819549"/>
            <a:chExt cx="3512798" cy="4005019"/>
          </a:xfrm>
        </p:grpSpPr>
        <p:sp>
          <p:nvSpPr>
            <p:cNvPr id="292" name="Google Shape;292;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3" name="Google Shape;293;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94" name="Google Shape;294;p18"/>
          <p:cNvGrpSpPr/>
          <p:nvPr/>
        </p:nvGrpSpPr>
        <p:grpSpPr>
          <a:xfrm>
            <a:off x="-1" y="1357409"/>
            <a:ext cx="12192001" cy="4846320"/>
            <a:chOff x="-1" y="1357409"/>
            <a:chExt cx="12192001" cy="4917518"/>
          </a:xfrm>
        </p:grpSpPr>
        <p:sp>
          <p:nvSpPr>
            <p:cNvPr id="295" name="Google Shape;295;p1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97" name="Google Shape;297;p1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8" name="Google Shape;298;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99" name="Google Shape;299;p18"/>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0" name="Google Shape;300;p18"/>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1"/>
        <p:cNvGrpSpPr/>
        <p:nvPr/>
      </p:nvGrpSpPr>
      <p:grpSpPr>
        <a:xfrm>
          <a:off x="0" y="0"/>
          <a:ext cx="0" cy="0"/>
          <a:chOff x="0" y="0"/>
          <a:chExt cx="0" cy="0"/>
        </a:xfrm>
      </p:grpSpPr>
      <p:sp>
        <p:nvSpPr>
          <p:cNvPr id="302" name="Google Shape;302;p1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3" name="Google Shape;303;p1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4" name="Google Shape;304;p1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5" name="Google Shape;305;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7" name="Google Shape;307;p19"/>
          <p:cNvGrpSpPr/>
          <p:nvPr/>
        </p:nvGrpSpPr>
        <p:grpSpPr>
          <a:xfrm rot="-5400000">
            <a:off x="390304" y="-431739"/>
            <a:ext cx="757355" cy="863476"/>
            <a:chOff x="10431417" y="6819549"/>
            <a:chExt cx="3512798" cy="4005019"/>
          </a:xfrm>
        </p:grpSpPr>
        <p:sp>
          <p:nvSpPr>
            <p:cNvPr id="308" name="Google Shape;308;p1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10" name="Google Shape;310;p1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1" name="Google Shape;311;p1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5"/>
        <p:cNvGrpSpPr/>
        <p:nvPr/>
      </p:nvGrpSpPr>
      <p:grpSpPr>
        <a:xfrm>
          <a:off x="0" y="0"/>
          <a:ext cx="0" cy="0"/>
          <a:chOff x="0" y="0"/>
          <a:chExt cx="0" cy="0"/>
        </a:xfrm>
      </p:grpSpPr>
      <p:sp>
        <p:nvSpPr>
          <p:cNvPr id="46" name="Google Shape;46;p3"/>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3"/>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3"/>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3"/>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 name="Google Shape;50;p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 name="Google Shape;51;p3"/>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3"/>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3"/>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 name="Google Shape;54;p3"/>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55" name="Google Shape;55;p3"/>
          <p:cNvGrpSpPr/>
          <p:nvPr/>
        </p:nvGrpSpPr>
        <p:grpSpPr>
          <a:xfrm rot="-5400000">
            <a:off x="115697" y="-1233313"/>
            <a:ext cx="2166577" cy="2458370"/>
            <a:chOff x="10225382" y="6572118"/>
            <a:chExt cx="3924857" cy="4453454"/>
          </a:xfrm>
        </p:grpSpPr>
        <p:sp>
          <p:nvSpPr>
            <p:cNvPr id="56" name="Google Shape;56;p3"/>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3"/>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58" name="Google Shape;58;p3"/>
          <p:cNvGrpSpPr/>
          <p:nvPr/>
        </p:nvGrpSpPr>
        <p:grpSpPr>
          <a:xfrm rot="-5400000">
            <a:off x="1826158" y="-663912"/>
            <a:ext cx="1157389" cy="1319566"/>
            <a:chOff x="10431417" y="6819549"/>
            <a:chExt cx="3512798" cy="4005019"/>
          </a:xfrm>
        </p:grpSpPr>
        <p:sp>
          <p:nvSpPr>
            <p:cNvPr id="59" name="Google Shape;59;p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1" name="Google Shape;61;p3"/>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3"/>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64"/>
        <p:cNvGrpSpPr/>
        <p:nvPr/>
      </p:nvGrpSpPr>
      <p:grpSpPr>
        <a:xfrm>
          <a:off x="0" y="0"/>
          <a:ext cx="0" cy="0"/>
          <a:chOff x="0" y="0"/>
          <a:chExt cx="0" cy="0"/>
        </a:xfrm>
      </p:grpSpPr>
      <p:sp>
        <p:nvSpPr>
          <p:cNvPr id="65" name="Google Shape;65;p4"/>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 name="Google Shape;66;p4"/>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4"/>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69" name="Google Shape;69;p4"/>
          <p:cNvGrpSpPr/>
          <p:nvPr/>
        </p:nvGrpSpPr>
        <p:grpSpPr>
          <a:xfrm>
            <a:off x="9141047" y="1176875"/>
            <a:ext cx="5836234" cy="5812372"/>
            <a:chOff x="8440685" y="4125"/>
            <a:chExt cx="7184703" cy="7155327"/>
          </a:xfrm>
        </p:grpSpPr>
        <p:sp>
          <p:nvSpPr>
            <p:cNvPr id="70" name="Google Shape;70;p4"/>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4"/>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2" name="Google Shape;72;p4"/>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 name="Google Shape;73;p4"/>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74" name="Google Shape;74;p4"/>
          <p:cNvGrpSpPr/>
          <p:nvPr/>
        </p:nvGrpSpPr>
        <p:grpSpPr>
          <a:xfrm rot="-5400000" flipH="1">
            <a:off x="9696647" y="6040936"/>
            <a:ext cx="1488421" cy="1643561"/>
            <a:chOff x="10225384" y="6572118"/>
            <a:chExt cx="3924856" cy="4333945"/>
          </a:xfrm>
        </p:grpSpPr>
        <p:sp>
          <p:nvSpPr>
            <p:cNvPr id="75" name="Google Shape;75;p4"/>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 name="Google Shape;76;p4"/>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77" name="Google Shape;77;p4"/>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1" name="Shape 80"/>
        <p:cNvGrpSpPr/>
        <p:nvPr/>
      </p:nvGrpSpPr>
      <p:grpSpPr>
        <a:xfrm>
          <a:off x="0" y="0"/>
          <a:ext cx="0" cy="0"/>
          <a:chOff x="0" y="0"/>
          <a:chExt cx="0" cy="0"/>
        </a:xfrm>
      </p:grpSpPr>
      <p:sp>
        <p:nvSpPr>
          <p:cNvPr id="81" name="Google Shape;81;p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2" name="Google Shape;82;p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 name="Google Shape;83;p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4" name="Google Shape;84;p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grpSp>
        <p:nvGrpSpPr>
          <p:cNvPr id="86" name="Google Shape;86;p5"/>
          <p:cNvGrpSpPr/>
          <p:nvPr/>
        </p:nvGrpSpPr>
        <p:grpSpPr>
          <a:xfrm rot="-5400000">
            <a:off x="390304" y="-431739"/>
            <a:ext cx="757355" cy="863476"/>
            <a:chOff x="10431417" y="6819549"/>
            <a:chExt cx="3512798" cy="4005019"/>
          </a:xfrm>
        </p:grpSpPr>
        <p:sp>
          <p:nvSpPr>
            <p:cNvPr id="87" name="Google Shape;87;p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89" name="Google Shape;89;p5"/>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2"/>
        </a:solidFill>
        <a:effectLst/>
      </p:bgPr>
    </p:bg>
    <p:spTree>
      <p:nvGrpSpPr>
        <p:cNvPr id="1" name="Shape 90"/>
        <p:cNvGrpSpPr/>
        <p:nvPr/>
      </p:nvGrpSpPr>
      <p:grpSpPr>
        <a:xfrm>
          <a:off x="0" y="0"/>
          <a:ext cx="0" cy="0"/>
          <a:chOff x="0" y="0"/>
          <a:chExt cx="0" cy="0"/>
        </a:xfrm>
      </p:grpSpPr>
      <p:sp>
        <p:nvSpPr>
          <p:cNvPr id="91" name="Google Shape;91;p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5" name="Google Shape;95;p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7" name="Google Shape;97;p6"/>
          <p:cNvGrpSpPr/>
          <p:nvPr/>
        </p:nvGrpSpPr>
        <p:grpSpPr>
          <a:xfrm rot="-5400000">
            <a:off x="390304" y="-431739"/>
            <a:ext cx="757355" cy="863476"/>
            <a:chOff x="10431417" y="6819549"/>
            <a:chExt cx="3512798" cy="4005019"/>
          </a:xfrm>
        </p:grpSpPr>
        <p:sp>
          <p:nvSpPr>
            <p:cNvPr id="98" name="Google Shape;98;p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00" name="Google Shape;100;p6"/>
          <p:cNvGrpSpPr/>
          <p:nvPr/>
        </p:nvGrpSpPr>
        <p:grpSpPr>
          <a:xfrm>
            <a:off x="-1" y="1357409"/>
            <a:ext cx="12192001" cy="4846320"/>
            <a:chOff x="-1" y="1357409"/>
            <a:chExt cx="12192001" cy="4917518"/>
          </a:xfrm>
        </p:grpSpPr>
        <p:sp>
          <p:nvSpPr>
            <p:cNvPr id="101" name="Google Shape;101;p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03" name="Google Shape;103;p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6"/>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6" name="Google Shape;106;p6"/>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6"/>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6"/>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Category">
  <p:cSld name="5 Category">
    <p:bg>
      <p:bgPr>
        <a:solidFill>
          <a:schemeClr val="accent2"/>
        </a:solidFill>
        <a:effectLst/>
      </p:bgPr>
    </p:bg>
    <p:spTree>
      <p:nvGrpSpPr>
        <p:cNvPr id="1" name="Shape 109"/>
        <p:cNvGrpSpPr/>
        <p:nvPr/>
      </p:nvGrpSpPr>
      <p:grpSpPr>
        <a:xfrm>
          <a:off x="0" y="0"/>
          <a:ext cx="0" cy="0"/>
          <a:chOff x="0" y="0"/>
          <a:chExt cx="0" cy="0"/>
        </a:xfrm>
      </p:grpSpPr>
      <p:sp>
        <p:nvSpPr>
          <p:cNvPr id="110" name="Google Shape;110;p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6" name="Google Shape;116;p7"/>
          <p:cNvGrpSpPr/>
          <p:nvPr/>
        </p:nvGrpSpPr>
        <p:grpSpPr>
          <a:xfrm rot="-5400000">
            <a:off x="390304" y="-431739"/>
            <a:ext cx="757355" cy="863476"/>
            <a:chOff x="10431417" y="6819549"/>
            <a:chExt cx="3512798" cy="4005019"/>
          </a:xfrm>
        </p:grpSpPr>
        <p:sp>
          <p:nvSpPr>
            <p:cNvPr id="117" name="Google Shape;117;p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19" name="Google Shape;119;p7"/>
          <p:cNvGrpSpPr/>
          <p:nvPr/>
        </p:nvGrpSpPr>
        <p:grpSpPr>
          <a:xfrm>
            <a:off x="-1" y="1357409"/>
            <a:ext cx="12192001" cy="4846320"/>
            <a:chOff x="-1" y="1357409"/>
            <a:chExt cx="12192001" cy="4917518"/>
          </a:xfrm>
        </p:grpSpPr>
        <p:sp>
          <p:nvSpPr>
            <p:cNvPr id="120" name="Google Shape;120;p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22" name="Google Shape;122;p7"/>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23" name="Google Shape;123;p7"/>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24" name="Google Shape;124;p7"/>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25" name="Google Shape;125;p7"/>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26" name="Google Shape;126;p7"/>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27" name="Google Shape;127;p7"/>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7"/>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7"/>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7"/>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7"/>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2" name="Google Shape;132;p7"/>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3" name="Google Shape;133;p7"/>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4" name="Google Shape;134;p7"/>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5" name="Google Shape;135;p7"/>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136" name="Google Shape;136;p7"/>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137" name="Google Shape;137;p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p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 3 Section">
  <p:cSld name="Photo + 3 Section">
    <p:bg>
      <p:bgPr>
        <a:solidFill>
          <a:schemeClr val="accent2"/>
        </a:solidFill>
        <a:effectLst/>
      </p:bgPr>
    </p:bg>
    <p:spTree>
      <p:nvGrpSpPr>
        <p:cNvPr id="1" name="Shape 139"/>
        <p:cNvGrpSpPr/>
        <p:nvPr/>
      </p:nvGrpSpPr>
      <p:grpSpPr>
        <a:xfrm>
          <a:off x="0" y="0"/>
          <a:ext cx="0" cy="0"/>
          <a:chOff x="0" y="0"/>
          <a:chExt cx="0" cy="0"/>
        </a:xfrm>
      </p:grpSpPr>
      <p:sp>
        <p:nvSpPr>
          <p:cNvPr id="140" name="Google Shape;140;p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3" name="Google Shape;143;p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6" name="Google Shape;146;p8"/>
          <p:cNvGrpSpPr/>
          <p:nvPr/>
        </p:nvGrpSpPr>
        <p:grpSpPr>
          <a:xfrm rot="-5400000">
            <a:off x="390304" y="-431739"/>
            <a:ext cx="757355" cy="863476"/>
            <a:chOff x="10431417" y="6819549"/>
            <a:chExt cx="3512798" cy="4005019"/>
          </a:xfrm>
        </p:grpSpPr>
        <p:sp>
          <p:nvSpPr>
            <p:cNvPr id="147" name="Google Shape;147;p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8" name="Google Shape;148;p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49" name="Google Shape;149;p8"/>
          <p:cNvGrpSpPr/>
          <p:nvPr/>
        </p:nvGrpSpPr>
        <p:grpSpPr>
          <a:xfrm>
            <a:off x="-1" y="1357409"/>
            <a:ext cx="12192001" cy="4846320"/>
            <a:chOff x="-1" y="1357409"/>
            <a:chExt cx="12192001" cy="4917518"/>
          </a:xfrm>
        </p:grpSpPr>
        <p:sp>
          <p:nvSpPr>
            <p:cNvPr id="150" name="Google Shape;150;p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52" name="Google Shape;152;p8"/>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8"/>
          <p:cNvSpPr>
            <a:spLocks noGrp="1"/>
          </p:cNvSpPr>
          <p:nvPr>
            <p:ph type="pic" idx="2"/>
          </p:nvPr>
        </p:nvSpPr>
        <p:spPr>
          <a:xfrm>
            <a:off x="-2" y="1352575"/>
            <a:ext cx="12192002" cy="2289897"/>
          </a:xfrm>
          <a:prstGeom prst="rect">
            <a:avLst/>
          </a:prstGeom>
          <a:noFill/>
          <a:ln>
            <a:noFill/>
          </a:ln>
        </p:spPr>
      </p:sp>
      <p:sp>
        <p:nvSpPr>
          <p:cNvPr id="156" name="Google Shape;156;p8"/>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8"/>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Text">
  <p:cSld name="Photo + Text">
    <p:bg>
      <p:bgPr>
        <a:solidFill>
          <a:schemeClr val="accent2"/>
        </a:solidFill>
        <a:effectLst/>
      </p:bgPr>
    </p:bg>
    <p:spTree>
      <p:nvGrpSpPr>
        <p:cNvPr id="1" name="Shape 158"/>
        <p:cNvGrpSpPr/>
        <p:nvPr/>
      </p:nvGrpSpPr>
      <p:grpSpPr>
        <a:xfrm>
          <a:off x="0" y="0"/>
          <a:ext cx="0" cy="0"/>
          <a:chOff x="0" y="0"/>
          <a:chExt cx="0" cy="0"/>
        </a:xfrm>
      </p:grpSpPr>
      <p:sp>
        <p:nvSpPr>
          <p:cNvPr id="159" name="Google Shape;159;p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0" name="Google Shape;160;p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1" name="Google Shape;161;p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2" name="Google Shape;162;p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5" name="Google Shape;165;p9"/>
          <p:cNvGrpSpPr/>
          <p:nvPr/>
        </p:nvGrpSpPr>
        <p:grpSpPr>
          <a:xfrm rot="-5400000">
            <a:off x="390304" y="-431739"/>
            <a:ext cx="757355" cy="863476"/>
            <a:chOff x="10431417" y="6819549"/>
            <a:chExt cx="3512798" cy="4005019"/>
          </a:xfrm>
        </p:grpSpPr>
        <p:sp>
          <p:nvSpPr>
            <p:cNvPr id="166" name="Google Shape;166;p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68" name="Google Shape;168;p9"/>
          <p:cNvGrpSpPr/>
          <p:nvPr/>
        </p:nvGrpSpPr>
        <p:grpSpPr>
          <a:xfrm>
            <a:off x="-1" y="1357409"/>
            <a:ext cx="12192001" cy="4846320"/>
            <a:chOff x="-1" y="1357409"/>
            <a:chExt cx="12192001" cy="4917518"/>
          </a:xfrm>
        </p:grpSpPr>
        <p:sp>
          <p:nvSpPr>
            <p:cNvPr id="169" name="Google Shape;169;p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0" name="Google Shape;170;p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71" name="Google Shape;171;p9"/>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3" name="Google Shape;173;p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9"/>
          <p:cNvSpPr>
            <a:spLocks noGrp="1"/>
          </p:cNvSpPr>
          <p:nvPr>
            <p:ph type="pic" idx="2"/>
          </p:nvPr>
        </p:nvSpPr>
        <p:spPr>
          <a:xfrm>
            <a:off x="-2" y="1352575"/>
            <a:ext cx="12192002" cy="228989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2"/>
        </a:solidFill>
        <a:effectLst/>
      </p:bgPr>
    </p:bg>
    <p:spTree>
      <p:nvGrpSpPr>
        <p:cNvPr id="1" name="Shape 175"/>
        <p:cNvGrpSpPr/>
        <p:nvPr/>
      </p:nvGrpSpPr>
      <p:grpSpPr>
        <a:xfrm>
          <a:off x="0" y="0"/>
          <a:ext cx="0" cy="0"/>
          <a:chOff x="0" y="0"/>
          <a:chExt cx="0" cy="0"/>
        </a:xfrm>
      </p:grpSpPr>
      <p:sp>
        <p:nvSpPr>
          <p:cNvPr id="176" name="Google Shape;176;p1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7" name="Google Shape;177;p1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8" name="Google Shape;178;p1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9" name="Google Shape;179;p1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0" name="Google Shape;180;p1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1" name="Google Shape;181;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2" name="Google Shape;182;p10"/>
          <p:cNvGrpSpPr/>
          <p:nvPr/>
        </p:nvGrpSpPr>
        <p:grpSpPr>
          <a:xfrm rot="-5400000">
            <a:off x="390304" y="-431739"/>
            <a:ext cx="757355" cy="863476"/>
            <a:chOff x="10431417" y="6819549"/>
            <a:chExt cx="3512798" cy="4005019"/>
          </a:xfrm>
        </p:grpSpPr>
        <p:sp>
          <p:nvSpPr>
            <p:cNvPr id="183" name="Google Shape;183;p1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4" name="Google Shape;184;p1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85" name="Google Shape;185;p10"/>
          <p:cNvGrpSpPr/>
          <p:nvPr/>
        </p:nvGrpSpPr>
        <p:grpSpPr>
          <a:xfrm>
            <a:off x="-1" y="1357409"/>
            <a:ext cx="12192001" cy="4846320"/>
            <a:chOff x="-1" y="1357409"/>
            <a:chExt cx="12192001" cy="4917518"/>
          </a:xfrm>
        </p:grpSpPr>
        <p:sp>
          <p:nvSpPr>
            <p:cNvPr id="186" name="Google Shape;186;p1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7" name="Google Shape;187;p10"/>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8" name="Google Shape;188;p1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9" name="Google Shape;189;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1"/>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a:buNone/>
            </a:pPr>
            <a:r>
              <a:rPr lang="en-US" sz="3200" b="1" i="0" u="none" strike="noStrike" cap="non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7" y="6819549"/>
            <a:chExt cx="3512798" cy="4005019"/>
          </a:xfrm>
        </p:grpSpPr>
        <p:sp>
          <p:nvSpPr>
            <p:cNvPr id="20" name="Google Shape;20;p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 name="Google Shape;22;p1"/>
          <p:cNvGrpSpPr/>
          <p:nvPr/>
        </p:nvGrpSpPr>
        <p:grpSpPr>
          <a:xfrm>
            <a:off x="-1" y="1357409"/>
            <a:ext cx="12192001" cy="4846320"/>
            <a:chOff x="-1" y="1357409"/>
            <a:chExt cx="12192001" cy="4917518"/>
          </a:xfrm>
        </p:grpSpPr>
        <p:sp>
          <p:nvSpPr>
            <p:cNvPr id="23" name="Google Shape;23;p1"/>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t>‹#›</a:t>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selfishgene/historical-hourly-weather-data"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hyperlink" Target="https://www.worldweatheronlin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5"/>
        <p:cNvGrpSpPr/>
        <p:nvPr/>
      </p:nvGrpSpPr>
      <p:grpSpPr>
        <a:xfrm>
          <a:off x="0" y="0"/>
          <a:ext cx="0" cy="0"/>
          <a:chOff x="0" y="0"/>
          <a:chExt cx="0" cy="0"/>
        </a:xfrm>
      </p:grpSpPr>
      <p:sp>
        <p:nvSpPr>
          <p:cNvPr id="316" name="Google Shape;316;p20"/>
          <p:cNvSpPr txBox="1">
            <a:spLocks noGrp="1"/>
          </p:cNvSpPr>
          <p:nvPr>
            <p:ph type="ctrTitle"/>
          </p:nvPr>
        </p:nvSpPr>
        <p:spPr>
          <a:xfrm>
            <a:off x="2884579" y="2386936"/>
            <a:ext cx="8914698" cy="124358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6600"/>
              <a:buFont typeface="Trebuchet MS"/>
              <a:buNone/>
            </a:pPr>
            <a:r>
              <a:rPr lang="en-US" dirty="0" err="1"/>
              <a:t>Ứng</a:t>
            </a:r>
            <a:r>
              <a:rPr lang="en-US" dirty="0"/>
              <a:t> </a:t>
            </a:r>
            <a:r>
              <a:rPr lang="en-US" dirty="0" err="1"/>
              <a:t>dụng</a:t>
            </a:r>
            <a:r>
              <a:rPr lang="en-US" dirty="0"/>
              <a:t> Big Data </a:t>
            </a:r>
            <a:r>
              <a:rPr lang="en-US" dirty="0" err="1"/>
              <a:t>trong</a:t>
            </a:r>
            <a:r>
              <a:rPr lang="en-US" dirty="0"/>
              <a:t> </a:t>
            </a:r>
            <a:r>
              <a:rPr lang="en-US" dirty="0" err="1"/>
              <a:t>dự</a:t>
            </a:r>
            <a:r>
              <a:rPr lang="en-US" dirty="0"/>
              <a:t> </a:t>
            </a:r>
            <a:r>
              <a:rPr lang="en-US" dirty="0" err="1"/>
              <a:t>báo</a:t>
            </a:r>
            <a:r>
              <a:rPr lang="en-US" dirty="0"/>
              <a:t> </a:t>
            </a:r>
            <a:r>
              <a:rPr lang="en-US" dirty="0" err="1"/>
              <a:t>thời</a:t>
            </a:r>
            <a:r>
              <a:rPr lang="en-US" dirty="0"/>
              <a:t> </a:t>
            </a:r>
            <a:r>
              <a:rPr lang="en-US" dirty="0" err="1"/>
              <a:t>tiết</a:t>
            </a:r>
            <a:r>
              <a:rPr lang="en-US" dirty="0"/>
              <a:t> (</a:t>
            </a:r>
            <a:r>
              <a:rPr lang="en-US" dirty="0" err="1"/>
              <a:t>sử</a:t>
            </a:r>
            <a:r>
              <a:rPr lang="en-US" dirty="0"/>
              <a:t> </a:t>
            </a:r>
            <a:r>
              <a:rPr lang="en-US" dirty="0" err="1"/>
              <a:t>dụng</a:t>
            </a:r>
            <a:r>
              <a:rPr lang="en-US" dirty="0"/>
              <a:t> </a:t>
            </a:r>
            <a:r>
              <a:rPr lang="en-US" dirty="0" err="1"/>
              <a:t>PySpark</a:t>
            </a:r>
            <a:r>
              <a:rPr lang="en-US" dirty="0"/>
              <a:t>)</a:t>
            </a:r>
            <a:endParaRPr dirty="0"/>
          </a:p>
        </p:txBody>
      </p:sp>
      <p:sp>
        <p:nvSpPr>
          <p:cNvPr id="317" name="Google Shape;317;p20"/>
          <p:cNvSpPr txBox="1">
            <a:spLocks noGrp="1"/>
          </p:cNvSpPr>
          <p:nvPr>
            <p:ph type="subTitle" idx="1"/>
          </p:nvPr>
        </p:nvSpPr>
        <p:spPr>
          <a:xfrm>
            <a:off x="2884579" y="3791946"/>
            <a:ext cx="5942897" cy="251213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800"/>
              <a:buNone/>
            </a:pPr>
            <a:r>
              <a:rPr lang="en-US" dirty="0" err="1"/>
              <a:t>Thành</a:t>
            </a:r>
            <a:r>
              <a:rPr lang="en-US" dirty="0"/>
              <a:t> </a:t>
            </a:r>
            <a:r>
              <a:rPr lang="en-US" dirty="0" err="1"/>
              <a:t>viên</a:t>
            </a:r>
            <a:r>
              <a:rPr lang="en-US" dirty="0"/>
              <a:t>:	</a:t>
            </a:r>
            <a:endParaRPr dirty="0"/>
          </a:p>
          <a:p>
            <a:pPr marL="0" lvl="0" indent="0" algn="r" rtl="0">
              <a:lnSpc>
                <a:spcPct val="90000"/>
              </a:lnSpc>
              <a:spcBef>
                <a:spcPts val="1000"/>
              </a:spcBef>
              <a:spcAft>
                <a:spcPts val="0"/>
              </a:spcAft>
              <a:buSzPts val="1800"/>
              <a:buNone/>
            </a:pPr>
            <a:r>
              <a:rPr lang="en-US" dirty="0" err="1"/>
              <a:t>Đào</a:t>
            </a:r>
            <a:r>
              <a:rPr lang="en-US" dirty="0"/>
              <a:t> </a:t>
            </a:r>
            <a:r>
              <a:rPr lang="en-US" dirty="0" err="1"/>
              <a:t>Quốc</a:t>
            </a:r>
            <a:r>
              <a:rPr lang="en-US" dirty="0"/>
              <a:t> </a:t>
            </a:r>
            <a:r>
              <a:rPr lang="en-US" dirty="0" err="1"/>
              <a:t>Khánh</a:t>
            </a:r>
            <a:r>
              <a:rPr lang="en-US" dirty="0"/>
              <a:t> – 2013452</a:t>
            </a:r>
            <a:endParaRPr dirty="0"/>
          </a:p>
          <a:p>
            <a:pPr marL="0" lvl="0" indent="0" algn="r" rtl="0">
              <a:lnSpc>
                <a:spcPct val="90000"/>
              </a:lnSpc>
              <a:spcBef>
                <a:spcPts val="1000"/>
              </a:spcBef>
              <a:spcAft>
                <a:spcPts val="0"/>
              </a:spcAft>
              <a:buSzPts val="1800"/>
              <a:buNone/>
            </a:pPr>
            <a:r>
              <a:rPr lang="en-US" dirty="0" err="1"/>
              <a:t>Nguyễn</a:t>
            </a:r>
            <a:r>
              <a:rPr lang="en-US" dirty="0"/>
              <a:t> </a:t>
            </a:r>
            <a:r>
              <a:rPr lang="en-US" dirty="0" err="1"/>
              <a:t>Ngọc</a:t>
            </a:r>
            <a:r>
              <a:rPr lang="en-US" dirty="0"/>
              <a:t> </a:t>
            </a:r>
            <a:r>
              <a:rPr lang="en-US" dirty="0" err="1"/>
              <a:t>Hùng</a:t>
            </a:r>
            <a:r>
              <a:rPr lang="en-US" dirty="0"/>
              <a:t> - 2013368</a:t>
            </a:r>
            <a:endParaRPr dirty="0"/>
          </a:p>
          <a:p>
            <a:pPr marL="0" lvl="0" indent="0" algn="r" rtl="0">
              <a:lnSpc>
                <a:spcPct val="90000"/>
              </a:lnSpc>
              <a:spcBef>
                <a:spcPts val="1000"/>
              </a:spcBef>
              <a:spcAft>
                <a:spcPts val="0"/>
              </a:spcAft>
              <a:buSzPts val="1800"/>
              <a:buNone/>
            </a:pPr>
            <a:r>
              <a:rPr lang="en-US" dirty="0" err="1"/>
              <a:t>Nguyễn</a:t>
            </a:r>
            <a:r>
              <a:rPr lang="en-US" dirty="0"/>
              <a:t> </a:t>
            </a:r>
            <a:r>
              <a:rPr lang="en-US" dirty="0" err="1"/>
              <a:t>Thành</a:t>
            </a:r>
            <a:r>
              <a:rPr lang="en-US" dirty="0"/>
              <a:t> </a:t>
            </a:r>
            <a:r>
              <a:rPr lang="en-US" dirty="0" err="1"/>
              <a:t>Tuân</a:t>
            </a:r>
            <a:r>
              <a:rPr lang="en-US" dirty="0"/>
              <a:t> – 2014931</a:t>
            </a:r>
            <a:endParaRPr dirty="0"/>
          </a:p>
          <a:p>
            <a:pPr marL="0" lvl="0" indent="0" algn="r" rtl="0">
              <a:lnSpc>
                <a:spcPct val="90000"/>
              </a:lnSpc>
              <a:spcBef>
                <a:spcPts val="1000"/>
              </a:spcBef>
              <a:spcAft>
                <a:spcPts val="0"/>
              </a:spcAft>
              <a:buSzPts val="1800"/>
              <a:buNone/>
            </a:pPr>
            <a:r>
              <a:rPr lang="en-US" dirty="0" err="1"/>
              <a:t>Nguyễn</a:t>
            </a:r>
            <a:r>
              <a:rPr lang="en-US" dirty="0"/>
              <a:t> </a:t>
            </a:r>
            <a:r>
              <a:rPr lang="en-US" dirty="0" err="1"/>
              <a:t>Doãn</a:t>
            </a:r>
            <a:r>
              <a:rPr lang="en-US" dirty="0"/>
              <a:t> </a:t>
            </a:r>
            <a:r>
              <a:rPr lang="en-US" dirty="0" err="1"/>
              <a:t>Hoàng</a:t>
            </a:r>
            <a:r>
              <a:rPr lang="en-US" dirty="0"/>
              <a:t> – 2111238</a:t>
            </a:r>
            <a:endParaRPr dirty="0"/>
          </a:p>
          <a:p>
            <a:pPr marL="0" lvl="0" indent="0" algn="l" rtl="0">
              <a:lnSpc>
                <a:spcPct val="90000"/>
              </a:lnSpc>
              <a:spcBef>
                <a:spcPts val="1000"/>
              </a:spcBef>
              <a:spcAft>
                <a:spcPts val="0"/>
              </a:spcAft>
              <a:buSzPts val="1800"/>
              <a:buNone/>
            </a:pPr>
            <a:r>
              <a:rPr lang="en-US" dirty="0" err="1"/>
              <a:t>Giảng</a:t>
            </a:r>
            <a:r>
              <a:rPr lang="en-US" dirty="0"/>
              <a:t> </a:t>
            </a:r>
            <a:r>
              <a:rPr lang="en-US" dirty="0" err="1"/>
              <a:t>viên</a:t>
            </a:r>
            <a:r>
              <a:rPr lang="en-US" dirty="0"/>
              <a:t> </a:t>
            </a:r>
            <a:r>
              <a:rPr lang="en-US" dirty="0" err="1"/>
              <a:t>hướng</a:t>
            </a:r>
            <a:r>
              <a:rPr lang="en-US" dirty="0"/>
              <a:t> </a:t>
            </a:r>
            <a:r>
              <a:rPr lang="en-US" dirty="0" err="1"/>
              <a:t>dẫn</a:t>
            </a:r>
            <a:r>
              <a:rPr lang="en-US" dirty="0"/>
              <a:t>:</a:t>
            </a:r>
            <a:endParaRPr dirty="0"/>
          </a:p>
          <a:p>
            <a:pPr marL="0" lvl="0" indent="0" algn="r" rtl="0">
              <a:lnSpc>
                <a:spcPct val="90000"/>
              </a:lnSpc>
              <a:spcBef>
                <a:spcPts val="1000"/>
              </a:spcBef>
              <a:spcAft>
                <a:spcPts val="0"/>
              </a:spcAft>
              <a:buSzPts val="1800"/>
              <a:buNone/>
            </a:pPr>
            <a:r>
              <a:rPr lang="en-US" dirty="0"/>
              <a:t>PGS.TS Lê </a:t>
            </a:r>
            <a:r>
              <a:rPr lang="en-US" dirty="0" err="1"/>
              <a:t>Hồng</a:t>
            </a:r>
            <a:r>
              <a:rPr lang="en-US" dirty="0"/>
              <a:t> Trang</a:t>
            </a:r>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wipe(down)">
                                      <p:cBhvr>
                                        <p:cTn id="7" dur="5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
                                            <p:txEl>
                                              <p:pRg st="0" end="0"/>
                                            </p:txEl>
                                          </p:spTgt>
                                        </p:tgtEl>
                                        <p:attrNameLst>
                                          <p:attrName>style.visibility</p:attrName>
                                        </p:attrNameLst>
                                      </p:cBhvr>
                                      <p:to>
                                        <p:strVal val="visible"/>
                                      </p:to>
                                    </p:set>
                                    <p:animEffect transition="in" filter="fade">
                                      <p:cBhvr>
                                        <p:cTn id="12" dur="500"/>
                                        <p:tgtEl>
                                          <p:spTgt spid="3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
                                            <p:txEl>
                                              <p:pRg st="1" end="1"/>
                                            </p:txEl>
                                          </p:spTgt>
                                        </p:tgtEl>
                                        <p:attrNameLst>
                                          <p:attrName>style.visibility</p:attrName>
                                        </p:attrNameLst>
                                      </p:cBhvr>
                                      <p:to>
                                        <p:strVal val="visible"/>
                                      </p:to>
                                    </p:set>
                                    <p:animEffect transition="in" filter="fade">
                                      <p:cBhvr>
                                        <p:cTn id="17" dur="500"/>
                                        <p:tgtEl>
                                          <p:spTgt spid="3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7">
                                            <p:txEl>
                                              <p:pRg st="2" end="2"/>
                                            </p:txEl>
                                          </p:spTgt>
                                        </p:tgtEl>
                                        <p:attrNameLst>
                                          <p:attrName>style.visibility</p:attrName>
                                        </p:attrNameLst>
                                      </p:cBhvr>
                                      <p:to>
                                        <p:strVal val="visible"/>
                                      </p:to>
                                    </p:set>
                                    <p:animEffect transition="in" filter="fade">
                                      <p:cBhvr>
                                        <p:cTn id="22" dur="500"/>
                                        <p:tgtEl>
                                          <p:spTgt spid="3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7">
                                            <p:txEl>
                                              <p:pRg st="3" end="3"/>
                                            </p:txEl>
                                          </p:spTgt>
                                        </p:tgtEl>
                                        <p:attrNameLst>
                                          <p:attrName>style.visibility</p:attrName>
                                        </p:attrNameLst>
                                      </p:cBhvr>
                                      <p:to>
                                        <p:strVal val="visible"/>
                                      </p:to>
                                    </p:set>
                                    <p:animEffect transition="in" filter="fade">
                                      <p:cBhvr>
                                        <p:cTn id="27" dur="500"/>
                                        <p:tgtEl>
                                          <p:spTgt spid="3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7">
                                            <p:txEl>
                                              <p:pRg st="4" end="4"/>
                                            </p:txEl>
                                          </p:spTgt>
                                        </p:tgtEl>
                                        <p:attrNameLst>
                                          <p:attrName>style.visibility</p:attrName>
                                        </p:attrNameLst>
                                      </p:cBhvr>
                                      <p:to>
                                        <p:strVal val="visible"/>
                                      </p:to>
                                    </p:set>
                                    <p:animEffect transition="in" filter="fade">
                                      <p:cBhvr>
                                        <p:cTn id="32" dur="500"/>
                                        <p:tgtEl>
                                          <p:spTgt spid="3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7">
                                            <p:txEl>
                                              <p:pRg st="5" end="5"/>
                                            </p:txEl>
                                          </p:spTgt>
                                        </p:tgtEl>
                                        <p:attrNameLst>
                                          <p:attrName>style.visibility</p:attrName>
                                        </p:attrNameLst>
                                      </p:cBhvr>
                                      <p:to>
                                        <p:strVal val="visible"/>
                                      </p:to>
                                    </p:set>
                                    <p:animEffect transition="in" filter="fade">
                                      <p:cBhvr>
                                        <p:cTn id="37" dur="500"/>
                                        <p:tgtEl>
                                          <p:spTgt spid="31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7">
                                            <p:txEl>
                                              <p:pRg st="6" end="6"/>
                                            </p:txEl>
                                          </p:spTgt>
                                        </p:tgtEl>
                                        <p:attrNameLst>
                                          <p:attrName>style.visibility</p:attrName>
                                        </p:attrNameLst>
                                      </p:cBhvr>
                                      <p:to>
                                        <p:strVal val="visible"/>
                                      </p:to>
                                    </p:set>
                                    <p:animEffect transition="in" filter="fade">
                                      <p:cBhvr>
                                        <p:cTn id="42" dur="500"/>
                                        <p:tgtEl>
                                          <p:spTgt spid="3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P spid="3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831854" y="1423375"/>
            <a:ext cx="7781400" cy="859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US" dirty="0"/>
              <a:t>2. </a:t>
            </a:r>
            <a:r>
              <a:rPr lang="en-US" dirty="0" err="1"/>
              <a:t>Cách</a:t>
            </a:r>
            <a:r>
              <a:rPr lang="en-US" dirty="0"/>
              <a:t> </a:t>
            </a:r>
            <a:r>
              <a:rPr lang="en-US" dirty="0" err="1"/>
              <a:t>tiếp</a:t>
            </a:r>
            <a:r>
              <a:rPr lang="en-US" dirty="0"/>
              <a:t> </a:t>
            </a:r>
            <a:r>
              <a:rPr lang="en-US" dirty="0" err="1"/>
              <a:t>cận</a:t>
            </a:r>
            <a:endParaRPr dirty="0"/>
          </a:p>
        </p:txBody>
      </p:sp>
      <p:sp>
        <p:nvSpPr>
          <p:cNvPr id="421" name="Google Shape;421;p35"/>
          <p:cNvSpPr txBox="1">
            <a:spLocks noGrp="1"/>
          </p:cNvSpPr>
          <p:nvPr>
            <p:ph type="body" idx="1"/>
          </p:nvPr>
        </p:nvSpPr>
        <p:spPr>
          <a:xfrm>
            <a:off x="831854" y="2696105"/>
            <a:ext cx="6803100" cy="2841900"/>
          </a:xfrm>
          <a:prstGeom prst="rect">
            <a:avLst/>
          </a:prstGeom>
          <a:noFill/>
          <a:ln>
            <a:noFill/>
          </a:ln>
        </p:spPr>
        <p:txBody>
          <a:bodyPr spcFirstLastPara="1" wrap="square" lIns="91425" tIns="45700" rIns="91425" bIns="45700" anchor="t" anchorCtr="0">
            <a:noAutofit/>
          </a:bodyPr>
          <a:lstStyle/>
          <a:p>
            <a:pPr marL="457200" lvl="0" indent="-406400" algn="l" rtl="0">
              <a:lnSpc>
                <a:spcPct val="200000"/>
              </a:lnSpc>
              <a:spcBef>
                <a:spcPts val="0"/>
              </a:spcBef>
              <a:spcAft>
                <a:spcPts val="0"/>
              </a:spcAft>
              <a:buSzPts val="2800"/>
              <a:buChar char="●"/>
            </a:pPr>
            <a:r>
              <a:rPr lang="en-US" sz="2800" dirty="0" err="1"/>
              <a:t>Mô</a:t>
            </a:r>
            <a:r>
              <a:rPr lang="en-US" sz="2800" dirty="0"/>
              <a:t> </a:t>
            </a:r>
            <a:r>
              <a:rPr lang="en-US" sz="2800" dirty="0" err="1"/>
              <a:t>tả</a:t>
            </a:r>
            <a:r>
              <a:rPr lang="en-US" sz="2800" dirty="0"/>
              <a:t> </a:t>
            </a:r>
            <a:r>
              <a:rPr lang="en-US" sz="2800" dirty="0" err="1"/>
              <a:t>khái</a:t>
            </a:r>
            <a:r>
              <a:rPr lang="en-US" sz="2800" dirty="0"/>
              <a:t> </a:t>
            </a:r>
            <a:r>
              <a:rPr lang="en-US" sz="2800" dirty="0" err="1"/>
              <a:t>quát</a:t>
            </a:r>
            <a:endParaRPr sz="2800" dirty="0"/>
          </a:p>
          <a:p>
            <a:pPr marL="457200" lvl="0" indent="-406400" algn="l" rtl="0">
              <a:lnSpc>
                <a:spcPct val="200000"/>
              </a:lnSpc>
              <a:spcBef>
                <a:spcPts val="0"/>
              </a:spcBef>
              <a:spcAft>
                <a:spcPts val="0"/>
              </a:spcAft>
              <a:buSzPts val="2800"/>
              <a:buChar char="●"/>
            </a:pPr>
            <a:r>
              <a:rPr lang="en-US" sz="2800" dirty="0" err="1"/>
              <a:t>Các</a:t>
            </a:r>
            <a:r>
              <a:rPr lang="en-US" sz="2800" dirty="0"/>
              <a:t> </a:t>
            </a:r>
            <a:r>
              <a:rPr lang="en-US" sz="2800" dirty="0" err="1"/>
              <a:t>bước</a:t>
            </a:r>
            <a:r>
              <a:rPr lang="en-US" sz="2800" dirty="0"/>
              <a:t> </a:t>
            </a:r>
            <a:r>
              <a:rPr lang="en-US" sz="2800" dirty="0" err="1"/>
              <a:t>thực</a:t>
            </a:r>
            <a:r>
              <a:rPr lang="en-US" sz="2800" dirty="0"/>
              <a:t> </a:t>
            </a:r>
            <a:r>
              <a:rPr lang="en-US" sz="2800" dirty="0" err="1"/>
              <a:t>hiện</a:t>
            </a:r>
            <a:endParaRPr sz="2800" dirty="0"/>
          </a:p>
        </p:txBody>
      </p:sp>
      <p:sp>
        <p:nvSpPr>
          <p:cNvPr id="422" name="Google Shape;422;p3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0"/>
                                        </p:tgtEl>
                                        <p:attrNameLst>
                                          <p:attrName>style.visibility</p:attrName>
                                        </p:attrNameLst>
                                      </p:cBhvr>
                                      <p:to>
                                        <p:strVal val="visible"/>
                                      </p:to>
                                    </p:set>
                                    <p:animEffect transition="in" filter="randombar(horizontal)">
                                      <p:cBhvr>
                                        <p:cTn id="7" dur="500"/>
                                        <p:tgtEl>
                                          <p:spTgt spid="4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21">
                                            <p:txEl>
                                              <p:pRg st="0" end="0"/>
                                            </p:txEl>
                                          </p:spTgt>
                                        </p:tgtEl>
                                        <p:attrNameLst>
                                          <p:attrName>style.visibility</p:attrName>
                                        </p:attrNameLst>
                                      </p:cBhvr>
                                      <p:to>
                                        <p:strVal val="visible"/>
                                      </p:to>
                                    </p:set>
                                    <p:animEffect transition="in" filter="randombar(horizontal)">
                                      <p:cBhvr>
                                        <p:cTn id="12" dur="500"/>
                                        <p:tgtEl>
                                          <p:spTgt spid="4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21">
                                            <p:txEl>
                                              <p:pRg st="1" end="1"/>
                                            </p:txEl>
                                          </p:spTgt>
                                        </p:tgtEl>
                                        <p:attrNameLst>
                                          <p:attrName>style.visibility</p:attrName>
                                        </p:attrNameLst>
                                      </p:cBhvr>
                                      <p:to>
                                        <p:strVal val="visible"/>
                                      </p:to>
                                    </p:set>
                                    <p:animEffect transition="in" filter="randombar(horizontal)">
                                      <p:cBhvr>
                                        <p:cTn id="17" dur="500"/>
                                        <p:tgtEl>
                                          <p:spTgt spid="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0"/>
      <p:bldP spid="4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Khái quát về PySpark</a:t>
            </a:r>
            <a:endParaRPr/>
          </a:p>
        </p:txBody>
      </p:sp>
      <p:sp>
        <p:nvSpPr>
          <p:cNvPr id="428" name="Google Shape;428;p3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29" name="Google Shape;429;p36"/>
          <p:cNvSpPr txBox="1">
            <a:spLocks noGrp="1"/>
          </p:cNvSpPr>
          <p:nvPr>
            <p:ph type="body" idx="1"/>
          </p:nvPr>
        </p:nvSpPr>
        <p:spPr>
          <a:xfrm>
            <a:off x="383100" y="1356950"/>
            <a:ext cx="11425800" cy="532325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Char char="●"/>
            </a:pPr>
            <a:r>
              <a:rPr lang="en-US" sz="2800" dirty="0" err="1"/>
              <a:t>PySpark</a:t>
            </a:r>
            <a:r>
              <a:rPr lang="en-US" sz="2800" dirty="0"/>
              <a:t>, </a:t>
            </a:r>
            <a:r>
              <a:rPr lang="en-US" sz="2800" dirty="0" err="1"/>
              <a:t>một</a:t>
            </a:r>
            <a:r>
              <a:rPr lang="en-US" sz="2800" dirty="0"/>
              <a:t> </a:t>
            </a:r>
            <a:r>
              <a:rPr lang="en-US" sz="2800" dirty="0" err="1"/>
              <a:t>khung</a:t>
            </a:r>
            <a:r>
              <a:rPr lang="en-US" sz="2800" dirty="0"/>
              <a:t> </a:t>
            </a:r>
            <a:r>
              <a:rPr lang="en-US" sz="2800" dirty="0" err="1"/>
              <a:t>tính</a:t>
            </a:r>
            <a:r>
              <a:rPr lang="en-US" sz="2800" dirty="0"/>
              <a:t> </a:t>
            </a:r>
            <a:r>
              <a:rPr lang="en-US" sz="2800" dirty="0" err="1"/>
              <a:t>toán</a:t>
            </a:r>
            <a:r>
              <a:rPr lang="en-US" sz="2800" dirty="0"/>
              <a:t> </a:t>
            </a:r>
            <a:r>
              <a:rPr lang="en-US" sz="2800" dirty="0" err="1"/>
              <a:t>phân</a:t>
            </a:r>
            <a:r>
              <a:rPr lang="en-US" sz="2800" dirty="0"/>
              <a:t> </a:t>
            </a:r>
            <a:r>
              <a:rPr lang="en-US" sz="2800" dirty="0" err="1"/>
              <a:t>tán</a:t>
            </a:r>
            <a:r>
              <a:rPr lang="en-US" sz="2800" dirty="0"/>
              <a:t> </a:t>
            </a:r>
            <a:r>
              <a:rPr lang="en-US" sz="2800" dirty="0" err="1"/>
              <a:t>mạnh</a:t>
            </a:r>
            <a:r>
              <a:rPr lang="en-US" sz="2800" dirty="0"/>
              <a:t> </a:t>
            </a:r>
            <a:r>
              <a:rPr lang="en-US" sz="2800" dirty="0" err="1"/>
              <a:t>mẽ</a:t>
            </a:r>
            <a:r>
              <a:rPr lang="en-US" sz="2800" dirty="0"/>
              <a:t> </a:t>
            </a:r>
            <a:r>
              <a:rPr lang="en-US" sz="2800" dirty="0" err="1"/>
              <a:t>được</a:t>
            </a:r>
            <a:r>
              <a:rPr lang="en-US" sz="2800" dirty="0"/>
              <a:t> </a:t>
            </a:r>
            <a:r>
              <a:rPr lang="en-US" sz="2800" dirty="0" err="1"/>
              <a:t>xây</a:t>
            </a:r>
            <a:r>
              <a:rPr lang="en-US" sz="2800" dirty="0"/>
              <a:t> </a:t>
            </a:r>
            <a:r>
              <a:rPr lang="en-US" sz="2800" dirty="0" err="1"/>
              <a:t>dựng</a:t>
            </a:r>
            <a:r>
              <a:rPr lang="en-US" sz="2800" dirty="0"/>
              <a:t> </a:t>
            </a:r>
            <a:r>
              <a:rPr lang="en-US" sz="2800" dirty="0" err="1"/>
              <a:t>trên</a:t>
            </a:r>
            <a:r>
              <a:rPr lang="en-US" sz="2800" dirty="0"/>
              <a:t> Python, </a:t>
            </a:r>
            <a:r>
              <a:rPr lang="en-US" sz="2800" dirty="0" err="1"/>
              <a:t>đóng</a:t>
            </a:r>
            <a:r>
              <a:rPr lang="en-US" sz="2800" dirty="0"/>
              <a:t> </a:t>
            </a:r>
            <a:r>
              <a:rPr lang="en-US" sz="2800" dirty="0" err="1"/>
              <a:t>vai</a:t>
            </a:r>
            <a:r>
              <a:rPr lang="en-US" sz="2800" dirty="0"/>
              <a:t> </a:t>
            </a:r>
            <a:r>
              <a:rPr lang="en-US" sz="2800" dirty="0" err="1"/>
              <a:t>trò</a:t>
            </a:r>
            <a:r>
              <a:rPr lang="en-US" sz="2800" dirty="0"/>
              <a:t> </a:t>
            </a:r>
            <a:r>
              <a:rPr lang="en-US" sz="2800" dirty="0" err="1"/>
              <a:t>là</a:t>
            </a:r>
            <a:r>
              <a:rPr lang="en-US" sz="2800" dirty="0"/>
              <a:t> </a:t>
            </a:r>
            <a:r>
              <a:rPr lang="en-US" sz="2800" dirty="0" err="1"/>
              <a:t>một</a:t>
            </a:r>
            <a:r>
              <a:rPr lang="en-US" sz="2800" dirty="0"/>
              <a:t> </a:t>
            </a:r>
            <a:r>
              <a:rPr lang="en-US" sz="2800" dirty="0" err="1"/>
              <a:t>công</a:t>
            </a:r>
            <a:r>
              <a:rPr lang="en-US" sz="2800" dirty="0"/>
              <a:t> </a:t>
            </a:r>
            <a:r>
              <a:rPr lang="en-US" sz="2800" dirty="0" err="1"/>
              <a:t>cụ</a:t>
            </a:r>
            <a:r>
              <a:rPr lang="en-US" sz="2800" dirty="0"/>
              <a:t> </a:t>
            </a:r>
            <a:r>
              <a:rPr lang="en-US" sz="2800" dirty="0" err="1"/>
              <a:t>quan</a:t>
            </a:r>
            <a:r>
              <a:rPr lang="en-US" sz="2800" dirty="0"/>
              <a:t> </a:t>
            </a:r>
            <a:r>
              <a:rPr lang="en-US" sz="2800" dirty="0" err="1"/>
              <a:t>trọng</a:t>
            </a:r>
            <a:r>
              <a:rPr lang="en-US" sz="2800" dirty="0"/>
              <a:t> </a:t>
            </a:r>
            <a:r>
              <a:rPr lang="en-US" sz="2800" dirty="0" err="1"/>
              <a:t>giúp</a:t>
            </a:r>
            <a:r>
              <a:rPr lang="en-US" sz="2800" dirty="0"/>
              <a:t> </a:t>
            </a:r>
            <a:r>
              <a:rPr lang="en-US" sz="2800" dirty="0" err="1"/>
              <a:t>các</a:t>
            </a:r>
            <a:r>
              <a:rPr lang="en-US" sz="2800" dirty="0"/>
              <a:t> </a:t>
            </a:r>
            <a:r>
              <a:rPr lang="en-US" sz="2800" dirty="0" err="1"/>
              <a:t>nhà</a:t>
            </a:r>
            <a:r>
              <a:rPr lang="en-US" sz="2800" dirty="0"/>
              <a:t> </a:t>
            </a:r>
            <a:r>
              <a:rPr lang="en-US" sz="2800" dirty="0" err="1"/>
              <a:t>khí</a:t>
            </a:r>
            <a:r>
              <a:rPr lang="en-US" sz="2800" dirty="0"/>
              <a:t> </a:t>
            </a:r>
            <a:r>
              <a:rPr lang="en-US" sz="2800" dirty="0" err="1"/>
              <a:t>tượng</a:t>
            </a:r>
            <a:r>
              <a:rPr lang="en-US" sz="2800" dirty="0"/>
              <a:t> </a:t>
            </a:r>
            <a:r>
              <a:rPr lang="en-US" sz="2800" dirty="0" err="1"/>
              <a:t>học</a:t>
            </a:r>
            <a:r>
              <a:rPr lang="en-US" sz="2800" dirty="0"/>
              <a:t> </a:t>
            </a:r>
            <a:r>
              <a:rPr lang="en-US" sz="2800" dirty="0" err="1"/>
              <a:t>và</a:t>
            </a:r>
            <a:r>
              <a:rPr lang="en-US" sz="2800" dirty="0"/>
              <a:t> </a:t>
            </a:r>
            <a:r>
              <a:rPr lang="en-US" sz="2800" dirty="0" err="1"/>
              <a:t>các</a:t>
            </a:r>
            <a:r>
              <a:rPr lang="en-US" sz="2800" dirty="0"/>
              <a:t> </a:t>
            </a:r>
            <a:r>
              <a:rPr lang="en-US" sz="2800" dirty="0" err="1"/>
              <a:t>nhà</a:t>
            </a:r>
            <a:r>
              <a:rPr lang="en-US" sz="2800" dirty="0"/>
              <a:t> khoa </a:t>
            </a:r>
            <a:r>
              <a:rPr lang="en-US" sz="2800" dirty="0" err="1"/>
              <a:t>học</a:t>
            </a:r>
            <a:r>
              <a:rPr lang="en-US" sz="2800" dirty="0"/>
              <a:t> </a:t>
            </a:r>
            <a:r>
              <a:rPr lang="en-US" sz="2800" dirty="0" err="1"/>
              <a:t>dữ</a:t>
            </a:r>
            <a:r>
              <a:rPr lang="en-US" sz="2800" dirty="0"/>
              <a:t> </a:t>
            </a:r>
            <a:r>
              <a:rPr lang="en-US" sz="2800" dirty="0" err="1"/>
              <a:t>liệu</a:t>
            </a:r>
            <a:r>
              <a:rPr lang="en-US" sz="2800" dirty="0"/>
              <a:t> </a:t>
            </a:r>
            <a:r>
              <a:rPr lang="en-US" sz="2800" dirty="0" err="1"/>
              <a:t>xử</a:t>
            </a:r>
            <a:r>
              <a:rPr lang="en-US" sz="2800" dirty="0"/>
              <a:t> </a:t>
            </a:r>
            <a:r>
              <a:rPr lang="en-US" sz="2800" dirty="0" err="1"/>
              <a:t>lý</a:t>
            </a:r>
            <a:r>
              <a:rPr lang="en-US" sz="2800" dirty="0"/>
              <a:t> </a:t>
            </a:r>
            <a:r>
              <a:rPr lang="en-US" sz="2800" dirty="0" err="1"/>
              <a:t>và</a:t>
            </a:r>
            <a:r>
              <a:rPr lang="en-US" sz="2800" dirty="0"/>
              <a:t> </a:t>
            </a:r>
            <a:r>
              <a:rPr lang="en-US" sz="2800" dirty="0" err="1"/>
              <a:t>phân</a:t>
            </a:r>
            <a:r>
              <a:rPr lang="en-US" sz="2800" dirty="0"/>
              <a:t> </a:t>
            </a:r>
            <a:r>
              <a:rPr lang="en-US" sz="2800" dirty="0" err="1"/>
              <a:t>tích</a:t>
            </a:r>
            <a:r>
              <a:rPr lang="en-US" sz="2800" dirty="0"/>
              <a:t> </a:t>
            </a:r>
            <a:r>
              <a:rPr lang="en-US" sz="2800" dirty="0" err="1"/>
              <a:t>các</a:t>
            </a:r>
            <a:r>
              <a:rPr lang="en-US" sz="2800" dirty="0"/>
              <a:t> </a:t>
            </a:r>
            <a:r>
              <a:rPr lang="en-US" sz="2800" dirty="0" err="1"/>
              <a:t>lượng</a:t>
            </a:r>
            <a:r>
              <a:rPr lang="en-US" sz="2800" dirty="0"/>
              <a:t> </a:t>
            </a:r>
            <a:r>
              <a:rPr lang="en-US" sz="2800" dirty="0" err="1"/>
              <a:t>dữ</a:t>
            </a:r>
            <a:r>
              <a:rPr lang="en-US" sz="2800" dirty="0"/>
              <a:t> </a:t>
            </a:r>
            <a:r>
              <a:rPr lang="en-US" sz="2800" dirty="0" err="1"/>
              <a:t>liệu</a:t>
            </a:r>
            <a:r>
              <a:rPr lang="en-US" sz="2800" dirty="0"/>
              <a:t> </a:t>
            </a:r>
            <a:r>
              <a:rPr lang="en-US" sz="2800" dirty="0" err="1"/>
              <a:t>liên</a:t>
            </a:r>
            <a:r>
              <a:rPr lang="en-US" sz="2800" dirty="0"/>
              <a:t> </a:t>
            </a:r>
            <a:r>
              <a:rPr lang="en-US" sz="2800" dirty="0" err="1"/>
              <a:t>quan</a:t>
            </a:r>
            <a:r>
              <a:rPr lang="en-US" sz="2800" dirty="0"/>
              <a:t> </a:t>
            </a:r>
            <a:r>
              <a:rPr lang="en-US" sz="2800" dirty="0" err="1"/>
              <a:t>đến</a:t>
            </a:r>
            <a:r>
              <a:rPr lang="en-US" sz="2800" dirty="0"/>
              <a:t> </a:t>
            </a:r>
            <a:r>
              <a:rPr lang="en-US" sz="2800" dirty="0" err="1"/>
              <a:t>thời</a:t>
            </a:r>
            <a:r>
              <a:rPr lang="en-US" sz="2800" dirty="0"/>
              <a:t> </a:t>
            </a:r>
            <a:r>
              <a:rPr lang="en-US" sz="2800" dirty="0" err="1"/>
              <a:t>tiết</a:t>
            </a:r>
            <a:r>
              <a:rPr lang="en-US" sz="2800" dirty="0"/>
              <a:t> </a:t>
            </a:r>
            <a:r>
              <a:rPr lang="en-US" sz="2800" dirty="0" err="1"/>
              <a:t>khổng</a:t>
            </a:r>
            <a:r>
              <a:rPr lang="en-US" sz="2800" dirty="0"/>
              <a:t> </a:t>
            </a:r>
            <a:r>
              <a:rPr lang="en-US" sz="2800" dirty="0" err="1"/>
              <a:t>lồ</a:t>
            </a:r>
            <a:r>
              <a:rPr lang="en-US" sz="2800" dirty="0"/>
              <a:t>.</a:t>
            </a:r>
            <a:endParaRPr sz="2800" dirty="0"/>
          </a:p>
          <a:p>
            <a:pPr marL="457200" lvl="0" indent="-406400" algn="l" rtl="0">
              <a:lnSpc>
                <a:spcPct val="115000"/>
              </a:lnSpc>
              <a:spcBef>
                <a:spcPts val="0"/>
              </a:spcBef>
              <a:spcAft>
                <a:spcPts val="0"/>
              </a:spcAft>
              <a:buSzPts val="2800"/>
              <a:buChar char="●"/>
            </a:pPr>
            <a:r>
              <a:rPr lang="en-US" sz="2800" dirty="0"/>
              <a:t> </a:t>
            </a:r>
            <a:r>
              <a:rPr lang="en-US" sz="2800" dirty="0" err="1"/>
              <a:t>PySpark</a:t>
            </a:r>
            <a:r>
              <a:rPr lang="en-US" sz="2800" dirty="0"/>
              <a:t> </a:t>
            </a:r>
            <a:r>
              <a:rPr lang="en-US" sz="2800" dirty="0" err="1"/>
              <a:t>giúp</a:t>
            </a:r>
            <a:r>
              <a:rPr lang="en-US" sz="2800" dirty="0"/>
              <a:t> </a:t>
            </a:r>
            <a:r>
              <a:rPr lang="en-US" sz="2800" dirty="0" err="1"/>
              <a:t>xử</a:t>
            </a:r>
            <a:r>
              <a:rPr lang="en-US" sz="2800" dirty="0"/>
              <a:t> </a:t>
            </a:r>
            <a:r>
              <a:rPr lang="en-US" sz="2800" dirty="0" err="1"/>
              <a:t>lý</a:t>
            </a:r>
            <a:r>
              <a:rPr lang="en-US" sz="2800" dirty="0"/>
              <a:t> </a:t>
            </a:r>
            <a:r>
              <a:rPr lang="en-US" sz="2800" dirty="0" err="1"/>
              <a:t>các</a:t>
            </a:r>
            <a:r>
              <a:rPr lang="en-US" sz="2800" dirty="0"/>
              <a:t> </a:t>
            </a:r>
            <a:r>
              <a:rPr lang="en-US" sz="2800" dirty="0" err="1"/>
              <a:t>lượng</a:t>
            </a:r>
            <a:r>
              <a:rPr lang="en-US" sz="2800" dirty="0"/>
              <a:t> </a:t>
            </a:r>
            <a:r>
              <a:rPr lang="en-US" sz="2800" dirty="0" err="1"/>
              <a:t>dữ</a:t>
            </a:r>
            <a:r>
              <a:rPr lang="en-US" sz="2800" dirty="0"/>
              <a:t> </a:t>
            </a:r>
            <a:r>
              <a:rPr lang="en-US" sz="2800" dirty="0" err="1"/>
              <a:t>liệu</a:t>
            </a:r>
            <a:r>
              <a:rPr lang="en-US" sz="2800" dirty="0"/>
              <a:t> </a:t>
            </a:r>
            <a:r>
              <a:rPr lang="en-US" sz="2800" dirty="0" err="1"/>
              <a:t>lớn</a:t>
            </a:r>
            <a:r>
              <a:rPr lang="en-US" sz="2800" dirty="0"/>
              <a:t> </a:t>
            </a:r>
            <a:r>
              <a:rPr lang="en-US" sz="2800" dirty="0" err="1"/>
              <a:t>từ</a:t>
            </a:r>
            <a:r>
              <a:rPr lang="en-US" sz="2800" dirty="0"/>
              <a:t> </a:t>
            </a:r>
            <a:r>
              <a:rPr lang="en-US" sz="2800" dirty="0" err="1"/>
              <a:t>nhiều</a:t>
            </a:r>
            <a:r>
              <a:rPr lang="en-US" sz="2800" dirty="0"/>
              <a:t> </a:t>
            </a:r>
            <a:r>
              <a:rPr lang="en-US" sz="2800" dirty="0" err="1"/>
              <a:t>nguồn</a:t>
            </a:r>
            <a:r>
              <a:rPr lang="en-US" sz="2800" dirty="0"/>
              <a:t> </a:t>
            </a:r>
            <a:r>
              <a:rPr lang="en-US" sz="2800" dirty="0" err="1"/>
              <a:t>khác</a:t>
            </a:r>
            <a:r>
              <a:rPr lang="en-US" sz="2800" dirty="0"/>
              <a:t> </a:t>
            </a:r>
            <a:r>
              <a:rPr lang="en-US" sz="2800" dirty="0" err="1"/>
              <a:t>nhau</a:t>
            </a:r>
            <a:r>
              <a:rPr lang="en-US" sz="2800" dirty="0"/>
              <a:t> </a:t>
            </a:r>
            <a:r>
              <a:rPr lang="en-US" sz="2800" dirty="0" err="1"/>
              <a:t>như</a:t>
            </a:r>
            <a:r>
              <a:rPr lang="en-US" sz="2800" dirty="0"/>
              <a:t> </a:t>
            </a:r>
            <a:r>
              <a:rPr lang="en-US" sz="2800" dirty="0" err="1"/>
              <a:t>hồ</a:t>
            </a:r>
            <a:r>
              <a:rPr lang="en-US" sz="2800" dirty="0"/>
              <a:t> </a:t>
            </a:r>
            <a:r>
              <a:rPr lang="en-US" sz="2800" dirty="0" err="1"/>
              <a:t>sơ</a:t>
            </a:r>
            <a:r>
              <a:rPr lang="en-US" sz="2800" dirty="0"/>
              <a:t> </a:t>
            </a:r>
            <a:r>
              <a:rPr lang="en-US" sz="2800" dirty="0" err="1"/>
              <a:t>lịch</a:t>
            </a:r>
            <a:r>
              <a:rPr lang="en-US" sz="2800" dirty="0"/>
              <a:t> </a:t>
            </a:r>
            <a:r>
              <a:rPr lang="en-US" sz="2800" dirty="0" err="1"/>
              <a:t>sử</a:t>
            </a:r>
            <a:r>
              <a:rPr lang="en-US" sz="2800" dirty="0"/>
              <a:t>, </a:t>
            </a:r>
            <a:r>
              <a:rPr lang="en-US" sz="2800" dirty="0" err="1"/>
              <a:t>hình</a:t>
            </a:r>
            <a:r>
              <a:rPr lang="en-US" sz="2800" dirty="0"/>
              <a:t> </a:t>
            </a:r>
            <a:r>
              <a:rPr lang="en-US" sz="2800" dirty="0" err="1"/>
              <a:t>ảnh</a:t>
            </a:r>
            <a:r>
              <a:rPr lang="en-US" sz="2800" dirty="0"/>
              <a:t> </a:t>
            </a:r>
            <a:r>
              <a:rPr lang="en-US" sz="2800" dirty="0" err="1"/>
              <a:t>vệ</a:t>
            </a:r>
            <a:r>
              <a:rPr lang="en-US" sz="2800" dirty="0"/>
              <a:t> </a:t>
            </a:r>
            <a:r>
              <a:rPr lang="en-US" sz="2800" dirty="0" err="1"/>
              <a:t>tinh</a:t>
            </a:r>
            <a:r>
              <a:rPr lang="en-US" sz="2800" dirty="0"/>
              <a:t> </a:t>
            </a:r>
            <a:r>
              <a:rPr lang="en-US" sz="2800" dirty="0" err="1"/>
              <a:t>và</a:t>
            </a:r>
            <a:r>
              <a:rPr lang="en-US" sz="2800" dirty="0"/>
              <a:t> </a:t>
            </a:r>
            <a:r>
              <a:rPr lang="en-US" sz="2800" dirty="0" err="1"/>
              <a:t>quan</a:t>
            </a:r>
            <a:r>
              <a:rPr lang="en-US" sz="2800" dirty="0"/>
              <a:t> </a:t>
            </a:r>
            <a:r>
              <a:rPr lang="en-US" sz="2800" dirty="0" err="1"/>
              <a:t>sát</a:t>
            </a:r>
            <a:r>
              <a:rPr lang="en-US" sz="2800" dirty="0"/>
              <a:t> </a:t>
            </a:r>
            <a:r>
              <a:rPr lang="en-US" sz="2800" dirty="0" err="1"/>
              <a:t>thời</a:t>
            </a:r>
            <a:r>
              <a:rPr lang="en-US" sz="2800" dirty="0"/>
              <a:t> </a:t>
            </a:r>
            <a:r>
              <a:rPr lang="en-US" sz="2800" dirty="0" err="1"/>
              <a:t>gian</a:t>
            </a:r>
            <a:r>
              <a:rPr lang="en-US" sz="2800" dirty="0"/>
              <a:t> </a:t>
            </a:r>
            <a:r>
              <a:rPr lang="en-US" sz="2800" dirty="0" err="1"/>
              <a:t>thực</a:t>
            </a:r>
            <a:r>
              <a:rPr lang="en-US" sz="2800" dirty="0"/>
              <a:t>. </a:t>
            </a:r>
            <a:r>
              <a:rPr lang="en-US" sz="2800" dirty="0" err="1"/>
              <a:t>Các</a:t>
            </a:r>
            <a:r>
              <a:rPr lang="en-US" sz="2800" dirty="0"/>
              <a:t> </a:t>
            </a:r>
            <a:r>
              <a:rPr lang="en-US" sz="2800" dirty="0" err="1"/>
              <a:t>bước</a:t>
            </a:r>
            <a:r>
              <a:rPr lang="en-US" sz="2800" dirty="0"/>
              <a:t> </a:t>
            </a:r>
            <a:r>
              <a:rPr lang="en-US" sz="2800" dirty="0" err="1"/>
              <a:t>tiền</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như</a:t>
            </a:r>
            <a:r>
              <a:rPr lang="en-US" sz="2800" dirty="0"/>
              <a:t> </a:t>
            </a:r>
            <a:r>
              <a:rPr lang="en-US" sz="2800" dirty="0" err="1"/>
              <a:t>làm</a:t>
            </a:r>
            <a:r>
              <a:rPr lang="en-US" sz="2800" dirty="0"/>
              <a:t> </a:t>
            </a:r>
            <a:r>
              <a:rPr lang="en-US" sz="2800" dirty="0" err="1"/>
              <a:t>sạch</a:t>
            </a:r>
            <a:r>
              <a:rPr lang="en-US" sz="2800" dirty="0"/>
              <a:t>, </a:t>
            </a:r>
            <a:r>
              <a:rPr lang="en-US" sz="2800" dirty="0" err="1"/>
              <a:t>trích</a:t>
            </a:r>
            <a:r>
              <a:rPr lang="en-US" sz="2800" dirty="0"/>
              <a:t> </a:t>
            </a:r>
            <a:r>
              <a:rPr lang="en-US" sz="2800" dirty="0" err="1"/>
              <a:t>xuất</a:t>
            </a:r>
            <a:r>
              <a:rPr lang="en-US" sz="2800" dirty="0"/>
              <a:t> </a:t>
            </a:r>
            <a:r>
              <a:rPr lang="en-US" sz="2800" dirty="0" err="1"/>
              <a:t>đặc</a:t>
            </a:r>
            <a:r>
              <a:rPr lang="en-US" sz="2800" dirty="0"/>
              <a:t> </a:t>
            </a:r>
            <a:r>
              <a:rPr lang="en-US" sz="2800" dirty="0" err="1"/>
              <a:t>trưng</a:t>
            </a:r>
            <a:r>
              <a:rPr lang="en-US" sz="2800" dirty="0"/>
              <a:t> </a:t>
            </a:r>
            <a:r>
              <a:rPr lang="en-US" sz="2800" dirty="0" err="1"/>
              <a:t>và</a:t>
            </a:r>
            <a:r>
              <a:rPr lang="en-US" sz="2800" dirty="0"/>
              <a:t> </a:t>
            </a:r>
            <a:r>
              <a:rPr lang="en-US" sz="2800" dirty="0" err="1"/>
              <a:t>biến</a:t>
            </a:r>
            <a:r>
              <a:rPr lang="en-US" sz="2800" dirty="0"/>
              <a:t> </a:t>
            </a:r>
            <a:r>
              <a:rPr lang="en-US" sz="2800" dirty="0" err="1"/>
              <a:t>đổi</a:t>
            </a:r>
            <a:r>
              <a:rPr lang="en-US" sz="2800" dirty="0"/>
              <a:t> </a:t>
            </a:r>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trong</a:t>
            </a:r>
            <a:r>
              <a:rPr lang="en-US" sz="2800" dirty="0"/>
              <a:t> </a:t>
            </a:r>
            <a:r>
              <a:rPr lang="en-US" sz="2800" dirty="0" err="1"/>
              <a:t>PySpark</a:t>
            </a:r>
            <a:r>
              <a:rPr lang="en-US" sz="2800" dirty="0"/>
              <a:t>. </a:t>
            </a:r>
            <a:r>
              <a:rPr lang="en-US" sz="2800" dirty="0" err="1"/>
              <a:t>PySpark</a:t>
            </a:r>
            <a:r>
              <a:rPr lang="en-US" sz="2800" dirty="0"/>
              <a:t> </a:t>
            </a:r>
            <a:r>
              <a:rPr lang="en-US" sz="2800" dirty="0" err="1"/>
              <a:t>cũng</a:t>
            </a:r>
            <a:r>
              <a:rPr lang="en-US" sz="2800" dirty="0"/>
              <a:t> </a:t>
            </a:r>
            <a:r>
              <a:rPr lang="en-US" sz="2800" dirty="0" err="1"/>
              <a:t>có</a:t>
            </a:r>
            <a:r>
              <a:rPr lang="en-US" sz="2800" dirty="0"/>
              <a:t> </a:t>
            </a:r>
            <a:r>
              <a:rPr lang="en-US" sz="2800" dirty="0" err="1"/>
              <a:t>khả</a:t>
            </a:r>
            <a:r>
              <a:rPr lang="en-US" sz="2800" dirty="0"/>
              <a:t> </a:t>
            </a:r>
            <a:r>
              <a:rPr lang="en-US" sz="2800" dirty="0" err="1"/>
              <a:t>năng</a:t>
            </a:r>
            <a:r>
              <a:rPr lang="en-US" sz="2800" dirty="0"/>
              <a:t> </a:t>
            </a:r>
            <a:r>
              <a:rPr lang="en-US" sz="2800" dirty="0" err="1"/>
              <a:t>tính</a:t>
            </a:r>
            <a:r>
              <a:rPr lang="en-US" sz="2800" dirty="0"/>
              <a:t> </a:t>
            </a:r>
            <a:r>
              <a:rPr lang="en-US" sz="2800" dirty="0" err="1"/>
              <a:t>toán</a:t>
            </a:r>
            <a:r>
              <a:rPr lang="en-US" sz="2800" dirty="0"/>
              <a:t> song </a:t>
            </a:r>
            <a:r>
              <a:rPr lang="en-US" sz="2800" dirty="0" err="1"/>
              <a:t>song</a:t>
            </a:r>
            <a:r>
              <a:rPr lang="en-US" sz="2800" dirty="0"/>
              <a:t> </a:t>
            </a:r>
            <a:r>
              <a:rPr lang="en-US" sz="2800" dirty="0" err="1"/>
              <a:t>trên</a:t>
            </a:r>
            <a:r>
              <a:rPr lang="en-US" sz="2800" dirty="0"/>
              <a:t> </a:t>
            </a:r>
            <a:r>
              <a:rPr lang="en-US" sz="2800" dirty="0" err="1"/>
              <a:t>các</a:t>
            </a:r>
            <a:r>
              <a:rPr lang="en-US" sz="2800" dirty="0"/>
              <a:t> </a:t>
            </a:r>
            <a:r>
              <a:rPr lang="en-US" sz="2800" dirty="0" err="1"/>
              <a:t>cụm</a:t>
            </a:r>
            <a:r>
              <a:rPr lang="en-US" sz="2800" dirty="0"/>
              <a:t> </a:t>
            </a:r>
            <a:r>
              <a:rPr lang="en-US" sz="2800" dirty="0" err="1"/>
              <a:t>phân</a:t>
            </a:r>
            <a:r>
              <a:rPr lang="en-US" sz="2800" dirty="0"/>
              <a:t> </a:t>
            </a:r>
            <a:r>
              <a:rPr lang="en-US" sz="2800" dirty="0" err="1"/>
              <a:t>tán</a:t>
            </a:r>
            <a:r>
              <a:rPr lang="en-US" sz="2800" dirty="0"/>
              <a:t>, </a:t>
            </a:r>
            <a:r>
              <a:rPr lang="en-US" sz="2800" dirty="0" err="1"/>
              <a:t>giúp</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hiệu</a:t>
            </a:r>
            <a:r>
              <a:rPr lang="en-US" sz="2800" dirty="0"/>
              <a:t> </a:t>
            </a:r>
            <a:r>
              <a:rPr lang="en-US" sz="2800" dirty="0" err="1"/>
              <a:t>quả</a:t>
            </a:r>
            <a:r>
              <a:rPr lang="en-US" sz="2800" dirty="0"/>
              <a:t> </a:t>
            </a:r>
            <a:r>
              <a:rPr lang="en-US" sz="2800" dirty="0" err="1"/>
              <a:t>và</a:t>
            </a:r>
            <a:r>
              <a:rPr lang="en-US" sz="2800" dirty="0"/>
              <a:t> </a:t>
            </a:r>
            <a:r>
              <a:rPr lang="en-US" sz="2800" dirty="0" err="1"/>
              <a:t>mở</a:t>
            </a:r>
            <a:r>
              <a:rPr lang="en-US" sz="2800" dirty="0"/>
              <a:t> </a:t>
            </a:r>
            <a:r>
              <a:rPr lang="en-US" sz="2800" dirty="0" err="1"/>
              <a:t>rộng</a:t>
            </a:r>
            <a:r>
              <a:rPr lang="en-US" sz="2800" dirty="0"/>
              <a:t> </a:t>
            </a:r>
            <a:r>
              <a:rPr lang="en-US" sz="2800" dirty="0" err="1"/>
              <a:t>quy</a:t>
            </a:r>
            <a:r>
              <a:rPr lang="en-US" sz="2800" dirty="0"/>
              <a:t> </a:t>
            </a:r>
            <a:r>
              <a:rPr lang="en-US" sz="2800" dirty="0" err="1"/>
              <a:t>mô</a:t>
            </a:r>
            <a:r>
              <a:rPr lang="en-US" sz="2800" dirty="0"/>
              <a:t>.</a:t>
            </a:r>
            <a:endParaRPr sz="2800" dirty="0"/>
          </a:p>
          <a:p>
            <a:pPr marL="0" lvl="0" indent="0" algn="l" rtl="0">
              <a:lnSpc>
                <a:spcPct val="100000"/>
              </a:lnSpc>
              <a:spcBef>
                <a:spcPts val="1000"/>
              </a:spcBef>
              <a:spcAft>
                <a:spcPts val="0"/>
              </a:spcAft>
              <a:buNone/>
            </a:pPr>
            <a:endParaRP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randombar(horizontal)">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29">
                                            <p:txEl>
                                              <p:pRg st="0" end="0"/>
                                            </p:txEl>
                                          </p:spTgt>
                                        </p:tgtEl>
                                        <p:attrNameLst>
                                          <p:attrName>style.visibility</p:attrName>
                                        </p:attrNameLst>
                                      </p:cBhvr>
                                      <p:to>
                                        <p:strVal val="visible"/>
                                      </p:to>
                                    </p:set>
                                    <p:animEffect transition="in" filter="randombar(horizontal)">
                                      <p:cBhvr>
                                        <p:cTn id="12" dur="500"/>
                                        <p:tgtEl>
                                          <p:spTgt spid="4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29">
                                            <p:txEl>
                                              <p:pRg st="1" end="1"/>
                                            </p:txEl>
                                          </p:spTgt>
                                        </p:tgtEl>
                                        <p:attrNameLst>
                                          <p:attrName>style.visibility</p:attrName>
                                        </p:attrNameLst>
                                      </p:cBhvr>
                                      <p:to>
                                        <p:strVal val="visible"/>
                                      </p:to>
                                    </p:set>
                                    <p:animEffect transition="in" filter="randombar(horizontal)">
                                      <p:cBhvr>
                                        <p:cTn id="17" dur="500"/>
                                        <p:tgtEl>
                                          <p:spTgt spid="4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 grpId="0"/>
      <p:bldP spid="42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Các</a:t>
            </a:r>
            <a:r>
              <a:rPr lang="en-US" dirty="0"/>
              <a:t> </a:t>
            </a:r>
            <a:r>
              <a:rPr lang="en-US" dirty="0" err="1"/>
              <a:t>bước</a:t>
            </a:r>
            <a:r>
              <a:rPr lang="en-US" dirty="0"/>
              <a:t> </a:t>
            </a:r>
            <a:r>
              <a:rPr lang="en-US" dirty="0" err="1"/>
              <a:t>thực</a:t>
            </a:r>
            <a:r>
              <a:rPr lang="en-US" dirty="0"/>
              <a:t> </a:t>
            </a:r>
            <a:r>
              <a:rPr lang="en-US" dirty="0" err="1"/>
              <a:t>hiện</a:t>
            </a:r>
            <a:endParaRPr dirty="0"/>
          </a:p>
        </p:txBody>
      </p:sp>
      <p:pic>
        <p:nvPicPr>
          <p:cNvPr id="435" name="Google Shape;435;p37" descr="Bar chart"/>
          <p:cNvPicPr preferRelativeResize="0">
            <a:picLocks noGrp="1"/>
          </p:cNvPicPr>
          <p:nvPr>
            <p:ph type="pic" idx="2"/>
          </p:nvPr>
        </p:nvPicPr>
        <p:blipFill rotWithShape="1">
          <a:blip r:embed="rId3">
            <a:alphaModFix/>
          </a:blip>
          <a:srcRect t="59" b="69"/>
          <a:stretch/>
        </p:blipFill>
        <p:spPr>
          <a:xfrm>
            <a:off x="6651349" y="2096591"/>
            <a:ext cx="1259400" cy="1259400"/>
          </a:xfrm>
          <a:prstGeom prst="ellipse">
            <a:avLst/>
          </a:prstGeom>
          <a:solidFill>
            <a:srgbClr val="003252"/>
          </a:solidFill>
          <a:ln w="38100" cap="flat" cmpd="sng">
            <a:solidFill>
              <a:schemeClr val="accent2"/>
            </a:solidFill>
            <a:prstDash val="solid"/>
            <a:round/>
            <a:headEnd type="none" w="sm" len="sm"/>
            <a:tailEnd type="none" w="sm" len="sm"/>
          </a:ln>
        </p:spPr>
      </p:pic>
      <p:pic>
        <p:nvPicPr>
          <p:cNvPr id="436" name="Google Shape;436;p37" descr="Microscope"/>
          <p:cNvPicPr preferRelativeResize="0">
            <a:picLocks noGrp="1"/>
          </p:cNvPicPr>
          <p:nvPr>
            <p:ph type="pic" idx="4"/>
          </p:nvPr>
        </p:nvPicPr>
        <p:blipFill rotWithShape="1">
          <a:blip r:embed="rId4">
            <a:alphaModFix/>
          </a:blip>
          <a:srcRect t="63" b="63"/>
          <a:stretch/>
        </p:blipFill>
        <p:spPr>
          <a:xfrm>
            <a:off x="4407223" y="2096591"/>
            <a:ext cx="1259400" cy="1259400"/>
          </a:xfrm>
          <a:prstGeom prst="ellipse">
            <a:avLst/>
          </a:prstGeom>
          <a:solidFill>
            <a:srgbClr val="003252"/>
          </a:solidFill>
          <a:ln w="38100" cap="flat" cmpd="sng">
            <a:solidFill>
              <a:schemeClr val="accent2"/>
            </a:solidFill>
            <a:prstDash val="solid"/>
            <a:round/>
            <a:headEnd type="none" w="sm" len="sm"/>
            <a:tailEnd type="none" w="sm" len="sm"/>
          </a:ln>
        </p:spPr>
      </p:pic>
      <p:sp>
        <p:nvSpPr>
          <p:cNvPr id="437" name="Google Shape;437;p37"/>
          <p:cNvSpPr txBox="1">
            <a:spLocks noGrp="1"/>
          </p:cNvSpPr>
          <p:nvPr>
            <p:ph type="body" idx="8"/>
          </p:nvPr>
        </p:nvSpPr>
        <p:spPr>
          <a:xfrm>
            <a:off x="6393030" y="4239968"/>
            <a:ext cx="1776000" cy="14631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a:t>Data Analysis</a:t>
            </a:r>
            <a:endParaRPr/>
          </a:p>
        </p:txBody>
      </p:sp>
      <p:pic>
        <p:nvPicPr>
          <p:cNvPr id="438" name="Google Shape;438;p37" descr="Magnifying glass"/>
          <p:cNvPicPr preferRelativeResize="0">
            <a:picLocks noGrp="1"/>
          </p:cNvPicPr>
          <p:nvPr>
            <p:ph type="pic" idx="5"/>
          </p:nvPr>
        </p:nvPicPr>
        <p:blipFill rotWithShape="1">
          <a:blip r:embed="rId5">
            <a:alphaModFix/>
          </a:blip>
          <a:srcRect/>
          <a:stretch/>
        </p:blipFill>
        <p:spPr>
          <a:xfrm>
            <a:off x="2163091" y="2096541"/>
            <a:ext cx="1259400" cy="1259400"/>
          </a:xfrm>
          <a:prstGeom prst="ellipse">
            <a:avLst/>
          </a:prstGeom>
          <a:solidFill>
            <a:srgbClr val="003252"/>
          </a:solidFill>
          <a:ln w="38100" cap="flat" cmpd="sng">
            <a:solidFill>
              <a:schemeClr val="accent2"/>
            </a:solidFill>
            <a:prstDash val="solid"/>
            <a:round/>
            <a:headEnd type="none" w="sm" len="sm"/>
            <a:tailEnd type="none" w="sm" len="sm"/>
          </a:ln>
        </p:spPr>
      </p:pic>
      <p:sp>
        <p:nvSpPr>
          <p:cNvPr id="439" name="Google Shape;439;p37"/>
          <p:cNvSpPr txBox="1">
            <a:spLocks noGrp="1"/>
          </p:cNvSpPr>
          <p:nvPr>
            <p:ph type="body" idx="9"/>
          </p:nvPr>
        </p:nvSpPr>
        <p:spPr>
          <a:xfrm>
            <a:off x="8637048" y="4239968"/>
            <a:ext cx="1776000" cy="14631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a:t>Model Development</a:t>
            </a:r>
            <a:endParaRPr/>
          </a:p>
          <a:p>
            <a:pPr marL="0" lvl="0" indent="0" algn="ctr" rtl="0">
              <a:lnSpc>
                <a:spcPct val="100000"/>
              </a:lnSpc>
              <a:spcBef>
                <a:spcPts val="0"/>
              </a:spcBef>
              <a:spcAft>
                <a:spcPts val="0"/>
              </a:spcAft>
              <a:buSzPts val="1400"/>
              <a:buNone/>
            </a:pPr>
            <a:endParaRPr/>
          </a:p>
          <a:p>
            <a:pPr marL="0" lvl="0" indent="0" algn="just" rtl="0">
              <a:lnSpc>
                <a:spcPct val="100000"/>
              </a:lnSpc>
              <a:spcBef>
                <a:spcPts val="0"/>
              </a:spcBef>
              <a:spcAft>
                <a:spcPts val="0"/>
              </a:spcAft>
              <a:buSzPts val="1400"/>
              <a:buNone/>
            </a:pPr>
            <a:r>
              <a:rPr lang="en-US"/>
              <a:t>Xây dựng các mô hình học máy bằng cách sử dụng dữ liệu thời tiết lịch sử</a:t>
            </a:r>
            <a:endParaRPr/>
          </a:p>
        </p:txBody>
      </p:sp>
      <p:pic>
        <p:nvPicPr>
          <p:cNvPr id="440" name="Google Shape;440;p37" descr="Head with Gears"/>
          <p:cNvPicPr preferRelativeResize="0">
            <a:picLocks noGrp="1"/>
          </p:cNvPicPr>
          <p:nvPr>
            <p:ph type="pic" idx="6"/>
          </p:nvPr>
        </p:nvPicPr>
        <p:blipFill rotWithShape="1">
          <a:blip r:embed="rId6">
            <a:alphaModFix/>
          </a:blip>
          <a:srcRect t="63" b="63"/>
          <a:stretch/>
        </p:blipFill>
        <p:spPr>
          <a:xfrm>
            <a:off x="8895483" y="2096541"/>
            <a:ext cx="1259400" cy="1259400"/>
          </a:xfrm>
          <a:prstGeom prst="ellipse">
            <a:avLst/>
          </a:prstGeom>
          <a:solidFill>
            <a:srgbClr val="003252"/>
          </a:solidFill>
          <a:ln w="38100" cap="flat" cmpd="sng">
            <a:solidFill>
              <a:schemeClr val="accent2"/>
            </a:solidFill>
            <a:prstDash val="solid"/>
            <a:round/>
            <a:headEnd type="none" w="sm" len="sm"/>
            <a:tailEnd type="none" w="sm" len="sm"/>
          </a:ln>
        </p:spPr>
      </p:pic>
      <p:sp>
        <p:nvSpPr>
          <p:cNvPr id="441" name="Google Shape;441;p3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42" name="Google Shape;442;p37"/>
          <p:cNvSpPr txBox="1">
            <a:spLocks noGrp="1"/>
          </p:cNvSpPr>
          <p:nvPr>
            <p:ph type="body" idx="1"/>
          </p:nvPr>
        </p:nvSpPr>
        <p:spPr>
          <a:xfrm>
            <a:off x="1904994" y="4239968"/>
            <a:ext cx="1776000" cy="14631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dirty="0"/>
              <a:t>Data collection</a:t>
            </a:r>
            <a:endParaRPr dirty="0"/>
          </a:p>
          <a:p>
            <a:pPr marL="0" lvl="0" indent="0" algn="ctr" rtl="0">
              <a:lnSpc>
                <a:spcPct val="100000"/>
              </a:lnSpc>
              <a:spcBef>
                <a:spcPts val="0"/>
              </a:spcBef>
              <a:spcAft>
                <a:spcPts val="0"/>
              </a:spcAft>
              <a:buSzPts val="1400"/>
              <a:buNone/>
            </a:pPr>
            <a:endParaRPr dirty="0"/>
          </a:p>
          <a:p>
            <a:pPr marL="0" lvl="0" indent="0" algn="just" rtl="0">
              <a:lnSpc>
                <a:spcPct val="100000"/>
              </a:lnSpc>
              <a:spcBef>
                <a:spcPts val="0"/>
              </a:spcBef>
              <a:spcAft>
                <a:spcPts val="0"/>
              </a:spcAft>
              <a:buSzPts val="1400"/>
              <a:buNone/>
            </a:pPr>
            <a:r>
              <a:rPr lang="en-US" dirty="0"/>
              <a:t>Thu </a:t>
            </a:r>
            <a:r>
              <a:rPr lang="en-US" dirty="0" err="1"/>
              <a:t>thập</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về</a:t>
            </a:r>
            <a:r>
              <a:rPr lang="en-US" dirty="0"/>
              <a:t> </a:t>
            </a:r>
            <a:r>
              <a:rPr lang="en-US" dirty="0" err="1"/>
              <a:t>thời</a:t>
            </a:r>
            <a:r>
              <a:rPr lang="en-US" dirty="0"/>
              <a:t> </a:t>
            </a:r>
            <a:r>
              <a:rPr lang="en-US" dirty="0" err="1"/>
              <a:t>tiết</a:t>
            </a:r>
            <a:r>
              <a:rPr lang="en-US" dirty="0"/>
              <a:t> </a:t>
            </a:r>
            <a:endParaRPr dirty="0"/>
          </a:p>
        </p:txBody>
      </p:sp>
      <p:sp>
        <p:nvSpPr>
          <p:cNvPr id="443" name="Google Shape;443;p37"/>
          <p:cNvSpPr txBox="1">
            <a:spLocks noGrp="1"/>
          </p:cNvSpPr>
          <p:nvPr>
            <p:ph type="body" idx="7"/>
          </p:nvPr>
        </p:nvSpPr>
        <p:spPr>
          <a:xfrm>
            <a:off x="4149000" y="4239975"/>
            <a:ext cx="1980600" cy="20751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dirty="0"/>
              <a:t>Data Preprocessing</a:t>
            </a:r>
            <a:endParaRPr dirty="0"/>
          </a:p>
          <a:p>
            <a:pPr marL="0" lvl="0" indent="0" algn="ctr" rtl="0">
              <a:lnSpc>
                <a:spcPct val="100000"/>
              </a:lnSpc>
              <a:spcBef>
                <a:spcPts val="0"/>
              </a:spcBef>
              <a:spcAft>
                <a:spcPts val="0"/>
              </a:spcAft>
              <a:buSzPts val="1400"/>
              <a:buNone/>
            </a:pPr>
            <a:endParaRPr dirty="0"/>
          </a:p>
          <a:p>
            <a:pPr marL="0" lvl="0" indent="0" algn="just" rtl="0">
              <a:lnSpc>
                <a:spcPct val="100000"/>
              </a:lnSpc>
              <a:spcBef>
                <a:spcPts val="0"/>
              </a:spcBef>
              <a:spcAft>
                <a:spcPts val="0"/>
              </a:spcAft>
              <a:buSzPts val="1400"/>
              <a:buNone/>
            </a:pPr>
            <a:r>
              <a:rPr lang="en-US" dirty="0"/>
              <a:t>Bao </a:t>
            </a:r>
            <a:r>
              <a:rPr lang="en-US" dirty="0" err="1"/>
              <a:t>gồm</a:t>
            </a:r>
            <a:r>
              <a:rPr lang="en-US" dirty="0"/>
              <a:t> </a:t>
            </a:r>
            <a:r>
              <a:rPr lang="en-US" dirty="0" err="1"/>
              <a:t>việc</a:t>
            </a:r>
            <a:r>
              <a:rPr lang="en-US" dirty="0"/>
              <a:t> </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liên</a:t>
            </a:r>
            <a:r>
              <a:rPr lang="en-US" dirty="0"/>
              <a:t> </a:t>
            </a:r>
            <a:r>
              <a:rPr lang="en-US" dirty="0" err="1"/>
              <a:t>quan</a:t>
            </a:r>
            <a:r>
              <a:rPr lang="en-US" dirty="0"/>
              <a:t> </a:t>
            </a:r>
            <a:r>
              <a:rPr lang="en-US" dirty="0" err="1"/>
              <a:t>và</a:t>
            </a:r>
            <a:r>
              <a:rPr lang="en-US" dirty="0"/>
              <a:t> </a:t>
            </a:r>
            <a:r>
              <a:rPr lang="en-US" dirty="0" err="1"/>
              <a:t>biến</a:t>
            </a:r>
            <a:r>
              <a:rPr lang="en-US" dirty="0"/>
              <a:t> </a:t>
            </a:r>
            <a:r>
              <a:rPr lang="en-US" dirty="0" err="1"/>
              <a:t>đổi</a:t>
            </a:r>
            <a:r>
              <a:rPr lang="en-US" dirty="0"/>
              <a:t> </a:t>
            </a:r>
            <a:r>
              <a:rPr lang="en-US" dirty="0" err="1"/>
              <a:t>chúng</a:t>
            </a:r>
            <a:r>
              <a:rPr lang="en-US" dirty="0"/>
              <a:t> </a:t>
            </a:r>
            <a:r>
              <a:rPr lang="en-US" dirty="0" err="1"/>
              <a:t>thành</a:t>
            </a:r>
            <a:r>
              <a:rPr lang="en-US" dirty="0"/>
              <a:t> </a:t>
            </a:r>
            <a:r>
              <a:rPr lang="en-US" dirty="0" err="1"/>
              <a:t>định</a:t>
            </a:r>
            <a:r>
              <a:rPr lang="en-US" dirty="0"/>
              <a:t> </a:t>
            </a:r>
            <a:r>
              <a:rPr lang="en-US" dirty="0" err="1"/>
              <a:t>dạng</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mô</a:t>
            </a:r>
            <a:r>
              <a:rPr lang="en-US" dirty="0"/>
              <a:t> </a:t>
            </a:r>
            <a:r>
              <a:rPr lang="en-US" dirty="0" err="1"/>
              <a:t>hình</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5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fade">
                                      <p:cBhvr>
                                        <p:cTn id="12" dur="500"/>
                                        <p:tgtEl>
                                          <p:spTgt spid="4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2">
                                            <p:txEl>
                                              <p:pRg st="0" end="0"/>
                                            </p:txEl>
                                          </p:spTgt>
                                        </p:tgtEl>
                                        <p:attrNameLst>
                                          <p:attrName>style.visibility</p:attrName>
                                        </p:attrNameLst>
                                      </p:cBhvr>
                                      <p:to>
                                        <p:strVal val="visible"/>
                                      </p:to>
                                    </p:set>
                                    <p:animEffect transition="in" filter="fade">
                                      <p:cBhvr>
                                        <p:cTn id="15" dur="500"/>
                                        <p:tgtEl>
                                          <p:spTgt spid="44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42">
                                            <p:txEl>
                                              <p:pRg st="2" end="2"/>
                                            </p:txEl>
                                          </p:spTgt>
                                        </p:tgtEl>
                                        <p:attrNameLst>
                                          <p:attrName>style.visibility</p:attrName>
                                        </p:attrNameLst>
                                      </p:cBhvr>
                                      <p:to>
                                        <p:strVal val="visible"/>
                                      </p:to>
                                    </p:set>
                                    <p:animEffect transition="in" filter="fade">
                                      <p:cBhvr>
                                        <p:cTn id="20" dur="500"/>
                                        <p:tgtEl>
                                          <p:spTgt spid="44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6"/>
                                        </p:tgtEl>
                                        <p:attrNameLst>
                                          <p:attrName>style.visibility</p:attrName>
                                        </p:attrNameLst>
                                      </p:cBhvr>
                                      <p:to>
                                        <p:strVal val="visible"/>
                                      </p:to>
                                    </p:set>
                                    <p:animEffect transition="in" filter="fade">
                                      <p:cBhvr>
                                        <p:cTn id="25" dur="500"/>
                                        <p:tgtEl>
                                          <p:spTgt spid="4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3">
                                            <p:txEl>
                                              <p:pRg st="0" end="0"/>
                                            </p:txEl>
                                          </p:spTgt>
                                        </p:tgtEl>
                                        <p:attrNameLst>
                                          <p:attrName>style.visibility</p:attrName>
                                        </p:attrNameLst>
                                      </p:cBhvr>
                                      <p:to>
                                        <p:strVal val="visible"/>
                                      </p:to>
                                    </p:set>
                                    <p:animEffect transition="in" filter="fade">
                                      <p:cBhvr>
                                        <p:cTn id="28" dur="500"/>
                                        <p:tgtEl>
                                          <p:spTgt spid="44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3">
                                            <p:txEl>
                                              <p:pRg st="2" end="2"/>
                                            </p:txEl>
                                          </p:spTgt>
                                        </p:tgtEl>
                                        <p:attrNameLst>
                                          <p:attrName>style.visibility</p:attrName>
                                        </p:attrNameLst>
                                      </p:cBhvr>
                                      <p:to>
                                        <p:strVal val="visible"/>
                                      </p:to>
                                    </p:set>
                                    <p:animEffect transition="in" filter="fade">
                                      <p:cBhvr>
                                        <p:cTn id="33" dur="500"/>
                                        <p:tgtEl>
                                          <p:spTgt spid="44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35"/>
                                        </p:tgtEl>
                                        <p:attrNameLst>
                                          <p:attrName>style.visibility</p:attrName>
                                        </p:attrNameLst>
                                      </p:cBhvr>
                                      <p:to>
                                        <p:strVal val="visible"/>
                                      </p:to>
                                    </p:set>
                                    <p:animEffect transition="in" filter="fade">
                                      <p:cBhvr>
                                        <p:cTn id="38" dur="500"/>
                                        <p:tgtEl>
                                          <p:spTgt spid="4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7">
                                            <p:txEl>
                                              <p:pRg st="0" end="0"/>
                                            </p:txEl>
                                          </p:spTgt>
                                        </p:tgtEl>
                                        <p:attrNameLst>
                                          <p:attrName>style.visibility</p:attrName>
                                        </p:attrNameLst>
                                      </p:cBhvr>
                                      <p:to>
                                        <p:strVal val="visible"/>
                                      </p:to>
                                    </p:set>
                                    <p:animEffect transition="in" filter="fade">
                                      <p:cBhvr>
                                        <p:cTn id="41" dur="500"/>
                                        <p:tgtEl>
                                          <p:spTgt spid="43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40"/>
                                        </p:tgtEl>
                                        <p:attrNameLst>
                                          <p:attrName>style.visibility</p:attrName>
                                        </p:attrNameLst>
                                      </p:cBhvr>
                                      <p:to>
                                        <p:strVal val="visible"/>
                                      </p:to>
                                    </p:set>
                                    <p:animEffect transition="in" filter="fade">
                                      <p:cBhvr>
                                        <p:cTn id="46" dur="500"/>
                                        <p:tgtEl>
                                          <p:spTgt spid="4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9">
                                            <p:txEl>
                                              <p:pRg st="0" end="0"/>
                                            </p:txEl>
                                          </p:spTgt>
                                        </p:tgtEl>
                                        <p:attrNameLst>
                                          <p:attrName>style.visibility</p:attrName>
                                        </p:attrNameLst>
                                      </p:cBhvr>
                                      <p:to>
                                        <p:strVal val="visible"/>
                                      </p:to>
                                    </p:set>
                                    <p:animEffect transition="in" filter="fade">
                                      <p:cBhvr>
                                        <p:cTn id="51" dur="500"/>
                                        <p:tgtEl>
                                          <p:spTgt spid="43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39">
                                            <p:txEl>
                                              <p:pRg st="2" end="2"/>
                                            </p:txEl>
                                          </p:spTgt>
                                        </p:tgtEl>
                                        <p:attrNameLst>
                                          <p:attrName>style.visibility</p:attrName>
                                        </p:attrNameLst>
                                      </p:cBhvr>
                                      <p:to>
                                        <p:strVal val="visible"/>
                                      </p:to>
                                    </p:set>
                                    <p:animEffect transition="in" filter="fade">
                                      <p:cBhvr>
                                        <p:cTn id="56" dur="500"/>
                                        <p:tgtEl>
                                          <p:spTgt spid="4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437" grpId="0" build="p"/>
      <p:bldP spid="439" grpId="0" build="p"/>
      <p:bldP spid="442" grpId="0" build="p"/>
      <p:bldP spid="4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38"/>
          <p:cNvSpPr txBox="1">
            <a:spLocks noGrp="1"/>
          </p:cNvSpPr>
          <p:nvPr>
            <p:ph type="body" idx="1"/>
          </p:nvPr>
        </p:nvSpPr>
        <p:spPr>
          <a:xfrm>
            <a:off x="596900" y="2043898"/>
            <a:ext cx="8503200" cy="3644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bước</a:t>
            </a:r>
            <a:r>
              <a:rPr lang="en-US" sz="2800" dirty="0">
                <a:latin typeface="Roboto"/>
                <a:ea typeface="Roboto"/>
                <a:cs typeface="Roboto"/>
                <a:sym typeface="Roboto"/>
              </a:rPr>
              <a:t> </a:t>
            </a:r>
            <a:r>
              <a:rPr lang="en-US" sz="2800" dirty="0" err="1">
                <a:latin typeface="Roboto"/>
                <a:ea typeface="Roboto"/>
                <a:cs typeface="Roboto"/>
                <a:sym typeface="Roboto"/>
              </a:rPr>
              <a:t>chính</a:t>
            </a:r>
            <a:r>
              <a:rPr lang="en-US" sz="2800" dirty="0">
                <a:latin typeface="Roboto"/>
                <a:ea typeface="Roboto"/>
                <a:cs typeface="Roboto"/>
                <a:sym typeface="Roboto"/>
              </a:rPr>
              <a:t> </a:t>
            </a:r>
            <a:r>
              <a:rPr lang="en-US" sz="2800" dirty="0" err="1">
                <a:latin typeface="Roboto"/>
                <a:ea typeface="Roboto"/>
                <a:cs typeface="Roboto"/>
                <a:sym typeface="Roboto"/>
              </a:rPr>
              <a:t>liên</a:t>
            </a:r>
            <a:r>
              <a:rPr lang="en-US" sz="2800" dirty="0">
                <a:latin typeface="Roboto"/>
                <a:ea typeface="Roboto"/>
                <a:cs typeface="Roboto"/>
                <a:sym typeface="Roboto"/>
              </a:rPr>
              <a:t> </a:t>
            </a:r>
            <a:r>
              <a:rPr lang="en-US" sz="2800" dirty="0" err="1">
                <a:latin typeface="Roboto"/>
                <a:ea typeface="Roboto"/>
                <a:cs typeface="Roboto"/>
                <a:sym typeface="Roboto"/>
              </a:rPr>
              <a:t>quan</a:t>
            </a:r>
            <a:r>
              <a:rPr lang="en-US" sz="2800" dirty="0">
                <a:latin typeface="Roboto"/>
                <a:ea typeface="Roboto"/>
                <a:cs typeface="Roboto"/>
                <a:sym typeface="Roboto"/>
              </a:rPr>
              <a:t> </a:t>
            </a:r>
            <a:r>
              <a:rPr lang="en-US" sz="2800" dirty="0" err="1">
                <a:latin typeface="Roboto"/>
                <a:ea typeface="Roboto"/>
                <a:cs typeface="Roboto"/>
                <a:sym typeface="Roboto"/>
              </a:rPr>
              <a:t>đến</a:t>
            </a:r>
            <a:r>
              <a:rPr lang="en-US" sz="2800" dirty="0">
                <a:latin typeface="Roboto"/>
                <a:ea typeface="Roboto"/>
                <a:cs typeface="Roboto"/>
                <a:sym typeface="Roboto"/>
              </a:rPr>
              <a:t> </a:t>
            </a:r>
            <a:r>
              <a:rPr lang="en-US" sz="2800" dirty="0" err="1">
                <a:latin typeface="Roboto"/>
                <a:ea typeface="Roboto"/>
                <a:cs typeface="Roboto"/>
                <a:sym typeface="Roboto"/>
              </a:rPr>
              <a:t>việc</a:t>
            </a:r>
            <a:r>
              <a:rPr lang="en-US" sz="2800" dirty="0">
                <a:latin typeface="Roboto"/>
                <a:ea typeface="Roboto"/>
                <a:cs typeface="Roboto"/>
                <a:sym typeface="Roboto"/>
              </a:rPr>
              <a:t> </a:t>
            </a:r>
            <a:r>
              <a:rPr lang="en-US" sz="2800" dirty="0" err="1">
                <a:latin typeface="Roboto"/>
                <a:ea typeface="Roboto"/>
                <a:cs typeface="Roboto"/>
                <a:sym typeface="Roboto"/>
              </a:rPr>
              <a:t>sử</a:t>
            </a:r>
            <a:r>
              <a:rPr lang="en-US" sz="2800" dirty="0">
                <a:latin typeface="Roboto"/>
                <a:ea typeface="Roboto"/>
                <a:cs typeface="Roboto"/>
                <a:sym typeface="Roboto"/>
              </a:rPr>
              <a:t> </a:t>
            </a:r>
            <a:r>
              <a:rPr lang="en-US" sz="2800" dirty="0" err="1">
                <a:latin typeface="Roboto"/>
                <a:ea typeface="Roboto"/>
                <a:cs typeface="Roboto"/>
                <a:sym typeface="Roboto"/>
              </a:rPr>
              <a:t>dụng</a:t>
            </a:r>
            <a:r>
              <a:rPr lang="en-US" sz="2800" dirty="0">
                <a:latin typeface="Roboto"/>
                <a:ea typeface="Roboto"/>
                <a:cs typeface="Roboto"/>
                <a:sym typeface="Roboto"/>
              </a:rPr>
              <a:t> </a:t>
            </a:r>
            <a:r>
              <a:rPr lang="en-US" sz="2800" dirty="0" err="1">
                <a:latin typeface="Roboto"/>
                <a:ea typeface="Roboto"/>
                <a:cs typeface="Roboto"/>
                <a:sym typeface="Roboto"/>
              </a:rPr>
              <a:t>PySpark</a:t>
            </a:r>
            <a:r>
              <a:rPr lang="en-US" sz="2800" dirty="0">
                <a:latin typeface="Roboto"/>
                <a:ea typeface="Roboto"/>
                <a:cs typeface="Roboto"/>
                <a:sym typeface="Roboto"/>
              </a:rPr>
              <a:t> </a:t>
            </a: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thể</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tả</a:t>
            </a:r>
            <a:r>
              <a:rPr lang="en-US" sz="2800" dirty="0">
                <a:latin typeface="Roboto"/>
                <a:ea typeface="Roboto"/>
                <a:cs typeface="Roboto"/>
                <a:sym typeface="Roboto"/>
              </a:rPr>
              <a:t> </a:t>
            </a:r>
            <a:r>
              <a:rPr lang="en-US" sz="2800" dirty="0" err="1">
                <a:latin typeface="Roboto"/>
                <a:ea typeface="Roboto"/>
                <a:cs typeface="Roboto"/>
                <a:sym typeface="Roboto"/>
              </a:rPr>
              <a:t>như</a:t>
            </a:r>
            <a:r>
              <a:rPr lang="en-US" sz="2800" dirty="0">
                <a:latin typeface="Roboto"/>
                <a:ea typeface="Roboto"/>
                <a:cs typeface="Roboto"/>
                <a:sym typeface="Roboto"/>
              </a:rPr>
              <a:t> </a:t>
            </a:r>
            <a:r>
              <a:rPr lang="en-US" sz="2800" dirty="0" err="1">
                <a:latin typeface="Roboto"/>
                <a:ea typeface="Roboto"/>
                <a:cs typeface="Roboto"/>
                <a:sym typeface="Roboto"/>
              </a:rPr>
              <a:t>sau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Nạp</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dưới</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a:t>
            </a:r>
            <a:r>
              <a:rPr lang="en-US" sz="2800" dirty="0" err="1">
                <a:latin typeface="Roboto"/>
                <a:ea typeface="Roboto"/>
                <a:cs typeface="Roboto"/>
                <a:sym typeface="Roboto"/>
              </a:rPr>
              <a:t>DataFrame</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một</a:t>
            </a:r>
            <a:r>
              <a:rPr lang="en-US" sz="2800" dirty="0">
                <a:latin typeface="Roboto"/>
                <a:ea typeface="Roboto"/>
                <a:cs typeface="Roboto"/>
                <a:sym typeface="Roboto"/>
              </a:rPr>
              <a:t> </a:t>
            </a:r>
            <a:r>
              <a:rPr lang="en-US" sz="2800" dirty="0" err="1">
                <a:latin typeface="Roboto"/>
                <a:ea typeface="Roboto"/>
                <a:cs typeface="Roboto"/>
                <a:sym typeface="Roboto"/>
              </a:rPr>
              <a:t>tệp</a:t>
            </a:r>
            <a:r>
              <a:rPr lang="en-US" sz="2800" dirty="0">
                <a:latin typeface="Roboto"/>
                <a:ea typeface="Roboto"/>
                <a:cs typeface="Roboto"/>
                <a:sym typeface="Roboto"/>
              </a:rPr>
              <a:t> CSV.</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Khám</a:t>
            </a:r>
            <a:r>
              <a:rPr lang="en-US" sz="2800" dirty="0">
                <a:latin typeface="Roboto"/>
                <a:ea typeface="Roboto"/>
                <a:cs typeface="Roboto"/>
                <a:sym typeface="Roboto"/>
              </a:rPr>
              <a:t> </a:t>
            </a:r>
            <a:r>
              <a:rPr lang="en-US" sz="2800" dirty="0" err="1">
                <a:latin typeface="Roboto"/>
                <a:ea typeface="Roboto"/>
                <a:cs typeface="Roboto"/>
                <a:sym typeface="Roboto"/>
              </a:rPr>
              <a:t>phá</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tiền</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chẳng</a:t>
            </a:r>
            <a:r>
              <a:rPr lang="en-US" sz="2800" dirty="0">
                <a:latin typeface="Roboto"/>
                <a:ea typeface="Roboto"/>
                <a:cs typeface="Roboto"/>
                <a:sym typeface="Roboto"/>
              </a:rPr>
              <a:t> </a:t>
            </a:r>
            <a:r>
              <a:rPr lang="en-US" sz="2800" dirty="0" err="1">
                <a:latin typeface="Roboto"/>
                <a:ea typeface="Roboto"/>
                <a:cs typeface="Roboto"/>
                <a:sym typeface="Roboto"/>
              </a:rPr>
              <a:t>hạn</a:t>
            </a:r>
            <a:r>
              <a:rPr lang="en-US" sz="2800" dirty="0">
                <a:latin typeface="Roboto"/>
                <a:ea typeface="Roboto"/>
                <a:cs typeface="Roboto"/>
                <a:sym typeface="Roboto"/>
              </a:rPr>
              <a:t> </a:t>
            </a:r>
            <a:r>
              <a:rPr lang="en-US" sz="2800" dirty="0" err="1">
                <a:latin typeface="Roboto"/>
                <a:ea typeface="Roboto"/>
                <a:cs typeface="Roboto"/>
                <a:sym typeface="Roboto"/>
              </a:rPr>
              <a:t>như</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giá</a:t>
            </a:r>
            <a:r>
              <a:rPr lang="en-US" sz="2800" dirty="0">
                <a:latin typeface="Roboto"/>
                <a:ea typeface="Roboto"/>
                <a:cs typeface="Roboto"/>
                <a:sym typeface="Roboto"/>
              </a:rPr>
              <a:t> </a:t>
            </a:r>
            <a:r>
              <a:rPr lang="en-US" sz="2800" dirty="0" err="1">
                <a:latin typeface="Roboto"/>
                <a:ea typeface="Roboto"/>
                <a:cs typeface="Roboto"/>
                <a:sym typeface="Roboto"/>
              </a:rPr>
              <a:t>trị</a:t>
            </a:r>
            <a:r>
              <a:rPr lang="en-US" sz="2800" dirty="0">
                <a:latin typeface="Roboto"/>
                <a:ea typeface="Roboto"/>
                <a:cs typeface="Roboto"/>
                <a:sym typeface="Roboto"/>
              </a:rPr>
              <a:t> </a:t>
            </a:r>
            <a:r>
              <a:rPr lang="en-US" sz="2800" dirty="0" err="1">
                <a:latin typeface="Roboto"/>
                <a:ea typeface="Roboto"/>
                <a:cs typeface="Roboto"/>
                <a:sym typeface="Roboto"/>
              </a:rPr>
              <a:t>thiếu</a:t>
            </a:r>
            <a:r>
              <a:rPr lang="en-US" sz="2800" dirty="0">
                <a:latin typeface="Roboto"/>
                <a:ea typeface="Roboto"/>
                <a:cs typeface="Roboto"/>
                <a:sym typeface="Roboto"/>
              </a:rPr>
              <a:t>, </a:t>
            </a:r>
            <a:r>
              <a:rPr lang="en-US" sz="2800" dirty="0" err="1">
                <a:latin typeface="Roboto"/>
                <a:ea typeface="Roboto"/>
                <a:cs typeface="Roboto"/>
                <a:sym typeface="Roboto"/>
              </a:rPr>
              <a:t>giá</a:t>
            </a:r>
            <a:r>
              <a:rPr lang="en-US" sz="2800" dirty="0">
                <a:latin typeface="Roboto"/>
                <a:ea typeface="Roboto"/>
                <a:cs typeface="Roboto"/>
                <a:sym typeface="Roboto"/>
              </a:rPr>
              <a:t> </a:t>
            </a:r>
            <a:r>
              <a:rPr lang="en-US" sz="2800" dirty="0" err="1">
                <a:latin typeface="Roboto"/>
                <a:ea typeface="Roboto"/>
                <a:cs typeface="Roboto"/>
                <a:sym typeface="Roboto"/>
              </a:rPr>
              <a:t>trị</a:t>
            </a:r>
            <a:r>
              <a:rPr lang="en-US" sz="2800" dirty="0">
                <a:latin typeface="Roboto"/>
                <a:ea typeface="Roboto"/>
                <a:cs typeface="Roboto"/>
                <a:sym typeface="Roboto"/>
              </a:rPr>
              <a:t> </a:t>
            </a:r>
            <a:r>
              <a:rPr lang="en-US" sz="2800" dirty="0" err="1">
                <a:latin typeface="Roboto"/>
                <a:ea typeface="Roboto"/>
                <a:cs typeface="Roboto"/>
                <a:sym typeface="Roboto"/>
              </a:rPr>
              <a:t>ngoại</a:t>
            </a:r>
            <a:r>
              <a:rPr lang="en-US" sz="2800" dirty="0">
                <a:latin typeface="Roboto"/>
                <a:ea typeface="Roboto"/>
                <a:cs typeface="Roboto"/>
                <a:sym typeface="Roboto"/>
              </a:rPr>
              <a:t> </a:t>
            </a:r>
            <a:r>
              <a:rPr lang="en-US" sz="2800" dirty="0" err="1">
                <a:latin typeface="Roboto"/>
                <a:ea typeface="Roboto"/>
                <a:cs typeface="Roboto"/>
                <a:sym typeface="Roboto"/>
              </a:rPr>
              <a:t>lai</a:t>
            </a:r>
            <a:r>
              <a:rPr lang="en-US" sz="2800" dirty="0">
                <a:latin typeface="Roboto"/>
                <a:ea typeface="Roboto"/>
                <a:cs typeface="Roboto"/>
                <a:sym typeface="Roboto"/>
              </a:rPr>
              <a:t> </a:t>
            </a:r>
            <a:r>
              <a:rPr lang="en-US" sz="2800" dirty="0" err="1">
                <a:latin typeface="Roboto"/>
                <a:ea typeface="Roboto"/>
                <a:cs typeface="Roboto"/>
                <a:sym typeface="Roboto"/>
              </a:rPr>
              <a:t>hoặc</a:t>
            </a:r>
            <a:r>
              <a:rPr lang="en-US" sz="2800" dirty="0">
                <a:latin typeface="Roboto"/>
                <a:ea typeface="Roboto"/>
                <a:cs typeface="Roboto"/>
                <a:sym typeface="Roboto"/>
              </a:rPr>
              <a:t> </a:t>
            </a:r>
            <a:r>
              <a:rPr lang="en-US" sz="2800" dirty="0" err="1">
                <a:latin typeface="Roboto"/>
                <a:ea typeface="Roboto"/>
                <a:cs typeface="Roboto"/>
                <a:sym typeface="Roboto"/>
              </a:rPr>
              <a:t>nhiễu</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450" name="Google Shape;450;p38"/>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6" name="Google Shape;434;p37"/>
          <p:cNvSpPr txBox="1">
            <a:spLocks/>
          </p:cNvSpPr>
          <p:nvPr/>
        </p:nvSpPr>
        <p:spPr>
          <a:xfrm>
            <a:off x="596900" y="695325"/>
            <a:ext cx="11214100" cy="5355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Trebuchet MS"/>
              <a:buNone/>
              <a:defRPr sz="32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a:t>Các bước thực hiện</a:t>
            </a:r>
            <a:endParaRPr lang="vi-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9">
                                            <p:txEl>
                                              <p:pRg st="0" end="0"/>
                                            </p:txEl>
                                          </p:spTgt>
                                        </p:tgtEl>
                                        <p:attrNameLst>
                                          <p:attrName>style.visibility</p:attrName>
                                        </p:attrNameLst>
                                      </p:cBhvr>
                                      <p:to>
                                        <p:strVal val="visible"/>
                                      </p:to>
                                    </p:set>
                                    <p:animEffect transition="in" filter="fade">
                                      <p:cBhvr>
                                        <p:cTn id="12" dur="500"/>
                                        <p:tgtEl>
                                          <p:spTgt spid="4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9">
                                            <p:txEl>
                                              <p:pRg st="1" end="1"/>
                                            </p:txEl>
                                          </p:spTgt>
                                        </p:tgtEl>
                                        <p:attrNameLst>
                                          <p:attrName>style.visibility</p:attrName>
                                        </p:attrNameLst>
                                      </p:cBhvr>
                                      <p:to>
                                        <p:strVal val="visible"/>
                                      </p:to>
                                    </p:set>
                                    <p:animEffect transition="in" filter="fade">
                                      <p:cBhvr>
                                        <p:cTn id="17" dur="500"/>
                                        <p:tgtEl>
                                          <p:spTgt spid="4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9">
                                            <p:txEl>
                                              <p:pRg st="2" end="2"/>
                                            </p:txEl>
                                          </p:spTgt>
                                        </p:tgtEl>
                                        <p:attrNameLst>
                                          <p:attrName>style.visibility</p:attrName>
                                        </p:attrNameLst>
                                      </p:cBhvr>
                                      <p:to>
                                        <p:strVal val="visible"/>
                                      </p:to>
                                    </p:set>
                                    <p:animEffect transition="in" filter="fade">
                                      <p:cBhvr>
                                        <p:cTn id="22" dur="500"/>
                                        <p:tgtEl>
                                          <p:spTgt spid="4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9"/>
          <p:cNvSpPr txBox="1">
            <a:spLocks noGrp="1"/>
          </p:cNvSpPr>
          <p:nvPr>
            <p:ph type="title"/>
          </p:nvPr>
        </p:nvSpPr>
        <p:spPr>
          <a:xfrm>
            <a:off x="533400" y="1471225"/>
            <a:ext cx="7593900" cy="523200"/>
          </a:xfrm>
          <a:prstGeom prst="rect">
            <a:avLst/>
          </a:prstGeom>
          <a:noFill/>
          <a:ln>
            <a:noFill/>
          </a:ln>
        </p:spPr>
        <p:txBody>
          <a:bodyPr spcFirstLastPara="1" wrap="square" lIns="91425" tIns="45700" rIns="91425" bIns="45700" anchor="t" anchorCtr="0">
            <a:spAutoFit/>
          </a:bodyPr>
          <a:lstStyle/>
          <a:p>
            <a:pPr marL="457200" lvl="0" indent="-406400" algn="l" rtl="0">
              <a:lnSpc>
                <a:spcPct val="100000"/>
              </a:lnSpc>
              <a:spcBef>
                <a:spcPts val="0"/>
              </a:spcBef>
              <a:spcAft>
                <a:spcPts val="0"/>
              </a:spcAft>
              <a:buSzPts val="2800"/>
              <a:buChar char="●"/>
            </a:pPr>
            <a:r>
              <a:rPr lang="en-US" sz="2800" dirty="0" err="1"/>
              <a:t>Các</a:t>
            </a:r>
            <a:r>
              <a:rPr lang="en-US" sz="2800" dirty="0"/>
              <a:t> </a:t>
            </a:r>
            <a:r>
              <a:rPr lang="en-US" sz="2800" dirty="0" err="1"/>
              <a:t>bước</a:t>
            </a:r>
            <a:r>
              <a:rPr lang="en-US" sz="2800" dirty="0"/>
              <a:t> </a:t>
            </a:r>
            <a:r>
              <a:rPr lang="en-US" sz="2800" dirty="0" err="1"/>
              <a:t>tiến</a:t>
            </a:r>
            <a:r>
              <a:rPr lang="en-US" sz="2800" dirty="0"/>
              <a:t> </a:t>
            </a:r>
            <a:r>
              <a:rPr lang="en-US" sz="2800" dirty="0" err="1"/>
              <a:t>hành</a:t>
            </a:r>
            <a:endParaRPr dirty="0"/>
          </a:p>
        </p:txBody>
      </p:sp>
      <p:sp>
        <p:nvSpPr>
          <p:cNvPr id="456" name="Google Shape;456;p39"/>
          <p:cNvSpPr txBox="1">
            <a:spLocks noGrp="1"/>
          </p:cNvSpPr>
          <p:nvPr>
            <p:ph type="body" idx="1"/>
          </p:nvPr>
        </p:nvSpPr>
        <p:spPr>
          <a:xfrm>
            <a:off x="533400" y="2379800"/>
            <a:ext cx="8806200" cy="36447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Trích</a:t>
            </a:r>
            <a:r>
              <a:rPr lang="en-US" sz="2800" dirty="0">
                <a:latin typeface="Roboto"/>
                <a:ea typeface="Roboto"/>
                <a:cs typeface="Roboto"/>
                <a:sym typeface="Roboto"/>
              </a:rPr>
              <a:t> </a:t>
            </a:r>
            <a:r>
              <a:rPr lang="en-US" sz="2800" dirty="0" err="1">
                <a:latin typeface="Roboto"/>
                <a:ea typeface="Roboto"/>
                <a:cs typeface="Roboto"/>
                <a:sym typeface="Roboto"/>
              </a:rPr>
              <a:t>xuất</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đặc</a:t>
            </a:r>
            <a:r>
              <a:rPr lang="en-US" sz="2800" dirty="0">
                <a:latin typeface="Roboto"/>
                <a:ea typeface="Roboto"/>
                <a:cs typeface="Roboto"/>
                <a:sym typeface="Roboto"/>
              </a:rPr>
              <a:t> </a:t>
            </a:r>
            <a:r>
              <a:rPr lang="en-US" sz="2800" dirty="0" err="1">
                <a:latin typeface="Roboto"/>
                <a:ea typeface="Roboto"/>
                <a:cs typeface="Roboto"/>
                <a:sym typeface="Roboto"/>
              </a:rPr>
              <a:t>trưng</a:t>
            </a:r>
            <a:r>
              <a:rPr lang="en-US" sz="2800" dirty="0">
                <a:latin typeface="Roboto"/>
                <a:ea typeface="Roboto"/>
                <a:cs typeface="Roboto"/>
                <a:sym typeface="Roboto"/>
              </a:rPr>
              <a:t> </a:t>
            </a:r>
            <a:r>
              <a:rPr lang="en-US" sz="2800" dirty="0" err="1">
                <a:latin typeface="Roboto"/>
                <a:ea typeface="Roboto"/>
                <a:cs typeface="Roboto"/>
                <a:sym typeface="Roboto"/>
              </a:rPr>
              <a:t>liên</a:t>
            </a:r>
            <a:r>
              <a:rPr lang="en-US" sz="2800" dirty="0">
                <a:latin typeface="Roboto"/>
                <a:ea typeface="Roboto"/>
                <a:cs typeface="Roboto"/>
                <a:sym typeface="Roboto"/>
              </a:rPr>
              <a:t> </a:t>
            </a:r>
            <a:r>
              <a:rPr lang="en-US" sz="2800" dirty="0" err="1">
                <a:latin typeface="Roboto"/>
                <a:ea typeface="Roboto"/>
                <a:cs typeface="Roboto"/>
                <a:sym typeface="Roboto"/>
              </a:rPr>
              <a:t>quan</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như</a:t>
            </a:r>
            <a:r>
              <a:rPr lang="en-US" sz="2800" dirty="0">
                <a:latin typeface="Roboto"/>
                <a:ea typeface="Roboto"/>
                <a:cs typeface="Roboto"/>
                <a:sym typeface="Roboto"/>
              </a:rPr>
              <a:t> </a:t>
            </a:r>
            <a:r>
              <a:rPr lang="en-US" sz="2800" dirty="0" err="1">
                <a:latin typeface="Roboto"/>
                <a:ea typeface="Roboto"/>
                <a:cs typeface="Roboto"/>
                <a:sym typeface="Roboto"/>
              </a:rPr>
              <a:t>ngày</a:t>
            </a:r>
            <a:r>
              <a:rPr lang="en-US" sz="2800" dirty="0">
                <a:latin typeface="Roboto"/>
                <a:ea typeface="Roboto"/>
                <a:cs typeface="Roboto"/>
                <a:sym typeface="Roboto"/>
              </a:rPr>
              <a:t>, </a:t>
            </a:r>
            <a:r>
              <a:rPr lang="en-US" sz="2800" dirty="0" err="1">
                <a:latin typeface="Roboto"/>
                <a:ea typeface="Roboto"/>
                <a:cs typeface="Roboto"/>
                <a:sym typeface="Roboto"/>
              </a:rPr>
              <a:t>giờ</a:t>
            </a:r>
            <a:r>
              <a:rPr lang="en-US" sz="2800" dirty="0">
                <a:latin typeface="Roboto"/>
                <a:ea typeface="Roboto"/>
                <a:cs typeface="Roboto"/>
                <a:sym typeface="Roboto"/>
              </a:rPr>
              <a:t>, </a:t>
            </a:r>
            <a:r>
              <a:rPr lang="en-US" sz="2800" dirty="0" err="1">
                <a:latin typeface="Roboto"/>
                <a:ea typeface="Roboto"/>
                <a:cs typeface="Roboto"/>
                <a:sym typeface="Roboto"/>
              </a:rPr>
              <a:t>vị</a:t>
            </a:r>
            <a:r>
              <a:rPr lang="en-US" sz="2800" dirty="0">
                <a:latin typeface="Roboto"/>
                <a:ea typeface="Roboto"/>
                <a:cs typeface="Roboto"/>
                <a:sym typeface="Roboto"/>
              </a:rPr>
              <a:t> </a:t>
            </a:r>
            <a:r>
              <a:rPr lang="en-US" sz="2800" dirty="0" err="1">
                <a:latin typeface="Roboto"/>
                <a:ea typeface="Roboto"/>
                <a:cs typeface="Roboto"/>
                <a:sym typeface="Roboto"/>
              </a:rPr>
              <a:t>trí</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ẩm</a:t>
            </a:r>
            <a:r>
              <a:rPr lang="en-US" sz="2800" dirty="0">
                <a:latin typeface="Roboto"/>
                <a:ea typeface="Roboto"/>
                <a:cs typeface="Roboto"/>
                <a:sym typeface="Roboto"/>
              </a:rPr>
              <a:t>, </a:t>
            </a:r>
            <a:r>
              <a:rPr lang="en-US" sz="2800" dirty="0" err="1">
                <a:latin typeface="Roboto"/>
                <a:ea typeface="Roboto"/>
                <a:cs typeface="Roboto"/>
                <a:sym typeface="Roboto"/>
              </a:rPr>
              <a:t>áp</a:t>
            </a:r>
            <a:r>
              <a:rPr lang="en-US" sz="2800" dirty="0">
                <a:latin typeface="Roboto"/>
                <a:ea typeface="Roboto"/>
                <a:cs typeface="Roboto"/>
                <a:sym typeface="Roboto"/>
              </a:rPr>
              <a:t> </a:t>
            </a:r>
            <a:r>
              <a:rPr lang="en-US" sz="2800" dirty="0" err="1">
                <a:latin typeface="Roboto"/>
                <a:ea typeface="Roboto"/>
                <a:cs typeface="Roboto"/>
                <a:sym typeface="Roboto"/>
              </a:rPr>
              <a:t>suất</a:t>
            </a:r>
            <a:r>
              <a:rPr lang="en-US" sz="2800" dirty="0">
                <a:latin typeface="Roboto"/>
                <a:ea typeface="Roboto"/>
                <a:cs typeface="Roboto"/>
                <a:sym typeface="Roboto"/>
              </a:rPr>
              <a:t>, </a:t>
            </a:r>
            <a:r>
              <a:rPr lang="en-US" sz="2800" dirty="0" err="1">
                <a:latin typeface="Roboto"/>
                <a:ea typeface="Roboto"/>
                <a:cs typeface="Roboto"/>
                <a:sym typeface="Roboto"/>
              </a:rPr>
              <a:t>tốc</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gió</a:t>
            </a:r>
            <a:r>
              <a:rPr lang="en-US" sz="2800" dirty="0">
                <a:latin typeface="Roboto"/>
                <a:ea typeface="Roboto"/>
                <a:cs typeface="Roboto"/>
                <a:sym typeface="Roboto"/>
              </a:rPr>
              <a:t>, v.v.</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a:latin typeface="Roboto"/>
                <a:ea typeface="Roboto"/>
                <a:cs typeface="Roboto"/>
                <a:sym typeface="Roboto"/>
              </a:rPr>
              <a:t>Chia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thành</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tập</a:t>
            </a:r>
            <a:r>
              <a:rPr lang="en-US" sz="2800" dirty="0">
                <a:latin typeface="Roboto"/>
                <a:ea typeface="Roboto"/>
                <a:cs typeface="Roboto"/>
                <a:sym typeface="Roboto"/>
              </a:rPr>
              <a:t> </a:t>
            </a:r>
            <a:r>
              <a:rPr lang="en-US" sz="2800" dirty="0" err="1">
                <a:latin typeface="Roboto"/>
                <a:ea typeface="Roboto"/>
                <a:cs typeface="Roboto"/>
                <a:sym typeface="Roboto"/>
              </a:rPr>
              <a:t>huấn</a:t>
            </a:r>
            <a:r>
              <a:rPr lang="en-US" sz="2800" dirty="0">
                <a:latin typeface="Roboto"/>
                <a:ea typeface="Roboto"/>
                <a:cs typeface="Roboto"/>
                <a:sym typeface="Roboto"/>
              </a:rPr>
              <a:t> </a:t>
            </a:r>
            <a:r>
              <a:rPr lang="en-US" sz="2800" dirty="0" err="1">
                <a:latin typeface="Roboto"/>
                <a:ea typeface="Roboto"/>
                <a:cs typeface="Roboto"/>
                <a:sym typeface="Roboto"/>
              </a:rPr>
              <a:t>luyện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kiểm</a:t>
            </a:r>
            <a:r>
              <a:rPr lang="en-US" sz="2800" dirty="0">
                <a:latin typeface="Roboto"/>
                <a:ea typeface="Roboto"/>
                <a:cs typeface="Roboto"/>
                <a:sym typeface="Roboto"/>
              </a:rPr>
              <a:t> </a:t>
            </a:r>
            <a:r>
              <a:rPr lang="en-US" sz="2800" dirty="0" err="1">
                <a:latin typeface="Roboto"/>
                <a:ea typeface="Roboto"/>
                <a:cs typeface="Roboto"/>
                <a:sym typeface="Roboto"/>
              </a:rPr>
              <a:t>thử</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Huấn</a:t>
            </a:r>
            <a:r>
              <a:rPr lang="en-US" sz="2800" dirty="0">
                <a:latin typeface="Roboto"/>
                <a:ea typeface="Roboto"/>
                <a:cs typeface="Roboto"/>
                <a:sym typeface="Roboto"/>
              </a:rPr>
              <a:t> </a:t>
            </a:r>
            <a:r>
              <a:rPr lang="en-US" sz="2800" dirty="0" err="1">
                <a:latin typeface="Roboto"/>
                <a:ea typeface="Roboto"/>
                <a:cs typeface="Roboto"/>
                <a:sym typeface="Roboto"/>
              </a:rPr>
              <a:t>luyện</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trên</a:t>
            </a:r>
            <a:r>
              <a:rPr lang="en-US" sz="2800" dirty="0">
                <a:latin typeface="Roboto"/>
                <a:ea typeface="Roboto"/>
                <a:cs typeface="Roboto"/>
                <a:sym typeface="Roboto"/>
              </a:rPr>
              <a:t> </a:t>
            </a:r>
            <a:r>
              <a:rPr lang="en-US" sz="2800" dirty="0" err="1">
                <a:latin typeface="Roboto"/>
                <a:ea typeface="Roboto"/>
                <a:cs typeface="Roboto"/>
                <a:sym typeface="Roboto"/>
              </a:rPr>
              <a:t>tập</a:t>
            </a:r>
            <a:r>
              <a:rPr lang="en-US" sz="2800" dirty="0">
                <a:latin typeface="Roboto"/>
                <a:ea typeface="Roboto"/>
                <a:cs typeface="Roboto"/>
                <a:sym typeface="Roboto"/>
              </a:rPr>
              <a:t> </a:t>
            </a:r>
            <a:r>
              <a:rPr lang="en-US" sz="2800" dirty="0" err="1">
                <a:latin typeface="Roboto"/>
                <a:ea typeface="Roboto"/>
                <a:cs typeface="Roboto"/>
                <a:sym typeface="Roboto"/>
              </a:rPr>
              <a:t>huấn</a:t>
            </a:r>
            <a:r>
              <a:rPr lang="en-US" sz="2800" dirty="0">
                <a:latin typeface="Roboto"/>
                <a:ea typeface="Roboto"/>
                <a:cs typeface="Roboto"/>
                <a:sym typeface="Roboto"/>
              </a:rPr>
              <a:t> </a:t>
            </a:r>
            <a:r>
              <a:rPr lang="en-US" sz="2800" dirty="0" err="1">
                <a:latin typeface="Roboto"/>
                <a:ea typeface="Roboto"/>
                <a:cs typeface="Roboto"/>
                <a:sym typeface="Roboto"/>
              </a:rPr>
              <a:t>luyện</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Đánh</a:t>
            </a:r>
            <a:r>
              <a:rPr lang="en-US" sz="2800" dirty="0">
                <a:latin typeface="Roboto"/>
                <a:ea typeface="Roboto"/>
                <a:cs typeface="Roboto"/>
                <a:sym typeface="Roboto"/>
              </a:rPr>
              <a:t> </a:t>
            </a:r>
            <a:r>
              <a:rPr lang="en-US" sz="2800" dirty="0" err="1">
                <a:latin typeface="Roboto"/>
                <a:ea typeface="Roboto"/>
                <a:cs typeface="Roboto"/>
                <a:sym typeface="Roboto"/>
              </a:rPr>
              <a:t>giá</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trên</a:t>
            </a:r>
            <a:r>
              <a:rPr lang="en-US" sz="2800" dirty="0">
                <a:latin typeface="Roboto"/>
                <a:ea typeface="Roboto"/>
                <a:cs typeface="Roboto"/>
                <a:sym typeface="Roboto"/>
              </a:rPr>
              <a:t> </a:t>
            </a:r>
            <a:r>
              <a:rPr lang="en-US" sz="2800" dirty="0" err="1">
                <a:latin typeface="Roboto"/>
                <a:ea typeface="Roboto"/>
                <a:cs typeface="Roboto"/>
                <a:sym typeface="Roboto"/>
              </a:rPr>
              <a:t>tập</a:t>
            </a:r>
            <a:r>
              <a:rPr lang="en-US" sz="2800" dirty="0">
                <a:latin typeface="Roboto"/>
                <a:ea typeface="Roboto"/>
                <a:cs typeface="Roboto"/>
                <a:sym typeface="Roboto"/>
              </a:rPr>
              <a:t> </a:t>
            </a:r>
            <a:r>
              <a:rPr lang="en-US" sz="2800" dirty="0" err="1">
                <a:latin typeface="Roboto"/>
                <a:ea typeface="Roboto"/>
                <a:cs typeface="Roboto"/>
                <a:sym typeface="Roboto"/>
              </a:rPr>
              <a:t>kiểm</a:t>
            </a:r>
            <a:r>
              <a:rPr lang="en-US" sz="2800" dirty="0">
                <a:latin typeface="Roboto"/>
                <a:ea typeface="Roboto"/>
                <a:cs typeface="Roboto"/>
                <a:sym typeface="Roboto"/>
              </a:rPr>
              <a:t> </a:t>
            </a:r>
            <a:r>
              <a:rPr lang="en-US" sz="2800" dirty="0" err="1">
                <a:latin typeface="Roboto"/>
                <a:ea typeface="Roboto"/>
                <a:cs typeface="Roboto"/>
                <a:sym typeface="Roboto"/>
              </a:rPr>
              <a:t>thử</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Sử</a:t>
            </a:r>
            <a:r>
              <a:rPr lang="en-US" sz="2800" dirty="0">
                <a:latin typeface="Roboto"/>
                <a:ea typeface="Roboto"/>
                <a:cs typeface="Roboto"/>
                <a:sym typeface="Roboto"/>
              </a:rPr>
              <a:t> </a:t>
            </a:r>
            <a:r>
              <a:rPr lang="en-US" sz="2800" dirty="0" err="1">
                <a:latin typeface="Roboto"/>
                <a:ea typeface="Roboto"/>
                <a:cs typeface="Roboto"/>
                <a:sym typeface="Roboto"/>
              </a:rPr>
              <a:t>dụng</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để</a:t>
            </a:r>
            <a:r>
              <a:rPr lang="en-US" sz="2800" dirty="0">
                <a:latin typeface="Roboto"/>
                <a:ea typeface="Roboto"/>
                <a:cs typeface="Roboto"/>
                <a:sym typeface="Roboto"/>
              </a:rPr>
              <a:t> </a:t>
            </a:r>
            <a:r>
              <a:rPr lang="en-US" sz="2800" dirty="0" err="1">
                <a:latin typeface="Roboto"/>
                <a:ea typeface="Roboto"/>
                <a:cs typeface="Roboto"/>
                <a:sym typeface="Roboto"/>
              </a:rPr>
              <a:t>đưa</a:t>
            </a:r>
            <a:r>
              <a:rPr lang="en-US" sz="2800" dirty="0">
                <a:latin typeface="Roboto"/>
                <a:ea typeface="Roboto"/>
                <a:cs typeface="Roboto"/>
                <a:sym typeface="Roboto"/>
              </a:rPr>
              <a:t> ra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đoán</a:t>
            </a:r>
            <a:r>
              <a:rPr lang="en-US" sz="2800" dirty="0">
                <a:latin typeface="Roboto"/>
                <a:ea typeface="Roboto"/>
                <a:cs typeface="Roboto"/>
                <a:sym typeface="Roboto"/>
              </a:rPr>
              <a:t> </a:t>
            </a:r>
            <a:r>
              <a:rPr lang="en-US" sz="2800" dirty="0" err="1">
                <a:latin typeface="Roboto"/>
                <a:ea typeface="Roboto"/>
                <a:cs typeface="Roboto"/>
                <a:sym typeface="Roboto"/>
              </a:rPr>
              <a:t>trên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mới</a:t>
            </a:r>
            <a:r>
              <a:rPr lang="en-US" sz="2800" dirty="0">
                <a:latin typeface="Roboto"/>
                <a:ea typeface="Roboto"/>
                <a:cs typeface="Roboto"/>
                <a:sym typeface="Roboto"/>
              </a:rPr>
              <a:t> </a:t>
            </a:r>
            <a:r>
              <a:rPr lang="en-US" sz="2800" dirty="0" err="1">
                <a:latin typeface="Roboto"/>
                <a:ea typeface="Roboto"/>
                <a:cs typeface="Roboto"/>
                <a:sym typeface="Roboto"/>
              </a:rPr>
              <a:t>hoặc</a:t>
            </a:r>
            <a:r>
              <a:rPr lang="en-US" sz="2800" dirty="0">
                <a:latin typeface="Roboto"/>
                <a:ea typeface="Roboto"/>
                <a:cs typeface="Roboto"/>
                <a:sym typeface="Roboto"/>
              </a:rPr>
              <a:t> </a:t>
            </a:r>
            <a:r>
              <a:rPr lang="en-US" sz="2800" dirty="0" err="1">
                <a:latin typeface="Roboto"/>
                <a:ea typeface="Roboto"/>
                <a:cs typeface="Roboto"/>
                <a:sym typeface="Roboto"/>
              </a:rPr>
              <a:t>chưa</a:t>
            </a:r>
            <a:r>
              <a:rPr lang="en-US" sz="2800" dirty="0">
                <a:latin typeface="Roboto"/>
                <a:ea typeface="Roboto"/>
                <a:cs typeface="Roboto"/>
                <a:sym typeface="Roboto"/>
              </a:rPr>
              <a:t> </a:t>
            </a:r>
            <a:r>
              <a:rPr lang="en-US" sz="2800" dirty="0" err="1">
                <a:latin typeface="Roboto"/>
                <a:ea typeface="Roboto"/>
                <a:cs typeface="Roboto"/>
                <a:sym typeface="Roboto"/>
              </a:rPr>
              <a:t>từng</a:t>
            </a:r>
            <a:r>
              <a:rPr lang="en-US" sz="2800" dirty="0">
                <a:latin typeface="Roboto"/>
                <a:ea typeface="Roboto"/>
                <a:cs typeface="Roboto"/>
                <a:sym typeface="Roboto"/>
              </a:rPr>
              <a:t> </a:t>
            </a:r>
            <a:r>
              <a:rPr lang="en-US" sz="2800" dirty="0" err="1">
                <a:latin typeface="Roboto"/>
                <a:ea typeface="Roboto"/>
                <a:cs typeface="Roboto"/>
                <a:sym typeface="Roboto"/>
              </a:rPr>
              <a:t>thấy</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457" name="Google Shape;457;p39"/>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fade">
                                      <p:cBhvr>
                                        <p:cTn id="7" dur="500"/>
                                        <p:tgtEl>
                                          <p:spTgt spid="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6">
                                            <p:txEl>
                                              <p:pRg st="0" end="0"/>
                                            </p:txEl>
                                          </p:spTgt>
                                        </p:tgtEl>
                                        <p:attrNameLst>
                                          <p:attrName>style.visibility</p:attrName>
                                        </p:attrNameLst>
                                      </p:cBhvr>
                                      <p:to>
                                        <p:strVal val="visible"/>
                                      </p:to>
                                    </p:set>
                                    <p:animEffect transition="in" filter="fade">
                                      <p:cBhvr>
                                        <p:cTn id="12" dur="500"/>
                                        <p:tgtEl>
                                          <p:spTgt spid="4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6">
                                            <p:txEl>
                                              <p:pRg st="1" end="1"/>
                                            </p:txEl>
                                          </p:spTgt>
                                        </p:tgtEl>
                                        <p:attrNameLst>
                                          <p:attrName>style.visibility</p:attrName>
                                        </p:attrNameLst>
                                      </p:cBhvr>
                                      <p:to>
                                        <p:strVal val="visible"/>
                                      </p:to>
                                    </p:set>
                                    <p:animEffect transition="in" filter="fade">
                                      <p:cBhvr>
                                        <p:cTn id="17" dur="500"/>
                                        <p:tgtEl>
                                          <p:spTgt spid="4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6">
                                            <p:txEl>
                                              <p:pRg st="2" end="2"/>
                                            </p:txEl>
                                          </p:spTgt>
                                        </p:tgtEl>
                                        <p:attrNameLst>
                                          <p:attrName>style.visibility</p:attrName>
                                        </p:attrNameLst>
                                      </p:cBhvr>
                                      <p:to>
                                        <p:strVal val="visible"/>
                                      </p:to>
                                    </p:set>
                                    <p:animEffect transition="in" filter="fade">
                                      <p:cBhvr>
                                        <p:cTn id="22" dur="500"/>
                                        <p:tgtEl>
                                          <p:spTgt spid="4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6">
                                            <p:txEl>
                                              <p:pRg st="3" end="3"/>
                                            </p:txEl>
                                          </p:spTgt>
                                        </p:tgtEl>
                                        <p:attrNameLst>
                                          <p:attrName>style.visibility</p:attrName>
                                        </p:attrNameLst>
                                      </p:cBhvr>
                                      <p:to>
                                        <p:strVal val="visible"/>
                                      </p:to>
                                    </p:set>
                                    <p:animEffect transition="in" filter="fade">
                                      <p:cBhvr>
                                        <p:cTn id="27" dur="500"/>
                                        <p:tgtEl>
                                          <p:spTgt spid="4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6">
                                            <p:txEl>
                                              <p:pRg st="4" end="4"/>
                                            </p:txEl>
                                          </p:spTgt>
                                        </p:tgtEl>
                                        <p:attrNameLst>
                                          <p:attrName>style.visibility</p:attrName>
                                        </p:attrNameLst>
                                      </p:cBhvr>
                                      <p:to>
                                        <p:strVal val="visible"/>
                                      </p:to>
                                    </p:set>
                                    <p:animEffect transition="in" filter="fade">
                                      <p:cBhvr>
                                        <p:cTn id="32" dur="500"/>
                                        <p:tgtEl>
                                          <p:spTgt spid="4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0"/>
      <p:bldP spid="45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1"/>
          <p:cNvSpPr txBox="1">
            <a:spLocks noGrp="1"/>
          </p:cNvSpPr>
          <p:nvPr>
            <p:ph type="ctrTitle"/>
          </p:nvPr>
        </p:nvSpPr>
        <p:spPr>
          <a:xfrm>
            <a:off x="5576652" y="1864950"/>
            <a:ext cx="5885700" cy="1243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Trebuchet MS"/>
              <a:buNone/>
            </a:pPr>
            <a:r>
              <a:rPr lang="en-US" dirty="0"/>
              <a:t>3. </a:t>
            </a:r>
            <a:r>
              <a:rPr lang="en-US" dirty="0" err="1"/>
              <a:t>Thực</a:t>
            </a:r>
            <a:r>
              <a:rPr lang="en-US" dirty="0"/>
              <a:t> </a:t>
            </a:r>
            <a:r>
              <a:rPr lang="en-US" dirty="0" err="1"/>
              <a:t>nghiệm</a:t>
            </a:r>
            <a:endParaRPr dirty="0"/>
          </a:p>
        </p:txBody>
      </p:sp>
      <p:sp>
        <p:nvSpPr>
          <p:cNvPr id="470" name="Google Shape;470;p41"/>
          <p:cNvSpPr txBox="1"/>
          <p:nvPr/>
        </p:nvSpPr>
        <p:spPr>
          <a:xfrm>
            <a:off x="3794575" y="3040452"/>
            <a:ext cx="6803100" cy="2841900"/>
          </a:xfrm>
          <a:prstGeom prst="rect">
            <a:avLst/>
          </a:prstGeom>
          <a:noFill/>
          <a:ln>
            <a:noFill/>
          </a:ln>
        </p:spPr>
        <p:txBody>
          <a:bodyPr spcFirstLastPara="1" wrap="square" lIns="91425" tIns="45700" rIns="91425" bIns="45700" anchor="t" anchorCtr="0">
            <a:noAutofit/>
          </a:bodyPr>
          <a:lstStyle/>
          <a:p>
            <a:pPr marL="457200" lvl="0" indent="-406400" algn="r" rtl="0">
              <a:lnSpc>
                <a:spcPct val="200000"/>
              </a:lnSpc>
              <a:spcBef>
                <a:spcPts val="0"/>
              </a:spcBef>
              <a:spcAft>
                <a:spcPts val="0"/>
              </a:spcAft>
              <a:buClr>
                <a:srgbClr val="47C3D3"/>
              </a:buClr>
              <a:buSzPts val="2800"/>
              <a:buChar char="●"/>
            </a:pPr>
            <a:r>
              <a:rPr lang="en-US" sz="2800" dirty="0" err="1">
                <a:solidFill>
                  <a:srgbClr val="B9E4FE"/>
                </a:solidFill>
              </a:rPr>
              <a:t>Bộ</a:t>
            </a:r>
            <a:r>
              <a:rPr lang="en-US" sz="2800" dirty="0">
                <a:solidFill>
                  <a:srgbClr val="B9E4FE"/>
                </a:solidFill>
              </a:rPr>
              <a:t> </a:t>
            </a:r>
            <a:r>
              <a:rPr lang="en-US" sz="2800" dirty="0" err="1">
                <a:solidFill>
                  <a:srgbClr val="B9E4FE"/>
                </a:solidFill>
              </a:rPr>
              <a:t>dữ</a:t>
            </a:r>
            <a:r>
              <a:rPr lang="en-US" sz="2800" dirty="0">
                <a:solidFill>
                  <a:srgbClr val="B9E4FE"/>
                </a:solidFill>
              </a:rPr>
              <a:t> </a:t>
            </a:r>
            <a:r>
              <a:rPr lang="en-US" sz="2800" dirty="0" err="1">
                <a:solidFill>
                  <a:srgbClr val="B9E4FE"/>
                </a:solidFill>
              </a:rPr>
              <a:t>liệu</a:t>
            </a:r>
            <a:endParaRPr sz="2800" dirty="0">
              <a:solidFill>
                <a:srgbClr val="B9E4FE"/>
              </a:solidFill>
            </a:endParaRPr>
          </a:p>
          <a:p>
            <a:pPr marL="457200" lvl="0" indent="-406400" algn="r" rtl="0">
              <a:lnSpc>
                <a:spcPct val="200000"/>
              </a:lnSpc>
              <a:spcBef>
                <a:spcPts val="0"/>
              </a:spcBef>
              <a:spcAft>
                <a:spcPts val="0"/>
              </a:spcAft>
              <a:buClr>
                <a:srgbClr val="47C3D3"/>
              </a:buClr>
              <a:buSzPts val="2800"/>
              <a:buChar char="●"/>
            </a:pPr>
            <a:r>
              <a:rPr lang="en-US" sz="2800" dirty="0">
                <a:solidFill>
                  <a:srgbClr val="B9E4FE"/>
                </a:solidFill>
              </a:rPr>
              <a:t>Machine Learning pipeline</a:t>
            </a:r>
            <a:endParaRPr sz="2800" dirty="0">
              <a:solidFill>
                <a:srgbClr val="B9E4FE"/>
              </a:solidFill>
            </a:endParaRPr>
          </a:p>
          <a:p>
            <a:pPr marL="457200" lvl="0" indent="-406400" algn="r" rtl="0">
              <a:lnSpc>
                <a:spcPct val="200000"/>
              </a:lnSpc>
              <a:spcBef>
                <a:spcPts val="0"/>
              </a:spcBef>
              <a:spcAft>
                <a:spcPts val="0"/>
              </a:spcAft>
              <a:buClr>
                <a:srgbClr val="47C3D3"/>
              </a:buClr>
              <a:buSzPts val="2800"/>
              <a:buChar char="●"/>
            </a:pPr>
            <a:r>
              <a:rPr lang="en-US" sz="2800" dirty="0">
                <a:solidFill>
                  <a:srgbClr val="B9E4FE"/>
                </a:solidFill>
              </a:rPr>
              <a:t>So </a:t>
            </a:r>
            <a:r>
              <a:rPr lang="en-US" sz="2800" dirty="0" err="1">
                <a:solidFill>
                  <a:srgbClr val="B9E4FE"/>
                </a:solidFill>
              </a:rPr>
              <a:t>sánh</a:t>
            </a:r>
            <a:r>
              <a:rPr lang="en-US" sz="2800" dirty="0">
                <a:solidFill>
                  <a:srgbClr val="B9E4FE"/>
                </a:solidFill>
              </a:rPr>
              <a:t> </a:t>
            </a:r>
            <a:r>
              <a:rPr lang="en-US" sz="2800" dirty="0" err="1">
                <a:solidFill>
                  <a:srgbClr val="B9E4FE"/>
                </a:solidFill>
              </a:rPr>
              <a:t>với</a:t>
            </a:r>
            <a:r>
              <a:rPr lang="en-US" sz="2800" dirty="0">
                <a:solidFill>
                  <a:srgbClr val="B9E4FE"/>
                </a:solidFill>
              </a:rPr>
              <a:t> </a:t>
            </a:r>
            <a:r>
              <a:rPr lang="en-US" sz="2800" dirty="0" err="1">
                <a:solidFill>
                  <a:srgbClr val="B9E4FE"/>
                </a:solidFill>
              </a:rPr>
              <a:t>OpenWeather</a:t>
            </a:r>
            <a:endParaRPr sz="2800" dirty="0">
              <a:solidFill>
                <a:srgbClr val="B9E4FE"/>
              </a:solidFil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0"/>
                                        </p:tgtEl>
                                        <p:attrNameLst>
                                          <p:attrName>style.visibility</p:attrName>
                                        </p:attrNameLst>
                                      </p:cBhvr>
                                      <p:to>
                                        <p:strVal val="visible"/>
                                      </p:to>
                                    </p:set>
                                    <p:animEffect transition="in" filter="fade">
                                      <p:cBhvr>
                                        <p:cTn id="12" dur="5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2"/>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Xử</a:t>
            </a:r>
            <a:r>
              <a:rPr lang="en-US" dirty="0"/>
              <a:t> </a:t>
            </a:r>
            <a:r>
              <a:rPr lang="en-US" dirty="0" err="1"/>
              <a:t>lí</a:t>
            </a:r>
            <a:r>
              <a:rPr lang="en-US" dirty="0"/>
              <a:t> </a:t>
            </a:r>
            <a:r>
              <a:rPr lang="en-US" dirty="0" err="1"/>
              <a:t>bộ</a:t>
            </a:r>
            <a:r>
              <a:rPr lang="en-US" dirty="0"/>
              <a:t> </a:t>
            </a:r>
            <a:r>
              <a:rPr lang="en-US" dirty="0" err="1"/>
              <a:t>dữ</a:t>
            </a:r>
            <a:r>
              <a:rPr lang="en-US" dirty="0"/>
              <a:t> </a:t>
            </a:r>
            <a:r>
              <a:rPr lang="en-US" dirty="0" err="1"/>
              <a:t>liệu</a:t>
            </a:r>
            <a:endParaRPr dirty="0"/>
          </a:p>
        </p:txBody>
      </p:sp>
      <p:sp>
        <p:nvSpPr>
          <p:cNvPr id="476" name="Google Shape;476;p42"/>
          <p:cNvSpPr txBox="1">
            <a:spLocks noGrp="1"/>
          </p:cNvSpPr>
          <p:nvPr>
            <p:ph type="sldNum" idx="12"/>
          </p:nvPr>
        </p:nvSpPr>
        <p:spPr>
          <a:xfrm>
            <a:off x="11302888" y="6315000"/>
            <a:ext cx="431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477" name="Google Shape;477;p42"/>
          <p:cNvSpPr txBox="1">
            <a:spLocks noGrp="1"/>
          </p:cNvSpPr>
          <p:nvPr>
            <p:ph type="body" idx="1"/>
          </p:nvPr>
        </p:nvSpPr>
        <p:spPr>
          <a:xfrm>
            <a:off x="444500" y="1370312"/>
            <a:ext cx="5157900" cy="45539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000"/>
              <a:buFont typeface="Arial"/>
              <a:buNone/>
            </a:pPr>
            <a:r>
              <a:rPr lang="en-US" dirty="0" err="1"/>
              <a:t>Mô</a:t>
            </a:r>
            <a:r>
              <a:rPr lang="en-US" dirty="0"/>
              <a:t> </a:t>
            </a:r>
            <a:r>
              <a:rPr lang="en-US" dirty="0" err="1"/>
              <a:t>tả</a:t>
            </a:r>
            <a:endParaRPr dirty="0"/>
          </a:p>
        </p:txBody>
      </p:sp>
      <p:sp>
        <p:nvSpPr>
          <p:cNvPr id="478" name="Google Shape;478;p42"/>
          <p:cNvSpPr txBox="1">
            <a:spLocks noGrp="1"/>
          </p:cNvSpPr>
          <p:nvPr>
            <p:ph type="body" idx="2"/>
          </p:nvPr>
        </p:nvSpPr>
        <p:spPr>
          <a:xfrm>
            <a:off x="6245263" y="1428525"/>
            <a:ext cx="5475600" cy="500177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000"/>
              <a:buFont typeface="Arial"/>
              <a:buNone/>
            </a:pPr>
            <a:r>
              <a:rPr lang="en-US" dirty="0" err="1"/>
              <a:t>Xử</a:t>
            </a:r>
            <a:r>
              <a:rPr lang="en-US" dirty="0"/>
              <a:t> </a:t>
            </a:r>
            <a:r>
              <a:rPr lang="en-US" dirty="0" err="1"/>
              <a:t>lí</a:t>
            </a:r>
            <a:r>
              <a:rPr lang="en-US" dirty="0"/>
              <a:t> </a:t>
            </a:r>
            <a:r>
              <a:rPr lang="en-US" dirty="0" err="1"/>
              <a:t>dữ</a:t>
            </a:r>
            <a:r>
              <a:rPr lang="en-US" dirty="0"/>
              <a:t> </a:t>
            </a:r>
            <a:r>
              <a:rPr lang="en-US" dirty="0" err="1"/>
              <a:t>liệu</a:t>
            </a:r>
            <a:endParaRPr dirty="0"/>
          </a:p>
        </p:txBody>
      </p:sp>
      <p:sp>
        <p:nvSpPr>
          <p:cNvPr id="479" name="Google Shape;479;p42"/>
          <p:cNvSpPr txBox="1">
            <a:spLocks noGrp="1"/>
          </p:cNvSpPr>
          <p:nvPr>
            <p:ph type="body" idx="3"/>
          </p:nvPr>
        </p:nvSpPr>
        <p:spPr>
          <a:xfrm>
            <a:off x="444575" y="1883400"/>
            <a:ext cx="5157900" cy="4796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a:t>Bộ dữ liệu gốc: </a:t>
            </a:r>
            <a:r>
              <a:rPr lang="en-US" u="sng">
                <a:hlinkClick r:id="rId3"/>
              </a:rPr>
              <a:t>https://www.kaggle.com/datasets/selfishgene/historical-hourly-weather-data</a:t>
            </a:r>
            <a:endParaRPr/>
          </a:p>
          <a:p>
            <a:pPr marL="228600" lvl="0" indent="-228600" algn="l" rtl="0">
              <a:lnSpc>
                <a:spcPct val="90000"/>
              </a:lnSpc>
              <a:spcBef>
                <a:spcPts val="0"/>
              </a:spcBef>
              <a:spcAft>
                <a:spcPts val="0"/>
              </a:spcAft>
              <a:buSzPts val="1800"/>
              <a:buChar char="●"/>
            </a:pPr>
            <a:r>
              <a:rPr lang="en-US"/>
              <a:t>Bộ dữ liệu được nhóm mở rộng thêm dữ liệu của thành phố Hồ Chí Minh: </a:t>
            </a:r>
            <a:r>
              <a:rPr lang="en-US" u="sng">
                <a:hlinkClick r:id="rId4"/>
              </a:rPr>
              <a:t>https://www.worldweatheronline.com/</a:t>
            </a:r>
            <a:endParaRPr/>
          </a:p>
          <a:p>
            <a:pPr marL="228600" lvl="0" indent="-228600" algn="l" rtl="0">
              <a:lnSpc>
                <a:spcPct val="90000"/>
              </a:lnSpc>
              <a:spcBef>
                <a:spcPts val="0"/>
              </a:spcBef>
              <a:spcAft>
                <a:spcPts val="0"/>
              </a:spcAft>
              <a:buSzPts val="1800"/>
              <a:buChar char="●"/>
            </a:pPr>
            <a:r>
              <a:rPr lang="en-US"/>
              <a:t>Bộ dữ liệu bao gồm dữ liệu của 37 thành phố, được lưu trong 7 tệp csv</a:t>
            </a:r>
            <a:endParaRPr/>
          </a:p>
          <a:p>
            <a:pPr marL="685800" lvl="1" indent="-228600" algn="l" rtl="0">
              <a:lnSpc>
                <a:spcPct val="90000"/>
              </a:lnSpc>
              <a:spcBef>
                <a:spcPts val="0"/>
              </a:spcBef>
              <a:spcAft>
                <a:spcPts val="0"/>
              </a:spcAft>
              <a:buSzPts val="1600"/>
              <a:buChar char="○"/>
            </a:pPr>
            <a:r>
              <a:rPr lang="en-US"/>
              <a:t>Một tệp tin CSV chứa thông tin địa lý.</a:t>
            </a:r>
            <a:endParaRPr/>
          </a:p>
          <a:p>
            <a:pPr marL="685800" lvl="1" indent="-228600" algn="l" rtl="0">
              <a:lnSpc>
                <a:spcPct val="90000"/>
              </a:lnSpc>
              <a:spcBef>
                <a:spcPts val="0"/>
              </a:spcBef>
              <a:spcAft>
                <a:spcPts val="0"/>
              </a:spcAft>
              <a:buSzPts val="1600"/>
              <a:buChar char="○"/>
            </a:pPr>
            <a:r>
              <a:rPr lang="en-US"/>
              <a:t>Một tệp tin CSV chứa mô tả về điều kiện thời tiết, mỗi cột tương ứng với một thành phố và mỗi hàng tương ứng với một thời điểm</a:t>
            </a:r>
            <a:endParaRPr/>
          </a:p>
          <a:p>
            <a:pPr marL="685800" lvl="1" indent="-228600" algn="l" rtl="0">
              <a:lnSpc>
                <a:spcPct val="90000"/>
              </a:lnSpc>
              <a:spcBef>
                <a:spcPts val="0"/>
              </a:spcBef>
              <a:spcAft>
                <a:spcPts val="0"/>
              </a:spcAft>
              <a:buSzPts val="1600"/>
              <a:buChar char="○"/>
            </a:pPr>
            <a:r>
              <a:rPr lang="en-US"/>
              <a:t>5 tệp tin CSV, cho mỗi loại đo lường thời tiết (độ ẩm, áp suất, nhiệt độ, hướng gió, tốc độ gió), mỗi cột tương ứng với một thành phố và mỗi hàng tương ứng với thời điểm cụ thể</a:t>
            </a:r>
            <a:endParaRPr/>
          </a:p>
          <a:p>
            <a:pPr marL="228600" lvl="0" indent="-114300" algn="l" rtl="0">
              <a:lnSpc>
                <a:spcPct val="90000"/>
              </a:lnSpc>
              <a:spcBef>
                <a:spcPts val="1000"/>
              </a:spcBef>
              <a:spcAft>
                <a:spcPts val="0"/>
              </a:spcAft>
              <a:buSzPts val="1800"/>
              <a:buNone/>
            </a:pPr>
            <a:endParaRPr/>
          </a:p>
          <a:p>
            <a:pPr marL="228600" lvl="0" indent="-114300" algn="l" rtl="0">
              <a:lnSpc>
                <a:spcPct val="90000"/>
              </a:lnSpc>
              <a:spcBef>
                <a:spcPts val="1000"/>
              </a:spcBef>
              <a:spcAft>
                <a:spcPts val="0"/>
              </a:spcAft>
              <a:buSzPts val="1800"/>
              <a:buNone/>
            </a:pPr>
            <a:endParaRPr/>
          </a:p>
        </p:txBody>
      </p:sp>
      <p:sp>
        <p:nvSpPr>
          <p:cNvPr id="480" name="Google Shape;480;p42"/>
          <p:cNvSpPr txBox="1">
            <a:spLocks noGrp="1"/>
          </p:cNvSpPr>
          <p:nvPr>
            <p:ph type="body" idx="3"/>
          </p:nvPr>
        </p:nvSpPr>
        <p:spPr>
          <a:xfrm>
            <a:off x="6245250" y="1883336"/>
            <a:ext cx="5475600" cy="4796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a:t>Sau quá trình làm sạch và tích hợp dữ liệu, chúng tôi thu được 107 tệp tin CSV chứa dữ liệu đo lường thời tiết từ năm 2012 đến 2023, với tổng cộng 1.193.632 mẫu dữ liệu. Trong đó, mỗi cột tương ứng với một loại đo lường thời tiết hoặc thông tin địa lý, và mỗi hàng tương ứng với một mẫu dữ liệu, đại diện cho một thời điểm cụ thể của đo lường.</a:t>
            </a:r>
            <a:endParaRPr/>
          </a:p>
          <a:p>
            <a:pPr marL="228600" lvl="0" indent="-114300" algn="l" rtl="0">
              <a:lnSpc>
                <a:spcPct val="90000"/>
              </a:lnSpc>
              <a:spcBef>
                <a:spcPts val="1000"/>
              </a:spcBef>
              <a:spcAft>
                <a:spcPts val="0"/>
              </a:spcAft>
              <a:buSzPts val="1800"/>
              <a:buNone/>
            </a:pPr>
            <a:endParaRPr/>
          </a:p>
          <a:p>
            <a:pPr marL="228600" lvl="0" indent="-114300" algn="l" rtl="0">
              <a:lnSpc>
                <a:spcPct val="90000"/>
              </a:lnSpc>
              <a:spcBef>
                <a:spcPts val="1000"/>
              </a:spcBef>
              <a:spcAft>
                <a:spcPts val="0"/>
              </a:spcAft>
              <a:buSzPts val="1800"/>
              <a:buNone/>
            </a:pPr>
            <a:endParaRPr/>
          </a:p>
        </p:txBody>
      </p:sp>
      <p:pic>
        <p:nvPicPr>
          <p:cNvPr id="481" name="Google Shape;481;p42"/>
          <p:cNvPicPr preferRelativeResize="0"/>
          <p:nvPr/>
        </p:nvPicPr>
        <p:blipFill>
          <a:blip r:embed="rId5">
            <a:alphaModFix/>
          </a:blip>
          <a:stretch>
            <a:fillRect/>
          </a:stretch>
        </p:blipFill>
        <p:spPr>
          <a:xfrm>
            <a:off x="6606995" y="4089105"/>
            <a:ext cx="4877775" cy="18351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500"/>
                                        <p:tgtEl>
                                          <p:spTgt spid="4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7">
                                            <p:txEl>
                                              <p:pRg st="0" end="0"/>
                                            </p:txEl>
                                          </p:spTgt>
                                        </p:tgtEl>
                                        <p:attrNameLst>
                                          <p:attrName>style.visibility</p:attrName>
                                        </p:attrNameLst>
                                      </p:cBhvr>
                                      <p:to>
                                        <p:strVal val="visible"/>
                                      </p:to>
                                    </p:set>
                                    <p:animEffect transition="in" filter="fade">
                                      <p:cBhvr>
                                        <p:cTn id="12" dur="500"/>
                                        <p:tgtEl>
                                          <p:spTgt spid="4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8">
                                            <p:txEl>
                                              <p:pRg st="0" end="0"/>
                                            </p:txEl>
                                          </p:spTgt>
                                        </p:tgtEl>
                                        <p:attrNameLst>
                                          <p:attrName>style.visibility</p:attrName>
                                        </p:attrNameLst>
                                      </p:cBhvr>
                                      <p:to>
                                        <p:strVal val="visible"/>
                                      </p:to>
                                    </p:set>
                                    <p:animEffect transition="in" filter="fade">
                                      <p:cBhvr>
                                        <p:cTn id="17" dur="500"/>
                                        <p:tgtEl>
                                          <p:spTgt spid="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 grpId="0"/>
      <p:bldP spid="477" grpId="0" build="p"/>
      <p:bldP spid="4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Xử</a:t>
            </a:r>
            <a:r>
              <a:rPr lang="en-US" dirty="0"/>
              <a:t> </a:t>
            </a:r>
            <a:r>
              <a:rPr lang="en-US" dirty="0" err="1"/>
              <a:t>lí</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thông</a:t>
            </a:r>
            <a:r>
              <a:rPr lang="en-US" dirty="0"/>
              <a:t> tin </a:t>
            </a:r>
            <a:r>
              <a:rPr lang="en-US" dirty="0" err="1"/>
              <a:t>thời</a:t>
            </a:r>
            <a:r>
              <a:rPr lang="en-US" dirty="0"/>
              <a:t> </a:t>
            </a:r>
            <a:r>
              <a:rPr lang="en-US" dirty="0" err="1"/>
              <a:t>tiết</a:t>
            </a:r>
            <a:endParaRPr dirty="0"/>
          </a:p>
        </p:txBody>
      </p:sp>
      <p:sp>
        <p:nvSpPr>
          <p:cNvPr id="487" name="Google Shape;487;p43"/>
          <p:cNvSpPr txBox="1">
            <a:spLocks noGrp="1"/>
          </p:cNvSpPr>
          <p:nvPr>
            <p:ph type="body" idx="1"/>
          </p:nvPr>
        </p:nvSpPr>
        <p:spPr>
          <a:xfrm>
            <a:off x="444499" y="1413375"/>
            <a:ext cx="9938365" cy="5105412"/>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600"/>
              </a:spcBef>
              <a:spcAft>
                <a:spcPts val="0"/>
              </a:spcAft>
              <a:buSzPts val="1800"/>
              <a:buChar char="●"/>
            </a:pPr>
            <a:r>
              <a:rPr lang="en-US" sz="1800" dirty="0" err="1"/>
              <a:t>Có</a:t>
            </a:r>
            <a:r>
              <a:rPr lang="en-US" sz="1800" dirty="0"/>
              <a:t> </a:t>
            </a:r>
            <a:r>
              <a:rPr lang="en-US" sz="1800" dirty="0" err="1"/>
              <a:t>hơn</a:t>
            </a:r>
            <a:r>
              <a:rPr lang="en-US" sz="1800" dirty="0"/>
              <a:t> 90 </a:t>
            </a:r>
            <a:r>
              <a:rPr lang="en-US" sz="1800" dirty="0" err="1"/>
              <a:t>loại</a:t>
            </a:r>
            <a:r>
              <a:rPr lang="en-US" sz="1800" dirty="0"/>
              <a:t> </a:t>
            </a:r>
            <a:r>
              <a:rPr lang="en-US" sz="1800" dirty="0" err="1"/>
              <a:t>dữ</a:t>
            </a:r>
            <a:r>
              <a:rPr lang="en-US" sz="1800" dirty="0"/>
              <a:t> </a:t>
            </a:r>
            <a:r>
              <a:rPr lang="en-US" sz="1800" dirty="0" err="1"/>
              <a:t>liệu</a:t>
            </a:r>
            <a:r>
              <a:rPr lang="en-US" sz="1800" dirty="0"/>
              <a:t> </a:t>
            </a:r>
            <a:r>
              <a:rPr lang="en-US" sz="1800" dirty="0" err="1"/>
              <a:t>về</a:t>
            </a:r>
            <a:r>
              <a:rPr lang="en-US" sz="1800" dirty="0"/>
              <a:t> </a:t>
            </a:r>
            <a:r>
              <a:rPr lang="en-US" sz="1800" dirty="0" err="1"/>
              <a:t>điều</a:t>
            </a:r>
            <a:r>
              <a:rPr lang="en-US" sz="1800" dirty="0"/>
              <a:t> </a:t>
            </a:r>
            <a:r>
              <a:rPr lang="en-US" sz="1800" dirty="0" err="1"/>
              <a:t>kiện</a:t>
            </a:r>
            <a:r>
              <a:rPr lang="en-US" sz="1800" dirty="0"/>
              <a:t> </a:t>
            </a:r>
            <a:r>
              <a:rPr lang="en-US" sz="1800" dirty="0" err="1"/>
              <a:t>thời</a:t>
            </a:r>
            <a:r>
              <a:rPr lang="en-US" sz="1800" dirty="0"/>
              <a:t> </a:t>
            </a:r>
            <a:r>
              <a:rPr lang="en-US" sz="1800" dirty="0" err="1"/>
              <a:t>tiết</a:t>
            </a:r>
            <a:r>
              <a:rPr lang="en-US" sz="1800" dirty="0"/>
              <a:t> </a:t>
            </a:r>
            <a:r>
              <a:rPr lang="en-US" sz="1800" dirty="0" err="1"/>
              <a:t>khác</a:t>
            </a:r>
            <a:r>
              <a:rPr lang="en-US" sz="1800" dirty="0"/>
              <a:t> </a:t>
            </a:r>
            <a:r>
              <a:rPr lang="en-US" sz="1800" dirty="0" err="1"/>
              <a:t>nhau</a:t>
            </a:r>
            <a:r>
              <a:rPr lang="en-US" sz="1800" dirty="0"/>
              <a:t>. </a:t>
            </a:r>
            <a:r>
              <a:rPr lang="en-US" sz="1800" dirty="0" err="1"/>
              <a:t>Nhóm</a:t>
            </a:r>
            <a:r>
              <a:rPr lang="en-US" sz="1800" dirty="0"/>
              <a:t> </a:t>
            </a:r>
            <a:r>
              <a:rPr lang="en-US" sz="1800" dirty="0" err="1"/>
              <a:t>đã</a:t>
            </a:r>
            <a:r>
              <a:rPr lang="en-US" sz="1800" dirty="0"/>
              <a:t> </a:t>
            </a:r>
            <a:r>
              <a:rPr lang="en-US" sz="1800" dirty="0" err="1"/>
              <a:t>quyết</a:t>
            </a:r>
            <a:r>
              <a:rPr lang="en-US" sz="1800" dirty="0"/>
              <a:t> </a:t>
            </a:r>
            <a:r>
              <a:rPr lang="en-US" sz="1800" dirty="0" err="1"/>
              <a:t>định</a:t>
            </a:r>
            <a:r>
              <a:rPr lang="en-US" sz="1800" dirty="0"/>
              <a:t> </a:t>
            </a:r>
            <a:r>
              <a:rPr lang="en-US" sz="1800" dirty="0" err="1"/>
              <a:t>tổng</a:t>
            </a:r>
            <a:r>
              <a:rPr lang="en-US" sz="1800" dirty="0"/>
              <a:t> </a:t>
            </a:r>
            <a:r>
              <a:rPr lang="en-US" sz="1800" dirty="0" err="1"/>
              <a:t>hợp</a:t>
            </a:r>
            <a:r>
              <a:rPr lang="en-US" sz="1800" dirty="0"/>
              <a:t> </a:t>
            </a:r>
            <a:r>
              <a:rPr lang="en-US" sz="1800" dirty="0" err="1"/>
              <a:t>chúng</a:t>
            </a:r>
            <a:r>
              <a:rPr lang="en-US" sz="1800" dirty="0"/>
              <a:t> </a:t>
            </a:r>
            <a:r>
              <a:rPr lang="en-US" sz="1800" dirty="0" err="1"/>
              <a:t>thành</a:t>
            </a:r>
            <a:r>
              <a:rPr lang="en-US" sz="1800" dirty="0"/>
              <a:t> 6 </a:t>
            </a:r>
            <a:r>
              <a:rPr lang="en-US" sz="1800" dirty="0" err="1"/>
              <a:t>lớp</a:t>
            </a:r>
            <a:r>
              <a:rPr lang="en-US" sz="1800" dirty="0"/>
              <a:t> </a:t>
            </a:r>
            <a:r>
              <a:rPr lang="en-US" sz="1800" dirty="0" err="1"/>
              <a:t>điều</a:t>
            </a:r>
            <a:r>
              <a:rPr lang="en-US" sz="1800" dirty="0"/>
              <a:t> </a:t>
            </a:r>
            <a:r>
              <a:rPr lang="en-US" sz="1800" dirty="0" err="1"/>
              <a:t>kiện</a:t>
            </a:r>
            <a:r>
              <a:rPr lang="en-US" sz="1800" dirty="0"/>
              <a:t> </a:t>
            </a:r>
            <a:r>
              <a:rPr lang="en-US" sz="1800" dirty="0" err="1"/>
              <a:t>thời</a:t>
            </a:r>
            <a:r>
              <a:rPr lang="en-US" sz="1800" dirty="0"/>
              <a:t> </a:t>
            </a:r>
            <a:r>
              <a:rPr lang="en-US" sz="1800" dirty="0" err="1"/>
              <a:t>tiết</a:t>
            </a:r>
            <a:r>
              <a:rPr lang="en-US" sz="1800" dirty="0"/>
              <a:t> </a:t>
            </a:r>
            <a:r>
              <a:rPr lang="en-US" sz="1800" dirty="0" err="1"/>
              <a:t>phổ</a:t>
            </a:r>
            <a:r>
              <a:rPr lang="en-US" sz="1800" dirty="0"/>
              <a:t> </a:t>
            </a:r>
            <a:r>
              <a:rPr lang="en-US" sz="1800" dirty="0" err="1"/>
              <a:t>biến</a:t>
            </a:r>
            <a:r>
              <a:rPr lang="en-US" sz="1800" dirty="0"/>
              <a:t>: thunderstorm, cloudy, rainy, foggy, snowy, sunny.</a:t>
            </a:r>
            <a:endParaRPr sz="1800" dirty="0"/>
          </a:p>
          <a:p>
            <a:pPr marL="0" lvl="0" indent="0" algn="l" rtl="0">
              <a:lnSpc>
                <a:spcPct val="100000"/>
              </a:lnSpc>
              <a:spcBef>
                <a:spcPts val="600"/>
              </a:spcBef>
              <a:spcAft>
                <a:spcPts val="0"/>
              </a:spcAft>
              <a:buSzPts val="1400"/>
              <a:buNone/>
            </a:pPr>
            <a:endParaRPr sz="1800" dirty="0"/>
          </a:p>
          <a:p>
            <a:pPr marL="0" lvl="0" indent="0" algn="l" rtl="0">
              <a:lnSpc>
                <a:spcPct val="100000"/>
              </a:lnSpc>
              <a:spcBef>
                <a:spcPts val="600"/>
              </a:spcBef>
              <a:spcAft>
                <a:spcPts val="0"/>
              </a:spcAft>
              <a:buSzPts val="1400"/>
              <a:buNone/>
            </a:pPr>
            <a:endParaRPr sz="1800" dirty="0"/>
          </a:p>
        </p:txBody>
      </p:sp>
      <p:sp>
        <p:nvSpPr>
          <p:cNvPr id="488" name="Google Shape;488;p4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489" name="Google Shape;489;p43"/>
          <p:cNvPicPr preferRelativeResize="0"/>
          <p:nvPr/>
        </p:nvPicPr>
        <p:blipFill>
          <a:blip r:embed="rId3">
            <a:alphaModFix/>
          </a:blip>
          <a:stretch>
            <a:fillRect/>
          </a:stretch>
        </p:blipFill>
        <p:spPr>
          <a:xfrm>
            <a:off x="2239100" y="2282750"/>
            <a:ext cx="7713800" cy="3869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7">
                                            <p:txEl>
                                              <p:pRg st="0" end="0"/>
                                            </p:txEl>
                                          </p:spTgt>
                                        </p:tgtEl>
                                        <p:attrNameLst>
                                          <p:attrName>style.visibility</p:attrName>
                                        </p:attrNameLst>
                                      </p:cBhvr>
                                      <p:to>
                                        <p:strVal val="visible"/>
                                      </p:to>
                                    </p:set>
                                    <p:animEffect transition="in" filter="fade">
                                      <p:cBhvr>
                                        <p:cTn id="12" dur="500"/>
                                        <p:tgtEl>
                                          <p:spTgt spid="4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4"/>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Undersampling</a:t>
            </a:r>
            <a:r>
              <a:rPr lang="en-US" dirty="0"/>
              <a:t> </a:t>
            </a:r>
            <a:r>
              <a:rPr lang="en-US" dirty="0" err="1"/>
              <a:t>dữ</a:t>
            </a:r>
            <a:r>
              <a:rPr lang="en-US" dirty="0"/>
              <a:t> </a:t>
            </a:r>
            <a:r>
              <a:rPr lang="en-US" dirty="0" err="1"/>
              <a:t>liệu</a:t>
            </a:r>
            <a:endParaRPr dirty="0"/>
          </a:p>
        </p:txBody>
      </p:sp>
      <p:sp>
        <p:nvSpPr>
          <p:cNvPr id="495" name="Google Shape;495;p44"/>
          <p:cNvSpPr txBox="1">
            <a:spLocks noGrp="1"/>
          </p:cNvSpPr>
          <p:nvPr>
            <p:ph type="body" idx="1"/>
          </p:nvPr>
        </p:nvSpPr>
        <p:spPr>
          <a:xfrm>
            <a:off x="444500" y="1413375"/>
            <a:ext cx="9402000" cy="52668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600"/>
              </a:spcBef>
              <a:spcAft>
                <a:spcPts val="0"/>
              </a:spcAft>
              <a:buSzPts val="1800"/>
              <a:buChar char="●"/>
            </a:pPr>
            <a:r>
              <a:rPr lang="en-US" sz="1800" dirty="0" err="1"/>
              <a:t>Việc</a:t>
            </a:r>
            <a:r>
              <a:rPr lang="en-US" sz="1800" dirty="0"/>
              <a:t> </a:t>
            </a:r>
            <a:r>
              <a:rPr lang="en-US" sz="1800" dirty="0" err="1"/>
              <a:t>tổng</a:t>
            </a:r>
            <a:r>
              <a:rPr lang="en-US" sz="1800" dirty="0"/>
              <a:t> </a:t>
            </a:r>
            <a:r>
              <a:rPr lang="en-US" sz="1800" dirty="0" err="1"/>
              <a:t>hợp</a:t>
            </a:r>
            <a:r>
              <a:rPr lang="en-US" sz="1800" dirty="0"/>
              <a:t> </a:t>
            </a:r>
            <a:r>
              <a:rPr lang="en-US" sz="1800" dirty="0" err="1"/>
              <a:t>các</a:t>
            </a:r>
            <a:r>
              <a:rPr lang="en-US" sz="1800" dirty="0"/>
              <a:t> </a:t>
            </a:r>
            <a:r>
              <a:rPr lang="en-US" sz="1800" dirty="0" err="1"/>
              <a:t>lớp</a:t>
            </a:r>
            <a:r>
              <a:rPr lang="en-US" sz="1800" dirty="0"/>
              <a:t> </a:t>
            </a:r>
            <a:r>
              <a:rPr lang="en-US" sz="1800" dirty="0" err="1"/>
              <a:t>dữ</a:t>
            </a:r>
            <a:r>
              <a:rPr lang="en-US" sz="1800" dirty="0"/>
              <a:t> </a:t>
            </a:r>
            <a:r>
              <a:rPr lang="en-US" sz="1800" dirty="0" err="1"/>
              <a:t>liệu</a:t>
            </a:r>
            <a:r>
              <a:rPr lang="en-US" sz="1800" dirty="0"/>
              <a:t> </a:t>
            </a:r>
            <a:r>
              <a:rPr lang="en-US" sz="1800" dirty="0" err="1"/>
              <a:t>đã</a:t>
            </a:r>
            <a:r>
              <a:rPr lang="en-US" sz="1800" dirty="0"/>
              <a:t> </a:t>
            </a:r>
            <a:r>
              <a:rPr lang="en-US" sz="1800" dirty="0" err="1"/>
              <a:t>dẫn</a:t>
            </a:r>
            <a:r>
              <a:rPr lang="en-US" sz="1800" dirty="0"/>
              <a:t> </a:t>
            </a:r>
            <a:r>
              <a:rPr lang="en-US" sz="1800" dirty="0" err="1"/>
              <a:t>đến</a:t>
            </a:r>
            <a:r>
              <a:rPr lang="en-US" sz="1800" dirty="0"/>
              <a:t> </a:t>
            </a:r>
            <a:r>
              <a:rPr lang="en-US" sz="1800" dirty="0" err="1"/>
              <a:t>một</a:t>
            </a:r>
            <a:r>
              <a:rPr lang="en-US" sz="1800" dirty="0"/>
              <a:t> </a:t>
            </a:r>
            <a:r>
              <a:rPr lang="en-US" sz="1800" dirty="0" err="1"/>
              <a:t>sự</a:t>
            </a:r>
            <a:r>
              <a:rPr lang="en-US" sz="1800" dirty="0"/>
              <a:t> </a:t>
            </a:r>
            <a:r>
              <a:rPr lang="en-US" sz="1800" dirty="0" err="1"/>
              <a:t>mất</a:t>
            </a:r>
            <a:r>
              <a:rPr lang="en-US" sz="1800" dirty="0"/>
              <a:t> </a:t>
            </a:r>
            <a:r>
              <a:rPr lang="en-US" sz="1800" dirty="0" err="1"/>
              <a:t>cân</a:t>
            </a:r>
            <a:r>
              <a:rPr lang="en-US" sz="1800" dirty="0"/>
              <a:t> </a:t>
            </a:r>
            <a:r>
              <a:rPr lang="en-US" sz="1800" dirty="0" err="1"/>
              <a:t>đối</a:t>
            </a:r>
            <a:r>
              <a:rPr lang="en-US" sz="1800" dirty="0"/>
              <a:t> </a:t>
            </a:r>
            <a:r>
              <a:rPr lang="en-US" sz="1800" dirty="0" err="1"/>
              <a:t>lớn</a:t>
            </a:r>
            <a:r>
              <a:rPr lang="en-US" sz="1800" dirty="0"/>
              <a:t> </a:t>
            </a:r>
            <a:r>
              <a:rPr lang="en-US" sz="1800" dirty="0" err="1"/>
              <a:t>giữa</a:t>
            </a:r>
            <a:r>
              <a:rPr lang="en-US" sz="1800" dirty="0"/>
              <a:t> </a:t>
            </a:r>
            <a:r>
              <a:rPr lang="en-US" sz="1800" dirty="0" err="1"/>
              <a:t>các</a:t>
            </a:r>
            <a:r>
              <a:rPr lang="en-US" sz="1800" dirty="0"/>
              <a:t> </a:t>
            </a:r>
            <a:r>
              <a:rPr lang="en-US" sz="1800" dirty="0" err="1"/>
              <a:t>lớp</a:t>
            </a:r>
            <a:r>
              <a:rPr lang="en-US" sz="1800" dirty="0"/>
              <a:t>. </a:t>
            </a:r>
            <a:r>
              <a:rPr lang="en-US" sz="1800" dirty="0" err="1"/>
              <a:t>Để</a:t>
            </a:r>
            <a:r>
              <a:rPr lang="en-US" sz="1800" dirty="0"/>
              <a:t> </a:t>
            </a:r>
            <a:r>
              <a:rPr lang="en-US" sz="1800" dirty="0" err="1"/>
              <a:t>tránh</a:t>
            </a:r>
            <a:r>
              <a:rPr lang="en-US" sz="1800" dirty="0"/>
              <a:t> </a:t>
            </a:r>
            <a:r>
              <a:rPr lang="en-US" sz="1800" dirty="0" err="1"/>
              <a:t>chênh</a:t>
            </a:r>
            <a:r>
              <a:rPr lang="en-US" sz="1800" dirty="0"/>
              <a:t> </a:t>
            </a:r>
            <a:r>
              <a:rPr lang="en-US" sz="1800" dirty="0" err="1"/>
              <a:t>lệch</a:t>
            </a:r>
            <a:r>
              <a:rPr lang="en-US" sz="1800" dirty="0"/>
              <a:t> </a:t>
            </a:r>
            <a:r>
              <a:rPr lang="en-US" sz="1800" dirty="0" err="1"/>
              <a:t>trong</a:t>
            </a:r>
            <a:r>
              <a:rPr lang="en-US" sz="1800" dirty="0"/>
              <a:t> </a:t>
            </a:r>
            <a:r>
              <a:rPr lang="en-US" sz="1800" dirty="0" err="1"/>
              <a:t>kết</a:t>
            </a:r>
            <a:r>
              <a:rPr lang="en-US" sz="1800" dirty="0"/>
              <a:t> </a:t>
            </a:r>
            <a:r>
              <a:rPr lang="en-US" sz="1800" dirty="0" err="1"/>
              <a:t>quả</a:t>
            </a:r>
            <a:r>
              <a:rPr lang="en-US" sz="1800" dirty="0"/>
              <a:t> </a:t>
            </a:r>
            <a:r>
              <a:rPr lang="en-US" sz="1800" dirty="0" err="1"/>
              <a:t>phân</a:t>
            </a:r>
            <a:r>
              <a:rPr lang="en-US" sz="1800" dirty="0"/>
              <a:t> </a:t>
            </a:r>
            <a:r>
              <a:rPr lang="en-US" sz="1800" dirty="0" err="1"/>
              <a:t>loại</a:t>
            </a:r>
            <a:r>
              <a:rPr lang="en-US" sz="1800" dirty="0"/>
              <a:t>, </a:t>
            </a:r>
            <a:r>
              <a:rPr lang="en-US" sz="1800" dirty="0" err="1"/>
              <a:t>nhóm</a:t>
            </a:r>
            <a:r>
              <a:rPr lang="en-US" sz="1800" dirty="0"/>
              <a:t> </a:t>
            </a:r>
            <a:r>
              <a:rPr lang="en-US" sz="1800" dirty="0" err="1"/>
              <a:t>quyết</a:t>
            </a:r>
            <a:r>
              <a:rPr lang="en-US" sz="1800" dirty="0"/>
              <a:t> </a:t>
            </a:r>
            <a:r>
              <a:rPr lang="en-US" sz="1800" dirty="0" err="1"/>
              <a:t>định</a:t>
            </a:r>
            <a:r>
              <a:rPr lang="en-US" sz="1800" dirty="0"/>
              <a:t> </a:t>
            </a:r>
            <a:r>
              <a:rPr lang="en-US" sz="1800" dirty="0" err="1"/>
              <a:t>giảm</a:t>
            </a:r>
            <a:r>
              <a:rPr lang="en-US" sz="1800" dirty="0"/>
              <a:t> </a:t>
            </a:r>
            <a:r>
              <a:rPr lang="en-US" sz="1800" dirty="0" err="1"/>
              <a:t>mẫu</a:t>
            </a:r>
            <a:r>
              <a:rPr lang="en-US" sz="1800" dirty="0"/>
              <a:t> </a:t>
            </a:r>
            <a:r>
              <a:rPr lang="en-US" sz="1800" dirty="0" err="1"/>
              <a:t>dữ</a:t>
            </a:r>
            <a:r>
              <a:rPr lang="en-US" sz="1800" dirty="0"/>
              <a:t> </a:t>
            </a:r>
            <a:r>
              <a:rPr lang="en-US" sz="1800" dirty="0" err="1"/>
              <a:t>liệu</a:t>
            </a:r>
            <a:r>
              <a:rPr lang="en-US" sz="1800" dirty="0"/>
              <a:t> (</a:t>
            </a:r>
            <a:r>
              <a:rPr lang="en-US" sz="1800" dirty="0" err="1"/>
              <a:t>undersample</a:t>
            </a:r>
            <a:r>
              <a:rPr lang="en-US" sz="1800" dirty="0"/>
              <a:t>) </a:t>
            </a:r>
            <a:r>
              <a:rPr lang="en-US" sz="1800" dirty="0" err="1"/>
              <a:t>trong</a:t>
            </a:r>
            <a:r>
              <a:rPr lang="en-US" sz="1800" dirty="0"/>
              <a:t> </a:t>
            </a:r>
            <a:r>
              <a:rPr lang="en-US" sz="1800" dirty="0" err="1"/>
              <a:t>tập</a:t>
            </a:r>
            <a:r>
              <a:rPr lang="en-US" sz="1800" dirty="0"/>
              <a:t> </a:t>
            </a:r>
            <a:r>
              <a:rPr lang="en-US" sz="1800" dirty="0" err="1"/>
              <a:t>dữ</a:t>
            </a:r>
            <a:r>
              <a:rPr lang="en-US" sz="1800" dirty="0"/>
              <a:t> </a:t>
            </a:r>
            <a:r>
              <a:rPr lang="en-US" sz="1800" dirty="0" err="1"/>
              <a:t>liệu</a:t>
            </a:r>
            <a:r>
              <a:rPr lang="en-US" sz="1800" dirty="0"/>
              <a:t>. </a:t>
            </a:r>
            <a:r>
              <a:rPr lang="en-US" sz="1800" dirty="0" err="1"/>
              <a:t>Kết</a:t>
            </a:r>
            <a:r>
              <a:rPr lang="en-US" sz="1800" dirty="0"/>
              <a:t> </a:t>
            </a:r>
            <a:r>
              <a:rPr lang="en-US" sz="1800" dirty="0" err="1"/>
              <a:t>quả</a:t>
            </a:r>
            <a:r>
              <a:rPr lang="en-US" sz="1800" dirty="0"/>
              <a:t> </a:t>
            </a:r>
            <a:r>
              <a:rPr lang="en-US" sz="1800" dirty="0" err="1"/>
              <a:t>sau</a:t>
            </a:r>
            <a:r>
              <a:rPr lang="en-US" sz="1800" dirty="0"/>
              <a:t> </a:t>
            </a:r>
            <a:r>
              <a:rPr lang="en-US" sz="1800" dirty="0" err="1"/>
              <a:t>quá</a:t>
            </a:r>
            <a:r>
              <a:rPr lang="en-US" sz="1800" dirty="0"/>
              <a:t> </a:t>
            </a:r>
            <a:r>
              <a:rPr lang="en-US" sz="1800" dirty="0" err="1"/>
              <a:t>trình</a:t>
            </a:r>
            <a:r>
              <a:rPr lang="en-US" sz="1800" dirty="0"/>
              <a:t> </a:t>
            </a:r>
            <a:r>
              <a:rPr lang="en-US" sz="1800" dirty="0" err="1"/>
              <a:t>undersampling</a:t>
            </a:r>
            <a:r>
              <a:rPr lang="en-US" sz="1800" dirty="0"/>
              <a:t> </a:t>
            </a:r>
            <a:r>
              <a:rPr lang="en-US" sz="1800" dirty="0" err="1"/>
              <a:t>này</a:t>
            </a:r>
            <a:r>
              <a:rPr lang="en-US" sz="1800" dirty="0"/>
              <a:t> </a:t>
            </a:r>
            <a:r>
              <a:rPr lang="en-US" sz="1800" dirty="0" err="1"/>
              <a:t>là</a:t>
            </a:r>
            <a:r>
              <a:rPr lang="en-US" sz="1800" dirty="0"/>
              <a:t> </a:t>
            </a:r>
            <a:r>
              <a:rPr lang="en-US" sz="1800" dirty="0" err="1"/>
              <a:t>khoảng</a:t>
            </a:r>
            <a:r>
              <a:rPr lang="en-US" sz="1800" dirty="0"/>
              <a:t> 6000 </a:t>
            </a:r>
            <a:r>
              <a:rPr lang="en-US" sz="1800" dirty="0" err="1"/>
              <a:t>mẫu</a:t>
            </a:r>
            <a:r>
              <a:rPr lang="en-US" sz="1800" dirty="0"/>
              <a:t> </a:t>
            </a:r>
            <a:r>
              <a:rPr lang="en-US" sz="1800" dirty="0" err="1"/>
              <a:t>cho</a:t>
            </a:r>
            <a:r>
              <a:rPr lang="en-US" sz="1800" dirty="0"/>
              <a:t> </a:t>
            </a:r>
            <a:r>
              <a:rPr lang="en-US" sz="1800" dirty="0" err="1"/>
              <a:t>mỗi</a:t>
            </a:r>
            <a:r>
              <a:rPr lang="en-US" sz="1800" dirty="0"/>
              <a:t> </a:t>
            </a:r>
            <a:r>
              <a:rPr lang="en-US" sz="1800" dirty="0" err="1"/>
              <a:t>lớp</a:t>
            </a:r>
            <a:r>
              <a:rPr lang="en-US" sz="1800" dirty="0"/>
              <a:t>.</a:t>
            </a:r>
            <a:endParaRPr sz="1800" dirty="0"/>
          </a:p>
          <a:p>
            <a:pPr marL="0" lvl="0" indent="0" algn="l" rtl="0">
              <a:lnSpc>
                <a:spcPct val="100000"/>
              </a:lnSpc>
              <a:spcBef>
                <a:spcPts val="600"/>
              </a:spcBef>
              <a:spcAft>
                <a:spcPts val="0"/>
              </a:spcAft>
              <a:buSzPts val="1400"/>
              <a:buNone/>
            </a:pPr>
            <a:endParaRPr sz="1800" dirty="0"/>
          </a:p>
          <a:p>
            <a:pPr marL="0" lvl="0" indent="0" algn="l" rtl="0">
              <a:lnSpc>
                <a:spcPct val="100000"/>
              </a:lnSpc>
              <a:spcBef>
                <a:spcPts val="600"/>
              </a:spcBef>
              <a:spcAft>
                <a:spcPts val="0"/>
              </a:spcAft>
              <a:buSzPts val="1400"/>
              <a:buNone/>
            </a:pPr>
            <a:endParaRPr sz="1800" dirty="0"/>
          </a:p>
        </p:txBody>
      </p:sp>
      <p:sp>
        <p:nvSpPr>
          <p:cNvPr id="496" name="Google Shape;496;p44"/>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497" name="Google Shape;497;p44"/>
          <p:cNvPicPr preferRelativeResize="0"/>
          <p:nvPr/>
        </p:nvPicPr>
        <p:blipFill>
          <a:blip r:embed="rId3">
            <a:alphaModFix/>
          </a:blip>
          <a:stretch>
            <a:fillRect/>
          </a:stretch>
        </p:blipFill>
        <p:spPr>
          <a:xfrm>
            <a:off x="2239100" y="2593625"/>
            <a:ext cx="7713800" cy="38691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500"/>
                                        <p:tgtEl>
                                          <p:spTgt spid="4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5">
                                            <p:txEl>
                                              <p:pRg st="0" end="0"/>
                                            </p:txEl>
                                          </p:spTgt>
                                        </p:tgtEl>
                                        <p:attrNameLst>
                                          <p:attrName>style.visibility</p:attrName>
                                        </p:attrNameLst>
                                      </p:cBhvr>
                                      <p:to>
                                        <p:strVal val="visible"/>
                                      </p:to>
                                    </p:set>
                                    <p:animEffect transition="in" filter="fade">
                                      <p:cBhvr>
                                        <p:cTn id="12" dur="500"/>
                                        <p:tgtEl>
                                          <p:spTgt spid="4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p:bldP spid="4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Machine Learning pipeline</a:t>
            </a:r>
            <a:endParaRPr/>
          </a:p>
        </p:txBody>
      </p:sp>
      <p:sp>
        <p:nvSpPr>
          <p:cNvPr id="503" name="Google Shape;503;p45"/>
          <p:cNvSpPr txBox="1">
            <a:spLocks noGrp="1"/>
          </p:cNvSpPr>
          <p:nvPr>
            <p:ph type="body" idx="1"/>
          </p:nvPr>
        </p:nvSpPr>
        <p:spPr>
          <a:xfrm>
            <a:off x="444500" y="1627075"/>
            <a:ext cx="10308900" cy="45120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600"/>
              </a:spcBef>
              <a:spcAft>
                <a:spcPts val="0"/>
              </a:spcAft>
              <a:buSzPts val="1800"/>
              <a:buChar char="●"/>
            </a:pPr>
            <a:r>
              <a:rPr lang="en-US" sz="1800" dirty="0" err="1"/>
              <a:t>Nhóm</a:t>
            </a:r>
            <a:r>
              <a:rPr lang="en-US" sz="1800" dirty="0"/>
              <a:t> </a:t>
            </a:r>
            <a:r>
              <a:rPr lang="en-US" sz="1800" dirty="0" err="1"/>
              <a:t>sử</a:t>
            </a:r>
            <a:r>
              <a:rPr lang="en-US" sz="1800" dirty="0"/>
              <a:t> </a:t>
            </a:r>
            <a:r>
              <a:rPr lang="en-US" sz="1800" dirty="0" err="1"/>
              <a:t>dụng</a:t>
            </a:r>
            <a:r>
              <a:rPr lang="en-US" sz="1800" dirty="0"/>
              <a:t> 80% </a:t>
            </a:r>
            <a:r>
              <a:rPr lang="en-US" sz="1800" dirty="0" err="1"/>
              <a:t>dữ</a:t>
            </a:r>
            <a:r>
              <a:rPr lang="en-US" sz="1800" dirty="0"/>
              <a:t> </a:t>
            </a:r>
            <a:r>
              <a:rPr lang="en-US" sz="1800" dirty="0" err="1"/>
              <a:t>liệu</a:t>
            </a:r>
            <a:r>
              <a:rPr lang="en-US" sz="1800" dirty="0"/>
              <a:t> </a:t>
            </a:r>
            <a:r>
              <a:rPr lang="en-US" sz="1800" dirty="0" err="1"/>
              <a:t>cho</a:t>
            </a:r>
            <a:r>
              <a:rPr lang="en-US" sz="1800" dirty="0"/>
              <a:t> </a:t>
            </a:r>
            <a:r>
              <a:rPr lang="en-US" sz="1800" dirty="0" err="1"/>
              <a:t>tập</a:t>
            </a:r>
            <a:r>
              <a:rPr lang="en-US" sz="1800" dirty="0"/>
              <a:t> </a:t>
            </a:r>
            <a:r>
              <a:rPr lang="en-US" sz="1800" dirty="0" err="1"/>
              <a:t>huấn</a:t>
            </a:r>
            <a:r>
              <a:rPr lang="en-US" sz="1800" dirty="0"/>
              <a:t> </a:t>
            </a:r>
            <a:r>
              <a:rPr lang="en-US" sz="1800" dirty="0" err="1"/>
              <a:t>luyện</a:t>
            </a:r>
            <a:r>
              <a:rPr lang="en-US" sz="1800" dirty="0"/>
              <a:t> (train set) </a:t>
            </a:r>
            <a:r>
              <a:rPr lang="en-US" sz="1800" dirty="0" err="1"/>
              <a:t>và</a:t>
            </a:r>
            <a:r>
              <a:rPr lang="en-US" sz="1800" dirty="0"/>
              <a:t> 20% </a:t>
            </a:r>
            <a:r>
              <a:rPr lang="en-US" sz="1800" dirty="0" err="1"/>
              <a:t>cho</a:t>
            </a:r>
            <a:r>
              <a:rPr lang="en-US" sz="1800" dirty="0"/>
              <a:t> </a:t>
            </a:r>
            <a:r>
              <a:rPr lang="en-US" sz="1800" dirty="0" err="1"/>
              <a:t>tập</a:t>
            </a:r>
            <a:r>
              <a:rPr lang="en-US" sz="1800" dirty="0"/>
              <a:t> </a:t>
            </a:r>
            <a:r>
              <a:rPr lang="en-US" sz="1800" dirty="0" err="1"/>
              <a:t>kiểm</a:t>
            </a:r>
            <a:r>
              <a:rPr lang="en-US" sz="1800" dirty="0"/>
              <a:t> </a:t>
            </a:r>
            <a:r>
              <a:rPr lang="en-US" sz="1800" dirty="0" err="1"/>
              <a:t>tra</a:t>
            </a:r>
            <a:r>
              <a:rPr lang="en-US" sz="1800" dirty="0"/>
              <a:t> (test set).</a:t>
            </a:r>
            <a:endParaRPr sz="1800" dirty="0"/>
          </a:p>
          <a:p>
            <a:pPr marL="457200" lvl="0" indent="0" algn="l" rtl="0">
              <a:lnSpc>
                <a:spcPct val="100000"/>
              </a:lnSpc>
              <a:spcBef>
                <a:spcPts val="600"/>
              </a:spcBef>
              <a:spcAft>
                <a:spcPts val="0"/>
              </a:spcAft>
              <a:buNone/>
            </a:pPr>
            <a:endParaRPr sz="1800" dirty="0"/>
          </a:p>
          <a:p>
            <a:pPr marL="457200" lvl="0" indent="-342900" algn="l" rtl="0">
              <a:lnSpc>
                <a:spcPct val="100000"/>
              </a:lnSpc>
              <a:spcBef>
                <a:spcPts val="600"/>
              </a:spcBef>
              <a:spcAft>
                <a:spcPts val="0"/>
              </a:spcAft>
              <a:buSzPts val="1800"/>
              <a:buChar char="●"/>
            </a:pPr>
            <a:r>
              <a:rPr lang="en-US" sz="1800" dirty="0" err="1"/>
              <a:t>Sử</a:t>
            </a:r>
            <a:r>
              <a:rPr lang="en-US" sz="1800" dirty="0"/>
              <a:t> </a:t>
            </a:r>
            <a:r>
              <a:rPr lang="en-US" sz="1800" dirty="0" err="1"/>
              <a:t>dụng</a:t>
            </a:r>
            <a:r>
              <a:rPr lang="en-US" sz="1800" dirty="0"/>
              <a:t> </a:t>
            </a:r>
            <a:r>
              <a:rPr lang="en-US" sz="1800" dirty="0" err="1"/>
              <a:t>các</a:t>
            </a:r>
            <a:r>
              <a:rPr lang="en-US" sz="1800" dirty="0"/>
              <a:t> </a:t>
            </a:r>
            <a:r>
              <a:rPr lang="en-US" sz="1800" dirty="0" err="1"/>
              <a:t>hàm</a:t>
            </a:r>
            <a:r>
              <a:rPr lang="en-US" sz="1800" dirty="0"/>
              <a:t> </a:t>
            </a:r>
            <a:r>
              <a:rPr lang="en-US" sz="1800" dirty="0" err="1"/>
              <a:t>có</a:t>
            </a:r>
            <a:r>
              <a:rPr lang="en-US" sz="1800" dirty="0"/>
              <a:t> </a:t>
            </a:r>
            <a:r>
              <a:rPr lang="en-US" sz="1800" dirty="0" err="1"/>
              <a:t>sẵn</a:t>
            </a:r>
            <a:r>
              <a:rPr lang="en-US" sz="1800" dirty="0"/>
              <a:t> </a:t>
            </a:r>
            <a:r>
              <a:rPr lang="en-US" sz="1800" dirty="0" err="1"/>
              <a:t>trong</a:t>
            </a:r>
            <a:r>
              <a:rPr lang="en-US" sz="1800" dirty="0"/>
              <a:t> </a:t>
            </a:r>
            <a:r>
              <a:rPr lang="en-US" sz="1800" dirty="0" err="1"/>
              <a:t>PySpark</a:t>
            </a:r>
            <a:r>
              <a:rPr lang="en-US" sz="1800" dirty="0"/>
              <a:t> </a:t>
            </a:r>
            <a:r>
              <a:rPr lang="en-US" sz="1800" dirty="0" err="1"/>
              <a:t>theo</a:t>
            </a:r>
            <a:r>
              <a:rPr lang="en-US" sz="1800" dirty="0"/>
              <a:t> </a:t>
            </a:r>
            <a:r>
              <a:rPr lang="en-US" sz="1800" dirty="0" err="1"/>
              <a:t>thứ</a:t>
            </a:r>
            <a:r>
              <a:rPr lang="en-US" sz="1800" dirty="0"/>
              <a:t> </a:t>
            </a:r>
            <a:r>
              <a:rPr lang="en-US" sz="1800" dirty="0" err="1"/>
              <a:t>tự</a:t>
            </a:r>
            <a:r>
              <a:rPr lang="en-US" sz="1800" dirty="0"/>
              <a:t> </a:t>
            </a:r>
            <a:r>
              <a:rPr lang="en-US" sz="1800" dirty="0" err="1"/>
              <a:t>để</a:t>
            </a:r>
            <a:r>
              <a:rPr lang="en-US" sz="1800" dirty="0"/>
              <a:t> </a:t>
            </a:r>
            <a:r>
              <a:rPr lang="en-US" sz="1800" dirty="0" err="1"/>
              <a:t>mã</a:t>
            </a:r>
            <a:r>
              <a:rPr lang="en-US" sz="1800" dirty="0"/>
              <a:t> </a:t>
            </a:r>
            <a:r>
              <a:rPr lang="en-US" sz="1800" dirty="0" err="1"/>
              <a:t>hóa</a:t>
            </a:r>
            <a:r>
              <a:rPr lang="en-US" sz="1800" dirty="0"/>
              <a:t> </a:t>
            </a:r>
            <a:r>
              <a:rPr lang="en-US" sz="1800" dirty="0" err="1"/>
              <a:t>dữ</a:t>
            </a:r>
            <a:r>
              <a:rPr lang="en-US" sz="1800" dirty="0"/>
              <a:t> </a:t>
            </a:r>
            <a:r>
              <a:rPr lang="en-US" sz="1800" dirty="0" err="1"/>
              <a:t>liệu</a:t>
            </a:r>
            <a:r>
              <a:rPr lang="en-US" sz="1800" dirty="0"/>
              <a:t>:</a:t>
            </a:r>
            <a:endParaRPr sz="1800" dirty="0"/>
          </a:p>
          <a:p>
            <a:pPr marL="914400" lvl="1" indent="-342900" algn="l" rtl="0">
              <a:lnSpc>
                <a:spcPct val="100000"/>
              </a:lnSpc>
              <a:spcBef>
                <a:spcPts val="0"/>
              </a:spcBef>
              <a:spcAft>
                <a:spcPts val="0"/>
              </a:spcAft>
              <a:buSzPts val="1800"/>
              <a:buChar char="○"/>
            </a:pPr>
            <a:r>
              <a:rPr lang="en-US" sz="1800" dirty="0" err="1"/>
              <a:t>StringIndexer</a:t>
            </a:r>
            <a:r>
              <a:rPr lang="en-US" sz="1800" dirty="0"/>
              <a:t>: </a:t>
            </a:r>
            <a:r>
              <a:rPr lang="en-US" sz="1800" dirty="0" err="1"/>
              <a:t>Chuyển</a:t>
            </a:r>
            <a:r>
              <a:rPr lang="en-US" sz="1800" dirty="0"/>
              <a:t> </a:t>
            </a:r>
            <a:r>
              <a:rPr lang="en-US" sz="1800" dirty="0" err="1"/>
              <a:t>đổi</a:t>
            </a:r>
            <a:r>
              <a:rPr lang="en-US" sz="1800" dirty="0"/>
              <a:t> </a:t>
            </a:r>
            <a:r>
              <a:rPr lang="en-US" sz="1800" dirty="0" err="1"/>
              <a:t>nhãn</a:t>
            </a:r>
            <a:r>
              <a:rPr lang="en-US" sz="1800" dirty="0"/>
              <a:t> </a:t>
            </a:r>
            <a:r>
              <a:rPr lang="en-US" sz="1800" dirty="0" err="1"/>
              <a:t>hạng</a:t>
            </a:r>
            <a:r>
              <a:rPr lang="en-US" sz="1800" dirty="0"/>
              <a:t> </a:t>
            </a:r>
            <a:r>
              <a:rPr lang="en-US" sz="1800" dirty="0" err="1"/>
              <a:t>mục</a:t>
            </a:r>
            <a:r>
              <a:rPr lang="en-US" sz="1800" dirty="0"/>
              <a:t> </a:t>
            </a:r>
            <a:r>
              <a:rPr lang="en-US" sz="1800" dirty="0" err="1"/>
              <a:t>thành</a:t>
            </a:r>
            <a:r>
              <a:rPr lang="en-US" sz="1800" dirty="0"/>
              <a:t> </a:t>
            </a:r>
            <a:r>
              <a:rPr lang="en-US" sz="1800" dirty="0" err="1"/>
              <a:t>số</a:t>
            </a:r>
            <a:endParaRPr sz="1800" dirty="0"/>
          </a:p>
          <a:p>
            <a:pPr marL="914400" lvl="1" indent="-342900" algn="l" rtl="0">
              <a:lnSpc>
                <a:spcPct val="100000"/>
              </a:lnSpc>
              <a:spcBef>
                <a:spcPts val="0"/>
              </a:spcBef>
              <a:spcAft>
                <a:spcPts val="0"/>
              </a:spcAft>
              <a:buSzPts val="1800"/>
              <a:buChar char="○"/>
            </a:pPr>
            <a:r>
              <a:rPr lang="en-US" sz="1800" dirty="0" err="1"/>
              <a:t>VectorAssembler</a:t>
            </a:r>
            <a:r>
              <a:rPr lang="en-US" sz="1800" dirty="0"/>
              <a:t>: </a:t>
            </a:r>
            <a:r>
              <a:rPr lang="en-US" sz="1800" dirty="0" err="1"/>
              <a:t>Tổ</a:t>
            </a:r>
            <a:r>
              <a:rPr lang="en-US" sz="1800" dirty="0"/>
              <a:t> </a:t>
            </a:r>
            <a:r>
              <a:rPr lang="en-US" sz="1800" dirty="0" err="1"/>
              <a:t>hợp</a:t>
            </a:r>
            <a:r>
              <a:rPr lang="en-US" sz="1800" dirty="0"/>
              <a:t> </a:t>
            </a:r>
            <a:r>
              <a:rPr lang="en-US" sz="1800" dirty="0" err="1"/>
              <a:t>các</a:t>
            </a:r>
            <a:r>
              <a:rPr lang="en-US" sz="1800" dirty="0"/>
              <a:t> </a:t>
            </a:r>
            <a:r>
              <a:rPr lang="en-US" sz="1800" dirty="0" err="1"/>
              <a:t>đặc</a:t>
            </a:r>
            <a:r>
              <a:rPr lang="en-US" sz="1800" dirty="0"/>
              <a:t> </a:t>
            </a:r>
            <a:r>
              <a:rPr lang="en-US" sz="1800" dirty="0" err="1"/>
              <a:t>trưng</a:t>
            </a:r>
            <a:r>
              <a:rPr lang="en-US" sz="1800" dirty="0"/>
              <a:t> </a:t>
            </a:r>
            <a:r>
              <a:rPr lang="en-US" sz="1800" dirty="0" err="1"/>
              <a:t>thành</a:t>
            </a:r>
            <a:r>
              <a:rPr lang="en-US" sz="1800" dirty="0"/>
              <a:t> </a:t>
            </a:r>
            <a:r>
              <a:rPr lang="en-US" sz="1800" dirty="0" err="1"/>
              <a:t>một</a:t>
            </a:r>
            <a:r>
              <a:rPr lang="en-US" sz="1800" dirty="0"/>
              <a:t> vector.</a:t>
            </a:r>
            <a:endParaRPr sz="1800" dirty="0"/>
          </a:p>
          <a:p>
            <a:pPr marL="914400" lvl="1" indent="-342900" algn="l" rtl="0">
              <a:lnSpc>
                <a:spcPct val="100000"/>
              </a:lnSpc>
              <a:spcBef>
                <a:spcPts val="0"/>
              </a:spcBef>
              <a:spcAft>
                <a:spcPts val="0"/>
              </a:spcAft>
              <a:buSzPts val="1800"/>
              <a:buChar char="○"/>
            </a:pPr>
            <a:r>
              <a:rPr lang="en-US" sz="1800" dirty="0" err="1"/>
              <a:t>StandardScaler</a:t>
            </a:r>
            <a:r>
              <a:rPr lang="en-US" sz="1800" dirty="0"/>
              <a:t>: </a:t>
            </a:r>
            <a:r>
              <a:rPr lang="en-US" sz="1800" dirty="0" err="1"/>
              <a:t>Chuẩn</a:t>
            </a:r>
            <a:r>
              <a:rPr lang="en-US" sz="1800" dirty="0"/>
              <a:t> </a:t>
            </a:r>
            <a:r>
              <a:rPr lang="en-US" sz="1800" dirty="0" err="1"/>
              <a:t>hóa</a:t>
            </a:r>
            <a:r>
              <a:rPr lang="en-US" sz="1800" dirty="0"/>
              <a:t> </a:t>
            </a:r>
            <a:r>
              <a:rPr lang="en-US" sz="1800" dirty="0" err="1"/>
              <a:t>các</a:t>
            </a:r>
            <a:r>
              <a:rPr lang="en-US" sz="1800" dirty="0"/>
              <a:t> </a:t>
            </a:r>
            <a:r>
              <a:rPr lang="en-US" sz="1800" dirty="0" err="1"/>
              <a:t>đặc</a:t>
            </a:r>
            <a:r>
              <a:rPr lang="en-US" sz="1800" dirty="0"/>
              <a:t> </a:t>
            </a:r>
            <a:r>
              <a:rPr lang="en-US" sz="1800" dirty="0" err="1"/>
              <a:t>trưng</a:t>
            </a:r>
            <a:r>
              <a:rPr lang="en-US" sz="1800" dirty="0"/>
              <a:t> </a:t>
            </a:r>
            <a:r>
              <a:rPr lang="en-US" sz="1800" dirty="0" err="1"/>
              <a:t>bằng</a:t>
            </a:r>
            <a:r>
              <a:rPr lang="en-US" sz="1800" dirty="0"/>
              <a:t> </a:t>
            </a:r>
            <a:r>
              <a:rPr lang="en-US" sz="1800" dirty="0" err="1"/>
              <a:t>giá</a:t>
            </a:r>
            <a:r>
              <a:rPr lang="en-US" sz="1800" dirty="0"/>
              <a:t>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và</a:t>
            </a:r>
            <a:r>
              <a:rPr lang="en-US" sz="1800" dirty="0"/>
              <a:t> </a:t>
            </a:r>
            <a:r>
              <a:rPr lang="en-US" sz="1800" dirty="0" err="1"/>
              <a:t>độ</a:t>
            </a:r>
            <a:r>
              <a:rPr lang="en-US" sz="1800" dirty="0"/>
              <a:t> </a:t>
            </a:r>
            <a:r>
              <a:rPr lang="en-US" sz="1800" dirty="0" err="1"/>
              <a:t>lệch</a:t>
            </a:r>
            <a:r>
              <a:rPr lang="en-US" sz="1800" dirty="0"/>
              <a:t> </a:t>
            </a:r>
            <a:r>
              <a:rPr lang="en-US" sz="1800" dirty="0" err="1"/>
              <a:t>chuẩn</a:t>
            </a:r>
            <a:r>
              <a:rPr lang="en-US" sz="1800" dirty="0"/>
              <a:t>.</a:t>
            </a:r>
            <a:endParaRPr sz="1800" dirty="0"/>
          </a:p>
          <a:p>
            <a:pPr marL="0" lvl="0" indent="0" algn="l" rtl="0">
              <a:lnSpc>
                <a:spcPct val="100000"/>
              </a:lnSpc>
              <a:spcBef>
                <a:spcPts val="600"/>
              </a:spcBef>
              <a:spcAft>
                <a:spcPts val="0"/>
              </a:spcAft>
              <a:buNone/>
            </a:pPr>
            <a:endParaRPr sz="1800" dirty="0"/>
          </a:p>
          <a:p>
            <a:pPr marL="457200" lvl="0" indent="-342900" algn="l" rtl="0">
              <a:spcBef>
                <a:spcPts val="600"/>
              </a:spcBef>
              <a:spcAft>
                <a:spcPts val="0"/>
              </a:spcAft>
              <a:buSzPts val="1800"/>
              <a:buChar char="●"/>
            </a:pPr>
            <a:r>
              <a:rPr lang="en-US" sz="1800" dirty="0" err="1"/>
              <a:t>Nhóm</a:t>
            </a:r>
            <a:r>
              <a:rPr lang="en-US" sz="1800" dirty="0"/>
              <a:t> </a:t>
            </a:r>
            <a:r>
              <a:rPr lang="en-US" sz="1800" dirty="0" err="1"/>
              <a:t>đã</a:t>
            </a:r>
            <a:r>
              <a:rPr lang="en-US" sz="1800" dirty="0"/>
              <a:t> </a:t>
            </a:r>
            <a:r>
              <a:rPr lang="en-US" sz="1800" dirty="0" err="1"/>
              <a:t>xây</a:t>
            </a:r>
            <a:r>
              <a:rPr lang="en-US" sz="1800" dirty="0"/>
              <a:t> </a:t>
            </a:r>
            <a:r>
              <a:rPr lang="en-US" sz="1800" dirty="0" err="1"/>
              <a:t>dựng</a:t>
            </a:r>
            <a:r>
              <a:rPr lang="en-US" sz="1800" dirty="0"/>
              <a:t> </a:t>
            </a:r>
            <a:r>
              <a:rPr lang="en-US" sz="1800" dirty="0" err="1"/>
              <a:t>và</a:t>
            </a:r>
            <a:r>
              <a:rPr lang="en-US" sz="1800" dirty="0"/>
              <a:t> </a:t>
            </a:r>
            <a:r>
              <a:rPr lang="en-US" sz="1800" dirty="0" err="1"/>
              <a:t>đánh</a:t>
            </a:r>
            <a:r>
              <a:rPr lang="en-US" sz="1800" dirty="0"/>
              <a:t> </a:t>
            </a:r>
            <a:r>
              <a:rPr lang="en-US" sz="1800" dirty="0" err="1"/>
              <a:t>giá</a:t>
            </a:r>
            <a:r>
              <a:rPr lang="en-US" sz="1800" dirty="0"/>
              <a:t> </a:t>
            </a:r>
            <a:r>
              <a:rPr lang="en-US" sz="1800" dirty="0" err="1"/>
              <a:t>một</a:t>
            </a:r>
            <a:r>
              <a:rPr lang="en-US" sz="1800" dirty="0"/>
              <a:t> </a:t>
            </a:r>
            <a:r>
              <a:rPr lang="en-US" sz="1800" dirty="0" err="1"/>
              <a:t>số</a:t>
            </a:r>
            <a:r>
              <a:rPr lang="en-US" sz="1800" dirty="0"/>
              <a:t> </a:t>
            </a:r>
            <a:r>
              <a:rPr lang="en-US" sz="1800" dirty="0" err="1"/>
              <a:t>mô</a:t>
            </a:r>
            <a:r>
              <a:rPr lang="en-US" sz="1800" dirty="0"/>
              <a:t> </a:t>
            </a:r>
            <a:r>
              <a:rPr lang="en-US" sz="1800" dirty="0" err="1"/>
              <a:t>hình</a:t>
            </a:r>
            <a:r>
              <a:rPr lang="en-US" sz="1800" dirty="0"/>
              <a:t> </a:t>
            </a:r>
            <a:r>
              <a:rPr lang="en-US" sz="1800" dirty="0" err="1"/>
              <a:t>học</a:t>
            </a:r>
            <a:r>
              <a:rPr lang="en-US" sz="1800" dirty="0"/>
              <a:t> </a:t>
            </a:r>
            <a:r>
              <a:rPr lang="en-US" sz="1800" dirty="0" err="1"/>
              <a:t>máy</a:t>
            </a:r>
            <a:r>
              <a:rPr lang="en-US" sz="1800" dirty="0"/>
              <a:t> </a:t>
            </a:r>
            <a:r>
              <a:rPr lang="en-US" sz="1800" dirty="0" err="1"/>
              <a:t>để</a:t>
            </a:r>
            <a:r>
              <a:rPr lang="en-US" sz="1800" dirty="0"/>
              <a:t> </a:t>
            </a:r>
            <a:r>
              <a:rPr lang="en-US" sz="1800" dirty="0" err="1"/>
              <a:t>dự</a:t>
            </a:r>
            <a:r>
              <a:rPr lang="en-US" sz="1800" dirty="0"/>
              <a:t> </a:t>
            </a:r>
            <a:r>
              <a:rPr lang="en-US" sz="1800" dirty="0" err="1"/>
              <a:t>đoán</a:t>
            </a:r>
            <a:r>
              <a:rPr lang="en-US" sz="1800" dirty="0"/>
              <a:t> </a:t>
            </a:r>
            <a:r>
              <a:rPr lang="en-US" sz="1800" dirty="0" err="1"/>
              <a:t>điều</a:t>
            </a:r>
            <a:r>
              <a:rPr lang="en-US" sz="1800" dirty="0"/>
              <a:t> </a:t>
            </a:r>
            <a:r>
              <a:rPr lang="en-US" sz="1800" dirty="0" err="1"/>
              <a:t>kiện</a:t>
            </a:r>
            <a:r>
              <a:rPr lang="en-US" sz="1800" dirty="0"/>
              <a:t> </a:t>
            </a:r>
            <a:r>
              <a:rPr lang="en-US" sz="1800" dirty="0" err="1"/>
              <a:t>thời</a:t>
            </a:r>
            <a:r>
              <a:rPr lang="en-US" sz="1800" dirty="0"/>
              <a:t> </a:t>
            </a:r>
            <a:r>
              <a:rPr lang="en-US" sz="1800" dirty="0" err="1"/>
              <a:t>tiết</a:t>
            </a:r>
            <a:r>
              <a:rPr lang="en-US" sz="1800" dirty="0"/>
              <a:t> </a:t>
            </a:r>
            <a:r>
              <a:rPr lang="en-US" sz="1800" dirty="0" err="1"/>
              <a:t>dựa</a:t>
            </a:r>
            <a:r>
              <a:rPr lang="en-US" sz="1800" dirty="0"/>
              <a:t> </a:t>
            </a:r>
            <a:r>
              <a:rPr lang="en-US" sz="1800" dirty="0" err="1"/>
              <a:t>trên</a:t>
            </a:r>
            <a:r>
              <a:rPr lang="en-US" sz="1800" dirty="0"/>
              <a:t> </a:t>
            </a:r>
            <a:r>
              <a:rPr lang="en-US" sz="1800" dirty="0" err="1"/>
              <a:t>một</a:t>
            </a:r>
            <a:r>
              <a:rPr lang="en-US" sz="1800" dirty="0"/>
              <a:t> </a:t>
            </a:r>
            <a:r>
              <a:rPr lang="en-US" sz="1800" dirty="0" err="1"/>
              <a:t>số</a:t>
            </a:r>
            <a:r>
              <a:rPr lang="en-US" sz="1800" dirty="0"/>
              <a:t> </a:t>
            </a:r>
            <a:r>
              <a:rPr lang="en-US" sz="1800" dirty="0" err="1"/>
              <a:t>đặc</a:t>
            </a:r>
            <a:r>
              <a:rPr lang="en-US" sz="1800" dirty="0"/>
              <a:t> </a:t>
            </a:r>
            <a:r>
              <a:rPr lang="en-US" sz="1800" dirty="0" err="1"/>
              <a:t>trưng</a:t>
            </a:r>
            <a:r>
              <a:rPr lang="en-US" sz="1800" dirty="0"/>
              <a:t> (</a:t>
            </a:r>
            <a:r>
              <a:rPr lang="en-US" sz="1800" dirty="0" err="1"/>
              <a:t>độ</a:t>
            </a:r>
            <a:r>
              <a:rPr lang="en-US" sz="1800" dirty="0"/>
              <a:t> </a:t>
            </a:r>
            <a:r>
              <a:rPr lang="en-US" sz="1800" dirty="0" err="1"/>
              <a:t>ẩm</a:t>
            </a:r>
            <a:r>
              <a:rPr lang="en-US" sz="1800" dirty="0"/>
              <a:t>, </a:t>
            </a:r>
            <a:r>
              <a:rPr lang="en-US" sz="1800" dirty="0" err="1"/>
              <a:t>áp</a:t>
            </a:r>
            <a:r>
              <a:rPr lang="en-US" sz="1800" dirty="0"/>
              <a:t> </a:t>
            </a:r>
            <a:r>
              <a:rPr lang="en-US" sz="1800" dirty="0" err="1"/>
              <a:t>suất</a:t>
            </a:r>
            <a:r>
              <a:rPr lang="en-US" sz="1800" dirty="0"/>
              <a:t>, </a:t>
            </a:r>
            <a:r>
              <a:rPr lang="en-US" sz="1800" dirty="0" err="1"/>
              <a:t>nhiệt</a:t>
            </a:r>
            <a:r>
              <a:rPr lang="en-US" sz="1800" dirty="0"/>
              <a:t> </a:t>
            </a:r>
            <a:r>
              <a:rPr lang="en-US" sz="1800" dirty="0" err="1"/>
              <a:t>độ</a:t>
            </a:r>
            <a:r>
              <a:rPr lang="en-US" sz="1800" dirty="0"/>
              <a:t>, </a:t>
            </a:r>
            <a:r>
              <a:rPr lang="en-US" sz="1800" dirty="0" err="1"/>
              <a:t>hướng</a:t>
            </a:r>
            <a:r>
              <a:rPr lang="en-US" sz="1800" dirty="0"/>
              <a:t> </a:t>
            </a:r>
            <a:r>
              <a:rPr lang="en-US" sz="1800" dirty="0" err="1"/>
              <a:t>gió</a:t>
            </a:r>
            <a:r>
              <a:rPr lang="en-US" sz="1800" dirty="0"/>
              <a:t>, </a:t>
            </a:r>
            <a:r>
              <a:rPr lang="en-US" sz="1800" dirty="0" err="1"/>
              <a:t>tốc</a:t>
            </a:r>
            <a:r>
              <a:rPr lang="en-US" sz="1800" dirty="0"/>
              <a:t> </a:t>
            </a:r>
            <a:r>
              <a:rPr lang="en-US" sz="1800" dirty="0" err="1"/>
              <a:t>độ</a:t>
            </a:r>
            <a:r>
              <a:rPr lang="en-US" sz="1800" dirty="0"/>
              <a:t> </a:t>
            </a:r>
            <a:r>
              <a:rPr lang="en-US" sz="1800" dirty="0" err="1"/>
              <a:t>gió</a:t>
            </a:r>
            <a:r>
              <a:rPr lang="en-US" sz="1800" dirty="0"/>
              <a:t>, </a:t>
            </a:r>
            <a:r>
              <a:rPr lang="en-US" sz="1800" dirty="0" err="1"/>
              <a:t>vĩ</a:t>
            </a:r>
            <a:r>
              <a:rPr lang="en-US" sz="1800" dirty="0"/>
              <a:t> </a:t>
            </a:r>
            <a:r>
              <a:rPr lang="en-US" sz="1800" dirty="0" err="1"/>
              <a:t>độ</a:t>
            </a:r>
            <a:r>
              <a:rPr lang="en-US" sz="1800" dirty="0"/>
              <a:t>, </a:t>
            </a:r>
            <a:r>
              <a:rPr lang="en-US" sz="1800" dirty="0" err="1"/>
              <a:t>kinh</a:t>
            </a:r>
            <a:r>
              <a:rPr lang="en-US" sz="1800" dirty="0"/>
              <a:t> </a:t>
            </a:r>
            <a:r>
              <a:rPr lang="en-US" sz="1800" dirty="0" err="1"/>
              <a:t>độ</a:t>
            </a:r>
            <a:r>
              <a:rPr lang="en-US" sz="1800" dirty="0"/>
              <a:t>):</a:t>
            </a:r>
            <a:endParaRPr sz="1800" dirty="0"/>
          </a:p>
          <a:p>
            <a:pPr marL="914400" lvl="1" indent="-342900" algn="l" rtl="0">
              <a:spcBef>
                <a:spcPts val="0"/>
              </a:spcBef>
              <a:spcAft>
                <a:spcPts val="0"/>
              </a:spcAft>
              <a:buSzPts val="1800"/>
              <a:buChar char="○"/>
            </a:pPr>
            <a:r>
              <a:rPr lang="en-US" sz="1800" dirty="0"/>
              <a:t>Random Forest;</a:t>
            </a:r>
            <a:endParaRPr sz="1800" dirty="0"/>
          </a:p>
          <a:p>
            <a:pPr marL="914400" lvl="1" indent="-342900" algn="l" rtl="0">
              <a:spcBef>
                <a:spcPts val="0"/>
              </a:spcBef>
              <a:spcAft>
                <a:spcPts val="0"/>
              </a:spcAft>
              <a:buSzPts val="1800"/>
              <a:buChar char="○"/>
            </a:pPr>
            <a:r>
              <a:rPr lang="en-US" sz="1800" dirty="0"/>
              <a:t>Decision Tree;</a:t>
            </a:r>
            <a:endParaRPr sz="1800" dirty="0"/>
          </a:p>
          <a:p>
            <a:pPr marL="914400" lvl="1" indent="-342900" algn="l" rtl="0">
              <a:spcBef>
                <a:spcPts val="0"/>
              </a:spcBef>
              <a:spcAft>
                <a:spcPts val="0"/>
              </a:spcAft>
              <a:buSzPts val="1800"/>
              <a:buChar char="○"/>
            </a:pPr>
            <a:r>
              <a:rPr lang="en-US" sz="1800" dirty="0"/>
              <a:t>Logistic Regression;</a:t>
            </a:r>
            <a:endParaRPr sz="1800" dirty="0"/>
          </a:p>
          <a:p>
            <a:pPr marL="914400" lvl="1" indent="-342900" algn="l" rtl="0">
              <a:spcBef>
                <a:spcPts val="0"/>
              </a:spcBef>
              <a:spcAft>
                <a:spcPts val="0"/>
              </a:spcAft>
              <a:buSzPts val="1800"/>
              <a:buChar char="○"/>
            </a:pPr>
            <a:r>
              <a:rPr lang="en-US" sz="1800" dirty="0"/>
              <a:t>Multilayer Perceptron.</a:t>
            </a:r>
            <a:endParaRPr sz="1800" dirty="0"/>
          </a:p>
          <a:p>
            <a:pPr marL="0" lvl="0" indent="0" algn="l" rtl="0">
              <a:lnSpc>
                <a:spcPct val="100000"/>
              </a:lnSpc>
              <a:spcBef>
                <a:spcPts val="600"/>
              </a:spcBef>
              <a:spcAft>
                <a:spcPts val="0"/>
              </a:spcAft>
              <a:buSzPts val="1400"/>
              <a:buNone/>
            </a:pPr>
            <a:endParaRPr sz="1800" dirty="0"/>
          </a:p>
        </p:txBody>
      </p:sp>
      <p:sp>
        <p:nvSpPr>
          <p:cNvPr id="504" name="Google Shape;504;p45"/>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500"/>
                                        <p:tgtEl>
                                          <p:spTgt spid="5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3">
                                            <p:txEl>
                                              <p:pRg st="0" end="0"/>
                                            </p:txEl>
                                          </p:spTgt>
                                        </p:tgtEl>
                                        <p:attrNameLst>
                                          <p:attrName>style.visibility</p:attrName>
                                        </p:attrNameLst>
                                      </p:cBhvr>
                                      <p:to>
                                        <p:strVal val="visible"/>
                                      </p:to>
                                    </p:set>
                                    <p:animEffect transition="in" filter="fade">
                                      <p:cBhvr>
                                        <p:cTn id="12" dur="500"/>
                                        <p:tgtEl>
                                          <p:spTgt spid="5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3">
                                            <p:txEl>
                                              <p:pRg st="2" end="2"/>
                                            </p:txEl>
                                          </p:spTgt>
                                        </p:tgtEl>
                                        <p:attrNameLst>
                                          <p:attrName>style.visibility</p:attrName>
                                        </p:attrNameLst>
                                      </p:cBhvr>
                                      <p:to>
                                        <p:strVal val="visible"/>
                                      </p:to>
                                    </p:set>
                                    <p:animEffect transition="in" filter="fade">
                                      <p:cBhvr>
                                        <p:cTn id="17" dur="500"/>
                                        <p:tgtEl>
                                          <p:spTgt spid="50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3">
                                            <p:txEl>
                                              <p:pRg st="3" end="3"/>
                                            </p:txEl>
                                          </p:spTgt>
                                        </p:tgtEl>
                                        <p:attrNameLst>
                                          <p:attrName>style.visibility</p:attrName>
                                        </p:attrNameLst>
                                      </p:cBhvr>
                                      <p:to>
                                        <p:strVal val="visible"/>
                                      </p:to>
                                    </p:set>
                                    <p:animEffect transition="in" filter="fade">
                                      <p:cBhvr>
                                        <p:cTn id="20" dur="500"/>
                                        <p:tgtEl>
                                          <p:spTgt spid="50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03">
                                            <p:txEl>
                                              <p:pRg st="4" end="4"/>
                                            </p:txEl>
                                          </p:spTgt>
                                        </p:tgtEl>
                                        <p:attrNameLst>
                                          <p:attrName>style.visibility</p:attrName>
                                        </p:attrNameLst>
                                      </p:cBhvr>
                                      <p:to>
                                        <p:strVal val="visible"/>
                                      </p:to>
                                    </p:set>
                                    <p:animEffect transition="in" filter="fade">
                                      <p:cBhvr>
                                        <p:cTn id="23" dur="500"/>
                                        <p:tgtEl>
                                          <p:spTgt spid="50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3">
                                            <p:txEl>
                                              <p:pRg st="5" end="5"/>
                                            </p:txEl>
                                          </p:spTgt>
                                        </p:tgtEl>
                                        <p:attrNameLst>
                                          <p:attrName>style.visibility</p:attrName>
                                        </p:attrNameLst>
                                      </p:cBhvr>
                                      <p:to>
                                        <p:strVal val="visible"/>
                                      </p:to>
                                    </p:set>
                                    <p:animEffect transition="in" filter="fade">
                                      <p:cBhvr>
                                        <p:cTn id="26" dur="500"/>
                                        <p:tgtEl>
                                          <p:spTgt spid="50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03">
                                            <p:txEl>
                                              <p:pRg st="7" end="7"/>
                                            </p:txEl>
                                          </p:spTgt>
                                        </p:tgtEl>
                                        <p:attrNameLst>
                                          <p:attrName>style.visibility</p:attrName>
                                        </p:attrNameLst>
                                      </p:cBhvr>
                                      <p:to>
                                        <p:strVal val="visible"/>
                                      </p:to>
                                    </p:set>
                                    <p:animEffect transition="in" filter="fade">
                                      <p:cBhvr>
                                        <p:cTn id="31" dur="500"/>
                                        <p:tgtEl>
                                          <p:spTgt spid="50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3">
                                            <p:txEl>
                                              <p:pRg st="8" end="8"/>
                                            </p:txEl>
                                          </p:spTgt>
                                        </p:tgtEl>
                                        <p:attrNameLst>
                                          <p:attrName>style.visibility</p:attrName>
                                        </p:attrNameLst>
                                      </p:cBhvr>
                                      <p:to>
                                        <p:strVal val="visible"/>
                                      </p:to>
                                    </p:set>
                                    <p:animEffect transition="in" filter="fade">
                                      <p:cBhvr>
                                        <p:cTn id="34" dur="500"/>
                                        <p:tgtEl>
                                          <p:spTgt spid="50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3">
                                            <p:txEl>
                                              <p:pRg st="9" end="9"/>
                                            </p:txEl>
                                          </p:spTgt>
                                        </p:tgtEl>
                                        <p:attrNameLst>
                                          <p:attrName>style.visibility</p:attrName>
                                        </p:attrNameLst>
                                      </p:cBhvr>
                                      <p:to>
                                        <p:strVal val="visible"/>
                                      </p:to>
                                    </p:set>
                                    <p:animEffect transition="in" filter="fade">
                                      <p:cBhvr>
                                        <p:cTn id="37" dur="500"/>
                                        <p:tgtEl>
                                          <p:spTgt spid="50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3">
                                            <p:txEl>
                                              <p:pRg st="10" end="10"/>
                                            </p:txEl>
                                          </p:spTgt>
                                        </p:tgtEl>
                                        <p:attrNameLst>
                                          <p:attrName>style.visibility</p:attrName>
                                        </p:attrNameLst>
                                      </p:cBhvr>
                                      <p:to>
                                        <p:strVal val="visible"/>
                                      </p:to>
                                    </p:set>
                                    <p:animEffect transition="in" filter="fade">
                                      <p:cBhvr>
                                        <p:cTn id="40" dur="500"/>
                                        <p:tgtEl>
                                          <p:spTgt spid="503">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3">
                                            <p:txEl>
                                              <p:pRg st="11" end="11"/>
                                            </p:txEl>
                                          </p:spTgt>
                                        </p:tgtEl>
                                        <p:attrNameLst>
                                          <p:attrName>style.visibility</p:attrName>
                                        </p:attrNameLst>
                                      </p:cBhvr>
                                      <p:to>
                                        <p:strVal val="visible"/>
                                      </p:to>
                                    </p:set>
                                    <p:animEffect transition="in" filter="fade">
                                      <p:cBhvr>
                                        <p:cTn id="43" dur="500"/>
                                        <p:tgtEl>
                                          <p:spTgt spid="5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5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831850" y="1665872"/>
            <a:ext cx="7781544" cy="85905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8000"/>
              <a:buFont typeface="Trebuchet MS"/>
              <a:buNone/>
            </a:pPr>
            <a:r>
              <a:rPr lang="en-US" sz="8000" dirty="0"/>
              <a:t>1. </a:t>
            </a:r>
            <a:r>
              <a:rPr lang="en-US" sz="8000" dirty="0" err="1"/>
              <a:t>Giới</a:t>
            </a:r>
            <a:r>
              <a:rPr lang="en-US" sz="8000" dirty="0"/>
              <a:t> </a:t>
            </a:r>
            <a:r>
              <a:rPr lang="en-US" sz="8000" dirty="0" err="1"/>
              <a:t>thiệu</a:t>
            </a:r>
            <a:endParaRPr sz="8000" dirty="0"/>
          </a:p>
        </p:txBody>
      </p:sp>
      <p:sp>
        <p:nvSpPr>
          <p:cNvPr id="323" name="Google Shape;323;p21"/>
          <p:cNvSpPr txBox="1">
            <a:spLocks noGrp="1"/>
          </p:cNvSpPr>
          <p:nvPr>
            <p:ph type="body" idx="1"/>
          </p:nvPr>
        </p:nvSpPr>
        <p:spPr>
          <a:xfrm>
            <a:off x="831850" y="2656784"/>
            <a:ext cx="8962500" cy="32781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0"/>
              </a:spcBef>
              <a:spcAft>
                <a:spcPts val="0"/>
              </a:spcAft>
              <a:buSzPts val="2800"/>
              <a:buChar char="●"/>
            </a:pPr>
            <a:r>
              <a:rPr lang="en-US" sz="2800" dirty="0" err="1"/>
              <a:t>Đề</a:t>
            </a:r>
            <a:r>
              <a:rPr lang="en-US" sz="2800" dirty="0"/>
              <a:t> </a:t>
            </a:r>
            <a:r>
              <a:rPr lang="en-US" sz="2800" dirty="0" err="1"/>
              <a:t>cập</a:t>
            </a:r>
            <a:r>
              <a:rPr lang="en-US" sz="2800" dirty="0"/>
              <a:t> </a:t>
            </a:r>
            <a:r>
              <a:rPr lang="en-US" sz="2800" dirty="0" err="1"/>
              <a:t>vấn</a:t>
            </a:r>
            <a:r>
              <a:rPr lang="en-US" sz="2800" dirty="0"/>
              <a:t> </a:t>
            </a:r>
            <a:r>
              <a:rPr lang="en-US" sz="2800" dirty="0" err="1"/>
              <a:t>đề</a:t>
            </a:r>
            <a:endParaRPr sz="2800" dirty="0"/>
          </a:p>
          <a:p>
            <a:pPr marL="0" lvl="0" indent="0" algn="l" rtl="0">
              <a:lnSpc>
                <a:spcPct val="100000"/>
              </a:lnSpc>
              <a:spcBef>
                <a:spcPts val="0"/>
              </a:spcBef>
              <a:spcAft>
                <a:spcPts val="0"/>
              </a:spcAft>
              <a:buNone/>
            </a:pPr>
            <a:endParaRPr sz="2800" dirty="0"/>
          </a:p>
          <a:p>
            <a:pPr marL="457200" lvl="0" indent="-406400" algn="l" rtl="0">
              <a:lnSpc>
                <a:spcPct val="100000"/>
              </a:lnSpc>
              <a:spcBef>
                <a:spcPts val="0"/>
              </a:spcBef>
              <a:spcAft>
                <a:spcPts val="0"/>
              </a:spcAft>
              <a:buSzPts val="2800"/>
              <a:buChar char="●"/>
            </a:pPr>
            <a:r>
              <a:rPr lang="en-US" sz="2800" dirty="0" err="1"/>
              <a:t>Ứng</a:t>
            </a:r>
            <a:r>
              <a:rPr lang="en-US" sz="2800" dirty="0"/>
              <a:t> </a:t>
            </a:r>
            <a:r>
              <a:rPr lang="en-US" sz="2800" dirty="0" err="1"/>
              <a:t>dụng</a:t>
            </a:r>
            <a:endParaRPr sz="2800" dirty="0"/>
          </a:p>
          <a:p>
            <a:pPr marL="0" lvl="0" indent="0" algn="l" rtl="0">
              <a:lnSpc>
                <a:spcPct val="100000"/>
              </a:lnSpc>
              <a:spcBef>
                <a:spcPts val="0"/>
              </a:spcBef>
              <a:spcAft>
                <a:spcPts val="0"/>
              </a:spcAft>
              <a:buNone/>
            </a:pPr>
            <a:endParaRPr sz="2800" dirty="0"/>
          </a:p>
          <a:p>
            <a:pPr marL="457200" lvl="0" indent="-406400" algn="l" rtl="0">
              <a:lnSpc>
                <a:spcPct val="100000"/>
              </a:lnSpc>
              <a:spcBef>
                <a:spcPts val="0"/>
              </a:spcBef>
              <a:spcAft>
                <a:spcPts val="0"/>
              </a:spcAft>
              <a:buSzPts val="2800"/>
              <a:buChar char="●"/>
            </a:pPr>
            <a:r>
              <a:rPr lang="en-US" sz="2800" dirty="0" err="1"/>
              <a:t>Giải</a:t>
            </a:r>
            <a:r>
              <a:rPr lang="en-US" sz="2800" dirty="0"/>
              <a:t> </a:t>
            </a:r>
            <a:r>
              <a:rPr lang="en-US" sz="2800" dirty="0" err="1"/>
              <a:t>quyết</a:t>
            </a:r>
            <a:r>
              <a:rPr lang="en-US" sz="2800" dirty="0"/>
              <a:t> </a:t>
            </a:r>
            <a:r>
              <a:rPr lang="en-US" sz="2800" dirty="0" err="1"/>
              <a:t>vấn</a:t>
            </a:r>
            <a:r>
              <a:rPr lang="en-US" sz="2800" dirty="0"/>
              <a:t> </a:t>
            </a:r>
            <a:r>
              <a:rPr lang="en-US" sz="2800" dirty="0" err="1"/>
              <a:t>đề</a:t>
            </a:r>
            <a:endParaRPr sz="2800" dirty="0"/>
          </a:p>
          <a:p>
            <a:pPr marL="0" lvl="0" indent="0" algn="l" rtl="0">
              <a:lnSpc>
                <a:spcPct val="100000"/>
              </a:lnSpc>
              <a:spcBef>
                <a:spcPts val="0"/>
              </a:spcBef>
              <a:spcAft>
                <a:spcPts val="0"/>
              </a:spcAft>
              <a:buNone/>
            </a:pPr>
            <a:endParaRPr sz="2800" dirty="0"/>
          </a:p>
          <a:p>
            <a:pPr marL="457200" lvl="0" indent="-406400" algn="l" rtl="0">
              <a:lnSpc>
                <a:spcPct val="100000"/>
              </a:lnSpc>
              <a:spcBef>
                <a:spcPts val="0"/>
              </a:spcBef>
              <a:spcAft>
                <a:spcPts val="0"/>
              </a:spcAft>
              <a:buSzPts val="2800"/>
              <a:buChar char="●"/>
            </a:pPr>
            <a:r>
              <a:rPr lang="en-US" sz="2800" dirty="0" err="1"/>
              <a:t>Lí</a:t>
            </a:r>
            <a:r>
              <a:rPr lang="en-US" sz="2800" dirty="0"/>
              <a:t> do </a:t>
            </a:r>
            <a:r>
              <a:rPr lang="en-US" sz="2800" dirty="0" err="1"/>
              <a:t>chọn</a:t>
            </a:r>
            <a:r>
              <a:rPr lang="en-US" sz="2800" dirty="0"/>
              <a:t> </a:t>
            </a:r>
            <a:r>
              <a:rPr lang="en-US" sz="2800" dirty="0" err="1"/>
              <a:t>sử</a:t>
            </a:r>
            <a:r>
              <a:rPr lang="en-US" sz="2800" dirty="0"/>
              <a:t> </a:t>
            </a:r>
            <a:r>
              <a:rPr lang="en-US" sz="2800" dirty="0" err="1"/>
              <a:t>dụng</a:t>
            </a:r>
            <a:r>
              <a:rPr lang="en-US" sz="2800" dirty="0"/>
              <a:t> Big Data</a:t>
            </a:r>
            <a:endParaRPr sz="2800" dirty="0"/>
          </a:p>
          <a:p>
            <a:pPr marL="285750" lvl="0" indent="-184150" algn="l" rtl="0">
              <a:lnSpc>
                <a:spcPct val="100000"/>
              </a:lnSpc>
              <a:spcBef>
                <a:spcPts val="1000"/>
              </a:spcBef>
              <a:spcAft>
                <a:spcPts val="0"/>
              </a:spcAft>
              <a:buSzPts val="1600"/>
              <a:buFont typeface="Arial"/>
              <a:buNone/>
            </a:pPr>
            <a:endParaRPr sz="2000" dirty="0"/>
          </a:p>
        </p:txBody>
      </p:sp>
      <p:sp>
        <p:nvSpPr>
          <p:cNvPr id="324" name="Google Shape;324;p2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3">
                                            <p:txEl>
                                              <p:pRg st="0" end="0"/>
                                            </p:txEl>
                                          </p:spTgt>
                                        </p:tgtEl>
                                        <p:attrNameLst>
                                          <p:attrName>style.visibility</p:attrName>
                                        </p:attrNameLst>
                                      </p:cBhvr>
                                      <p:to>
                                        <p:strVal val="visible"/>
                                      </p:to>
                                    </p:set>
                                    <p:animEffect transition="in" filter="fade">
                                      <p:cBhvr>
                                        <p:cTn id="12" dur="500"/>
                                        <p:tgtEl>
                                          <p:spTgt spid="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Effect transition="in" filter="fade">
                                      <p:cBhvr>
                                        <p:cTn id="17" dur="500"/>
                                        <p:tgtEl>
                                          <p:spTgt spid="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3">
                                            <p:txEl>
                                              <p:pRg st="4" end="4"/>
                                            </p:txEl>
                                          </p:spTgt>
                                        </p:tgtEl>
                                        <p:attrNameLst>
                                          <p:attrName>style.visibility</p:attrName>
                                        </p:attrNameLst>
                                      </p:cBhvr>
                                      <p:to>
                                        <p:strVal val="visible"/>
                                      </p:to>
                                    </p:set>
                                    <p:animEffect transition="in" filter="fade">
                                      <p:cBhvr>
                                        <p:cTn id="22" dur="500"/>
                                        <p:tgtEl>
                                          <p:spTgt spid="3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3">
                                            <p:txEl>
                                              <p:pRg st="6" end="6"/>
                                            </p:txEl>
                                          </p:spTgt>
                                        </p:tgtEl>
                                        <p:attrNameLst>
                                          <p:attrName>style.visibility</p:attrName>
                                        </p:attrNameLst>
                                      </p:cBhvr>
                                      <p:to>
                                        <p:strVal val="visible"/>
                                      </p:to>
                                    </p:set>
                                    <p:animEffect transition="in" filter="fade">
                                      <p:cBhvr>
                                        <p:cTn id="27" dur="500"/>
                                        <p:tgtEl>
                                          <p:spTgt spid="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Đánh</a:t>
            </a:r>
            <a:r>
              <a:rPr lang="en-US" dirty="0"/>
              <a:t> </a:t>
            </a:r>
            <a:r>
              <a:rPr lang="en-US" dirty="0" err="1"/>
              <a:t>giá</a:t>
            </a:r>
            <a:endParaRPr dirty="0"/>
          </a:p>
        </p:txBody>
      </p:sp>
      <p:sp>
        <p:nvSpPr>
          <p:cNvPr id="517" name="Google Shape;517;p4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
        <p:nvSpPr>
          <p:cNvPr id="518" name="Google Shape;518;p47"/>
          <p:cNvSpPr txBox="1"/>
          <p:nvPr/>
        </p:nvSpPr>
        <p:spPr>
          <a:xfrm>
            <a:off x="444500" y="1627075"/>
            <a:ext cx="10308900" cy="4512000"/>
          </a:xfrm>
          <a:prstGeom prst="rect">
            <a:avLst/>
          </a:prstGeom>
          <a:noFill/>
          <a:ln>
            <a:noFill/>
          </a:ln>
        </p:spPr>
        <p:txBody>
          <a:bodyPr spcFirstLastPara="1" wrap="square" lIns="0" tIns="0" rIns="0" bIns="0" anchor="t" anchorCtr="0">
            <a:noAutofit/>
          </a:bodyPr>
          <a:lstStyle/>
          <a:p>
            <a:pPr marL="457200" lvl="0" indent="-342900" algn="l" rtl="0">
              <a:spcBef>
                <a:spcPts val="600"/>
              </a:spcBef>
              <a:spcAft>
                <a:spcPts val="0"/>
              </a:spcAft>
              <a:buClr>
                <a:srgbClr val="47C3D3"/>
              </a:buClr>
              <a:buSzPts val="1800"/>
              <a:buChar char="●"/>
            </a:pPr>
            <a:r>
              <a:rPr lang="en-US" sz="1800" dirty="0">
                <a:solidFill>
                  <a:srgbClr val="FFFFFF"/>
                </a:solidFill>
              </a:rPr>
              <a:t>Sau </a:t>
            </a:r>
            <a:r>
              <a:rPr lang="en-US" sz="1800" dirty="0" err="1">
                <a:solidFill>
                  <a:srgbClr val="FFFFFF"/>
                </a:solidFill>
              </a:rPr>
              <a:t>quá</a:t>
            </a:r>
            <a:r>
              <a:rPr lang="en-US" sz="1800" dirty="0">
                <a:solidFill>
                  <a:srgbClr val="FFFFFF"/>
                </a:solidFill>
              </a:rPr>
              <a:t> </a:t>
            </a:r>
            <a:r>
              <a:rPr lang="en-US" sz="1800" dirty="0" err="1">
                <a:solidFill>
                  <a:srgbClr val="FFFFFF"/>
                </a:solidFill>
              </a:rPr>
              <a:t>trình</a:t>
            </a:r>
            <a:r>
              <a:rPr lang="en-US" sz="1800" dirty="0">
                <a:solidFill>
                  <a:srgbClr val="FFFFFF"/>
                </a:solidFill>
              </a:rPr>
              <a:t> </a:t>
            </a:r>
            <a:r>
              <a:rPr lang="en-US" sz="1800" dirty="0" err="1">
                <a:solidFill>
                  <a:srgbClr val="FFFFFF"/>
                </a:solidFill>
              </a:rPr>
              <a:t>huấn</a:t>
            </a:r>
            <a:r>
              <a:rPr lang="en-US" sz="1800" dirty="0">
                <a:solidFill>
                  <a:srgbClr val="FFFFFF"/>
                </a:solidFill>
              </a:rPr>
              <a:t> </a:t>
            </a:r>
            <a:r>
              <a:rPr lang="en-US" sz="1800" dirty="0" err="1">
                <a:solidFill>
                  <a:srgbClr val="FFFFFF"/>
                </a:solidFill>
              </a:rPr>
              <a:t>luyện</a:t>
            </a:r>
            <a:r>
              <a:rPr lang="en-US" sz="1800" dirty="0">
                <a:solidFill>
                  <a:srgbClr val="FFFFFF"/>
                </a:solidFill>
              </a:rPr>
              <a:t>, </a:t>
            </a:r>
            <a:r>
              <a:rPr lang="en-US" sz="1800" dirty="0" err="1">
                <a:solidFill>
                  <a:srgbClr val="FFFFFF"/>
                </a:solidFill>
              </a:rPr>
              <a:t>chúng</a:t>
            </a:r>
            <a:r>
              <a:rPr lang="en-US" sz="1800" dirty="0">
                <a:solidFill>
                  <a:srgbClr val="FFFFFF"/>
                </a:solidFill>
              </a:rPr>
              <a:t> ta </a:t>
            </a:r>
            <a:r>
              <a:rPr lang="en-US" sz="1800" dirty="0" err="1">
                <a:solidFill>
                  <a:srgbClr val="FFFFFF"/>
                </a:solidFill>
              </a:rPr>
              <a:t>đánh</a:t>
            </a:r>
            <a:r>
              <a:rPr lang="en-US" sz="1800" dirty="0">
                <a:solidFill>
                  <a:srgbClr val="FFFFFF"/>
                </a:solidFill>
              </a:rPr>
              <a:t> </a:t>
            </a:r>
            <a:r>
              <a:rPr lang="en-US" sz="1800" dirty="0" err="1">
                <a:solidFill>
                  <a:srgbClr val="FFFFFF"/>
                </a:solidFill>
              </a:rPr>
              <a:t>giá</a:t>
            </a:r>
            <a:r>
              <a:rPr lang="en-US" sz="1800" dirty="0">
                <a:solidFill>
                  <a:srgbClr val="FFFFFF"/>
                </a:solidFill>
              </a:rPr>
              <a:t> </a:t>
            </a:r>
            <a:r>
              <a:rPr lang="en-US" sz="1800" dirty="0" err="1">
                <a:solidFill>
                  <a:srgbClr val="FFFFFF"/>
                </a:solidFill>
              </a:rPr>
              <a:t>các</a:t>
            </a:r>
            <a:r>
              <a:rPr lang="en-US" sz="1800" dirty="0">
                <a:solidFill>
                  <a:srgbClr val="FFFFFF"/>
                </a:solidFill>
              </a:rPr>
              <a:t> </a:t>
            </a:r>
            <a:r>
              <a:rPr lang="en-US" sz="1800" dirty="0" err="1">
                <a:solidFill>
                  <a:srgbClr val="FFFFFF"/>
                </a:solidFill>
              </a:rPr>
              <a:t>mô</a:t>
            </a:r>
            <a:r>
              <a:rPr lang="en-US" sz="1800" dirty="0">
                <a:solidFill>
                  <a:srgbClr val="FFFFFF"/>
                </a:solidFill>
              </a:rPr>
              <a:t> </a:t>
            </a:r>
            <a:r>
              <a:rPr lang="en-US" sz="1800" dirty="0" err="1">
                <a:solidFill>
                  <a:srgbClr val="FFFFFF"/>
                </a:solidFill>
              </a:rPr>
              <a:t>hình</a:t>
            </a:r>
            <a:r>
              <a:rPr lang="en-US" sz="1800" dirty="0">
                <a:solidFill>
                  <a:srgbClr val="FFFFFF"/>
                </a:solidFill>
              </a:rPr>
              <a:t> </a:t>
            </a:r>
            <a:r>
              <a:rPr lang="en-US" sz="1800" dirty="0" err="1">
                <a:solidFill>
                  <a:srgbClr val="FFFFFF"/>
                </a:solidFill>
              </a:rPr>
              <a:t>này</a:t>
            </a:r>
            <a:r>
              <a:rPr lang="en-US" sz="1800" dirty="0">
                <a:solidFill>
                  <a:srgbClr val="FFFFFF"/>
                </a:solidFill>
              </a:rPr>
              <a:t> </a:t>
            </a:r>
            <a:r>
              <a:rPr lang="en-US" sz="1800" dirty="0" err="1">
                <a:solidFill>
                  <a:srgbClr val="FFFFFF"/>
                </a:solidFill>
              </a:rPr>
              <a:t>bằng</a:t>
            </a:r>
            <a:r>
              <a:rPr lang="en-US" sz="1800" dirty="0">
                <a:solidFill>
                  <a:srgbClr val="FFFFFF"/>
                </a:solidFill>
              </a:rPr>
              <a:t> </a:t>
            </a:r>
            <a:r>
              <a:rPr lang="en-US" sz="1800" dirty="0" err="1">
                <a:solidFill>
                  <a:srgbClr val="FFFFFF"/>
                </a:solidFill>
              </a:rPr>
              <a:t>một</a:t>
            </a:r>
            <a:r>
              <a:rPr lang="en-US" sz="1800" dirty="0">
                <a:solidFill>
                  <a:srgbClr val="FFFFFF"/>
                </a:solidFill>
              </a:rPr>
              <a:t> </a:t>
            </a:r>
            <a:r>
              <a:rPr lang="en-US" sz="1800" dirty="0" err="1">
                <a:solidFill>
                  <a:srgbClr val="FFFFFF"/>
                </a:solidFill>
              </a:rPr>
              <a:t>số</a:t>
            </a:r>
            <a:r>
              <a:rPr lang="en-US" sz="1800" dirty="0">
                <a:solidFill>
                  <a:srgbClr val="FFFFFF"/>
                </a:solidFill>
              </a:rPr>
              <a:t> </a:t>
            </a:r>
            <a:r>
              <a:rPr lang="en-US" sz="1800" dirty="0" err="1">
                <a:solidFill>
                  <a:srgbClr val="FFFFFF"/>
                </a:solidFill>
              </a:rPr>
              <a:t>độ</a:t>
            </a:r>
            <a:r>
              <a:rPr lang="en-US" sz="1800" dirty="0">
                <a:solidFill>
                  <a:srgbClr val="FFFFFF"/>
                </a:solidFill>
              </a:rPr>
              <a:t> </a:t>
            </a:r>
            <a:r>
              <a:rPr lang="en-US" sz="1800" dirty="0" err="1">
                <a:solidFill>
                  <a:srgbClr val="FFFFFF"/>
                </a:solidFill>
              </a:rPr>
              <a:t>đo</a:t>
            </a:r>
            <a:r>
              <a:rPr lang="en-US" sz="1800" dirty="0">
                <a:solidFill>
                  <a:srgbClr val="FFFFFF"/>
                </a:solidFill>
              </a:rPr>
              <a:t> </a:t>
            </a:r>
            <a:r>
              <a:rPr lang="en-US" sz="1800" dirty="0" err="1">
                <a:solidFill>
                  <a:srgbClr val="FFFFFF"/>
                </a:solidFill>
              </a:rPr>
              <a:t>như</a:t>
            </a:r>
            <a:r>
              <a:rPr lang="en-US" sz="1800" dirty="0">
                <a:solidFill>
                  <a:srgbClr val="FFFFFF"/>
                </a:solidFill>
              </a:rPr>
              <a:t>: accuracy, precision, recall </a:t>
            </a:r>
            <a:r>
              <a:rPr lang="en-US" sz="1800" dirty="0" err="1">
                <a:solidFill>
                  <a:srgbClr val="FFFFFF"/>
                </a:solidFill>
              </a:rPr>
              <a:t>và</a:t>
            </a:r>
            <a:r>
              <a:rPr lang="en-US" sz="1800" dirty="0">
                <a:solidFill>
                  <a:srgbClr val="FFFFFF"/>
                </a:solidFill>
              </a:rPr>
              <a:t> F1-score.</a:t>
            </a:r>
            <a:endParaRPr sz="1800" dirty="0">
              <a:solidFill>
                <a:srgbClr val="FFFFFF"/>
              </a:solidFill>
            </a:endParaRPr>
          </a:p>
          <a:p>
            <a:pPr marL="0" lvl="0" indent="0" algn="l" rtl="0">
              <a:spcBef>
                <a:spcPts val="600"/>
              </a:spcBef>
              <a:spcAft>
                <a:spcPts val="0"/>
              </a:spcAft>
              <a:buNone/>
            </a:pPr>
            <a:endParaRPr sz="1800" dirty="0">
              <a:solidFill>
                <a:srgbClr val="FFFFFF"/>
              </a:solidFill>
            </a:endParaRPr>
          </a:p>
        </p:txBody>
      </p:sp>
      <p:pic>
        <p:nvPicPr>
          <p:cNvPr id="519" name="Google Shape;519;p47"/>
          <p:cNvPicPr preferRelativeResize="0"/>
          <p:nvPr/>
        </p:nvPicPr>
        <p:blipFill>
          <a:blip r:embed="rId3">
            <a:alphaModFix/>
          </a:blip>
          <a:stretch>
            <a:fillRect/>
          </a:stretch>
        </p:blipFill>
        <p:spPr>
          <a:xfrm>
            <a:off x="2398102" y="2497725"/>
            <a:ext cx="7395785" cy="3641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fade">
                                      <p:cBhvr>
                                        <p:cTn id="7" dur="500"/>
                                        <p:tgtEl>
                                          <p:spTgt spid="5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8"/>
                                        </p:tgtEl>
                                        <p:attrNameLst>
                                          <p:attrName>style.visibility</p:attrName>
                                        </p:attrNameLst>
                                      </p:cBhvr>
                                      <p:to>
                                        <p:strVal val="visible"/>
                                      </p:to>
                                    </p:set>
                                    <p:animEffect transition="in" filter="fade">
                                      <p:cBhvr>
                                        <p:cTn id="12" dur="500"/>
                                        <p:tgtEl>
                                          <p:spTgt spid="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P spid="5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t>Confusion Matrix</a:t>
            </a:r>
            <a:endParaRPr dirty="0"/>
          </a:p>
        </p:txBody>
      </p:sp>
      <p:sp>
        <p:nvSpPr>
          <p:cNvPr id="525" name="Google Shape;525;p48"/>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526" name="Google Shape;526;p48"/>
          <p:cNvSpPr txBox="1">
            <a:spLocks noGrp="1"/>
          </p:cNvSpPr>
          <p:nvPr>
            <p:ph type="body" idx="1"/>
          </p:nvPr>
        </p:nvSpPr>
        <p:spPr>
          <a:xfrm>
            <a:off x="5377100" y="1845550"/>
            <a:ext cx="6281400" cy="3827400"/>
          </a:xfrm>
          <a:prstGeom prst="rect">
            <a:avLst/>
          </a:prstGeom>
          <a:noFill/>
          <a:ln>
            <a:noFill/>
          </a:ln>
        </p:spPr>
        <p:txBody>
          <a:bodyPr spcFirstLastPara="1" wrap="square" lIns="91425" tIns="45700" rIns="91425" bIns="45700" anchor="t" anchorCtr="0">
            <a:noAutofit/>
          </a:bodyPr>
          <a:lstStyle/>
          <a:p>
            <a:pPr marL="457200" lvl="0" indent="-228600" algn="r" rtl="0">
              <a:lnSpc>
                <a:spcPct val="115000"/>
              </a:lnSpc>
              <a:spcBef>
                <a:spcPts val="0"/>
              </a:spcBef>
              <a:spcAft>
                <a:spcPts val="0"/>
              </a:spcAft>
              <a:buSzPts val="2300"/>
              <a:buFont typeface="Roboto"/>
              <a:buNone/>
            </a:pPr>
            <a:r>
              <a:rPr lang="en-US" sz="2300" dirty="0" err="1">
                <a:latin typeface="Roboto"/>
                <a:ea typeface="Roboto"/>
                <a:cs typeface="Roboto"/>
                <a:sym typeface="Roboto"/>
              </a:rPr>
              <a:t>Trong</a:t>
            </a:r>
            <a:r>
              <a:rPr lang="en-US" sz="2300" dirty="0">
                <a:latin typeface="Roboto"/>
                <a:ea typeface="Roboto"/>
                <a:cs typeface="Roboto"/>
                <a:sym typeface="Roboto"/>
              </a:rPr>
              <a:t> </a:t>
            </a:r>
            <a:r>
              <a:rPr lang="en-US" sz="2300" dirty="0" err="1">
                <a:latin typeface="Roboto"/>
                <a:ea typeface="Roboto"/>
                <a:cs typeface="Roboto"/>
                <a:sym typeface="Roboto"/>
              </a:rPr>
              <a:t>thí</a:t>
            </a:r>
            <a:r>
              <a:rPr lang="en-US" sz="2300" dirty="0">
                <a:latin typeface="Roboto"/>
                <a:ea typeface="Roboto"/>
                <a:cs typeface="Roboto"/>
                <a:sym typeface="Roboto"/>
              </a:rPr>
              <a:t> </a:t>
            </a:r>
            <a:r>
              <a:rPr lang="en-US" sz="2300" dirty="0" err="1">
                <a:latin typeface="Roboto"/>
                <a:ea typeface="Roboto"/>
                <a:cs typeface="Roboto"/>
                <a:sym typeface="Roboto"/>
              </a:rPr>
              <a:t>nghiệm</a:t>
            </a:r>
            <a:r>
              <a:rPr lang="en-US" sz="2300" dirty="0">
                <a:latin typeface="Roboto"/>
                <a:ea typeface="Roboto"/>
                <a:cs typeface="Roboto"/>
                <a:sym typeface="Roboto"/>
              </a:rPr>
              <a:t> </a:t>
            </a:r>
            <a:r>
              <a:rPr lang="en-US" sz="2300" dirty="0" err="1">
                <a:latin typeface="Roboto"/>
                <a:ea typeface="Roboto"/>
                <a:cs typeface="Roboto"/>
                <a:sym typeface="Roboto"/>
              </a:rPr>
              <a:t>này</a:t>
            </a:r>
            <a:r>
              <a:rPr lang="en-US" sz="2300" dirty="0">
                <a:latin typeface="Roboto"/>
                <a:ea typeface="Roboto"/>
                <a:cs typeface="Roboto"/>
                <a:sym typeface="Roboto"/>
              </a:rPr>
              <a:t>, </a:t>
            </a:r>
            <a:r>
              <a:rPr lang="en-US" sz="2300" dirty="0" err="1">
                <a:latin typeface="Roboto"/>
                <a:ea typeface="Roboto"/>
                <a:cs typeface="Roboto"/>
                <a:sym typeface="Roboto"/>
              </a:rPr>
              <a:t>nhóm</a:t>
            </a:r>
            <a:r>
              <a:rPr lang="en-US" sz="2300" dirty="0">
                <a:latin typeface="Roboto"/>
                <a:ea typeface="Roboto"/>
                <a:cs typeface="Roboto"/>
                <a:sym typeface="Roboto"/>
              </a:rPr>
              <a:t> </a:t>
            </a:r>
            <a:r>
              <a:rPr lang="en-US" sz="2300" dirty="0" err="1">
                <a:latin typeface="Roboto"/>
                <a:ea typeface="Roboto"/>
                <a:cs typeface="Roboto"/>
                <a:sym typeface="Roboto"/>
              </a:rPr>
              <a:t>đạt</a:t>
            </a:r>
            <a:r>
              <a:rPr lang="en-US" sz="2300" dirty="0">
                <a:latin typeface="Roboto"/>
                <a:ea typeface="Roboto"/>
                <a:cs typeface="Roboto"/>
                <a:sym typeface="Roboto"/>
              </a:rPr>
              <a:t> </a:t>
            </a:r>
            <a:r>
              <a:rPr lang="en-US" sz="2300" dirty="0" err="1">
                <a:latin typeface="Roboto"/>
                <a:ea typeface="Roboto"/>
                <a:cs typeface="Roboto"/>
                <a:sym typeface="Roboto"/>
              </a:rPr>
              <a:t>được</a:t>
            </a:r>
            <a:r>
              <a:rPr lang="en-US" sz="2300" dirty="0">
                <a:latin typeface="Roboto"/>
                <a:ea typeface="Roboto"/>
                <a:cs typeface="Roboto"/>
                <a:sym typeface="Roboto"/>
              </a:rPr>
              <a:t> </a:t>
            </a:r>
            <a:r>
              <a:rPr lang="en-US" sz="2300" dirty="0" err="1">
                <a:latin typeface="Roboto"/>
                <a:ea typeface="Roboto"/>
                <a:cs typeface="Roboto"/>
                <a:sym typeface="Roboto"/>
              </a:rPr>
              <a:t>kết</a:t>
            </a:r>
            <a:r>
              <a:rPr lang="en-US" sz="2300" dirty="0">
                <a:latin typeface="Roboto"/>
                <a:ea typeface="Roboto"/>
                <a:cs typeface="Roboto"/>
                <a:sym typeface="Roboto"/>
              </a:rPr>
              <a:t> </a:t>
            </a:r>
            <a:r>
              <a:rPr lang="en-US" sz="2300" dirty="0" err="1">
                <a:latin typeface="Roboto"/>
                <a:ea typeface="Roboto"/>
                <a:cs typeface="Roboto"/>
                <a:sym typeface="Roboto"/>
              </a:rPr>
              <a:t>quả</a:t>
            </a:r>
            <a:r>
              <a:rPr lang="en-US" sz="2300" dirty="0">
                <a:latin typeface="Roboto"/>
                <a:ea typeface="Roboto"/>
                <a:cs typeface="Roboto"/>
                <a:sym typeface="Roboto"/>
              </a:rPr>
              <a:t> </a:t>
            </a:r>
            <a:r>
              <a:rPr lang="en-US" sz="2300" dirty="0" err="1">
                <a:latin typeface="Roboto"/>
                <a:ea typeface="Roboto"/>
                <a:cs typeface="Roboto"/>
                <a:sym typeface="Roboto"/>
              </a:rPr>
              <a:t>tốt</a:t>
            </a:r>
            <a:r>
              <a:rPr lang="en-US" sz="2300" dirty="0">
                <a:latin typeface="Roboto"/>
                <a:ea typeface="Roboto"/>
                <a:cs typeface="Roboto"/>
                <a:sym typeface="Roboto"/>
              </a:rPr>
              <a:t> </a:t>
            </a:r>
            <a:r>
              <a:rPr lang="en-US" sz="2300" dirty="0" err="1">
                <a:latin typeface="Roboto"/>
                <a:ea typeface="Roboto"/>
                <a:cs typeface="Roboto"/>
                <a:sym typeface="Roboto"/>
              </a:rPr>
              <a:t>nhất</a:t>
            </a:r>
            <a:r>
              <a:rPr lang="en-US" sz="2300" dirty="0">
                <a:latin typeface="Roboto"/>
                <a:ea typeface="Roboto"/>
                <a:cs typeface="Roboto"/>
                <a:sym typeface="Roboto"/>
              </a:rPr>
              <a:t> </a:t>
            </a:r>
            <a:r>
              <a:rPr lang="en-US" sz="2300" dirty="0" err="1">
                <a:latin typeface="Roboto"/>
                <a:ea typeface="Roboto"/>
                <a:cs typeface="Roboto"/>
                <a:sym typeface="Roboto"/>
              </a:rPr>
              <a:t>trên</a:t>
            </a:r>
            <a:r>
              <a:rPr lang="en-US" sz="2300" dirty="0">
                <a:latin typeface="Roboto"/>
                <a:ea typeface="Roboto"/>
                <a:cs typeface="Roboto"/>
                <a:sym typeface="Roboto"/>
              </a:rPr>
              <a:t> </a:t>
            </a:r>
            <a:r>
              <a:rPr lang="en-US" sz="2300" dirty="0" err="1">
                <a:latin typeface="Roboto"/>
                <a:ea typeface="Roboto"/>
                <a:cs typeface="Roboto"/>
                <a:sym typeface="Roboto"/>
              </a:rPr>
              <a:t>phương</a:t>
            </a:r>
            <a:r>
              <a:rPr lang="en-US" sz="2300" dirty="0">
                <a:latin typeface="Roboto"/>
                <a:ea typeface="Roboto"/>
                <a:cs typeface="Roboto"/>
                <a:sym typeface="Roboto"/>
              </a:rPr>
              <a:t> </a:t>
            </a:r>
            <a:r>
              <a:rPr lang="en-US" sz="2300" dirty="0" err="1">
                <a:latin typeface="Roboto"/>
                <a:ea typeface="Roboto"/>
                <a:cs typeface="Roboto"/>
                <a:sym typeface="Roboto"/>
              </a:rPr>
              <a:t>pháp</a:t>
            </a:r>
            <a:r>
              <a:rPr lang="en-US" sz="2300" dirty="0">
                <a:latin typeface="Roboto"/>
                <a:ea typeface="Roboto"/>
                <a:cs typeface="Roboto"/>
                <a:sym typeface="Roboto"/>
              </a:rPr>
              <a:t> Multilayer Perceptron </a:t>
            </a:r>
            <a:r>
              <a:rPr lang="en-US" sz="2300" dirty="0" err="1">
                <a:latin typeface="Roboto"/>
                <a:ea typeface="Roboto"/>
                <a:cs typeface="Roboto"/>
                <a:sym typeface="Roboto"/>
              </a:rPr>
              <a:t>với</a:t>
            </a:r>
            <a:r>
              <a:rPr lang="en-US" sz="2300" dirty="0">
                <a:latin typeface="Roboto"/>
                <a:ea typeface="Roboto"/>
                <a:cs typeface="Roboto"/>
                <a:sym typeface="Roboto"/>
              </a:rPr>
              <a:t> </a:t>
            </a:r>
            <a:r>
              <a:rPr lang="en-US" sz="2300" dirty="0" err="1">
                <a:latin typeface="Roboto"/>
                <a:ea typeface="Roboto"/>
                <a:cs typeface="Roboto"/>
                <a:sym typeface="Roboto"/>
              </a:rPr>
              <a:t>các</a:t>
            </a:r>
            <a:r>
              <a:rPr lang="en-US" sz="2300" dirty="0">
                <a:latin typeface="Roboto"/>
                <a:ea typeface="Roboto"/>
                <a:cs typeface="Roboto"/>
                <a:sym typeface="Roboto"/>
              </a:rPr>
              <a:t> </a:t>
            </a:r>
            <a:r>
              <a:rPr lang="en-US" sz="2300" dirty="0" err="1">
                <a:latin typeface="Roboto"/>
                <a:ea typeface="Roboto"/>
                <a:cs typeface="Roboto"/>
                <a:sym typeface="Roboto"/>
              </a:rPr>
              <a:t>giá</a:t>
            </a:r>
            <a:r>
              <a:rPr lang="en-US" sz="2300" dirty="0">
                <a:latin typeface="Roboto"/>
                <a:ea typeface="Roboto"/>
                <a:cs typeface="Roboto"/>
                <a:sym typeface="Roboto"/>
              </a:rPr>
              <a:t> </a:t>
            </a:r>
            <a:r>
              <a:rPr lang="en-US" sz="2300" dirty="0" err="1">
                <a:latin typeface="Roboto"/>
                <a:ea typeface="Roboto"/>
                <a:cs typeface="Roboto"/>
                <a:sym typeface="Roboto"/>
              </a:rPr>
              <a:t>trị</a:t>
            </a:r>
            <a:r>
              <a:rPr lang="en-US" sz="2300" dirty="0">
                <a:latin typeface="Roboto"/>
                <a:ea typeface="Roboto"/>
                <a:cs typeface="Roboto"/>
                <a:sym typeface="Roboto"/>
              </a:rPr>
              <a:t> </a:t>
            </a:r>
            <a:r>
              <a:rPr lang="en-US" sz="2300" dirty="0" err="1">
                <a:latin typeface="Roboto"/>
                <a:ea typeface="Roboto"/>
                <a:cs typeface="Roboto"/>
                <a:sym typeface="Roboto"/>
              </a:rPr>
              <a:t>độ</a:t>
            </a:r>
            <a:r>
              <a:rPr lang="en-US" sz="2300" dirty="0">
                <a:latin typeface="Roboto"/>
                <a:ea typeface="Roboto"/>
                <a:cs typeface="Roboto"/>
                <a:sym typeface="Roboto"/>
              </a:rPr>
              <a:t> </a:t>
            </a:r>
            <a:r>
              <a:rPr lang="en-US" sz="2300" dirty="0" err="1">
                <a:latin typeface="Roboto"/>
                <a:ea typeface="Roboto"/>
                <a:cs typeface="Roboto"/>
                <a:sym typeface="Roboto"/>
              </a:rPr>
              <a:t>đo</a:t>
            </a:r>
            <a:r>
              <a:rPr lang="en-US" sz="2300" dirty="0">
                <a:latin typeface="Roboto"/>
                <a:ea typeface="Roboto"/>
                <a:cs typeface="Roboto"/>
                <a:sym typeface="Roboto"/>
              </a:rPr>
              <a:t> </a:t>
            </a:r>
            <a:r>
              <a:rPr lang="en-US" sz="2300" dirty="0" err="1">
                <a:latin typeface="Roboto"/>
                <a:ea typeface="Roboto"/>
                <a:cs typeface="Roboto"/>
                <a:sym typeface="Roboto"/>
              </a:rPr>
              <a:t>sau</a:t>
            </a:r>
            <a:r>
              <a:rPr lang="en-US" sz="2300" dirty="0">
                <a:latin typeface="Roboto"/>
                <a:ea typeface="Roboto"/>
                <a:cs typeface="Roboto"/>
                <a:sym typeface="Roboto"/>
              </a:rPr>
              <a:t>:</a:t>
            </a:r>
            <a:endParaRPr sz="2300" dirty="0">
              <a:latin typeface="Roboto"/>
              <a:ea typeface="Roboto"/>
              <a:cs typeface="Roboto"/>
              <a:sym typeface="Roboto"/>
            </a:endParaRPr>
          </a:p>
          <a:p>
            <a:pPr marL="457200" lvl="0" indent="-228600" algn="r" rtl="0">
              <a:lnSpc>
                <a:spcPct val="115000"/>
              </a:lnSpc>
              <a:spcBef>
                <a:spcPts val="0"/>
              </a:spcBef>
              <a:spcAft>
                <a:spcPts val="0"/>
              </a:spcAft>
              <a:buSzPts val="2300"/>
              <a:buFont typeface="Roboto"/>
              <a:buNone/>
            </a:pPr>
            <a:r>
              <a:rPr lang="en-US" sz="2300" dirty="0">
                <a:latin typeface="Roboto"/>
                <a:ea typeface="Roboto"/>
                <a:cs typeface="Roboto"/>
                <a:sym typeface="Roboto"/>
              </a:rPr>
              <a:t>• </a:t>
            </a:r>
            <a:r>
              <a:rPr lang="en-US" sz="2300" b="1" dirty="0">
                <a:latin typeface="Roboto"/>
                <a:ea typeface="Roboto"/>
                <a:cs typeface="Roboto"/>
                <a:sym typeface="Roboto"/>
              </a:rPr>
              <a:t>accuracy: </a:t>
            </a:r>
            <a:r>
              <a:rPr lang="en-US" sz="2300" dirty="0">
                <a:latin typeface="Roboto"/>
                <a:ea typeface="Roboto"/>
                <a:cs typeface="Roboto"/>
                <a:sym typeface="Roboto"/>
              </a:rPr>
              <a:t>54.52%</a:t>
            </a:r>
            <a:endParaRPr sz="2300" dirty="0">
              <a:latin typeface="Roboto"/>
              <a:ea typeface="Roboto"/>
              <a:cs typeface="Roboto"/>
              <a:sym typeface="Roboto"/>
            </a:endParaRPr>
          </a:p>
          <a:p>
            <a:pPr marL="457200" lvl="0" indent="-228600" algn="r" rtl="0">
              <a:lnSpc>
                <a:spcPct val="115000"/>
              </a:lnSpc>
              <a:spcBef>
                <a:spcPts val="0"/>
              </a:spcBef>
              <a:spcAft>
                <a:spcPts val="0"/>
              </a:spcAft>
              <a:buSzPts val="2300"/>
              <a:buFont typeface="Roboto"/>
              <a:buNone/>
            </a:pPr>
            <a:r>
              <a:rPr lang="en-US" sz="2300" dirty="0">
                <a:latin typeface="Roboto"/>
                <a:ea typeface="Roboto"/>
                <a:cs typeface="Roboto"/>
                <a:sym typeface="Roboto"/>
              </a:rPr>
              <a:t>• </a:t>
            </a:r>
            <a:r>
              <a:rPr lang="en-US" sz="2300" b="1" dirty="0">
                <a:latin typeface="Roboto"/>
                <a:ea typeface="Roboto"/>
                <a:cs typeface="Roboto"/>
                <a:sym typeface="Roboto"/>
              </a:rPr>
              <a:t>precision: </a:t>
            </a:r>
            <a:r>
              <a:rPr lang="en-US" sz="2300" dirty="0">
                <a:latin typeface="Roboto"/>
                <a:ea typeface="Roboto"/>
                <a:cs typeface="Roboto"/>
                <a:sym typeface="Roboto"/>
              </a:rPr>
              <a:t>51.94%</a:t>
            </a:r>
            <a:endParaRPr sz="2300" dirty="0">
              <a:latin typeface="Roboto"/>
              <a:ea typeface="Roboto"/>
              <a:cs typeface="Roboto"/>
              <a:sym typeface="Roboto"/>
            </a:endParaRPr>
          </a:p>
          <a:p>
            <a:pPr marL="457200" lvl="0" indent="-228600" algn="r" rtl="0">
              <a:lnSpc>
                <a:spcPct val="115000"/>
              </a:lnSpc>
              <a:spcBef>
                <a:spcPts val="0"/>
              </a:spcBef>
              <a:spcAft>
                <a:spcPts val="0"/>
              </a:spcAft>
              <a:buSzPts val="2300"/>
              <a:buFont typeface="Roboto"/>
              <a:buNone/>
            </a:pPr>
            <a:r>
              <a:rPr lang="en-US" sz="2300" dirty="0">
                <a:latin typeface="Roboto"/>
                <a:ea typeface="Roboto"/>
                <a:cs typeface="Roboto"/>
                <a:sym typeface="Roboto"/>
              </a:rPr>
              <a:t>• </a:t>
            </a:r>
            <a:r>
              <a:rPr lang="en-US" sz="2300" b="1" dirty="0">
                <a:latin typeface="Roboto"/>
                <a:ea typeface="Roboto"/>
                <a:cs typeface="Roboto"/>
                <a:sym typeface="Roboto"/>
              </a:rPr>
              <a:t>recall: </a:t>
            </a:r>
            <a:r>
              <a:rPr lang="en-US" sz="2300" dirty="0">
                <a:latin typeface="Roboto"/>
                <a:ea typeface="Roboto"/>
                <a:cs typeface="Roboto"/>
                <a:sym typeface="Roboto"/>
              </a:rPr>
              <a:t>53.55%</a:t>
            </a:r>
            <a:endParaRPr sz="2300" dirty="0">
              <a:latin typeface="Roboto"/>
              <a:ea typeface="Roboto"/>
              <a:cs typeface="Roboto"/>
              <a:sym typeface="Roboto"/>
            </a:endParaRPr>
          </a:p>
          <a:p>
            <a:pPr marL="457200" lvl="0" indent="-228600" algn="r" rtl="0">
              <a:lnSpc>
                <a:spcPct val="115000"/>
              </a:lnSpc>
              <a:spcBef>
                <a:spcPts val="0"/>
              </a:spcBef>
              <a:spcAft>
                <a:spcPts val="0"/>
              </a:spcAft>
              <a:buSzPts val="2300"/>
              <a:buFont typeface="Roboto"/>
              <a:buNone/>
            </a:pPr>
            <a:r>
              <a:rPr lang="en-US" sz="2300" dirty="0">
                <a:latin typeface="Roboto"/>
                <a:ea typeface="Roboto"/>
                <a:cs typeface="Roboto"/>
                <a:sym typeface="Roboto"/>
              </a:rPr>
              <a:t>• </a:t>
            </a:r>
            <a:r>
              <a:rPr lang="en-US" sz="2300" b="1" dirty="0">
                <a:latin typeface="Roboto"/>
                <a:ea typeface="Roboto"/>
                <a:cs typeface="Roboto"/>
                <a:sym typeface="Roboto"/>
              </a:rPr>
              <a:t>F1-score: </a:t>
            </a:r>
            <a:r>
              <a:rPr lang="en-US" sz="2300" dirty="0">
                <a:latin typeface="Roboto"/>
                <a:ea typeface="Roboto"/>
                <a:cs typeface="Roboto"/>
                <a:sym typeface="Roboto"/>
              </a:rPr>
              <a:t>52.53%</a:t>
            </a:r>
            <a:endParaRPr sz="2300" dirty="0">
              <a:latin typeface="Roboto"/>
              <a:ea typeface="Roboto"/>
              <a:cs typeface="Roboto"/>
              <a:sym typeface="Roboto"/>
            </a:endParaRPr>
          </a:p>
          <a:p>
            <a:pPr marL="457200" lvl="0" indent="-228600" algn="r" rtl="0">
              <a:lnSpc>
                <a:spcPct val="115000"/>
              </a:lnSpc>
              <a:spcBef>
                <a:spcPts val="0"/>
              </a:spcBef>
              <a:spcAft>
                <a:spcPts val="0"/>
              </a:spcAft>
              <a:buSzPts val="2300"/>
              <a:buFont typeface="Roboto"/>
              <a:buNone/>
            </a:pPr>
            <a:endParaRPr sz="2300" dirty="0">
              <a:latin typeface="Roboto"/>
              <a:ea typeface="Roboto"/>
              <a:cs typeface="Roboto"/>
              <a:sym typeface="Roboto"/>
            </a:endParaRPr>
          </a:p>
        </p:txBody>
      </p:sp>
      <p:pic>
        <p:nvPicPr>
          <p:cNvPr id="527" name="Google Shape;527;p48"/>
          <p:cNvPicPr preferRelativeResize="0"/>
          <p:nvPr/>
        </p:nvPicPr>
        <p:blipFill>
          <a:blip r:embed="rId3">
            <a:alphaModFix/>
          </a:blip>
          <a:stretch>
            <a:fillRect/>
          </a:stretch>
        </p:blipFill>
        <p:spPr>
          <a:xfrm>
            <a:off x="346675" y="1386250"/>
            <a:ext cx="4884847" cy="4286699"/>
          </a:xfrm>
          <a:prstGeom prst="rect">
            <a:avLst/>
          </a:prstGeom>
          <a:noFill/>
          <a:ln>
            <a:noFill/>
          </a:ln>
        </p:spPr>
      </p:pic>
      <p:sp>
        <p:nvSpPr>
          <p:cNvPr id="528" name="Google Shape;528;p48"/>
          <p:cNvSpPr txBox="1">
            <a:spLocks noGrp="1"/>
          </p:cNvSpPr>
          <p:nvPr>
            <p:ph type="body" idx="1"/>
          </p:nvPr>
        </p:nvSpPr>
        <p:spPr>
          <a:xfrm>
            <a:off x="346625" y="5709225"/>
            <a:ext cx="4884900" cy="284100"/>
          </a:xfrm>
          <a:prstGeom prst="rect">
            <a:avLst/>
          </a:prstGeom>
          <a:noFill/>
          <a:ln>
            <a:noFill/>
          </a:ln>
        </p:spPr>
        <p:txBody>
          <a:bodyPr spcFirstLastPara="1" wrap="square" lIns="91425" tIns="45700" rIns="91425" bIns="45700" anchor="t" anchorCtr="0">
            <a:normAutofit fontScale="55000" lnSpcReduction="20000"/>
          </a:bodyPr>
          <a:lstStyle/>
          <a:p>
            <a:pPr marL="148273" lvl="0" indent="0" algn="ctr" rtl="0">
              <a:lnSpc>
                <a:spcPct val="115000"/>
              </a:lnSpc>
              <a:spcBef>
                <a:spcPts val="0"/>
              </a:spcBef>
              <a:spcAft>
                <a:spcPts val="0"/>
              </a:spcAft>
              <a:buSzPct val="100000"/>
            </a:pPr>
            <a:r>
              <a:rPr lang="en-US" sz="2300" i="1" dirty="0">
                <a:latin typeface="Roboto"/>
                <a:ea typeface="Roboto"/>
                <a:cs typeface="Roboto"/>
                <a:sym typeface="Roboto"/>
              </a:rPr>
              <a:t>(a) Random Forest</a:t>
            </a:r>
            <a:endParaRPr sz="2300" i="1" dirty="0">
              <a:latin typeface="Roboto"/>
              <a:ea typeface="Roboto"/>
              <a:cs typeface="Roboto"/>
              <a:sym typeface="Robot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75" y="1386965"/>
            <a:ext cx="4884847" cy="428598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28" y="1386965"/>
            <a:ext cx="4884847" cy="428598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674" y="1429176"/>
            <a:ext cx="4884847" cy="4285984"/>
          </a:xfrm>
          <a:prstGeom prst="rect">
            <a:avLst/>
          </a:prstGeom>
        </p:spPr>
      </p:pic>
      <p:sp>
        <p:nvSpPr>
          <p:cNvPr id="13" name="Google Shape;528;p48"/>
          <p:cNvSpPr txBox="1">
            <a:spLocks/>
          </p:cNvSpPr>
          <p:nvPr/>
        </p:nvSpPr>
        <p:spPr>
          <a:xfrm>
            <a:off x="346675" y="5715160"/>
            <a:ext cx="4884900" cy="284100"/>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228600" algn="l" rtl="0">
              <a:lnSpc>
                <a:spcPct val="100000"/>
              </a:lnSpc>
              <a:spcBef>
                <a:spcPts val="300"/>
              </a:spcBef>
              <a:spcAft>
                <a:spcPts val="0"/>
              </a:spcAft>
              <a:buClr>
                <a:schemeClr val="accent2"/>
              </a:buClr>
              <a:buSzPts val="1400"/>
              <a:buFont typeface="Arial"/>
              <a:buNone/>
              <a:defRPr sz="14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48273" indent="0" algn="ctr">
              <a:lnSpc>
                <a:spcPct val="115000"/>
              </a:lnSpc>
              <a:spcBef>
                <a:spcPts val="0"/>
              </a:spcBef>
              <a:buSzPct val="100000"/>
            </a:pPr>
            <a:r>
              <a:rPr lang="en-US" sz="2300" i="1" dirty="0">
                <a:latin typeface="Roboto"/>
                <a:ea typeface="Roboto"/>
                <a:cs typeface="Roboto"/>
                <a:sym typeface="Roboto"/>
              </a:rPr>
              <a:t>(b) Decision Tree</a:t>
            </a:r>
          </a:p>
        </p:txBody>
      </p:sp>
      <p:sp>
        <p:nvSpPr>
          <p:cNvPr id="14" name="Google Shape;528;p48"/>
          <p:cNvSpPr txBox="1">
            <a:spLocks/>
          </p:cNvSpPr>
          <p:nvPr/>
        </p:nvSpPr>
        <p:spPr>
          <a:xfrm>
            <a:off x="346675" y="5715160"/>
            <a:ext cx="4884900" cy="284100"/>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228600" algn="l" rtl="0">
              <a:lnSpc>
                <a:spcPct val="100000"/>
              </a:lnSpc>
              <a:spcBef>
                <a:spcPts val="300"/>
              </a:spcBef>
              <a:spcAft>
                <a:spcPts val="0"/>
              </a:spcAft>
              <a:buClr>
                <a:schemeClr val="accent2"/>
              </a:buClr>
              <a:buSzPts val="1400"/>
              <a:buFont typeface="Arial"/>
              <a:buNone/>
              <a:defRPr sz="14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48273" indent="0" algn="ctr">
              <a:lnSpc>
                <a:spcPct val="115000"/>
              </a:lnSpc>
              <a:spcBef>
                <a:spcPts val="0"/>
              </a:spcBef>
              <a:buSzPct val="100000"/>
            </a:pPr>
            <a:r>
              <a:rPr lang="en-US" sz="2300" i="1" dirty="0">
                <a:latin typeface="Roboto"/>
                <a:ea typeface="Roboto"/>
                <a:cs typeface="Roboto"/>
                <a:sym typeface="Roboto"/>
              </a:rPr>
              <a:t>(c) Logistic Regression</a:t>
            </a:r>
          </a:p>
        </p:txBody>
      </p:sp>
      <p:sp>
        <p:nvSpPr>
          <p:cNvPr id="15" name="Google Shape;528;p48"/>
          <p:cNvSpPr txBox="1">
            <a:spLocks/>
          </p:cNvSpPr>
          <p:nvPr/>
        </p:nvSpPr>
        <p:spPr>
          <a:xfrm>
            <a:off x="346675" y="5715160"/>
            <a:ext cx="4884900" cy="284100"/>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228600" algn="l" rtl="0">
              <a:lnSpc>
                <a:spcPct val="100000"/>
              </a:lnSpc>
              <a:spcBef>
                <a:spcPts val="300"/>
              </a:spcBef>
              <a:spcAft>
                <a:spcPts val="0"/>
              </a:spcAft>
              <a:buClr>
                <a:schemeClr val="accent2"/>
              </a:buClr>
              <a:buSzPts val="1400"/>
              <a:buFont typeface="Arial"/>
              <a:buNone/>
              <a:defRPr sz="14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accent2"/>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500"/>
              </a:spcBef>
              <a:spcAft>
                <a:spcPts val="0"/>
              </a:spcAft>
              <a:buClr>
                <a:schemeClr val="accent2"/>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48273" indent="0" algn="ctr">
              <a:lnSpc>
                <a:spcPct val="115000"/>
              </a:lnSpc>
              <a:spcBef>
                <a:spcPts val="0"/>
              </a:spcBef>
              <a:buSzPct val="100000"/>
            </a:pPr>
            <a:r>
              <a:rPr lang="en-US" sz="2300" i="1" dirty="0">
                <a:latin typeface="Roboto"/>
                <a:ea typeface="Roboto"/>
                <a:cs typeface="Roboto"/>
                <a:sym typeface="Roboto"/>
              </a:rPr>
              <a:t>(d) Multilayer Perceptron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28">
                                            <p:txEl>
                                              <p:pRg st="0" end="0"/>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4"/>
                                        </p:tgtEl>
                                        <p:attrNameLst>
                                          <p:attrName>style.visibility</p:attrName>
                                        </p:attrNameLst>
                                      </p:cBhvr>
                                      <p:to>
                                        <p:strVal val="visible"/>
                                      </p:to>
                                    </p:set>
                                    <p:animEffect transition="in" filter="fade">
                                      <p:cBhvr>
                                        <p:cTn id="43" dur="500"/>
                                        <p:tgtEl>
                                          <p:spTgt spid="5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6">
                                            <p:txEl>
                                              <p:pRg st="0" end="0"/>
                                            </p:txEl>
                                          </p:spTgt>
                                        </p:tgtEl>
                                        <p:attrNameLst>
                                          <p:attrName>style.visibility</p:attrName>
                                        </p:attrNameLst>
                                      </p:cBhvr>
                                      <p:to>
                                        <p:strVal val="visible"/>
                                      </p:to>
                                    </p:set>
                                    <p:animEffect transition="in" filter="fade">
                                      <p:cBhvr>
                                        <p:cTn id="48" dur="500"/>
                                        <p:tgtEl>
                                          <p:spTgt spid="5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6">
                                            <p:txEl>
                                              <p:pRg st="1" end="1"/>
                                            </p:txEl>
                                          </p:spTgt>
                                        </p:tgtEl>
                                        <p:attrNameLst>
                                          <p:attrName>style.visibility</p:attrName>
                                        </p:attrNameLst>
                                      </p:cBhvr>
                                      <p:to>
                                        <p:strVal val="visible"/>
                                      </p:to>
                                    </p:set>
                                    <p:animEffect transition="in" filter="fade">
                                      <p:cBhvr>
                                        <p:cTn id="53" dur="500"/>
                                        <p:tgtEl>
                                          <p:spTgt spid="526">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26">
                                            <p:txEl>
                                              <p:pRg st="2" end="2"/>
                                            </p:txEl>
                                          </p:spTgt>
                                        </p:tgtEl>
                                        <p:attrNameLst>
                                          <p:attrName>style.visibility</p:attrName>
                                        </p:attrNameLst>
                                      </p:cBhvr>
                                      <p:to>
                                        <p:strVal val="visible"/>
                                      </p:to>
                                    </p:set>
                                    <p:animEffect transition="in" filter="fade">
                                      <p:cBhvr>
                                        <p:cTn id="58" dur="500"/>
                                        <p:tgtEl>
                                          <p:spTgt spid="526">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6">
                                            <p:txEl>
                                              <p:pRg st="3" end="3"/>
                                            </p:txEl>
                                          </p:spTgt>
                                        </p:tgtEl>
                                        <p:attrNameLst>
                                          <p:attrName>style.visibility</p:attrName>
                                        </p:attrNameLst>
                                      </p:cBhvr>
                                      <p:to>
                                        <p:strVal val="visible"/>
                                      </p:to>
                                    </p:set>
                                    <p:animEffect transition="in" filter="fade">
                                      <p:cBhvr>
                                        <p:cTn id="63" dur="500"/>
                                        <p:tgtEl>
                                          <p:spTgt spid="526">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26">
                                            <p:txEl>
                                              <p:pRg st="4" end="4"/>
                                            </p:txEl>
                                          </p:spTgt>
                                        </p:tgtEl>
                                        <p:attrNameLst>
                                          <p:attrName>style.visibility</p:attrName>
                                        </p:attrNameLst>
                                      </p:cBhvr>
                                      <p:to>
                                        <p:strVal val="visible"/>
                                      </p:to>
                                    </p:set>
                                    <p:animEffect transition="in" filter="fade">
                                      <p:cBhvr>
                                        <p:cTn id="68" dur="500"/>
                                        <p:tgtEl>
                                          <p:spTgt spid="5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p:bldP spid="526" grpId="0" build="p"/>
      <p:bldP spid="528" grpId="0" build="p"/>
      <p:bldP spid="528" grpId="1" build="p"/>
      <p:bldP spid="13" grpId="0" build="p"/>
      <p:bldP spid="13" grpId="1" build="p"/>
      <p:bldP spid="14" grpId="0" build="p"/>
      <p:bldP spid="14" grpId="1" build="p"/>
      <p:bldP spid="15"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t>So </a:t>
            </a:r>
            <a:r>
              <a:rPr lang="en-US" dirty="0" err="1"/>
              <a:t>sánh</a:t>
            </a:r>
            <a:r>
              <a:rPr lang="en-US" dirty="0"/>
              <a:t> </a:t>
            </a:r>
            <a:r>
              <a:rPr lang="en-US" dirty="0" err="1"/>
              <a:t>với</a:t>
            </a:r>
            <a:r>
              <a:rPr lang="en-US" dirty="0"/>
              <a:t> </a:t>
            </a:r>
            <a:r>
              <a:rPr lang="en-US" dirty="0" err="1"/>
              <a:t>OpenWeather</a:t>
            </a:r>
            <a:endParaRPr dirty="0"/>
          </a:p>
        </p:txBody>
      </p:sp>
      <p:sp>
        <p:nvSpPr>
          <p:cNvPr id="525" name="Google Shape;525;p48"/>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526" name="Google Shape;526;p48"/>
          <p:cNvSpPr txBox="1">
            <a:spLocks noGrp="1"/>
          </p:cNvSpPr>
          <p:nvPr>
            <p:ph type="body" idx="1"/>
          </p:nvPr>
        </p:nvSpPr>
        <p:spPr>
          <a:xfrm>
            <a:off x="-61546" y="1696079"/>
            <a:ext cx="6853000" cy="4822707"/>
          </a:xfrm>
          <a:prstGeom prst="rect">
            <a:avLst/>
          </a:prstGeom>
          <a:noFill/>
          <a:ln>
            <a:noFill/>
          </a:ln>
        </p:spPr>
        <p:txBody>
          <a:bodyPr spcFirstLastPara="1" wrap="square" lIns="91425" tIns="45700" rIns="91425" bIns="45700" anchor="t" anchorCtr="0">
            <a:noAutofit/>
          </a:bodyPr>
          <a:lstStyle/>
          <a:p>
            <a:pPr marL="571500" lvl="0" indent="-342900">
              <a:lnSpc>
                <a:spcPct val="115000"/>
              </a:lnSpc>
              <a:spcBef>
                <a:spcPts val="0"/>
              </a:spcBef>
              <a:buSzPts val="2300"/>
              <a:buFont typeface="Arial" pitchFamily="34" charset="0"/>
              <a:buChar char="•"/>
            </a:pPr>
            <a:r>
              <a:rPr lang="en-US" sz="2300" dirty="0" err="1">
                <a:latin typeface="Roboto"/>
                <a:ea typeface="Roboto"/>
                <a:cs typeface="Roboto"/>
                <a:sym typeface="Roboto"/>
              </a:rPr>
              <a:t>Nhóm</a:t>
            </a:r>
            <a:r>
              <a:rPr lang="en-US" sz="2300" dirty="0">
                <a:latin typeface="Roboto"/>
                <a:ea typeface="Roboto"/>
                <a:cs typeface="Roboto"/>
                <a:sym typeface="Roboto"/>
              </a:rPr>
              <a:t> </a:t>
            </a:r>
            <a:r>
              <a:rPr lang="en-US" sz="2300" dirty="0" err="1">
                <a:latin typeface="Roboto"/>
                <a:ea typeface="Roboto"/>
                <a:cs typeface="Roboto"/>
                <a:sym typeface="Roboto"/>
              </a:rPr>
              <a:t>đã</a:t>
            </a:r>
            <a:r>
              <a:rPr lang="en-US" sz="2300" dirty="0">
                <a:latin typeface="Roboto"/>
                <a:ea typeface="Roboto"/>
                <a:cs typeface="Roboto"/>
                <a:sym typeface="Roboto"/>
              </a:rPr>
              <a:t> </a:t>
            </a:r>
            <a:r>
              <a:rPr lang="vi-VN" sz="2300" dirty="0">
                <a:latin typeface="Roboto"/>
                <a:ea typeface="Roboto"/>
                <a:cs typeface="Roboto"/>
                <a:sym typeface="Roboto"/>
              </a:rPr>
              <a:t>thử nghiệm và đánh giá mô hình Multilayer Perceptron bằng cách sử dụng thông tin dữ liệu thời tiết cho 7 ngày tiếp theo ở Phoenix, Arizona (từ ngày 19 tháng 11 năm 2023), mỗi ghi lại cách nhau 3 giờ.</a:t>
            </a:r>
          </a:p>
          <a:p>
            <a:pPr marL="571500" lvl="0" indent="-342900">
              <a:lnSpc>
                <a:spcPct val="115000"/>
              </a:lnSpc>
              <a:spcBef>
                <a:spcPts val="0"/>
              </a:spcBef>
              <a:buSzPts val="2300"/>
              <a:buFont typeface="Arial" pitchFamily="34" charset="0"/>
              <a:buChar char="•"/>
            </a:pPr>
            <a:r>
              <a:rPr lang="vi-VN" sz="2300" dirty="0">
                <a:latin typeface="Roboto"/>
                <a:ea typeface="Roboto"/>
                <a:cs typeface="Roboto"/>
                <a:sym typeface="Roboto"/>
              </a:rPr>
              <a:t>Kết quả:</a:t>
            </a:r>
            <a:endParaRPr lang="en-US" sz="2300" dirty="0">
              <a:latin typeface="Roboto"/>
              <a:ea typeface="Roboto"/>
              <a:cs typeface="Roboto"/>
              <a:sym typeface="Roboto"/>
            </a:endParaRPr>
          </a:p>
          <a:p>
            <a:pPr marL="1028700" lvl="1" indent="-342900">
              <a:lnSpc>
                <a:spcPct val="115000"/>
              </a:lnSpc>
              <a:spcBef>
                <a:spcPts val="0"/>
              </a:spcBef>
              <a:buSzPts val="2300"/>
              <a:buFont typeface="Arial" pitchFamily="34" charset="0"/>
              <a:buChar char="•"/>
            </a:pPr>
            <a:r>
              <a:rPr lang="en-US" sz="2500" dirty="0">
                <a:latin typeface="Roboto"/>
                <a:ea typeface="Roboto"/>
                <a:cs typeface="Roboto"/>
                <a:sym typeface="Roboto"/>
              </a:rPr>
              <a:t>Accuracy: </a:t>
            </a:r>
            <a:r>
              <a:rPr lang="vi-VN" sz="2500" dirty="0">
                <a:latin typeface="Roboto"/>
                <a:ea typeface="Roboto"/>
                <a:cs typeface="Roboto"/>
                <a:sym typeface="Roboto"/>
              </a:rPr>
              <a:t>58.92%</a:t>
            </a:r>
            <a:endParaRPr lang="en-US" sz="2500" dirty="0">
              <a:latin typeface="Roboto"/>
              <a:ea typeface="Roboto"/>
              <a:cs typeface="Roboto"/>
              <a:sym typeface="Roboto"/>
            </a:endParaRPr>
          </a:p>
          <a:p>
            <a:pPr marL="1028700" lvl="1" indent="-342900">
              <a:lnSpc>
                <a:spcPct val="115000"/>
              </a:lnSpc>
              <a:spcBef>
                <a:spcPts val="0"/>
              </a:spcBef>
              <a:buSzPts val="2300"/>
              <a:buFont typeface="Arial" pitchFamily="34" charset="0"/>
              <a:buChar char="•"/>
            </a:pPr>
            <a:r>
              <a:rPr lang="en-US" sz="2300" dirty="0">
                <a:latin typeface="Roboto"/>
                <a:ea typeface="Roboto"/>
                <a:cs typeface="Roboto"/>
                <a:sym typeface="Roboto"/>
              </a:rPr>
              <a:t>Precision: </a:t>
            </a:r>
            <a:r>
              <a:rPr lang="vi-VN" sz="2300" dirty="0">
                <a:latin typeface="Roboto"/>
                <a:ea typeface="Roboto"/>
                <a:cs typeface="Roboto"/>
                <a:sym typeface="Roboto"/>
              </a:rPr>
              <a:t>69.42%</a:t>
            </a:r>
            <a:endParaRPr lang="en-US" sz="2300" dirty="0">
              <a:latin typeface="Roboto"/>
              <a:ea typeface="Roboto"/>
              <a:cs typeface="Roboto"/>
              <a:sym typeface="Roboto"/>
            </a:endParaRPr>
          </a:p>
          <a:p>
            <a:pPr marL="1028700" lvl="1" indent="-342900">
              <a:lnSpc>
                <a:spcPct val="115000"/>
              </a:lnSpc>
              <a:spcBef>
                <a:spcPts val="0"/>
              </a:spcBef>
              <a:buSzPts val="2300"/>
              <a:buFont typeface="Arial" pitchFamily="34" charset="0"/>
              <a:buChar char="•"/>
            </a:pPr>
            <a:r>
              <a:rPr lang="en-US" sz="2300" dirty="0">
                <a:latin typeface="Roboto"/>
                <a:ea typeface="Roboto"/>
                <a:cs typeface="Roboto"/>
                <a:sym typeface="Roboto"/>
              </a:rPr>
              <a:t>Recall: </a:t>
            </a:r>
            <a:r>
              <a:rPr lang="vi-VN" sz="2300" dirty="0">
                <a:latin typeface="Roboto"/>
                <a:ea typeface="Roboto"/>
                <a:cs typeface="Roboto"/>
                <a:sym typeface="Roboto"/>
              </a:rPr>
              <a:t>58.93%</a:t>
            </a:r>
            <a:endParaRPr lang="en-US" sz="2300" dirty="0">
              <a:latin typeface="Roboto"/>
              <a:ea typeface="Roboto"/>
              <a:cs typeface="Roboto"/>
              <a:sym typeface="Roboto"/>
            </a:endParaRPr>
          </a:p>
          <a:p>
            <a:pPr marL="1028700" lvl="1" indent="-342900">
              <a:lnSpc>
                <a:spcPct val="115000"/>
              </a:lnSpc>
              <a:spcBef>
                <a:spcPts val="0"/>
              </a:spcBef>
              <a:buSzPts val="2300"/>
              <a:buFont typeface="Arial" pitchFamily="34" charset="0"/>
              <a:buChar char="•"/>
            </a:pPr>
            <a:r>
              <a:rPr lang="en-US" sz="2300" dirty="0">
                <a:latin typeface="Roboto"/>
                <a:ea typeface="Roboto"/>
                <a:cs typeface="Roboto"/>
                <a:sym typeface="Roboto"/>
              </a:rPr>
              <a:t>F1-score: </a:t>
            </a:r>
            <a:r>
              <a:rPr lang="vi-VN" sz="2300" dirty="0">
                <a:latin typeface="Roboto"/>
                <a:ea typeface="Roboto"/>
                <a:cs typeface="Roboto"/>
                <a:sym typeface="Roboto"/>
              </a:rPr>
              <a:t>63.07%</a:t>
            </a:r>
            <a:endParaRPr sz="2300" dirty="0">
              <a:latin typeface="Roboto"/>
              <a:ea typeface="Roboto"/>
              <a:cs typeface="Roboto"/>
              <a:sym typeface="Roboto"/>
            </a:endParaRPr>
          </a:p>
        </p:txBody>
      </p:sp>
      <p:sp>
        <p:nvSpPr>
          <p:cNvPr id="528" name="Google Shape;528;p48"/>
          <p:cNvSpPr txBox="1">
            <a:spLocks noGrp="1"/>
          </p:cNvSpPr>
          <p:nvPr>
            <p:ph type="body" idx="1"/>
          </p:nvPr>
        </p:nvSpPr>
        <p:spPr>
          <a:xfrm>
            <a:off x="6844188" y="5735601"/>
            <a:ext cx="4884900" cy="284100"/>
          </a:xfrm>
          <a:prstGeom prst="rect">
            <a:avLst/>
          </a:prstGeom>
          <a:noFill/>
          <a:ln>
            <a:noFill/>
          </a:ln>
        </p:spPr>
        <p:txBody>
          <a:bodyPr spcFirstLastPara="1" wrap="square" lIns="91425" tIns="45700" rIns="91425" bIns="45700" anchor="t" anchorCtr="0">
            <a:normAutofit fontScale="55000" lnSpcReduction="20000"/>
          </a:bodyPr>
          <a:lstStyle/>
          <a:p>
            <a:pPr marL="148273" lvl="0" indent="0" algn="ctr" rtl="0">
              <a:lnSpc>
                <a:spcPct val="115000"/>
              </a:lnSpc>
              <a:spcBef>
                <a:spcPts val="0"/>
              </a:spcBef>
              <a:spcAft>
                <a:spcPts val="0"/>
              </a:spcAft>
              <a:buSzPct val="100000"/>
            </a:pPr>
            <a:r>
              <a:rPr lang="en-US" sz="2300" i="1" dirty="0">
                <a:latin typeface="Roboto"/>
                <a:ea typeface="Roboto"/>
                <a:cs typeface="Roboto"/>
                <a:sym typeface="Roboto"/>
              </a:rPr>
              <a:t>Confusion Matrix</a:t>
            </a:r>
            <a:endParaRPr sz="2300" i="1" dirty="0">
              <a:latin typeface="Roboto"/>
              <a:ea typeface="Roboto"/>
              <a:cs typeface="Roboto"/>
              <a:sym typeface="Roboto"/>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188" y="1316627"/>
            <a:ext cx="4877356" cy="4328195"/>
          </a:xfrm>
          <a:prstGeom prst="rect">
            <a:avLst/>
          </a:prstGeom>
        </p:spPr>
      </p:pic>
    </p:spTree>
    <p:extLst>
      <p:ext uri="{BB962C8B-B14F-4D97-AF65-F5344CB8AC3E}">
        <p14:creationId xmlns:p14="http://schemas.microsoft.com/office/powerpoint/2010/main" val="363370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
                                        </p:tgtEl>
                                        <p:attrNameLst>
                                          <p:attrName>style.visibility</p:attrName>
                                        </p:attrNameLst>
                                      </p:cBhvr>
                                      <p:to>
                                        <p:strVal val="visible"/>
                                      </p:to>
                                    </p:set>
                                    <p:animEffect transition="in" filter="fade">
                                      <p:cBhvr>
                                        <p:cTn id="7" dur="500"/>
                                        <p:tgtEl>
                                          <p:spTgt spid="5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28">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26">
                                            <p:txEl>
                                              <p:pRg st="0" end="0"/>
                                            </p:txEl>
                                          </p:spTgt>
                                        </p:tgtEl>
                                        <p:attrNameLst>
                                          <p:attrName>style.visibility</p:attrName>
                                        </p:attrNameLst>
                                      </p:cBhvr>
                                      <p:to>
                                        <p:strVal val="visible"/>
                                      </p:to>
                                    </p:set>
                                    <p:animEffect transition="in" filter="fade">
                                      <p:cBhvr>
                                        <p:cTn id="25" dur="500"/>
                                        <p:tgtEl>
                                          <p:spTgt spid="52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6">
                                            <p:txEl>
                                              <p:pRg st="1" end="1"/>
                                            </p:txEl>
                                          </p:spTgt>
                                        </p:tgtEl>
                                        <p:attrNameLst>
                                          <p:attrName>style.visibility</p:attrName>
                                        </p:attrNameLst>
                                      </p:cBhvr>
                                      <p:to>
                                        <p:strVal val="visible"/>
                                      </p:to>
                                    </p:set>
                                    <p:animEffect transition="in" filter="fade">
                                      <p:cBhvr>
                                        <p:cTn id="30" dur="500"/>
                                        <p:tgtEl>
                                          <p:spTgt spid="52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26">
                                            <p:txEl>
                                              <p:pRg st="2" end="2"/>
                                            </p:txEl>
                                          </p:spTgt>
                                        </p:tgtEl>
                                        <p:attrNameLst>
                                          <p:attrName>style.visibility</p:attrName>
                                        </p:attrNameLst>
                                      </p:cBhvr>
                                      <p:to>
                                        <p:strVal val="visible"/>
                                      </p:to>
                                    </p:set>
                                    <p:animEffect transition="in" filter="fade">
                                      <p:cBhvr>
                                        <p:cTn id="33" dur="500"/>
                                        <p:tgtEl>
                                          <p:spTgt spid="526">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6">
                                            <p:txEl>
                                              <p:pRg st="3" end="3"/>
                                            </p:txEl>
                                          </p:spTgt>
                                        </p:tgtEl>
                                        <p:attrNameLst>
                                          <p:attrName>style.visibility</p:attrName>
                                        </p:attrNameLst>
                                      </p:cBhvr>
                                      <p:to>
                                        <p:strVal val="visible"/>
                                      </p:to>
                                    </p:set>
                                    <p:animEffect transition="in" filter="fade">
                                      <p:cBhvr>
                                        <p:cTn id="36" dur="500"/>
                                        <p:tgtEl>
                                          <p:spTgt spid="526">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6">
                                            <p:txEl>
                                              <p:pRg st="4" end="4"/>
                                            </p:txEl>
                                          </p:spTgt>
                                        </p:tgtEl>
                                        <p:attrNameLst>
                                          <p:attrName>style.visibility</p:attrName>
                                        </p:attrNameLst>
                                      </p:cBhvr>
                                      <p:to>
                                        <p:strVal val="visible"/>
                                      </p:to>
                                    </p:set>
                                    <p:animEffect transition="in" filter="fade">
                                      <p:cBhvr>
                                        <p:cTn id="39" dur="500"/>
                                        <p:tgtEl>
                                          <p:spTgt spid="526">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6">
                                            <p:txEl>
                                              <p:pRg st="5" end="5"/>
                                            </p:txEl>
                                          </p:spTgt>
                                        </p:tgtEl>
                                        <p:attrNameLst>
                                          <p:attrName>style.visibility</p:attrName>
                                        </p:attrNameLst>
                                      </p:cBhvr>
                                      <p:to>
                                        <p:strVal val="visible"/>
                                      </p:to>
                                    </p:set>
                                    <p:animEffect transition="in" filter="fade">
                                      <p:cBhvr>
                                        <p:cTn id="42" dur="500"/>
                                        <p:tgtEl>
                                          <p:spTgt spid="5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p:bldP spid="526" grpId="0" uiExpand="1" build="p"/>
      <p:bldP spid="528" grpId="0" build="p"/>
      <p:bldP spid="528"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Kết</a:t>
            </a:r>
            <a:r>
              <a:rPr lang="en-US" dirty="0"/>
              <a:t> </a:t>
            </a:r>
            <a:r>
              <a:rPr lang="en-US" dirty="0" err="1"/>
              <a:t>luận</a:t>
            </a:r>
            <a:endParaRPr dirty="0"/>
          </a:p>
        </p:txBody>
      </p:sp>
      <p:sp>
        <p:nvSpPr>
          <p:cNvPr id="503" name="Google Shape;503;p45"/>
          <p:cNvSpPr txBox="1">
            <a:spLocks noGrp="1"/>
          </p:cNvSpPr>
          <p:nvPr>
            <p:ph type="body" idx="1"/>
          </p:nvPr>
        </p:nvSpPr>
        <p:spPr>
          <a:xfrm>
            <a:off x="444500" y="1627075"/>
            <a:ext cx="10807700" cy="4284994"/>
          </a:xfrm>
          <a:prstGeom prst="rect">
            <a:avLst/>
          </a:prstGeom>
          <a:noFill/>
          <a:ln>
            <a:noFill/>
          </a:ln>
        </p:spPr>
        <p:txBody>
          <a:bodyPr spcFirstLastPara="1" wrap="square" lIns="0" tIns="0" rIns="0" bIns="0" anchor="t" anchorCtr="0">
            <a:noAutofit/>
          </a:bodyPr>
          <a:lstStyle/>
          <a:p>
            <a:pPr lvl="0" indent="-342900">
              <a:spcBef>
                <a:spcPts val="600"/>
              </a:spcBef>
              <a:buSzPts val="1800"/>
              <a:buChar char="●"/>
            </a:pPr>
            <a:r>
              <a:rPr lang="vi-VN" sz="1800" dirty="0"/>
              <a:t>Dựa trên bộ dữ liệu gốc, </a:t>
            </a:r>
            <a:r>
              <a:rPr lang="en-US" sz="1800" dirty="0" err="1"/>
              <a:t>nhóm</a:t>
            </a:r>
            <a:r>
              <a:rPr lang="en-US" sz="1800" dirty="0"/>
              <a:t> </a:t>
            </a:r>
            <a:r>
              <a:rPr lang="vi-VN" sz="1800" dirty="0"/>
              <a:t>nhận thấy sự mất cân bằng đáng kể cả về vị trí địa lý và khoảng thời gian </a:t>
            </a:r>
            <a:r>
              <a:rPr lang="en-US" sz="1800" dirty="0" err="1"/>
              <a:t>thu</a:t>
            </a:r>
            <a:r>
              <a:rPr lang="en-US" sz="1800" dirty="0"/>
              <a:t> </a:t>
            </a:r>
            <a:r>
              <a:rPr lang="en-US" sz="1800" dirty="0" err="1"/>
              <a:t>thập</a:t>
            </a:r>
            <a:r>
              <a:rPr lang="vi-VN" sz="1800" dirty="0"/>
              <a:t> (2012-2017)</a:t>
            </a:r>
            <a:r>
              <a:rPr lang="en-US" sz="1800" dirty="0"/>
              <a:t>, </a:t>
            </a:r>
            <a:r>
              <a:rPr lang="en-US" sz="1800" dirty="0" err="1"/>
              <a:t>điều</a:t>
            </a:r>
            <a:r>
              <a:rPr lang="en-US" sz="1800" dirty="0"/>
              <a:t> </a:t>
            </a:r>
            <a:r>
              <a:rPr lang="en-US" sz="1800" dirty="0" err="1"/>
              <a:t>này</a:t>
            </a:r>
            <a:r>
              <a:rPr lang="en-US" sz="1800" dirty="0"/>
              <a:t> </a:t>
            </a:r>
            <a:r>
              <a:rPr lang="en-US" sz="1800" dirty="0" err="1"/>
              <a:t>có</a:t>
            </a:r>
            <a:r>
              <a:rPr lang="en-US" sz="1800" dirty="0"/>
              <a:t> </a:t>
            </a:r>
            <a:r>
              <a:rPr lang="vi-VN" sz="1800" dirty="0"/>
              <a:t>thể ảnh hưởng lớn đến khả năng dự đoán của mô hình đối với các vị trí địa lý khác nhau trong thời điểm hiện tại. </a:t>
            </a:r>
            <a:endParaRPr lang="en-US" sz="1800" dirty="0"/>
          </a:p>
          <a:p>
            <a:pPr lvl="0" indent="-342900">
              <a:spcBef>
                <a:spcPts val="600"/>
              </a:spcBef>
              <a:buSzPts val="1800"/>
              <a:buChar char="●"/>
            </a:pPr>
            <a:r>
              <a:rPr lang="vi-VN" sz="1800" dirty="0"/>
              <a:t>Để giải quyết vấn đề này, </a:t>
            </a:r>
            <a:r>
              <a:rPr lang="en-US" sz="1800" dirty="0" err="1"/>
              <a:t>nhóm</a:t>
            </a:r>
            <a:r>
              <a:rPr lang="vi-VN" sz="1800" dirty="0"/>
              <a:t> đã mở rộng và tăng cường bộ dữ liệu gốc bằng cách thu thập thêm dữ liệu thời tiết ghi</a:t>
            </a:r>
            <a:r>
              <a:rPr lang="en-US" sz="1800" dirty="0"/>
              <a:t> </a:t>
            </a:r>
            <a:r>
              <a:rPr lang="en-US" sz="1800" dirty="0" err="1"/>
              <a:t>nhận</a:t>
            </a:r>
            <a:r>
              <a:rPr lang="vi-VN" sz="1800" dirty="0"/>
              <a:t> từ năm 2017-2023. </a:t>
            </a:r>
            <a:r>
              <a:rPr lang="en-US" sz="1800" dirty="0" err="1"/>
              <a:t>Nhóm</a:t>
            </a:r>
            <a:r>
              <a:rPr lang="vi-VN" sz="1800" dirty="0"/>
              <a:t> cũng </a:t>
            </a:r>
            <a:r>
              <a:rPr lang="en-US" sz="1800" dirty="0" err="1"/>
              <a:t>đã</a:t>
            </a:r>
            <a:r>
              <a:rPr lang="en-US" sz="1800" dirty="0"/>
              <a:t> </a:t>
            </a:r>
            <a:r>
              <a:rPr lang="en-US" sz="1800" dirty="0" err="1"/>
              <a:t>thêm</a:t>
            </a:r>
            <a:r>
              <a:rPr lang="vi-VN" sz="1800" dirty="0"/>
              <a:t> dữ liệu từ các vị trí địa lý khác nhau trên trái đất, như Thành phố Hồ Chí Minh.</a:t>
            </a:r>
            <a:r>
              <a:rPr lang="en-US" sz="1800" dirty="0" err="1"/>
              <a:t>Nhưng</a:t>
            </a:r>
            <a:r>
              <a:rPr lang="en-US" sz="1800" dirty="0"/>
              <a:t> do </a:t>
            </a:r>
            <a:r>
              <a:rPr lang="vi-VN" sz="1800" dirty="0"/>
              <a:t>tài chính, phần cứng và thời gian</a:t>
            </a:r>
            <a:r>
              <a:rPr lang="en-US" sz="1800" dirty="0"/>
              <a:t> </a:t>
            </a:r>
            <a:r>
              <a:rPr lang="en-US" sz="1800" dirty="0" err="1"/>
              <a:t>còn</a:t>
            </a:r>
            <a:r>
              <a:rPr lang="en-US" sz="1800" dirty="0"/>
              <a:t> </a:t>
            </a:r>
            <a:r>
              <a:rPr lang="en-US" sz="1800" dirty="0" err="1"/>
              <a:t>hạn</a:t>
            </a:r>
            <a:r>
              <a:rPr lang="en-US" sz="1800" dirty="0"/>
              <a:t> </a:t>
            </a:r>
            <a:r>
              <a:rPr lang="en-US" sz="1800" dirty="0" err="1"/>
              <a:t>chế</a:t>
            </a:r>
            <a:r>
              <a:rPr lang="vi-VN" sz="1800" dirty="0"/>
              <a:t>, bộ dữ liệu mở rộng không mang lại kết quả đạt được đối với việc huấn luyện và đánh giá các mô hình học máy, cũng như thử nghiệm trên dữ liệu thực tế.</a:t>
            </a:r>
            <a:r>
              <a:rPr lang="en-US" sz="1800" dirty="0"/>
              <a:t> </a:t>
            </a:r>
            <a:r>
              <a:rPr lang="en-US" sz="1800" dirty="0" err="1"/>
              <a:t>Nguyên</a:t>
            </a:r>
            <a:r>
              <a:rPr lang="en-US" sz="1800" dirty="0"/>
              <a:t> </a:t>
            </a:r>
            <a:r>
              <a:rPr lang="en-US" sz="1800" dirty="0" err="1"/>
              <a:t>nhân</a:t>
            </a:r>
            <a:r>
              <a:rPr lang="en-US" sz="1800" dirty="0"/>
              <a:t> </a:t>
            </a:r>
            <a:r>
              <a:rPr lang="en-US" sz="1800" dirty="0" err="1"/>
              <a:t>là</a:t>
            </a:r>
            <a:r>
              <a:rPr lang="vi-VN" sz="1800" dirty="0"/>
              <a:t> </a:t>
            </a:r>
            <a:r>
              <a:rPr lang="en-US" sz="1800" dirty="0" err="1"/>
              <a:t>dữ</a:t>
            </a:r>
            <a:r>
              <a:rPr lang="en-US" sz="1800" dirty="0"/>
              <a:t> </a:t>
            </a:r>
            <a:r>
              <a:rPr lang="en-US" sz="1800" dirty="0" err="1"/>
              <a:t>liệu</a:t>
            </a:r>
            <a:r>
              <a:rPr lang="en-US" sz="1800" dirty="0"/>
              <a:t> </a:t>
            </a:r>
            <a:r>
              <a:rPr lang="en-US" sz="1800" dirty="0" err="1"/>
              <a:t>bị</a:t>
            </a:r>
            <a:r>
              <a:rPr lang="en-US" sz="1800" dirty="0"/>
              <a:t> </a:t>
            </a:r>
            <a:r>
              <a:rPr lang="en-US" sz="1800" dirty="0" err="1"/>
              <a:t>mất</a:t>
            </a:r>
            <a:r>
              <a:rPr lang="en-US" sz="1800" dirty="0"/>
              <a:t> </a:t>
            </a:r>
            <a:r>
              <a:rPr lang="en-US" sz="1800" dirty="0" err="1"/>
              <a:t>cân</a:t>
            </a:r>
            <a:r>
              <a:rPr lang="en-US" sz="1800" dirty="0"/>
              <a:t> </a:t>
            </a:r>
            <a:r>
              <a:rPr lang="en-US" sz="1800" dirty="0" err="1"/>
              <a:t>bằng</a:t>
            </a:r>
            <a:r>
              <a:rPr lang="en-US" sz="1800" dirty="0"/>
              <a:t> </a:t>
            </a:r>
            <a:r>
              <a:rPr lang="en-US" sz="1800" dirty="0" err="1"/>
              <a:t>liên</a:t>
            </a:r>
            <a:r>
              <a:rPr lang="en-US" sz="1800" dirty="0"/>
              <a:t> </a:t>
            </a:r>
            <a:r>
              <a:rPr lang="en-US" sz="1800" dirty="0" err="1"/>
              <a:t>tục</a:t>
            </a:r>
            <a:r>
              <a:rPr lang="vi-VN" sz="1800" dirty="0"/>
              <a:t>, cụ thể là về số lượng bản ghi cho mỗi nhãn</a:t>
            </a:r>
            <a:r>
              <a:rPr lang="en-US" sz="1800" dirty="0"/>
              <a:t>; </a:t>
            </a:r>
            <a:r>
              <a:rPr lang="en-US" sz="1800" dirty="0" err="1"/>
              <a:t>thời</a:t>
            </a:r>
            <a:r>
              <a:rPr lang="en-US" sz="1800" dirty="0"/>
              <a:t> </a:t>
            </a:r>
            <a:r>
              <a:rPr lang="en-US" sz="1800" dirty="0" err="1"/>
              <a:t>gian</a:t>
            </a:r>
            <a:r>
              <a:rPr lang="en-US" sz="1800" dirty="0"/>
              <a:t> </a:t>
            </a:r>
            <a:r>
              <a:rPr lang="en-US" sz="1800" dirty="0" err="1"/>
              <a:t>không</a:t>
            </a:r>
            <a:r>
              <a:rPr lang="en-US" sz="1800" dirty="0"/>
              <a:t> </a:t>
            </a:r>
            <a:r>
              <a:rPr lang="en-US" sz="1800" dirty="0" err="1"/>
              <a:t>đồng</a:t>
            </a:r>
            <a:r>
              <a:rPr lang="en-US" sz="1800" dirty="0"/>
              <a:t> </a:t>
            </a:r>
            <a:r>
              <a:rPr lang="en-US" sz="1800" dirty="0" err="1"/>
              <a:t>nhất</a:t>
            </a:r>
            <a:r>
              <a:rPr lang="en-US" sz="1800" dirty="0"/>
              <a:t>; </a:t>
            </a:r>
            <a:r>
              <a:rPr lang="vi-VN" sz="1800" dirty="0"/>
              <a:t>số lượng bản ghi </a:t>
            </a:r>
            <a:r>
              <a:rPr lang="en-US" sz="1800" dirty="0" err="1"/>
              <a:t>nhóm</a:t>
            </a:r>
            <a:r>
              <a:rPr lang="vi-VN" sz="1800" dirty="0"/>
              <a:t> thu được</a:t>
            </a:r>
            <a:r>
              <a:rPr lang="en-US" sz="1800" dirty="0"/>
              <a:t> </a:t>
            </a:r>
            <a:r>
              <a:rPr lang="en-US" sz="1800" dirty="0" err="1"/>
              <a:t>còn</a:t>
            </a:r>
            <a:r>
              <a:rPr lang="en-US" sz="1800" dirty="0"/>
              <a:t> </a:t>
            </a:r>
            <a:r>
              <a:rPr lang="en-US" sz="1800" dirty="0" err="1"/>
              <a:t>mơ</a:t>
            </a:r>
            <a:r>
              <a:rPr lang="en-US" sz="1800" dirty="0"/>
              <a:t> </a:t>
            </a:r>
            <a:r>
              <a:rPr lang="en-US" sz="1800" dirty="0" err="1"/>
              <a:t>hồ</a:t>
            </a:r>
            <a:r>
              <a:rPr lang="en-US" sz="1800" dirty="0"/>
              <a:t> </a:t>
            </a:r>
            <a:r>
              <a:rPr lang="en-US" sz="1800" dirty="0" err="1"/>
              <a:t>và</a:t>
            </a:r>
            <a:r>
              <a:rPr lang="en-US" sz="1800" dirty="0"/>
              <a:t> </a:t>
            </a:r>
            <a:r>
              <a:rPr lang="en-US" sz="1800" dirty="0" err="1"/>
              <a:t>thiếu</a:t>
            </a:r>
            <a:r>
              <a:rPr lang="en-US" sz="1800" dirty="0"/>
              <a:t> </a:t>
            </a:r>
            <a:r>
              <a:rPr lang="en-US" sz="1800" dirty="0" err="1"/>
              <a:t>tự</a:t>
            </a:r>
            <a:r>
              <a:rPr lang="en-US" sz="1800" dirty="0"/>
              <a:t> </a:t>
            </a:r>
            <a:r>
              <a:rPr lang="en-US" sz="1800" dirty="0" err="1"/>
              <a:t>nhiên</a:t>
            </a:r>
            <a:r>
              <a:rPr lang="en-US" sz="1800" dirty="0"/>
              <a:t> </a:t>
            </a:r>
            <a:r>
              <a:rPr lang="en-US" sz="1800" dirty="0" err="1"/>
              <a:t>đã</a:t>
            </a:r>
            <a:r>
              <a:rPr lang="vi-VN" sz="1800" dirty="0"/>
              <a:t> ảnh hưởng đáng kể đến kết quả. </a:t>
            </a:r>
            <a:r>
              <a:rPr lang="en-US" sz="1800" dirty="0"/>
              <a:t>M</a:t>
            </a:r>
            <a:r>
              <a:rPr lang="vi-VN" sz="1800" dirty="0"/>
              <a:t>ô hình hoạt động tương đối tốt với dữ liệu thời tiết từ năm 2019 trở về trước, nhưng </a:t>
            </a:r>
            <a:r>
              <a:rPr lang="en-US" sz="1800" dirty="0" err="1"/>
              <a:t>lại</a:t>
            </a:r>
            <a:r>
              <a:rPr lang="vi-VN" sz="1800" dirty="0"/>
              <a:t> không hiệu quả trong việc tổng quát hóa đối với dữ liệu thời tiết </a:t>
            </a:r>
            <a:r>
              <a:rPr lang="en-US" sz="1800" dirty="0" err="1"/>
              <a:t>ghi</a:t>
            </a:r>
            <a:r>
              <a:rPr lang="en-US" sz="1800" dirty="0"/>
              <a:t> </a:t>
            </a:r>
            <a:r>
              <a:rPr lang="en-US" sz="1800" dirty="0" err="1"/>
              <a:t>nhận</a:t>
            </a:r>
            <a:r>
              <a:rPr lang="vi-VN" sz="1800" dirty="0"/>
              <a:t> gần đây</a:t>
            </a:r>
            <a:r>
              <a:rPr lang="en-US" sz="1800" dirty="0"/>
              <a:t>.</a:t>
            </a:r>
          </a:p>
          <a:p>
            <a:pPr lvl="0" indent="-342900">
              <a:spcBef>
                <a:spcPts val="600"/>
              </a:spcBef>
              <a:buSzPts val="1800"/>
              <a:buChar char="●"/>
            </a:pPr>
            <a:r>
              <a:rPr lang="en-US" sz="1800" dirty="0" err="1"/>
              <a:t>Nhóm</a:t>
            </a:r>
            <a:r>
              <a:rPr lang="vi-VN" sz="1800" dirty="0"/>
              <a:t> cũng đã thử nghiệm một phương pháp dựa trên Mạng Nơ-ron Tái phát (RNN). </a:t>
            </a:r>
            <a:r>
              <a:rPr lang="en-US" sz="1800" dirty="0" err="1"/>
              <a:t>Nhưng</a:t>
            </a:r>
            <a:r>
              <a:rPr lang="en-US" sz="1800" dirty="0"/>
              <a:t> </a:t>
            </a:r>
            <a:r>
              <a:rPr lang="vi-VN" sz="1800" dirty="0"/>
              <a:t>do thời gian, phần cứng và dữ liệu</a:t>
            </a:r>
            <a:r>
              <a:rPr lang="en-US" sz="1800" dirty="0"/>
              <a:t> </a:t>
            </a:r>
            <a:r>
              <a:rPr lang="en-US" sz="1800" dirty="0" err="1"/>
              <a:t>còn</a:t>
            </a:r>
            <a:r>
              <a:rPr lang="en-US" sz="1800" dirty="0"/>
              <a:t> </a:t>
            </a:r>
            <a:r>
              <a:rPr lang="en-US" sz="1800" dirty="0" err="1"/>
              <a:t>hạn</a:t>
            </a:r>
            <a:r>
              <a:rPr lang="en-US" sz="1800" dirty="0"/>
              <a:t> </a:t>
            </a:r>
            <a:r>
              <a:rPr lang="en-US" sz="1800" dirty="0" err="1"/>
              <a:t>chế</a:t>
            </a:r>
            <a:r>
              <a:rPr lang="vi-VN" sz="1800" dirty="0"/>
              <a:t>, kết quả đạt được không mang lại hiệu suất </a:t>
            </a:r>
            <a:r>
              <a:rPr lang="en-US" sz="1800" dirty="0" err="1"/>
              <a:t>như</a:t>
            </a:r>
            <a:r>
              <a:rPr lang="en-US" sz="1800" dirty="0"/>
              <a:t> </a:t>
            </a:r>
            <a:r>
              <a:rPr lang="en-US" sz="1800" dirty="0" err="1"/>
              <a:t>mong</a:t>
            </a:r>
            <a:r>
              <a:rPr lang="en-US" sz="1800" dirty="0"/>
              <a:t> </a:t>
            </a:r>
            <a:r>
              <a:rPr lang="en-US" sz="1800" dirty="0" err="1"/>
              <a:t>đợi</a:t>
            </a:r>
            <a:r>
              <a:rPr lang="vi-VN" sz="1800" dirty="0"/>
              <a:t>.</a:t>
            </a:r>
            <a:endParaRPr sz="1800" dirty="0"/>
          </a:p>
        </p:txBody>
      </p:sp>
      <p:sp>
        <p:nvSpPr>
          <p:cNvPr id="504" name="Google Shape;504;p45"/>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31206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500"/>
                                        <p:tgtEl>
                                          <p:spTgt spid="5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3">
                                            <p:txEl>
                                              <p:pRg st="0" end="0"/>
                                            </p:txEl>
                                          </p:spTgt>
                                        </p:tgtEl>
                                        <p:attrNameLst>
                                          <p:attrName>style.visibility</p:attrName>
                                        </p:attrNameLst>
                                      </p:cBhvr>
                                      <p:to>
                                        <p:strVal val="visible"/>
                                      </p:to>
                                    </p:set>
                                    <p:animEffect transition="in" filter="fade">
                                      <p:cBhvr>
                                        <p:cTn id="12" dur="500"/>
                                        <p:tgtEl>
                                          <p:spTgt spid="5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3">
                                            <p:txEl>
                                              <p:pRg st="1" end="1"/>
                                            </p:txEl>
                                          </p:spTgt>
                                        </p:tgtEl>
                                        <p:attrNameLst>
                                          <p:attrName>style.visibility</p:attrName>
                                        </p:attrNameLst>
                                      </p:cBhvr>
                                      <p:to>
                                        <p:strVal val="visible"/>
                                      </p:to>
                                    </p:set>
                                    <p:animEffect transition="in" filter="fade">
                                      <p:cBhvr>
                                        <p:cTn id="17" dur="500"/>
                                        <p:tgtEl>
                                          <p:spTgt spid="5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3">
                                            <p:txEl>
                                              <p:pRg st="2" end="2"/>
                                            </p:txEl>
                                          </p:spTgt>
                                        </p:tgtEl>
                                        <p:attrNameLst>
                                          <p:attrName>style.visibility</p:attrName>
                                        </p:attrNameLst>
                                      </p:cBhvr>
                                      <p:to>
                                        <p:strVal val="visible"/>
                                      </p:to>
                                    </p:set>
                                    <p:animEffect transition="in" filter="fade">
                                      <p:cBhvr>
                                        <p:cTn id="22" dur="500"/>
                                        <p:tgtEl>
                                          <p:spTgt spid="5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50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999930" y="902058"/>
            <a:ext cx="36666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Đề</a:t>
            </a:r>
            <a:r>
              <a:rPr lang="en-US" dirty="0"/>
              <a:t> </a:t>
            </a:r>
            <a:r>
              <a:rPr lang="en-US" dirty="0" err="1"/>
              <a:t>cập</a:t>
            </a:r>
            <a:r>
              <a:rPr lang="en-US" dirty="0"/>
              <a:t> </a:t>
            </a:r>
            <a:r>
              <a:rPr lang="en-US" dirty="0" err="1"/>
              <a:t>vấn</a:t>
            </a:r>
            <a:r>
              <a:rPr lang="en-US" dirty="0"/>
              <a:t> </a:t>
            </a:r>
            <a:r>
              <a:rPr lang="en-US" dirty="0" err="1"/>
              <a:t>đề</a:t>
            </a:r>
            <a:endParaRPr dirty="0"/>
          </a:p>
        </p:txBody>
      </p:sp>
      <p:sp>
        <p:nvSpPr>
          <p:cNvPr id="330" name="Google Shape;330;p22"/>
          <p:cNvSpPr txBox="1">
            <a:spLocks noGrp="1"/>
          </p:cNvSpPr>
          <p:nvPr>
            <p:ph type="body" idx="1"/>
          </p:nvPr>
        </p:nvSpPr>
        <p:spPr>
          <a:xfrm>
            <a:off x="911030" y="1924308"/>
            <a:ext cx="9160500" cy="4004700"/>
          </a:xfrm>
          <a:prstGeom prst="rect">
            <a:avLst/>
          </a:prstGeom>
          <a:noFill/>
          <a:ln>
            <a:noFill/>
          </a:ln>
        </p:spPr>
        <p:txBody>
          <a:bodyPr spcFirstLastPara="1" wrap="square" lIns="91425" tIns="45700" rIns="91425" bIns="45700" anchor="t" anchorCtr="0">
            <a:noAutofit/>
          </a:bodyPr>
          <a:lstStyle/>
          <a:p>
            <a:pPr marL="228600" lvl="0" indent="-304800" algn="l" rtl="0">
              <a:spcBef>
                <a:spcPts val="1000"/>
              </a:spcBef>
              <a:spcAft>
                <a:spcPts val="0"/>
              </a:spcAft>
              <a:buClr>
                <a:schemeClr val="lt1"/>
              </a:buClr>
              <a:buSzPts val="2800"/>
              <a:buChar char="•"/>
            </a:pPr>
            <a:r>
              <a:rPr lang="en-US" sz="2800" dirty="0" err="1">
                <a:latin typeface="Roboto"/>
                <a:ea typeface="Roboto"/>
                <a:cs typeface="Roboto"/>
                <a:sym typeface="Roboto"/>
              </a:rPr>
              <a:t>Công</a:t>
            </a:r>
            <a:r>
              <a:rPr lang="en-US" sz="2800" dirty="0">
                <a:latin typeface="Roboto"/>
                <a:ea typeface="Roboto"/>
                <a:cs typeface="Roboto"/>
                <a:sym typeface="Roboto"/>
              </a:rPr>
              <a:t> </a:t>
            </a:r>
            <a:r>
              <a:rPr lang="en-US" sz="2800" dirty="0" err="1">
                <a:latin typeface="Roboto"/>
                <a:ea typeface="Roboto"/>
                <a:cs typeface="Roboto"/>
                <a:sym typeface="Roboto"/>
              </a:rPr>
              <a:t>nghệ</a:t>
            </a:r>
            <a:r>
              <a:rPr lang="en-US" sz="2800" dirty="0">
                <a:latin typeface="Roboto"/>
                <a:ea typeface="Roboto"/>
                <a:cs typeface="Roboto"/>
                <a:sym typeface="Roboto"/>
              </a:rPr>
              <a:t> Big Data </a:t>
            </a:r>
            <a:r>
              <a:rPr lang="en-US" sz="2800" dirty="0" err="1">
                <a:latin typeface="Roboto"/>
                <a:ea typeface="Roboto"/>
                <a:cs typeface="Roboto"/>
                <a:sym typeface="Roboto"/>
              </a:rPr>
              <a:t>mở</a:t>
            </a:r>
            <a:r>
              <a:rPr lang="en-US" sz="2800" dirty="0">
                <a:latin typeface="Roboto"/>
                <a:ea typeface="Roboto"/>
                <a:cs typeface="Roboto"/>
                <a:sym typeface="Roboto"/>
              </a:rPr>
              <a:t> </a:t>
            </a:r>
            <a:r>
              <a:rPr lang="en-US" sz="2800" dirty="0" err="1">
                <a:latin typeface="Roboto"/>
                <a:ea typeface="Roboto"/>
                <a:cs typeface="Roboto"/>
                <a:sym typeface="Roboto"/>
              </a:rPr>
              <a:t>ra</a:t>
            </a:r>
            <a:r>
              <a:rPr lang="en-US" sz="2800" dirty="0">
                <a:latin typeface="Roboto"/>
                <a:ea typeface="Roboto"/>
                <a:cs typeface="Roboto"/>
                <a:sym typeface="Roboto"/>
              </a:rPr>
              <a:t> </a:t>
            </a:r>
            <a:r>
              <a:rPr lang="en-US" sz="2800" dirty="0" err="1">
                <a:latin typeface="Roboto"/>
                <a:ea typeface="Roboto"/>
                <a:cs typeface="Roboto"/>
                <a:sym typeface="Roboto"/>
              </a:rPr>
              <a:t>cơ</a:t>
            </a:r>
            <a:r>
              <a:rPr lang="en-US" sz="2800" dirty="0">
                <a:latin typeface="Roboto"/>
                <a:ea typeface="Roboto"/>
                <a:cs typeface="Roboto"/>
                <a:sym typeface="Roboto"/>
              </a:rPr>
              <a:t> </a:t>
            </a:r>
            <a:r>
              <a:rPr lang="en-US" sz="2800" dirty="0" err="1">
                <a:latin typeface="Roboto"/>
                <a:ea typeface="Roboto"/>
                <a:cs typeface="Roboto"/>
                <a:sym typeface="Roboto"/>
              </a:rPr>
              <a:t>hội</a:t>
            </a:r>
            <a:r>
              <a:rPr lang="en-US" sz="2800" dirty="0">
                <a:latin typeface="Roboto"/>
                <a:ea typeface="Roboto"/>
                <a:cs typeface="Roboto"/>
                <a:sym typeface="Roboto"/>
              </a:rPr>
              <a:t> </a:t>
            </a:r>
            <a:r>
              <a:rPr lang="en-US" sz="2800" dirty="0" err="1">
                <a:latin typeface="Roboto"/>
                <a:ea typeface="Roboto"/>
                <a:cs typeface="Roboto"/>
                <a:sym typeface="Roboto"/>
              </a:rPr>
              <a:t>mới</a:t>
            </a:r>
            <a:r>
              <a:rPr lang="en-US" sz="2800" dirty="0">
                <a:latin typeface="Roboto"/>
                <a:ea typeface="Roboto"/>
                <a:cs typeface="Roboto"/>
                <a:sym typeface="Roboto"/>
              </a:rPr>
              <a:t> </a:t>
            </a:r>
            <a:r>
              <a:rPr lang="en-US" sz="2800" dirty="0" err="1">
                <a:latin typeface="Roboto"/>
                <a:ea typeface="Roboto"/>
                <a:cs typeface="Roboto"/>
                <a:sym typeface="Roboto"/>
              </a:rPr>
              <a:t>để</a:t>
            </a:r>
            <a:r>
              <a:rPr lang="en-US" sz="2800" dirty="0">
                <a:latin typeface="Roboto"/>
                <a:ea typeface="Roboto"/>
                <a:cs typeface="Roboto"/>
                <a:sym typeface="Roboto"/>
              </a:rPr>
              <a:t> </a:t>
            </a:r>
            <a:r>
              <a:rPr lang="en-US" sz="2800" dirty="0" err="1">
                <a:latin typeface="Roboto"/>
                <a:ea typeface="Roboto"/>
                <a:cs typeface="Roboto"/>
                <a:sym typeface="Roboto"/>
              </a:rPr>
              <a:t>cách</a:t>
            </a:r>
            <a:r>
              <a:rPr lang="en-US" sz="2800" dirty="0">
                <a:latin typeface="Roboto"/>
                <a:ea typeface="Roboto"/>
                <a:cs typeface="Roboto"/>
                <a:sym typeface="Roboto"/>
              </a:rPr>
              <a:t> </a:t>
            </a:r>
            <a:r>
              <a:rPr lang="en-US" sz="2800" dirty="0" err="1">
                <a:latin typeface="Roboto"/>
                <a:ea typeface="Roboto"/>
                <a:cs typeface="Roboto"/>
                <a:sym typeface="Roboto"/>
              </a:rPr>
              <a:t>mạng</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bằng</a:t>
            </a:r>
            <a:r>
              <a:rPr lang="en-US" sz="2800" dirty="0">
                <a:latin typeface="Roboto"/>
                <a:ea typeface="Roboto"/>
                <a:cs typeface="Roboto"/>
                <a:sym typeface="Roboto"/>
              </a:rPr>
              <a:t> </a:t>
            </a:r>
            <a:r>
              <a:rPr lang="en-US" sz="2800" dirty="0" err="1">
                <a:latin typeface="Roboto"/>
                <a:ea typeface="Roboto"/>
                <a:cs typeface="Roboto"/>
                <a:sym typeface="Roboto"/>
              </a:rPr>
              <a:t>cách</a:t>
            </a:r>
            <a:r>
              <a:rPr lang="en-US" sz="2800" dirty="0">
                <a:latin typeface="Roboto"/>
                <a:ea typeface="Roboto"/>
                <a:cs typeface="Roboto"/>
                <a:sym typeface="Roboto"/>
              </a:rPr>
              <a:t> </a:t>
            </a:r>
            <a:r>
              <a:rPr lang="en-US" sz="2800" dirty="0" err="1">
                <a:latin typeface="Roboto"/>
                <a:ea typeface="Roboto"/>
                <a:cs typeface="Roboto"/>
                <a:sym typeface="Roboto"/>
              </a:rPr>
              <a:t>tận</a:t>
            </a:r>
            <a:r>
              <a:rPr lang="en-US" sz="2800" dirty="0">
                <a:latin typeface="Roboto"/>
                <a:ea typeface="Roboto"/>
                <a:cs typeface="Roboto"/>
                <a:sym typeface="Roboto"/>
              </a:rPr>
              <a:t> </a:t>
            </a:r>
            <a:r>
              <a:rPr lang="en-US" sz="2800" dirty="0" err="1">
                <a:latin typeface="Roboto"/>
                <a:ea typeface="Roboto"/>
                <a:cs typeface="Roboto"/>
                <a:sym typeface="Roboto"/>
              </a:rPr>
              <a:t>dụng</a:t>
            </a:r>
            <a:r>
              <a:rPr lang="en-US" sz="2800" dirty="0">
                <a:latin typeface="Roboto"/>
                <a:ea typeface="Roboto"/>
                <a:cs typeface="Roboto"/>
                <a:sym typeface="Roboto"/>
              </a:rPr>
              <a:t> </a:t>
            </a:r>
            <a:r>
              <a:rPr lang="en-US" sz="2800" dirty="0" err="1">
                <a:latin typeface="Roboto"/>
                <a:ea typeface="Roboto"/>
                <a:cs typeface="Roboto"/>
                <a:sym typeface="Roboto"/>
              </a:rPr>
              <a:t>lượng</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gian</a:t>
            </a:r>
            <a:r>
              <a:rPr lang="en-US" sz="2800" dirty="0">
                <a:latin typeface="Roboto"/>
                <a:ea typeface="Roboto"/>
                <a:cs typeface="Roboto"/>
                <a:sym typeface="Roboto"/>
              </a:rPr>
              <a:t> </a:t>
            </a:r>
            <a:r>
              <a:rPr lang="en-US" sz="2800" dirty="0" err="1">
                <a:latin typeface="Roboto"/>
                <a:ea typeface="Roboto"/>
                <a:cs typeface="Roboto"/>
                <a:sym typeface="Roboto"/>
              </a:rPr>
              <a:t>thực</a:t>
            </a:r>
            <a:r>
              <a:rPr lang="en-US" sz="2800" dirty="0">
                <a:latin typeface="Roboto"/>
                <a:ea typeface="Roboto"/>
                <a:cs typeface="Roboto"/>
                <a:sym typeface="Roboto"/>
              </a:rPr>
              <a:t>. </a:t>
            </a:r>
            <a:r>
              <a:rPr lang="en-US" sz="2800" dirty="0" err="1">
                <a:latin typeface="Roboto"/>
                <a:ea typeface="Roboto"/>
                <a:cs typeface="Roboto"/>
                <a:sym typeface="Roboto"/>
              </a:rPr>
              <a:t>Dù</a:t>
            </a:r>
            <a:r>
              <a:rPr lang="en-US" sz="2800" dirty="0">
                <a:latin typeface="Roboto"/>
                <a:ea typeface="Roboto"/>
                <a:cs typeface="Roboto"/>
                <a:sym typeface="Roboto"/>
              </a:rPr>
              <a:t> </a:t>
            </a:r>
            <a:r>
              <a:rPr lang="en-US" sz="2800" dirty="0" err="1">
                <a:latin typeface="Roboto"/>
                <a:ea typeface="Roboto"/>
                <a:cs typeface="Roboto"/>
                <a:sym typeface="Roboto"/>
              </a:rPr>
              <a:t>tiềm</a:t>
            </a:r>
            <a:r>
              <a:rPr lang="en-US" sz="2800" dirty="0">
                <a:latin typeface="Roboto"/>
                <a:ea typeface="Roboto"/>
                <a:cs typeface="Roboto"/>
                <a:sym typeface="Roboto"/>
              </a:rPr>
              <a:t> </a:t>
            </a:r>
            <a:r>
              <a:rPr lang="en-US" sz="2800" dirty="0" err="1">
                <a:latin typeface="Roboto"/>
                <a:ea typeface="Roboto"/>
                <a:cs typeface="Roboto"/>
                <a:sym typeface="Roboto"/>
              </a:rPr>
              <a:t>năng</a:t>
            </a:r>
            <a:r>
              <a:rPr lang="en-US" sz="2800" dirty="0">
                <a:latin typeface="Roboto"/>
                <a:ea typeface="Roboto"/>
                <a:cs typeface="Roboto"/>
                <a:sym typeface="Roboto"/>
              </a:rPr>
              <a:t> </a:t>
            </a:r>
            <a:r>
              <a:rPr lang="en-US" sz="2800" dirty="0" err="1">
                <a:latin typeface="Roboto"/>
                <a:ea typeface="Roboto"/>
                <a:cs typeface="Roboto"/>
                <a:sym typeface="Roboto"/>
              </a:rPr>
              <a:t>là</a:t>
            </a:r>
            <a:r>
              <a:rPr lang="en-US" sz="2800" dirty="0">
                <a:latin typeface="Roboto"/>
                <a:ea typeface="Roboto"/>
                <a:cs typeface="Roboto"/>
                <a:sym typeface="Roboto"/>
              </a:rPr>
              <a:t> </a:t>
            </a:r>
            <a:r>
              <a:rPr lang="en-US" sz="2800" dirty="0" err="1">
                <a:latin typeface="Roboto"/>
                <a:ea typeface="Roboto"/>
                <a:cs typeface="Roboto"/>
                <a:sym typeface="Roboto"/>
              </a:rPr>
              <a:t>vậy</a:t>
            </a:r>
            <a:r>
              <a:rPr lang="en-US" sz="2800" dirty="0">
                <a:latin typeface="Roboto"/>
                <a:ea typeface="Roboto"/>
                <a:cs typeface="Roboto"/>
                <a:sym typeface="Roboto"/>
              </a:rPr>
              <a:t> </a:t>
            </a:r>
            <a:r>
              <a:rPr lang="en-US" sz="2800" dirty="0" err="1">
                <a:latin typeface="Roboto"/>
                <a:ea typeface="Roboto"/>
                <a:cs typeface="Roboto"/>
                <a:sym typeface="Roboto"/>
              </a:rPr>
              <a:t>nhưng</a:t>
            </a:r>
            <a:r>
              <a:rPr lang="en-US" sz="2800" dirty="0">
                <a:latin typeface="Roboto"/>
                <a:ea typeface="Roboto"/>
                <a:cs typeface="Roboto"/>
                <a:sym typeface="Roboto"/>
              </a:rPr>
              <a:t> </a:t>
            </a:r>
            <a:r>
              <a:rPr lang="en-US" sz="2800" dirty="0" err="1">
                <a:latin typeface="Roboto"/>
                <a:ea typeface="Roboto"/>
                <a:cs typeface="Roboto"/>
                <a:sym typeface="Roboto"/>
              </a:rPr>
              <a:t>vẫn</a:t>
            </a:r>
            <a:r>
              <a:rPr lang="en-US" sz="2800" dirty="0">
                <a:latin typeface="Roboto"/>
                <a:ea typeface="Roboto"/>
                <a:cs typeface="Roboto"/>
                <a:sym typeface="Roboto"/>
              </a:rPr>
              <a:t> </a:t>
            </a:r>
            <a:r>
              <a:rPr lang="en-US" sz="2800" dirty="0" err="1">
                <a:latin typeface="Roboto"/>
                <a:ea typeface="Roboto"/>
                <a:cs typeface="Roboto"/>
                <a:sym typeface="Roboto"/>
              </a:rPr>
              <a:t>còn</a:t>
            </a:r>
            <a:r>
              <a:rPr lang="en-US" sz="2800" dirty="0">
                <a:latin typeface="Roboto"/>
                <a:ea typeface="Roboto"/>
                <a:cs typeface="Roboto"/>
                <a:sym typeface="Roboto"/>
              </a:rPr>
              <a:t> </a:t>
            </a:r>
            <a:r>
              <a:rPr lang="en-US" sz="2800" dirty="0" err="1">
                <a:latin typeface="Roboto"/>
                <a:ea typeface="Roboto"/>
                <a:cs typeface="Roboto"/>
                <a:sym typeface="Roboto"/>
              </a:rPr>
              <a:t>khoảng</a:t>
            </a:r>
            <a:r>
              <a:rPr lang="en-US" sz="2800" dirty="0">
                <a:latin typeface="Roboto"/>
                <a:ea typeface="Roboto"/>
                <a:cs typeface="Roboto"/>
                <a:sym typeface="Roboto"/>
              </a:rPr>
              <a:t> </a:t>
            </a:r>
            <a:r>
              <a:rPr lang="en-US" sz="2800" dirty="0" err="1">
                <a:latin typeface="Roboto"/>
                <a:ea typeface="Roboto"/>
                <a:cs typeface="Roboto"/>
                <a:sym typeface="Roboto"/>
              </a:rPr>
              <a:t>cách</a:t>
            </a:r>
            <a:r>
              <a:rPr lang="en-US" sz="2800" dirty="0">
                <a:latin typeface="Roboto"/>
                <a:ea typeface="Roboto"/>
                <a:cs typeface="Roboto"/>
                <a:sym typeface="Roboto"/>
              </a:rPr>
              <a:t> </a:t>
            </a:r>
            <a:r>
              <a:rPr lang="en-US" sz="2800" dirty="0" err="1">
                <a:latin typeface="Roboto"/>
                <a:ea typeface="Roboto"/>
                <a:cs typeface="Roboto"/>
                <a:sym typeface="Roboto"/>
              </a:rPr>
              <a:t>khi</a:t>
            </a:r>
            <a:r>
              <a:rPr lang="en-US" sz="2800" dirty="0">
                <a:latin typeface="Roboto"/>
                <a:ea typeface="Roboto"/>
                <a:cs typeface="Roboto"/>
                <a:sym typeface="Roboto"/>
              </a:rPr>
              <a:t> </a:t>
            </a:r>
            <a:r>
              <a:rPr lang="en-US" sz="2800" dirty="0" err="1">
                <a:latin typeface="Roboto"/>
                <a:ea typeface="Roboto"/>
                <a:cs typeface="Roboto"/>
                <a:sym typeface="Roboto"/>
              </a:rPr>
              <a:t>tiến</a:t>
            </a:r>
            <a:r>
              <a:rPr lang="en-US" sz="2800" dirty="0">
                <a:latin typeface="Roboto"/>
                <a:ea typeface="Roboto"/>
                <a:cs typeface="Roboto"/>
                <a:sym typeface="Roboto"/>
              </a:rPr>
              <a:t> </a:t>
            </a:r>
            <a:r>
              <a:rPr lang="en-US" sz="2800" dirty="0" err="1">
                <a:latin typeface="Roboto"/>
                <a:ea typeface="Roboto"/>
                <a:cs typeface="Roboto"/>
                <a:sym typeface="Roboto"/>
              </a:rPr>
              <a:t>đến</a:t>
            </a:r>
            <a:r>
              <a:rPr lang="en-US" sz="2800" dirty="0">
                <a:latin typeface="Roboto"/>
                <a:ea typeface="Roboto"/>
                <a:cs typeface="Roboto"/>
                <a:sym typeface="Roboto"/>
              </a:rPr>
              <a:t> </a:t>
            </a:r>
            <a:r>
              <a:rPr lang="en-US" sz="2800" dirty="0" err="1">
                <a:latin typeface="Roboto"/>
                <a:ea typeface="Roboto"/>
                <a:cs typeface="Roboto"/>
                <a:sym typeface="Roboto"/>
              </a:rPr>
              <a:t>dùng</a:t>
            </a:r>
            <a:r>
              <a:rPr lang="en-US" sz="2800" dirty="0">
                <a:latin typeface="Roboto"/>
                <a:ea typeface="Roboto"/>
                <a:cs typeface="Roboto"/>
                <a:sym typeface="Roboto"/>
              </a:rPr>
              <a:t> </a:t>
            </a: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Big Data </a:t>
            </a:r>
            <a:r>
              <a:rPr lang="en-US" sz="2800" dirty="0" err="1">
                <a:latin typeface="Roboto"/>
                <a:ea typeface="Roboto"/>
                <a:cs typeface="Roboto"/>
                <a:sym typeface="Roboto"/>
              </a:rPr>
              <a:t>đầy</a:t>
            </a:r>
            <a:r>
              <a:rPr lang="en-US" sz="2800" dirty="0">
                <a:latin typeface="Roboto"/>
                <a:ea typeface="Roboto"/>
                <a:cs typeface="Roboto"/>
                <a:sym typeface="Roboto"/>
              </a:rPr>
              <a:t> </a:t>
            </a:r>
            <a:r>
              <a:rPr lang="en-US" sz="2800" dirty="0" err="1">
                <a:latin typeface="Roboto"/>
                <a:ea typeface="Roboto"/>
                <a:cs typeface="Roboto"/>
                <a:sym typeface="Roboto"/>
              </a:rPr>
              <a:t>đủ</a:t>
            </a:r>
            <a:r>
              <a:rPr lang="en-US" sz="2800" dirty="0">
                <a:latin typeface="Roboto"/>
                <a:ea typeface="Roboto"/>
                <a:cs typeface="Roboto"/>
                <a:sym typeface="Roboto"/>
              </a:rPr>
              <a:t> </a:t>
            </a:r>
            <a:r>
              <a:rPr lang="en-US" sz="2800" dirty="0" err="1">
                <a:latin typeface="Roboto"/>
                <a:ea typeface="Roboto"/>
                <a:cs typeface="Roboto"/>
                <a:sym typeface="Roboto"/>
              </a:rPr>
              <a:t>để</a:t>
            </a:r>
            <a:r>
              <a:rPr lang="en-US" sz="2800" dirty="0">
                <a:latin typeface="Roboto"/>
                <a:ea typeface="Roboto"/>
                <a:cs typeface="Roboto"/>
                <a:sym typeface="Roboto"/>
              </a:rPr>
              <a:t> </a:t>
            </a:r>
            <a:r>
              <a:rPr lang="en-US" sz="2800" dirty="0" err="1">
                <a:latin typeface="Roboto"/>
                <a:ea typeface="Roboto"/>
                <a:cs typeface="Roboto"/>
                <a:sym typeface="Roboto"/>
              </a:rPr>
              <a:t>tăng</a:t>
            </a:r>
            <a:r>
              <a:rPr lang="en-US" sz="2800" dirty="0">
                <a:latin typeface="Roboto"/>
                <a:ea typeface="Roboto"/>
                <a:cs typeface="Roboto"/>
                <a:sym typeface="Roboto"/>
              </a:rPr>
              <a:t> </a:t>
            </a:r>
            <a:r>
              <a:rPr lang="en-US" sz="2800" dirty="0" err="1">
                <a:latin typeface="Roboto"/>
                <a:ea typeface="Roboto"/>
                <a:cs typeface="Roboto"/>
                <a:sym typeface="Roboto"/>
              </a:rPr>
              <a:t>cường</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chính</a:t>
            </a:r>
            <a:r>
              <a:rPr lang="en-US" sz="2800" dirty="0">
                <a:latin typeface="Roboto"/>
                <a:ea typeface="Roboto"/>
                <a:cs typeface="Roboto"/>
                <a:sym typeface="Roboto"/>
              </a:rPr>
              <a:t> </a:t>
            </a:r>
            <a:r>
              <a:rPr lang="en-US" sz="2800" dirty="0" err="1">
                <a:latin typeface="Roboto"/>
                <a:ea typeface="Roboto"/>
                <a:cs typeface="Roboto"/>
                <a:sym typeface="Roboto"/>
              </a:rPr>
              <a:t>xác</a:t>
            </a:r>
            <a:r>
              <a:rPr lang="en-US" sz="2800" dirty="0">
                <a:latin typeface="Roboto"/>
                <a:ea typeface="Roboto"/>
                <a:cs typeface="Roboto"/>
                <a:sym typeface="Roboto"/>
              </a:rPr>
              <a:t> </a:t>
            </a:r>
            <a:r>
              <a:rPr lang="en-US" sz="2800" dirty="0" err="1">
                <a:latin typeface="Roboto"/>
                <a:ea typeface="Roboto"/>
                <a:cs typeface="Roboto"/>
                <a:sym typeface="Roboto"/>
              </a:rPr>
              <a:t>của</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hiện</a:t>
            </a:r>
            <a:r>
              <a:rPr lang="en-US" sz="2800" dirty="0">
                <a:latin typeface="Roboto"/>
                <a:ea typeface="Roboto"/>
                <a:cs typeface="Roboto"/>
                <a:sym typeface="Roboto"/>
              </a:rPr>
              <a:t> </a:t>
            </a:r>
            <a:r>
              <a:rPr lang="en-US" sz="2800" dirty="0" err="1">
                <a:latin typeface="Roboto"/>
                <a:ea typeface="Roboto"/>
                <a:cs typeface="Roboto"/>
                <a:sym typeface="Roboto"/>
              </a:rPr>
              <a:t>tại</a:t>
            </a:r>
            <a:r>
              <a:rPr lang="en-US" sz="2800" dirty="0">
                <a:latin typeface="Roboto"/>
                <a:ea typeface="Roboto"/>
                <a:cs typeface="Roboto"/>
                <a:sym typeface="Roboto"/>
              </a:rPr>
              <a:t> </a:t>
            </a:r>
            <a:r>
              <a:rPr lang="en-US" sz="2800" dirty="0" err="1">
                <a:latin typeface="Roboto"/>
                <a:ea typeface="Roboto"/>
                <a:cs typeface="Roboto"/>
                <a:sym typeface="Roboto"/>
              </a:rPr>
              <a:t>thường</a:t>
            </a:r>
            <a:r>
              <a:rPr lang="en-US" sz="2800" dirty="0">
                <a:latin typeface="Roboto"/>
                <a:ea typeface="Roboto"/>
                <a:cs typeface="Roboto"/>
                <a:sym typeface="Roboto"/>
              </a:rPr>
              <a:t> </a:t>
            </a:r>
            <a:r>
              <a:rPr lang="en-US" sz="2800" dirty="0" err="1">
                <a:latin typeface="Roboto"/>
                <a:ea typeface="Roboto"/>
                <a:cs typeface="Roboto"/>
                <a:sym typeface="Roboto"/>
              </a:rPr>
              <a:t>gặp</a:t>
            </a:r>
            <a:r>
              <a:rPr lang="en-US" sz="2800" dirty="0">
                <a:latin typeface="Roboto"/>
                <a:ea typeface="Roboto"/>
                <a:cs typeface="Roboto"/>
                <a:sym typeface="Roboto"/>
              </a:rPr>
              <a:t> </a:t>
            </a:r>
            <a:r>
              <a:rPr lang="en-US" sz="2800" dirty="0" err="1">
                <a:latin typeface="Roboto"/>
                <a:ea typeface="Roboto"/>
                <a:cs typeface="Roboto"/>
                <a:sym typeface="Roboto"/>
              </a:rPr>
              <a:t>hạn</a:t>
            </a:r>
            <a:r>
              <a:rPr lang="en-US" sz="2800" dirty="0">
                <a:latin typeface="Roboto"/>
                <a:ea typeface="Roboto"/>
                <a:cs typeface="Roboto"/>
                <a:sym typeface="Roboto"/>
              </a:rPr>
              <a:t> </a:t>
            </a:r>
            <a:r>
              <a:rPr lang="en-US" sz="2800" dirty="0" err="1">
                <a:latin typeface="Roboto"/>
                <a:ea typeface="Roboto"/>
                <a:cs typeface="Roboto"/>
                <a:sym typeface="Roboto"/>
              </a:rPr>
              <a:t>chế</a:t>
            </a:r>
            <a:r>
              <a:rPr lang="en-US" sz="2800" dirty="0">
                <a:latin typeface="Roboto"/>
                <a:ea typeface="Roboto"/>
                <a:cs typeface="Roboto"/>
                <a:sym typeface="Roboto"/>
              </a:rPr>
              <a:t> </a:t>
            </a: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việc</a:t>
            </a:r>
            <a:r>
              <a:rPr lang="en-US" sz="2800" dirty="0">
                <a:latin typeface="Roboto"/>
                <a:ea typeface="Roboto"/>
                <a:cs typeface="Roboto"/>
                <a:sym typeface="Roboto"/>
              </a:rPr>
              <a:t> </a:t>
            </a:r>
            <a:r>
              <a:rPr lang="en-US" sz="2800" dirty="0" err="1">
                <a:latin typeface="Roboto"/>
                <a:ea typeface="Roboto"/>
                <a:cs typeface="Roboto"/>
                <a:sym typeface="Roboto"/>
              </a:rPr>
              <a:t>hấp</a:t>
            </a:r>
            <a:r>
              <a:rPr lang="en-US" sz="2800" dirty="0">
                <a:latin typeface="Roboto"/>
                <a:ea typeface="Roboto"/>
                <a:cs typeface="Roboto"/>
                <a:sym typeface="Roboto"/>
              </a:rPr>
              <a:t> </a:t>
            </a:r>
            <a:r>
              <a:rPr lang="en-US" sz="2800" dirty="0" err="1">
                <a:latin typeface="Roboto"/>
                <a:ea typeface="Roboto"/>
                <a:cs typeface="Roboto"/>
                <a:sym typeface="Roboto"/>
              </a:rPr>
              <a:t>thụ</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lượng</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đa</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tạo</a:t>
            </a:r>
            <a:r>
              <a:rPr lang="en-US" sz="2800" dirty="0">
                <a:latin typeface="Roboto"/>
                <a:ea typeface="Roboto"/>
                <a:cs typeface="Roboto"/>
                <a:sym typeface="Roboto"/>
              </a:rPr>
              <a:t> </a:t>
            </a:r>
            <a:r>
              <a:rPr lang="en-US" sz="2800" dirty="0" err="1">
                <a:latin typeface="Roboto"/>
                <a:ea typeface="Roboto"/>
                <a:cs typeface="Roboto"/>
                <a:sym typeface="Roboto"/>
              </a:rPr>
              <a:t>ra</a:t>
            </a:r>
            <a:r>
              <a:rPr lang="en-US" sz="2800" dirty="0">
                <a:latin typeface="Roboto"/>
                <a:ea typeface="Roboto"/>
                <a:cs typeface="Roboto"/>
                <a:sym typeface="Roboto"/>
              </a:rPr>
              <a:t> </a:t>
            </a:r>
            <a:r>
              <a:rPr lang="en-US" sz="2800" dirty="0" err="1">
                <a:latin typeface="Roboto"/>
                <a:ea typeface="Roboto"/>
                <a:cs typeface="Roboto"/>
                <a:sym typeface="Roboto"/>
              </a:rPr>
              <a:t>bởi</a:t>
            </a:r>
            <a:r>
              <a:rPr lang="en-US" sz="2800" dirty="0">
                <a:latin typeface="Roboto"/>
                <a:ea typeface="Roboto"/>
                <a:cs typeface="Roboto"/>
                <a:sym typeface="Roboto"/>
              </a:rPr>
              <a:t> </a:t>
            </a:r>
            <a:r>
              <a:rPr lang="en-US" sz="2800" dirty="0" err="1">
                <a:latin typeface="Roboto"/>
                <a:ea typeface="Roboto"/>
                <a:cs typeface="Roboto"/>
                <a:sym typeface="Roboto"/>
              </a:rPr>
              <a:t>vệ</a:t>
            </a:r>
            <a:r>
              <a:rPr lang="en-US" sz="2800" dirty="0">
                <a:latin typeface="Roboto"/>
                <a:ea typeface="Roboto"/>
                <a:cs typeface="Roboto"/>
                <a:sym typeface="Roboto"/>
              </a:rPr>
              <a:t> </a:t>
            </a:r>
            <a:r>
              <a:rPr lang="en-US" sz="2800" dirty="0" err="1">
                <a:latin typeface="Roboto"/>
                <a:ea typeface="Roboto"/>
                <a:cs typeface="Roboto"/>
                <a:sym typeface="Roboto"/>
              </a:rPr>
              <a:t>tinh</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trạm</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cảm</a:t>
            </a:r>
            <a:r>
              <a:rPr lang="en-US" sz="2800" dirty="0">
                <a:latin typeface="Roboto"/>
                <a:ea typeface="Roboto"/>
                <a:cs typeface="Roboto"/>
                <a:sym typeface="Roboto"/>
              </a:rPr>
              <a:t> </a:t>
            </a:r>
            <a:r>
              <a:rPr lang="en-US" sz="2800" dirty="0" err="1">
                <a:latin typeface="Roboto"/>
                <a:ea typeface="Roboto"/>
                <a:cs typeface="Roboto"/>
                <a:sym typeface="Roboto"/>
              </a:rPr>
              <a:t>biến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khác</a:t>
            </a:r>
            <a:r>
              <a:rPr lang="en-US" sz="2800" dirty="0">
                <a:latin typeface="Roboto"/>
                <a:ea typeface="Roboto"/>
                <a:cs typeface="Roboto"/>
                <a:sym typeface="Roboto"/>
              </a:rPr>
              <a:t>.</a:t>
            </a:r>
            <a:endParaRPr sz="2800" dirty="0">
              <a:latin typeface="Roboto"/>
              <a:ea typeface="Roboto"/>
              <a:cs typeface="Roboto"/>
              <a:sym typeface="Roboto"/>
            </a:endParaRPr>
          </a:p>
          <a:p>
            <a:pPr marL="0" lvl="0" indent="0" algn="l" rtl="0">
              <a:lnSpc>
                <a:spcPct val="100000"/>
              </a:lnSpc>
              <a:spcBef>
                <a:spcPts val="1000"/>
              </a:spcBef>
              <a:spcAft>
                <a:spcPts val="0"/>
              </a:spcAft>
              <a:buNone/>
            </a:pPr>
            <a:endParaRPr sz="2800" dirty="0">
              <a:latin typeface="Roboto"/>
              <a:ea typeface="Roboto"/>
              <a:cs typeface="Roboto"/>
              <a:sym typeface="Roboto"/>
            </a:endParaRPr>
          </a:p>
        </p:txBody>
      </p:sp>
      <p:sp>
        <p:nvSpPr>
          <p:cNvPr id="331" name="Google Shape;331;p22"/>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30">
                                            <p:txEl>
                                              <p:pRg st="0" end="0"/>
                                            </p:txEl>
                                          </p:spTgt>
                                        </p:tgtEl>
                                        <p:attrNameLst>
                                          <p:attrName>style.visibility</p:attrName>
                                        </p:attrNameLst>
                                      </p:cBhvr>
                                      <p:to>
                                        <p:strVal val="visible"/>
                                      </p:to>
                                    </p:set>
                                    <p:anim calcmode="lin" valueType="num">
                                      <p:cBhvr>
                                        <p:cTn id="12" dur="500" fill="hold"/>
                                        <p:tgtEl>
                                          <p:spTgt spid="33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3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3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167882" y="1098000"/>
            <a:ext cx="36666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Ứng</a:t>
            </a:r>
            <a:r>
              <a:rPr lang="en-US" dirty="0"/>
              <a:t> </a:t>
            </a:r>
            <a:r>
              <a:rPr lang="en-US" dirty="0" err="1"/>
              <a:t>dụng</a:t>
            </a:r>
            <a:endParaRPr dirty="0"/>
          </a:p>
        </p:txBody>
      </p:sp>
      <p:sp>
        <p:nvSpPr>
          <p:cNvPr id="337" name="Google Shape;337;p23"/>
          <p:cNvSpPr txBox="1">
            <a:spLocks noGrp="1"/>
          </p:cNvSpPr>
          <p:nvPr>
            <p:ph type="body" idx="1"/>
          </p:nvPr>
        </p:nvSpPr>
        <p:spPr>
          <a:xfrm>
            <a:off x="1078982" y="2120250"/>
            <a:ext cx="9160500" cy="3189900"/>
          </a:xfrm>
          <a:prstGeom prst="rect">
            <a:avLst/>
          </a:prstGeom>
          <a:noFill/>
          <a:ln>
            <a:noFill/>
          </a:ln>
        </p:spPr>
        <p:txBody>
          <a:bodyPr spcFirstLastPara="1" wrap="square" lIns="91425" tIns="45700" rIns="91425" bIns="45700" anchor="t" anchorCtr="0">
            <a:noAutofit/>
          </a:bodyPr>
          <a:lstStyle/>
          <a:p>
            <a:pPr indent="-457200">
              <a:lnSpc>
                <a:spcPct val="115000"/>
              </a:lnSpc>
              <a:spcBef>
                <a:spcPts val="0"/>
              </a:spcBef>
            </a:pPr>
            <a:r>
              <a:rPr lang="en-US" sz="2800" dirty="0" err="1"/>
              <a:t>Trong</a:t>
            </a:r>
            <a:r>
              <a:rPr lang="en-US" sz="2800" dirty="0"/>
              <a:t> </a:t>
            </a:r>
            <a:r>
              <a:rPr lang="en-US" sz="2800" dirty="0" err="1"/>
              <a:t>chuẩn</a:t>
            </a:r>
            <a:r>
              <a:rPr lang="en-US" sz="2800" dirty="0"/>
              <a:t> </a:t>
            </a:r>
            <a:r>
              <a:rPr lang="en-US" sz="2800" dirty="0" err="1"/>
              <a:t>bị</a:t>
            </a:r>
            <a:r>
              <a:rPr lang="en-US" sz="2800" dirty="0"/>
              <a:t> </a:t>
            </a:r>
            <a:r>
              <a:rPr lang="en-US" sz="2800" dirty="0" err="1"/>
              <a:t>và</a:t>
            </a:r>
            <a:r>
              <a:rPr lang="en-US" sz="2800" dirty="0"/>
              <a:t> </a:t>
            </a:r>
            <a:r>
              <a:rPr lang="en-US" sz="2800" dirty="0" err="1"/>
              <a:t>phản</a:t>
            </a:r>
            <a:r>
              <a:rPr lang="en-US" sz="2800" dirty="0"/>
              <a:t> </a:t>
            </a:r>
            <a:r>
              <a:rPr lang="en-US" sz="2800" dirty="0" err="1"/>
              <a:t>ứng</a:t>
            </a:r>
            <a:r>
              <a:rPr lang="en-US" sz="2800" dirty="0"/>
              <a:t> </a:t>
            </a:r>
            <a:r>
              <a:rPr lang="en-US" sz="2800" dirty="0" err="1"/>
              <a:t>trước</a:t>
            </a:r>
            <a:r>
              <a:rPr lang="en-US" sz="2800" dirty="0"/>
              <a:t> </a:t>
            </a:r>
            <a:r>
              <a:rPr lang="en-US" sz="2800" dirty="0" err="1"/>
              <a:t>thảm</a:t>
            </a:r>
            <a:r>
              <a:rPr lang="en-US" sz="2800" dirty="0"/>
              <a:t> </a:t>
            </a:r>
            <a:r>
              <a:rPr lang="en-US" sz="2800" dirty="0" err="1"/>
              <a:t>họa</a:t>
            </a:r>
            <a:endParaRPr lang="en-US" sz="2800" dirty="0"/>
          </a:p>
          <a:p>
            <a:pPr indent="-457200">
              <a:lnSpc>
                <a:spcPct val="115000"/>
              </a:lnSpc>
              <a:spcBef>
                <a:spcPts val="0"/>
              </a:spcBef>
            </a:pPr>
            <a:r>
              <a:rPr lang="en-US" sz="2800" dirty="0" err="1"/>
              <a:t>Trong</a:t>
            </a:r>
            <a:r>
              <a:rPr lang="en-US" sz="2800" dirty="0"/>
              <a:t> </a:t>
            </a:r>
            <a:r>
              <a:rPr lang="en-US" sz="2800" dirty="0" err="1"/>
              <a:t>nông</a:t>
            </a:r>
            <a:r>
              <a:rPr lang="en-US" sz="2800" dirty="0"/>
              <a:t> </a:t>
            </a:r>
            <a:r>
              <a:rPr lang="en-US" sz="2800" dirty="0" err="1"/>
              <a:t>nghiệp</a:t>
            </a:r>
            <a:endParaRPr lang="en-US" sz="2800" dirty="0"/>
          </a:p>
          <a:p>
            <a:pPr indent="-457200">
              <a:lnSpc>
                <a:spcPct val="115000"/>
              </a:lnSpc>
              <a:spcBef>
                <a:spcPts val="0"/>
              </a:spcBef>
            </a:pPr>
            <a:r>
              <a:rPr lang="en-US" sz="2800" dirty="0" err="1"/>
              <a:t>Tối</a:t>
            </a:r>
            <a:r>
              <a:rPr lang="en-US" sz="2800" dirty="0"/>
              <a:t> </a:t>
            </a:r>
            <a:r>
              <a:rPr lang="en-US" sz="2800" dirty="0" err="1"/>
              <a:t>ưu</a:t>
            </a:r>
            <a:r>
              <a:rPr lang="en-US" sz="2800" dirty="0"/>
              <a:t> </a:t>
            </a:r>
            <a:r>
              <a:rPr lang="en-US" sz="2800" dirty="0" err="1"/>
              <a:t>hóa</a:t>
            </a:r>
            <a:r>
              <a:rPr lang="en-US" sz="2800" dirty="0"/>
              <a:t> </a:t>
            </a:r>
            <a:r>
              <a:rPr lang="en-US" sz="2800" dirty="0" err="1"/>
              <a:t>năng</a:t>
            </a:r>
            <a:r>
              <a:rPr lang="en-US" sz="2800" dirty="0"/>
              <a:t> </a:t>
            </a:r>
            <a:r>
              <a:rPr lang="en-US" sz="2800" dirty="0" err="1"/>
              <a:t>lượng</a:t>
            </a:r>
            <a:r>
              <a:rPr lang="en-US" sz="2800" dirty="0"/>
              <a:t> </a:t>
            </a:r>
            <a:r>
              <a:rPr lang="en-US" sz="2800" dirty="0" err="1"/>
              <a:t>tái</a:t>
            </a:r>
            <a:r>
              <a:rPr lang="en-US" sz="2800" dirty="0"/>
              <a:t> </a:t>
            </a:r>
            <a:r>
              <a:rPr lang="en-US" sz="2800" dirty="0" err="1"/>
              <a:t>tạo</a:t>
            </a:r>
            <a:endParaRPr lang="en-US" sz="2800" dirty="0"/>
          </a:p>
          <a:p>
            <a:pPr indent="-457200">
              <a:lnSpc>
                <a:spcPct val="115000"/>
              </a:lnSpc>
              <a:spcBef>
                <a:spcPts val="0"/>
              </a:spcBef>
            </a:pP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giao</a:t>
            </a:r>
            <a:r>
              <a:rPr lang="en-US" sz="2800" dirty="0">
                <a:latin typeface="Roboto"/>
                <a:ea typeface="Roboto"/>
                <a:cs typeface="Roboto"/>
                <a:sym typeface="Roboto"/>
              </a:rPr>
              <a:t> </a:t>
            </a:r>
            <a:r>
              <a:rPr lang="en-US" sz="2800" dirty="0" err="1">
                <a:latin typeface="Roboto"/>
                <a:ea typeface="Roboto"/>
                <a:cs typeface="Roboto"/>
                <a:sym typeface="Roboto"/>
              </a:rPr>
              <a:t>thông</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logistics</a:t>
            </a:r>
          </a:p>
          <a:p>
            <a:pPr indent="-457200">
              <a:lnSpc>
                <a:spcPct val="115000"/>
              </a:lnSpc>
              <a:spcBef>
                <a:spcPts val="0"/>
              </a:spcBef>
            </a:pP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quy</a:t>
            </a:r>
            <a:r>
              <a:rPr lang="en-US" sz="2800" dirty="0">
                <a:latin typeface="Roboto"/>
                <a:ea typeface="Roboto"/>
                <a:cs typeface="Roboto"/>
                <a:sym typeface="Roboto"/>
              </a:rPr>
              <a:t> </a:t>
            </a:r>
            <a:r>
              <a:rPr lang="en-US" sz="2800" dirty="0" err="1">
                <a:latin typeface="Roboto"/>
                <a:ea typeface="Roboto"/>
                <a:cs typeface="Roboto"/>
                <a:sym typeface="Roboto"/>
              </a:rPr>
              <a:t>hoạch</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đô</a:t>
            </a:r>
            <a:r>
              <a:rPr lang="en-US" sz="2800" dirty="0">
                <a:latin typeface="Roboto"/>
                <a:ea typeface="Roboto"/>
                <a:cs typeface="Roboto"/>
                <a:sym typeface="Roboto"/>
              </a:rPr>
              <a:t> </a:t>
            </a:r>
            <a:r>
              <a:rPr lang="en-US" sz="2800" dirty="0" err="1">
                <a:latin typeface="Roboto"/>
                <a:ea typeface="Roboto"/>
                <a:cs typeface="Roboto"/>
                <a:sym typeface="Roboto"/>
              </a:rPr>
              <a:t>thị</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quản</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hạ</a:t>
            </a:r>
            <a:r>
              <a:rPr lang="en-US" sz="2800" dirty="0">
                <a:latin typeface="Roboto"/>
                <a:ea typeface="Roboto"/>
                <a:cs typeface="Roboto"/>
                <a:sym typeface="Roboto"/>
              </a:rPr>
              <a:t> </a:t>
            </a:r>
            <a:r>
              <a:rPr lang="en-US" sz="2800" dirty="0" err="1">
                <a:latin typeface="Roboto"/>
                <a:ea typeface="Roboto"/>
                <a:cs typeface="Roboto"/>
                <a:sym typeface="Roboto"/>
              </a:rPr>
              <a:t>tầng</a:t>
            </a:r>
            <a:endParaRPr lang="en-US" sz="2800" dirty="0">
              <a:latin typeface="Roboto"/>
              <a:ea typeface="Roboto"/>
              <a:cs typeface="Roboto"/>
              <a:sym typeface="Roboto"/>
            </a:endParaRPr>
          </a:p>
          <a:p>
            <a:pPr indent="-457200">
              <a:lnSpc>
                <a:spcPct val="115000"/>
              </a:lnSpc>
              <a:spcBef>
                <a:spcPts val="0"/>
              </a:spcBef>
            </a:pP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nghiên</a:t>
            </a:r>
            <a:r>
              <a:rPr lang="en-US" sz="2800" dirty="0">
                <a:latin typeface="Roboto"/>
                <a:ea typeface="Roboto"/>
                <a:cs typeface="Roboto"/>
                <a:sym typeface="Roboto"/>
              </a:rPr>
              <a:t> </a:t>
            </a:r>
            <a:r>
              <a:rPr lang="en-US" sz="2800" dirty="0" err="1">
                <a:latin typeface="Roboto"/>
                <a:ea typeface="Roboto"/>
                <a:cs typeface="Roboto"/>
                <a:sym typeface="Roboto"/>
              </a:rPr>
              <a:t>cứu</a:t>
            </a:r>
            <a:r>
              <a:rPr lang="en-US" sz="2800" dirty="0">
                <a:latin typeface="Roboto"/>
                <a:ea typeface="Roboto"/>
                <a:cs typeface="Roboto"/>
                <a:sym typeface="Roboto"/>
              </a:rPr>
              <a:t> </a:t>
            </a:r>
            <a:r>
              <a:rPr lang="en-US" sz="2800" dirty="0" err="1">
                <a:latin typeface="Roboto"/>
                <a:ea typeface="Roboto"/>
                <a:cs typeface="Roboto"/>
                <a:sym typeface="Roboto"/>
              </a:rPr>
              <a:t>khoa</a:t>
            </a:r>
            <a:r>
              <a:rPr lang="en-US" sz="2800" dirty="0">
                <a:latin typeface="Roboto"/>
                <a:ea typeface="Roboto"/>
                <a:cs typeface="Roboto"/>
                <a:sym typeface="Roboto"/>
              </a:rPr>
              <a:t> </a:t>
            </a:r>
            <a:r>
              <a:rPr lang="en-US" sz="2800" dirty="0" err="1">
                <a:latin typeface="Roboto"/>
                <a:ea typeface="Roboto"/>
                <a:cs typeface="Roboto"/>
                <a:sym typeface="Roboto"/>
              </a:rPr>
              <a:t>học</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nghiên</a:t>
            </a:r>
            <a:r>
              <a:rPr lang="en-US" sz="2800" dirty="0">
                <a:latin typeface="Roboto"/>
                <a:ea typeface="Roboto"/>
                <a:cs typeface="Roboto"/>
                <a:sym typeface="Roboto"/>
              </a:rPr>
              <a:t> </a:t>
            </a:r>
            <a:r>
              <a:rPr lang="en-US" sz="2800" dirty="0" err="1">
                <a:latin typeface="Roboto"/>
                <a:ea typeface="Roboto"/>
                <a:cs typeface="Roboto"/>
                <a:sym typeface="Roboto"/>
              </a:rPr>
              <a:t>cứu</a:t>
            </a:r>
            <a:r>
              <a:rPr lang="en-US" sz="2800" dirty="0">
                <a:latin typeface="Roboto"/>
                <a:ea typeface="Roboto"/>
                <a:cs typeface="Roboto"/>
                <a:sym typeface="Roboto"/>
              </a:rPr>
              <a:t> </a:t>
            </a:r>
            <a:r>
              <a:rPr lang="en-US" sz="2800" dirty="0" err="1">
                <a:latin typeface="Roboto"/>
                <a:ea typeface="Roboto"/>
                <a:cs typeface="Roboto"/>
                <a:sym typeface="Roboto"/>
              </a:rPr>
              <a:t>khí</a:t>
            </a:r>
            <a:r>
              <a:rPr lang="en-US" sz="2800" dirty="0">
                <a:latin typeface="Roboto"/>
                <a:ea typeface="Roboto"/>
                <a:cs typeface="Roboto"/>
                <a:sym typeface="Roboto"/>
              </a:rPr>
              <a:t> </a:t>
            </a:r>
            <a:r>
              <a:rPr lang="en-US" sz="2800" dirty="0" err="1">
                <a:latin typeface="Roboto"/>
                <a:ea typeface="Roboto"/>
                <a:cs typeface="Roboto"/>
                <a:sym typeface="Roboto"/>
              </a:rPr>
              <a:t>hậu</a:t>
            </a:r>
            <a:endParaRPr lang="en-US" sz="2800" dirty="0">
              <a:latin typeface="Roboto"/>
              <a:ea typeface="Roboto"/>
              <a:cs typeface="Roboto"/>
              <a:sym typeface="Roboto"/>
            </a:endParaRPr>
          </a:p>
          <a:p>
            <a:pPr indent="-457200">
              <a:lnSpc>
                <a:spcPct val="115000"/>
              </a:lnSpc>
              <a:spcBef>
                <a:spcPts val="0"/>
              </a:spcBef>
            </a:pPr>
            <a:endParaRPr lang="en-US" sz="2800" dirty="0">
              <a:latin typeface="Roboto"/>
              <a:ea typeface="Roboto"/>
              <a:cs typeface="Roboto"/>
              <a:sym typeface="Roboto"/>
            </a:endParaRPr>
          </a:p>
          <a:p>
            <a:pPr indent="-457200">
              <a:lnSpc>
                <a:spcPct val="115000"/>
              </a:lnSpc>
              <a:spcBef>
                <a:spcPts val="0"/>
              </a:spcBef>
            </a:pPr>
            <a:endParaRPr lang="en-US" sz="2800" dirty="0"/>
          </a:p>
          <a:p>
            <a:pPr indent="-457200">
              <a:lnSpc>
                <a:spcPct val="115000"/>
              </a:lnSpc>
              <a:spcBef>
                <a:spcPts val="0"/>
              </a:spcBef>
            </a:pPr>
            <a:endParaRPr sz="2800" dirty="0"/>
          </a:p>
        </p:txBody>
      </p:sp>
      <p:sp>
        <p:nvSpPr>
          <p:cNvPr id="338" name="Google Shape;338;p23"/>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
                                            <p:txEl>
                                              <p:pRg st="0" end="0"/>
                                            </p:txEl>
                                          </p:spTgt>
                                        </p:tgtEl>
                                        <p:attrNameLst>
                                          <p:attrName>style.visibility</p:attrName>
                                        </p:attrNameLst>
                                      </p:cBhvr>
                                      <p:to>
                                        <p:strVal val="visible"/>
                                      </p:to>
                                    </p:set>
                                    <p:animEffect transition="in" filter="fade">
                                      <p:cBhvr>
                                        <p:cTn id="12" dur="500"/>
                                        <p:tgtEl>
                                          <p:spTgt spid="3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
                                            <p:txEl>
                                              <p:pRg st="1" end="1"/>
                                            </p:txEl>
                                          </p:spTgt>
                                        </p:tgtEl>
                                        <p:attrNameLst>
                                          <p:attrName>style.visibility</p:attrName>
                                        </p:attrNameLst>
                                      </p:cBhvr>
                                      <p:to>
                                        <p:strVal val="visible"/>
                                      </p:to>
                                    </p:set>
                                    <p:animEffect transition="in" filter="fade">
                                      <p:cBhvr>
                                        <p:cTn id="17" dur="500"/>
                                        <p:tgtEl>
                                          <p:spTgt spid="3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7">
                                            <p:txEl>
                                              <p:pRg st="2" end="2"/>
                                            </p:txEl>
                                          </p:spTgt>
                                        </p:tgtEl>
                                        <p:attrNameLst>
                                          <p:attrName>style.visibility</p:attrName>
                                        </p:attrNameLst>
                                      </p:cBhvr>
                                      <p:to>
                                        <p:strVal val="visible"/>
                                      </p:to>
                                    </p:set>
                                    <p:animEffect transition="in" filter="fade">
                                      <p:cBhvr>
                                        <p:cTn id="22" dur="500"/>
                                        <p:tgtEl>
                                          <p:spTgt spid="3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7">
                                            <p:txEl>
                                              <p:pRg st="3" end="3"/>
                                            </p:txEl>
                                          </p:spTgt>
                                        </p:tgtEl>
                                        <p:attrNameLst>
                                          <p:attrName>style.visibility</p:attrName>
                                        </p:attrNameLst>
                                      </p:cBhvr>
                                      <p:to>
                                        <p:strVal val="visible"/>
                                      </p:to>
                                    </p:set>
                                    <p:animEffect transition="in" filter="fade">
                                      <p:cBhvr>
                                        <p:cTn id="27" dur="500"/>
                                        <p:tgtEl>
                                          <p:spTgt spid="3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7">
                                            <p:txEl>
                                              <p:pRg st="4" end="4"/>
                                            </p:txEl>
                                          </p:spTgt>
                                        </p:tgtEl>
                                        <p:attrNameLst>
                                          <p:attrName>style.visibility</p:attrName>
                                        </p:attrNameLst>
                                      </p:cBhvr>
                                      <p:to>
                                        <p:strVal val="visible"/>
                                      </p:to>
                                    </p:set>
                                    <p:animEffect transition="in" filter="fade">
                                      <p:cBhvr>
                                        <p:cTn id="32" dur="500"/>
                                        <p:tgtEl>
                                          <p:spTgt spid="3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7">
                                            <p:txEl>
                                              <p:pRg st="5" end="5"/>
                                            </p:txEl>
                                          </p:spTgt>
                                        </p:tgtEl>
                                        <p:attrNameLst>
                                          <p:attrName>style.visibility</p:attrName>
                                        </p:attrNameLst>
                                      </p:cBhvr>
                                      <p:to>
                                        <p:strVal val="visible"/>
                                      </p:to>
                                    </p:set>
                                    <p:animEffect transition="in" filter="fade">
                                      <p:cBhvr>
                                        <p:cTn id="37" dur="500"/>
                                        <p:tgtEl>
                                          <p:spTgt spid="3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p:bldP spid="33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title"/>
          </p:nvPr>
        </p:nvSpPr>
        <p:spPr>
          <a:xfrm>
            <a:off x="673359" y="852083"/>
            <a:ext cx="3666600" cy="5355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err="1"/>
              <a:t>Giải</a:t>
            </a:r>
            <a:r>
              <a:rPr lang="en-US" dirty="0"/>
              <a:t> </a:t>
            </a:r>
            <a:r>
              <a:rPr lang="en-US" dirty="0" err="1"/>
              <a:t>quyết</a:t>
            </a:r>
            <a:r>
              <a:rPr lang="en-US" dirty="0"/>
              <a:t> </a:t>
            </a:r>
            <a:r>
              <a:rPr lang="en-US" dirty="0" err="1"/>
              <a:t>vấn</a:t>
            </a:r>
            <a:r>
              <a:rPr lang="en-US" dirty="0"/>
              <a:t> </a:t>
            </a:r>
            <a:r>
              <a:rPr lang="en-US" dirty="0" err="1"/>
              <a:t>đề</a:t>
            </a:r>
            <a:endParaRPr dirty="0"/>
          </a:p>
        </p:txBody>
      </p:sp>
      <p:sp>
        <p:nvSpPr>
          <p:cNvPr id="386" name="Google Shape;386;p30"/>
          <p:cNvSpPr txBox="1">
            <a:spLocks noGrp="1"/>
          </p:cNvSpPr>
          <p:nvPr>
            <p:ph type="body" idx="1"/>
          </p:nvPr>
        </p:nvSpPr>
        <p:spPr>
          <a:xfrm>
            <a:off x="673359" y="1504608"/>
            <a:ext cx="9160500" cy="4591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dirty="0" err="1">
                <a:latin typeface="Roboto"/>
                <a:ea typeface="Roboto"/>
                <a:cs typeface="Roboto"/>
                <a:sym typeface="Roboto"/>
              </a:rPr>
              <a:t>Chuẩn</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a:t>
            </a:r>
            <a:r>
              <a:rPr lang="en-US" sz="2800" dirty="0" err="1">
                <a:latin typeface="Roboto"/>
                <a:ea typeface="Roboto"/>
                <a:cs typeface="Roboto"/>
                <a:sym typeface="Roboto"/>
              </a:rPr>
              <a:t>định</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Clr>
                <a:schemeClr val="lt1"/>
              </a:buClr>
              <a:buSzPts val="2800"/>
              <a:buFont typeface="Roboto"/>
              <a:buChar char="●"/>
            </a:pPr>
            <a:r>
              <a:rPr lang="en-US" sz="2800" dirty="0" err="1">
                <a:latin typeface="Roboto"/>
                <a:ea typeface="Roboto"/>
                <a:cs typeface="Roboto"/>
                <a:sym typeface="Roboto"/>
              </a:rPr>
              <a:t>Giải</a:t>
            </a:r>
            <a:r>
              <a:rPr lang="en-US" sz="2800" dirty="0">
                <a:latin typeface="Roboto"/>
                <a:ea typeface="Roboto"/>
                <a:cs typeface="Roboto"/>
                <a:sym typeface="Roboto"/>
              </a:rPr>
              <a:t> </a:t>
            </a:r>
            <a:r>
              <a:rPr lang="en-US" sz="2800" dirty="0" err="1">
                <a:latin typeface="Roboto"/>
                <a:ea typeface="Roboto"/>
                <a:cs typeface="Roboto"/>
                <a:sym typeface="Roboto"/>
              </a:rPr>
              <a:t>Pháp</a:t>
            </a:r>
            <a:r>
              <a:rPr lang="en-US" sz="2800" dirty="0">
                <a:latin typeface="Roboto"/>
                <a:ea typeface="Roboto"/>
                <a:cs typeface="Roboto"/>
                <a:sym typeface="Roboto"/>
              </a:rPr>
              <a:t>: </a:t>
            </a:r>
            <a:r>
              <a:rPr lang="en-US" sz="2800" dirty="0" err="1">
                <a:latin typeface="Roboto"/>
                <a:ea typeface="Roboto"/>
                <a:cs typeface="Roboto"/>
                <a:sym typeface="Roboto"/>
              </a:rPr>
              <a:t>triển</a:t>
            </a:r>
            <a:r>
              <a:rPr lang="en-US" sz="2800" dirty="0">
                <a:latin typeface="Roboto"/>
                <a:ea typeface="Roboto"/>
                <a:cs typeface="Roboto"/>
                <a:sym typeface="Roboto"/>
              </a:rPr>
              <a:t> </a:t>
            </a:r>
            <a:r>
              <a:rPr lang="en-US" sz="2800" dirty="0" err="1">
                <a:latin typeface="Roboto"/>
                <a:ea typeface="Roboto"/>
                <a:cs typeface="Roboto"/>
                <a:sym typeface="Roboto"/>
              </a:rPr>
              <a:t>khai</a:t>
            </a:r>
            <a:r>
              <a:rPr lang="en-US" sz="2800" dirty="0">
                <a:latin typeface="Roboto"/>
                <a:ea typeface="Roboto"/>
                <a:cs typeface="Roboto"/>
                <a:sym typeface="Roboto"/>
              </a:rPr>
              <a:t> </a:t>
            </a:r>
            <a:r>
              <a:rPr lang="en-US" sz="2800" dirty="0" err="1">
                <a:latin typeface="Roboto"/>
                <a:ea typeface="Roboto"/>
                <a:cs typeface="Roboto"/>
                <a:sym typeface="Roboto"/>
              </a:rPr>
              <a:t>định</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chuẩn</a:t>
            </a:r>
            <a:r>
              <a:rPr lang="en-US" sz="2800" dirty="0">
                <a:latin typeface="Roboto"/>
                <a:ea typeface="Roboto"/>
                <a:cs typeface="Roboto"/>
                <a:sym typeface="Roboto"/>
              </a:rPr>
              <a:t> </a:t>
            </a:r>
            <a:r>
              <a:rPr lang="en-US" sz="2800" dirty="0" err="1">
                <a:latin typeface="Roboto"/>
                <a:ea typeface="Roboto"/>
                <a:cs typeface="Roboto"/>
                <a:sym typeface="Roboto"/>
              </a:rPr>
              <a:t>để</a:t>
            </a:r>
            <a:r>
              <a:rPr lang="en-US" sz="2800" dirty="0">
                <a:latin typeface="Roboto"/>
                <a:ea typeface="Roboto"/>
                <a:cs typeface="Roboto"/>
                <a:sym typeface="Roboto"/>
              </a:rPr>
              <a:t> </a:t>
            </a:r>
            <a:r>
              <a:rPr lang="en-US" sz="2800" dirty="0" err="1">
                <a:latin typeface="Roboto"/>
                <a:ea typeface="Roboto"/>
                <a:cs typeface="Roboto"/>
                <a:sym typeface="Roboto"/>
              </a:rPr>
              <a:t>đơn</a:t>
            </a:r>
            <a:r>
              <a:rPr lang="en-US" sz="2800" dirty="0">
                <a:latin typeface="Roboto"/>
                <a:ea typeface="Roboto"/>
                <a:cs typeface="Roboto"/>
                <a:sym typeface="Roboto"/>
              </a:rPr>
              <a:t> </a:t>
            </a:r>
            <a:r>
              <a:rPr lang="en-US" sz="2800" dirty="0" err="1">
                <a:latin typeface="Roboto"/>
                <a:ea typeface="Roboto"/>
                <a:cs typeface="Roboto"/>
                <a:sym typeface="Roboto"/>
              </a:rPr>
              <a:t>giản</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a:t>
            </a:r>
            <a:r>
              <a:rPr lang="en-US" sz="2800" dirty="0" err="1">
                <a:latin typeface="Roboto"/>
                <a:ea typeface="Roboto"/>
                <a:cs typeface="Roboto"/>
                <a:sym typeface="Roboto"/>
              </a:rPr>
              <a:t>quá</a:t>
            </a:r>
            <a:r>
              <a:rPr lang="en-US" sz="2800" dirty="0">
                <a:latin typeface="Roboto"/>
                <a:ea typeface="Roboto"/>
                <a:cs typeface="Roboto"/>
                <a:sym typeface="Roboto"/>
              </a:rPr>
              <a:t> </a:t>
            </a:r>
            <a:r>
              <a:rPr lang="en-US" sz="2800" dirty="0" err="1">
                <a:latin typeface="Roboto"/>
                <a:ea typeface="Roboto"/>
                <a:cs typeface="Roboto"/>
                <a:sym typeface="Roboto"/>
              </a:rPr>
              <a:t>trình</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qua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bộ</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khác</a:t>
            </a:r>
            <a:r>
              <a:rPr lang="en-US" sz="2800" dirty="0">
                <a:latin typeface="Roboto"/>
                <a:ea typeface="Roboto"/>
                <a:cs typeface="Roboto"/>
                <a:sym typeface="Roboto"/>
              </a:rPr>
              <a:t> </a:t>
            </a:r>
            <a:r>
              <a:rPr lang="en-US" sz="2800" dirty="0" err="1">
                <a:latin typeface="Roboto"/>
                <a:ea typeface="Roboto"/>
                <a:cs typeface="Roboto"/>
                <a:sym typeface="Roboto"/>
              </a:rPr>
              <a:t>nhau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Clr>
                <a:schemeClr val="lt1"/>
              </a:buClr>
              <a:buSzPts val="2800"/>
              <a:buFont typeface="Roboto"/>
              <a:buChar char="●"/>
            </a:pPr>
            <a:r>
              <a:rPr lang="en-US" sz="2800" dirty="0" err="1">
                <a:latin typeface="Roboto"/>
                <a:ea typeface="Roboto"/>
                <a:cs typeface="Roboto"/>
                <a:sym typeface="Roboto"/>
              </a:rPr>
              <a:t>Ưu</a:t>
            </a:r>
            <a:r>
              <a:rPr lang="en-US" sz="2800" dirty="0">
                <a:latin typeface="Roboto"/>
                <a:ea typeface="Roboto"/>
                <a:cs typeface="Roboto"/>
                <a:sym typeface="Roboto"/>
              </a:rPr>
              <a:t> </a:t>
            </a:r>
            <a:r>
              <a:rPr lang="en-US" sz="2800" dirty="0" err="1">
                <a:latin typeface="Roboto"/>
                <a:ea typeface="Roboto"/>
                <a:cs typeface="Roboto"/>
                <a:sym typeface="Roboto"/>
              </a:rPr>
              <a:t>Điểm</a:t>
            </a:r>
            <a:r>
              <a:rPr lang="en-US" sz="2800" dirty="0">
                <a:latin typeface="Roboto"/>
                <a:ea typeface="Roboto"/>
                <a:cs typeface="Roboto"/>
                <a:sym typeface="Roboto"/>
              </a:rPr>
              <a:t>: </a:t>
            </a:r>
            <a:r>
              <a:rPr lang="en-US" sz="2800" dirty="0" err="1">
                <a:latin typeface="Roboto"/>
                <a:ea typeface="Roboto"/>
                <a:cs typeface="Roboto"/>
                <a:sym typeface="Roboto"/>
              </a:rPr>
              <a:t>quy</a:t>
            </a:r>
            <a:r>
              <a:rPr lang="en-US" sz="2800" dirty="0">
                <a:latin typeface="Roboto"/>
                <a:ea typeface="Roboto"/>
                <a:cs typeface="Roboto"/>
                <a:sym typeface="Roboto"/>
              </a:rPr>
              <a:t> </a:t>
            </a:r>
            <a:r>
              <a:rPr lang="en-US" sz="2800" dirty="0" err="1">
                <a:latin typeface="Roboto"/>
                <a:ea typeface="Roboto"/>
                <a:cs typeface="Roboto"/>
                <a:sym typeface="Roboto"/>
              </a:rPr>
              <a:t>trình</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tối</a:t>
            </a:r>
            <a:r>
              <a:rPr lang="en-US" sz="2800" dirty="0">
                <a:latin typeface="Roboto"/>
                <a:ea typeface="Roboto"/>
                <a:cs typeface="Roboto"/>
                <a:sym typeface="Roboto"/>
              </a:rPr>
              <a:t> </a:t>
            </a:r>
            <a:r>
              <a:rPr lang="en-US" sz="2800" dirty="0" err="1">
                <a:latin typeface="Roboto"/>
                <a:ea typeface="Roboto"/>
                <a:cs typeface="Roboto"/>
                <a:sym typeface="Roboto"/>
              </a:rPr>
              <a:t>ưu</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a:t>
            </a:r>
            <a:r>
              <a:rPr lang="en-US" sz="2800" dirty="0" err="1">
                <a:latin typeface="Roboto"/>
                <a:ea typeface="Roboto"/>
                <a:cs typeface="Roboto"/>
                <a:sym typeface="Roboto"/>
              </a:rPr>
              <a:t>giảm</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phức</a:t>
            </a:r>
            <a:r>
              <a:rPr lang="en-US" sz="2800" dirty="0">
                <a:latin typeface="Roboto"/>
                <a:ea typeface="Roboto"/>
                <a:cs typeface="Roboto"/>
                <a:sym typeface="Roboto"/>
              </a:rPr>
              <a:t> </a:t>
            </a:r>
            <a:r>
              <a:rPr lang="en-US" sz="2800" dirty="0" err="1">
                <a:latin typeface="Roboto"/>
                <a:ea typeface="Roboto"/>
                <a:cs typeface="Roboto"/>
                <a:sym typeface="Roboto"/>
              </a:rPr>
              <a:t>tạp</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cải</a:t>
            </a:r>
            <a:r>
              <a:rPr lang="en-US" sz="2800" dirty="0">
                <a:latin typeface="Roboto"/>
                <a:ea typeface="Roboto"/>
                <a:cs typeface="Roboto"/>
                <a:sym typeface="Roboto"/>
              </a:rPr>
              <a:t> </a:t>
            </a:r>
            <a:r>
              <a:rPr lang="en-US" sz="2800" dirty="0" err="1">
                <a:latin typeface="Roboto"/>
                <a:ea typeface="Roboto"/>
                <a:cs typeface="Roboto"/>
                <a:sym typeface="Roboto"/>
              </a:rPr>
              <a:t>thiện</a:t>
            </a:r>
            <a:r>
              <a:rPr lang="en-US" sz="2800" dirty="0">
                <a:latin typeface="Roboto"/>
                <a:ea typeface="Roboto"/>
                <a:cs typeface="Roboto"/>
                <a:sym typeface="Roboto"/>
              </a:rPr>
              <a:t> </a:t>
            </a:r>
            <a:r>
              <a:rPr lang="en-US" sz="2800" dirty="0" err="1">
                <a:latin typeface="Roboto"/>
                <a:ea typeface="Roboto"/>
                <a:cs typeface="Roboto"/>
                <a:sym typeface="Roboto"/>
              </a:rPr>
              <a:t>tính</a:t>
            </a:r>
            <a:r>
              <a:rPr lang="en-US" sz="2800" dirty="0">
                <a:latin typeface="Roboto"/>
                <a:ea typeface="Roboto"/>
                <a:cs typeface="Roboto"/>
                <a:sym typeface="Roboto"/>
              </a:rPr>
              <a:t> </a:t>
            </a:r>
            <a:r>
              <a:rPr lang="en-US" sz="2800" dirty="0" err="1">
                <a:latin typeface="Roboto"/>
                <a:ea typeface="Roboto"/>
                <a:cs typeface="Roboto"/>
                <a:sym typeface="Roboto"/>
              </a:rPr>
              <a:t>tương</a:t>
            </a:r>
            <a:r>
              <a:rPr lang="en-US" sz="2800" dirty="0">
                <a:latin typeface="Roboto"/>
                <a:ea typeface="Roboto"/>
                <a:cs typeface="Roboto"/>
                <a:sym typeface="Roboto"/>
              </a:rPr>
              <a:t> </a:t>
            </a:r>
            <a:r>
              <a:rPr lang="en-US" sz="2800" dirty="0" err="1">
                <a:latin typeface="Roboto"/>
                <a:ea typeface="Roboto"/>
                <a:cs typeface="Roboto"/>
                <a:sym typeface="Roboto"/>
              </a:rPr>
              <a:t>thích</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Clr>
                <a:schemeClr val="lt1"/>
              </a:buClr>
              <a:buSzPts val="2800"/>
              <a:buFont typeface="Roboto"/>
              <a:buChar char="●"/>
            </a:pPr>
            <a:r>
              <a:rPr lang="en-US" sz="2800" dirty="0" err="1">
                <a:latin typeface="Roboto"/>
                <a:ea typeface="Roboto"/>
                <a:cs typeface="Roboto"/>
                <a:sym typeface="Roboto"/>
              </a:rPr>
              <a:t>Nhược</a:t>
            </a:r>
            <a:r>
              <a:rPr lang="en-US" sz="2800" dirty="0">
                <a:latin typeface="Roboto"/>
                <a:ea typeface="Roboto"/>
                <a:cs typeface="Roboto"/>
                <a:sym typeface="Roboto"/>
              </a:rPr>
              <a:t> </a:t>
            </a:r>
            <a:r>
              <a:rPr lang="en-US" sz="2800" dirty="0" err="1">
                <a:latin typeface="Roboto"/>
                <a:ea typeface="Roboto"/>
                <a:cs typeface="Roboto"/>
                <a:sym typeface="Roboto"/>
              </a:rPr>
              <a:t>Điểm</a:t>
            </a:r>
            <a:r>
              <a:rPr lang="en-US" sz="2800" dirty="0">
                <a:latin typeface="Roboto"/>
                <a:ea typeface="Roboto"/>
                <a:cs typeface="Roboto"/>
                <a:sym typeface="Roboto"/>
              </a:rPr>
              <a:t>: </a:t>
            </a:r>
            <a:r>
              <a:rPr lang="en-US" sz="2800" dirty="0" err="1">
                <a:latin typeface="Roboto"/>
                <a:ea typeface="Roboto"/>
                <a:cs typeface="Roboto"/>
                <a:sym typeface="Roboto"/>
              </a:rPr>
              <a:t>đòi</a:t>
            </a:r>
            <a:r>
              <a:rPr lang="en-US" sz="2800" dirty="0">
                <a:latin typeface="Roboto"/>
                <a:ea typeface="Roboto"/>
                <a:cs typeface="Roboto"/>
                <a:sym typeface="Roboto"/>
              </a:rPr>
              <a:t> </a:t>
            </a:r>
            <a:r>
              <a:rPr lang="en-US" sz="2800" dirty="0" err="1">
                <a:latin typeface="Roboto"/>
                <a:ea typeface="Roboto"/>
                <a:cs typeface="Roboto"/>
                <a:sym typeface="Roboto"/>
              </a:rPr>
              <a:t>hỏi</a:t>
            </a:r>
            <a:r>
              <a:rPr lang="en-US" sz="2800" dirty="0">
                <a:latin typeface="Roboto"/>
                <a:ea typeface="Roboto"/>
                <a:cs typeface="Roboto"/>
                <a:sym typeface="Roboto"/>
              </a:rPr>
              <a:t> </a:t>
            </a:r>
            <a:r>
              <a:rPr lang="en-US" sz="2800" dirty="0" err="1">
                <a:latin typeface="Roboto"/>
                <a:ea typeface="Roboto"/>
                <a:cs typeface="Roboto"/>
                <a:sym typeface="Roboto"/>
              </a:rPr>
              <a:t>phải</a:t>
            </a:r>
            <a:r>
              <a:rPr lang="en-US" sz="2800" dirty="0">
                <a:latin typeface="Roboto"/>
                <a:ea typeface="Roboto"/>
                <a:cs typeface="Roboto"/>
                <a:sym typeface="Roboto"/>
              </a:rPr>
              <a:t> </a:t>
            </a:r>
            <a:r>
              <a:rPr lang="en-US" sz="2800" dirty="0" err="1">
                <a:latin typeface="Roboto"/>
                <a:ea typeface="Roboto"/>
                <a:cs typeface="Roboto"/>
                <a:sym typeface="Roboto"/>
              </a:rPr>
              <a:t>kết</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chuẩn</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ban </a:t>
            </a:r>
            <a:r>
              <a:rPr lang="en-US" sz="2800" dirty="0" err="1">
                <a:latin typeface="Roboto"/>
                <a:ea typeface="Roboto"/>
                <a:cs typeface="Roboto"/>
                <a:sym typeface="Roboto"/>
              </a:rPr>
              <a:t>đầu</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thể</a:t>
            </a:r>
            <a:r>
              <a:rPr lang="en-US" sz="2800" dirty="0">
                <a:latin typeface="Roboto"/>
                <a:ea typeface="Roboto"/>
                <a:cs typeface="Roboto"/>
                <a:sym typeface="Roboto"/>
              </a:rPr>
              <a:t> </a:t>
            </a:r>
            <a:r>
              <a:rPr lang="en-US" sz="2800" dirty="0" err="1">
                <a:latin typeface="Roboto"/>
                <a:ea typeface="Roboto"/>
                <a:cs typeface="Roboto"/>
                <a:sym typeface="Roboto"/>
              </a:rPr>
              <a:t>không</a:t>
            </a:r>
            <a:r>
              <a:rPr lang="en-US" sz="2800" dirty="0">
                <a:latin typeface="Roboto"/>
                <a:ea typeface="Roboto"/>
                <a:cs typeface="Roboto"/>
                <a:sym typeface="Roboto"/>
              </a:rPr>
              <a:t> </a:t>
            </a:r>
            <a:r>
              <a:rPr lang="en-US" sz="2800" dirty="0" err="1">
                <a:latin typeface="Roboto"/>
                <a:ea typeface="Roboto"/>
                <a:cs typeface="Roboto"/>
                <a:sym typeface="Roboto"/>
              </a:rPr>
              <a:t>bao</a:t>
            </a:r>
            <a:r>
              <a:rPr lang="en-US" sz="2800" dirty="0">
                <a:latin typeface="Roboto"/>
                <a:ea typeface="Roboto"/>
                <a:cs typeface="Roboto"/>
                <a:sym typeface="Roboto"/>
              </a:rPr>
              <a:t> </a:t>
            </a:r>
            <a:r>
              <a:rPr lang="en-US" sz="2800" dirty="0" err="1">
                <a:latin typeface="Roboto"/>
                <a:ea typeface="Roboto"/>
                <a:cs typeface="Roboto"/>
                <a:sym typeface="Roboto"/>
              </a:rPr>
              <a:t>gồm</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hết</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387" name="Google Shape;387;p30"/>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5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6">
                                            <p:txEl>
                                              <p:pRg st="0" end="0"/>
                                            </p:txEl>
                                          </p:spTgt>
                                        </p:tgtEl>
                                        <p:attrNameLst>
                                          <p:attrName>style.visibility</p:attrName>
                                        </p:attrNameLst>
                                      </p:cBhvr>
                                      <p:to>
                                        <p:strVal val="visible"/>
                                      </p:to>
                                    </p:set>
                                    <p:animEffect transition="in" filter="fade">
                                      <p:cBhvr>
                                        <p:cTn id="12" dur="500"/>
                                        <p:tgtEl>
                                          <p:spTgt spid="3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6">
                                            <p:txEl>
                                              <p:pRg st="1" end="1"/>
                                            </p:txEl>
                                          </p:spTgt>
                                        </p:tgtEl>
                                        <p:attrNameLst>
                                          <p:attrName>style.visibility</p:attrName>
                                        </p:attrNameLst>
                                      </p:cBhvr>
                                      <p:to>
                                        <p:strVal val="visible"/>
                                      </p:to>
                                    </p:set>
                                    <p:animEffect transition="in" filter="fade">
                                      <p:cBhvr>
                                        <p:cTn id="17" dur="500"/>
                                        <p:tgtEl>
                                          <p:spTgt spid="3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6">
                                            <p:txEl>
                                              <p:pRg st="2" end="2"/>
                                            </p:txEl>
                                          </p:spTgt>
                                        </p:tgtEl>
                                        <p:attrNameLst>
                                          <p:attrName>style.visibility</p:attrName>
                                        </p:attrNameLst>
                                      </p:cBhvr>
                                      <p:to>
                                        <p:strVal val="visible"/>
                                      </p:to>
                                    </p:set>
                                    <p:animEffect transition="in" filter="fade">
                                      <p:cBhvr>
                                        <p:cTn id="22" dur="500"/>
                                        <p:tgtEl>
                                          <p:spTgt spid="3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6">
                                            <p:txEl>
                                              <p:pRg st="3" end="3"/>
                                            </p:txEl>
                                          </p:spTgt>
                                        </p:tgtEl>
                                        <p:attrNameLst>
                                          <p:attrName>style.visibility</p:attrName>
                                        </p:attrNameLst>
                                      </p:cBhvr>
                                      <p:to>
                                        <p:strVal val="visible"/>
                                      </p:to>
                                    </p:set>
                                    <p:animEffect transition="in" filter="fade">
                                      <p:cBhvr>
                                        <p:cTn id="27" dur="500"/>
                                        <p:tgtEl>
                                          <p:spTgt spid="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p:bldP spid="38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p:nvPr>
        </p:nvSpPr>
        <p:spPr>
          <a:xfrm>
            <a:off x="533400" y="1098001"/>
            <a:ext cx="7593900" cy="523200"/>
          </a:xfrm>
          <a:prstGeom prst="rect">
            <a:avLst/>
          </a:prstGeom>
          <a:noFill/>
          <a:ln>
            <a:noFill/>
          </a:ln>
        </p:spPr>
        <p:txBody>
          <a:bodyPr spcFirstLastPara="1" wrap="square" lIns="91425" tIns="45700" rIns="91425" bIns="45700" anchor="t" anchorCtr="0">
            <a:spAutoFit/>
          </a:bodyPr>
          <a:lstStyle/>
          <a:p>
            <a:pPr marL="457200" lvl="0" indent="-406400" algn="l" rtl="0">
              <a:lnSpc>
                <a:spcPct val="100000"/>
              </a:lnSpc>
              <a:spcBef>
                <a:spcPts val="0"/>
              </a:spcBef>
              <a:spcAft>
                <a:spcPts val="0"/>
              </a:spcAft>
              <a:buSzPts val="2800"/>
              <a:buChar char="●"/>
            </a:pPr>
            <a:r>
              <a:rPr lang="en-US" sz="2800" dirty="0" err="1"/>
              <a:t>Lí</a:t>
            </a:r>
            <a:r>
              <a:rPr lang="en-US" sz="2800" dirty="0"/>
              <a:t> do </a:t>
            </a:r>
            <a:r>
              <a:rPr lang="en-US" sz="2800" dirty="0" err="1"/>
              <a:t>chọn</a:t>
            </a:r>
            <a:r>
              <a:rPr lang="en-US" sz="2800" dirty="0"/>
              <a:t> </a:t>
            </a:r>
            <a:r>
              <a:rPr lang="en-US" sz="2800" dirty="0" err="1"/>
              <a:t>sử</a:t>
            </a:r>
            <a:r>
              <a:rPr lang="en-US" sz="2800" dirty="0"/>
              <a:t> </a:t>
            </a:r>
            <a:r>
              <a:rPr lang="en-US" sz="2800" dirty="0" err="1"/>
              <a:t>dụng</a:t>
            </a:r>
            <a:r>
              <a:rPr lang="en-US" sz="2800" dirty="0"/>
              <a:t> Big Data</a:t>
            </a:r>
            <a:endParaRPr dirty="0"/>
          </a:p>
        </p:txBody>
      </p:sp>
      <p:sp>
        <p:nvSpPr>
          <p:cNvPr id="393" name="Google Shape;393;p31"/>
          <p:cNvSpPr txBox="1">
            <a:spLocks noGrp="1"/>
          </p:cNvSpPr>
          <p:nvPr>
            <p:ph type="body" idx="1"/>
          </p:nvPr>
        </p:nvSpPr>
        <p:spPr>
          <a:xfrm>
            <a:off x="533400" y="2006576"/>
            <a:ext cx="8503200" cy="41940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Công</a:t>
            </a:r>
            <a:r>
              <a:rPr lang="en-US" sz="2800" dirty="0">
                <a:latin typeface="Roboto"/>
                <a:ea typeface="Roboto"/>
                <a:cs typeface="Roboto"/>
                <a:sym typeface="Roboto"/>
              </a:rPr>
              <a:t> </a:t>
            </a:r>
            <a:r>
              <a:rPr lang="en-US" sz="2800" dirty="0" err="1">
                <a:latin typeface="Roboto"/>
                <a:ea typeface="Roboto"/>
                <a:cs typeface="Roboto"/>
                <a:sym typeface="Roboto"/>
              </a:rPr>
              <a:t>nghệ</a:t>
            </a:r>
            <a:r>
              <a:rPr lang="en-US" sz="2800" dirty="0">
                <a:latin typeface="Roboto"/>
                <a:ea typeface="Roboto"/>
                <a:cs typeface="Roboto"/>
                <a:sym typeface="Roboto"/>
              </a:rPr>
              <a:t> Big Data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khả</a:t>
            </a:r>
            <a:r>
              <a:rPr lang="en-US" sz="2800" dirty="0">
                <a:latin typeface="Roboto"/>
                <a:ea typeface="Roboto"/>
                <a:cs typeface="Roboto"/>
                <a:sym typeface="Roboto"/>
              </a:rPr>
              <a:t> </a:t>
            </a:r>
            <a:r>
              <a:rPr lang="en-US" sz="2800" dirty="0" err="1">
                <a:latin typeface="Roboto"/>
                <a:ea typeface="Roboto"/>
                <a:cs typeface="Roboto"/>
                <a:sym typeface="Roboto"/>
              </a:rPr>
              <a:t>năng</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lượng</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đa</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bao </a:t>
            </a:r>
            <a:r>
              <a:rPr lang="en-US" sz="2800" dirty="0" err="1">
                <a:latin typeface="Roboto"/>
                <a:ea typeface="Roboto"/>
                <a:cs typeface="Roboto"/>
                <a:sym typeface="Roboto"/>
              </a:rPr>
              <a:t>gồm</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ảnh</a:t>
            </a:r>
            <a:r>
              <a:rPr lang="en-US" sz="2800" dirty="0">
                <a:latin typeface="Roboto"/>
                <a:ea typeface="Roboto"/>
                <a:cs typeface="Roboto"/>
                <a:sym typeface="Roboto"/>
              </a:rPr>
              <a:t> </a:t>
            </a:r>
            <a:r>
              <a:rPr lang="en-US" sz="2800" dirty="0" err="1">
                <a:latin typeface="Roboto"/>
                <a:ea typeface="Roboto"/>
                <a:cs typeface="Roboto"/>
                <a:sym typeface="Roboto"/>
              </a:rPr>
              <a:t>vệ</a:t>
            </a:r>
            <a:r>
              <a:rPr lang="en-US" sz="2800" dirty="0">
                <a:latin typeface="Roboto"/>
                <a:ea typeface="Roboto"/>
                <a:cs typeface="Roboto"/>
                <a:sym typeface="Roboto"/>
              </a:rPr>
              <a:t> </a:t>
            </a:r>
            <a:r>
              <a:rPr lang="en-US" sz="2800" dirty="0" err="1">
                <a:latin typeface="Roboto"/>
                <a:ea typeface="Roboto"/>
                <a:cs typeface="Roboto"/>
                <a:sym typeface="Roboto"/>
              </a:rPr>
              <a:t>tinh</a:t>
            </a:r>
            <a:r>
              <a:rPr lang="en-US" sz="2800" dirty="0">
                <a:latin typeface="Roboto"/>
                <a:ea typeface="Roboto"/>
                <a:cs typeface="Roboto"/>
                <a:sym typeface="Roboto"/>
              </a:rPr>
              <a:t>, </a:t>
            </a:r>
            <a:r>
              <a:rPr lang="en-US" sz="2800" dirty="0" err="1">
                <a:latin typeface="Roboto"/>
                <a:ea typeface="Roboto"/>
                <a:cs typeface="Roboto"/>
                <a:sym typeface="Roboto"/>
              </a:rPr>
              <a:t>quan</a:t>
            </a:r>
            <a:r>
              <a:rPr lang="en-US" sz="2800" dirty="0">
                <a:latin typeface="Roboto"/>
                <a:ea typeface="Roboto"/>
                <a:cs typeface="Roboto"/>
                <a:sym typeface="Roboto"/>
              </a:rPr>
              <a:t> </a:t>
            </a:r>
            <a:r>
              <a:rPr lang="en-US" sz="2800" dirty="0" err="1">
                <a:latin typeface="Roboto"/>
                <a:ea typeface="Roboto"/>
                <a:cs typeface="Roboto"/>
                <a:sym typeface="Roboto"/>
              </a:rPr>
              <a:t>sát</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trạm</a:t>
            </a:r>
            <a:r>
              <a:rPr lang="en-US" sz="2800" dirty="0">
                <a:latin typeface="Roboto"/>
                <a:ea typeface="Roboto"/>
                <a:cs typeface="Roboto"/>
                <a:sym typeface="Roboto"/>
              </a:rPr>
              <a:t> </a:t>
            </a:r>
            <a:r>
              <a:rPr lang="en-US" sz="2800" dirty="0" err="1">
                <a:latin typeface="Roboto"/>
                <a:ea typeface="Roboto"/>
                <a:cs typeface="Roboto"/>
                <a:sym typeface="Roboto"/>
              </a:rPr>
              <a:t>đo</a:t>
            </a:r>
            <a:r>
              <a:rPr lang="en-US" sz="2800" dirty="0">
                <a:latin typeface="Roboto"/>
                <a:ea typeface="Roboto"/>
                <a:cs typeface="Roboto"/>
                <a:sym typeface="Roboto"/>
              </a:rPr>
              <a:t> </a:t>
            </a:r>
            <a:r>
              <a:rPr lang="en-US" sz="2800" dirty="0" err="1">
                <a:latin typeface="Roboto"/>
                <a:ea typeface="Roboto"/>
                <a:cs typeface="Roboto"/>
                <a:sym typeface="Roboto"/>
              </a:rPr>
              <a:t>đất</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mạng</a:t>
            </a:r>
            <a:r>
              <a:rPr lang="en-US" sz="2800" dirty="0">
                <a:latin typeface="Roboto"/>
                <a:ea typeface="Roboto"/>
                <a:cs typeface="Roboto"/>
                <a:sym typeface="Roboto"/>
              </a:rPr>
              <a:t> </a:t>
            </a:r>
            <a:r>
              <a:rPr lang="en-US" sz="2800" dirty="0" err="1">
                <a:latin typeface="Roboto"/>
                <a:ea typeface="Roboto"/>
                <a:cs typeface="Roboto"/>
                <a:sym typeface="Roboto"/>
              </a:rPr>
              <a:t>cảm</a:t>
            </a:r>
            <a:r>
              <a:rPr lang="en-US" sz="2800" dirty="0">
                <a:latin typeface="Roboto"/>
                <a:ea typeface="Roboto"/>
                <a:cs typeface="Roboto"/>
                <a:sym typeface="Roboto"/>
              </a:rPr>
              <a:t> </a:t>
            </a:r>
            <a:r>
              <a:rPr lang="en-US" sz="2800" dirty="0" err="1">
                <a:latin typeface="Roboto"/>
                <a:ea typeface="Roboto"/>
                <a:cs typeface="Roboto"/>
                <a:sym typeface="Roboto"/>
              </a:rPr>
              <a:t>biến</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Big Data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thể</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a:t>
            </a:r>
            <a:r>
              <a:rPr lang="en-US" sz="2800" dirty="0" err="1">
                <a:latin typeface="Roboto"/>
                <a:ea typeface="Roboto"/>
                <a:cs typeface="Roboto"/>
                <a:sym typeface="Roboto"/>
              </a:rPr>
              <a:t>nhiều</a:t>
            </a:r>
            <a:r>
              <a:rPr lang="en-US" sz="2800" dirty="0">
                <a:latin typeface="Roboto"/>
                <a:ea typeface="Roboto"/>
                <a:cs typeface="Roboto"/>
                <a:sym typeface="Roboto"/>
              </a:rPr>
              <a:t> </a:t>
            </a:r>
            <a:r>
              <a:rPr lang="en-US" sz="2800" dirty="0" err="1">
                <a:latin typeface="Roboto"/>
                <a:ea typeface="Roboto"/>
                <a:cs typeface="Roboto"/>
                <a:sym typeface="Roboto"/>
              </a:rPr>
              <a:t>loại</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khác</a:t>
            </a:r>
            <a:r>
              <a:rPr lang="en-US" sz="2800" dirty="0">
                <a:latin typeface="Roboto"/>
                <a:ea typeface="Roboto"/>
                <a:cs typeface="Roboto"/>
                <a:sym typeface="Roboto"/>
              </a:rPr>
              <a:t> </a:t>
            </a:r>
            <a:r>
              <a:rPr lang="en-US" sz="2800" dirty="0" err="1">
                <a:latin typeface="Roboto"/>
                <a:ea typeface="Roboto"/>
                <a:cs typeface="Roboto"/>
                <a:sym typeface="Roboto"/>
              </a:rPr>
              <a:t>nhau</a:t>
            </a:r>
            <a:r>
              <a:rPr lang="en-US" sz="2800" dirty="0">
                <a:latin typeface="Roboto"/>
                <a:ea typeface="Roboto"/>
                <a:cs typeface="Roboto"/>
                <a:sym typeface="Roboto"/>
              </a:rPr>
              <a:t>, </a:t>
            </a:r>
            <a:r>
              <a:rPr lang="en-US" sz="2800" dirty="0" err="1">
                <a:latin typeface="Roboto"/>
                <a:ea typeface="Roboto"/>
                <a:cs typeface="Roboto"/>
                <a:sym typeface="Roboto"/>
              </a:rPr>
              <a:t>như</a:t>
            </a:r>
            <a:r>
              <a:rPr lang="en-US" sz="2800" dirty="0">
                <a:latin typeface="Roboto"/>
                <a:ea typeface="Roboto"/>
                <a:cs typeface="Roboto"/>
                <a:sym typeface="Roboto"/>
              </a:rPr>
              <a:t> </a:t>
            </a:r>
            <a:r>
              <a:rPr lang="en-US" sz="2800" dirty="0" err="1">
                <a:latin typeface="Roboto"/>
                <a:ea typeface="Roboto"/>
                <a:cs typeface="Roboto"/>
                <a:sym typeface="Roboto"/>
              </a:rPr>
              <a:t>nhiệt</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ẩm</a:t>
            </a:r>
            <a:r>
              <a:rPr lang="en-US" sz="2800" dirty="0">
                <a:latin typeface="Roboto"/>
                <a:ea typeface="Roboto"/>
                <a:cs typeface="Roboto"/>
                <a:sym typeface="Roboto"/>
              </a:rPr>
              <a:t>, </a:t>
            </a:r>
            <a:r>
              <a:rPr lang="en-US" sz="2800" dirty="0" err="1">
                <a:latin typeface="Roboto"/>
                <a:ea typeface="Roboto"/>
                <a:cs typeface="Roboto"/>
                <a:sym typeface="Roboto"/>
              </a:rPr>
              <a:t>tốc</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gió</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áp</a:t>
            </a:r>
            <a:r>
              <a:rPr lang="en-US" sz="2800" dirty="0">
                <a:latin typeface="Roboto"/>
                <a:ea typeface="Roboto"/>
                <a:cs typeface="Roboto"/>
                <a:sym typeface="Roboto"/>
              </a:rPr>
              <a:t> </a:t>
            </a:r>
            <a:r>
              <a:rPr lang="en-US" sz="2800" dirty="0" err="1">
                <a:latin typeface="Roboto"/>
                <a:ea typeface="Roboto"/>
                <a:cs typeface="Roboto"/>
                <a:sym typeface="Roboto"/>
              </a:rPr>
              <a:t>suất</a:t>
            </a:r>
            <a:r>
              <a:rPr lang="en-US" sz="2800" dirty="0">
                <a:latin typeface="Roboto"/>
                <a:ea typeface="Roboto"/>
                <a:cs typeface="Roboto"/>
                <a:sym typeface="Roboto"/>
              </a:rPr>
              <a:t> </a:t>
            </a:r>
            <a:r>
              <a:rPr lang="en-US" sz="2800" dirty="0" err="1">
                <a:latin typeface="Roboto"/>
                <a:ea typeface="Roboto"/>
                <a:cs typeface="Roboto"/>
                <a:sym typeface="Roboto"/>
              </a:rPr>
              <a:t>khí</a:t>
            </a:r>
            <a:r>
              <a:rPr lang="en-US" sz="2800" dirty="0">
                <a:latin typeface="Roboto"/>
                <a:ea typeface="Roboto"/>
                <a:cs typeface="Roboto"/>
                <a:sym typeface="Roboto"/>
              </a:rPr>
              <a:t> </a:t>
            </a:r>
            <a:r>
              <a:rPr lang="en-US" sz="2800" dirty="0" err="1">
                <a:latin typeface="Roboto"/>
                <a:ea typeface="Roboto"/>
                <a:cs typeface="Roboto"/>
                <a:sym typeface="Roboto"/>
              </a:rPr>
              <a:t>quyển</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nhiều</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khác</a:t>
            </a:r>
            <a:r>
              <a:rPr lang="en-US" sz="2800" dirty="0">
                <a:latin typeface="Roboto"/>
                <a:ea typeface="Roboto"/>
                <a:cs typeface="Roboto"/>
                <a:sym typeface="Roboto"/>
              </a:rPr>
              <a:t> </a:t>
            </a:r>
            <a:r>
              <a:rPr lang="en-US" sz="2800" dirty="0" err="1">
                <a:latin typeface="Roboto"/>
                <a:ea typeface="Roboto"/>
                <a:cs typeface="Roboto"/>
                <a:sym typeface="Roboto"/>
              </a:rPr>
              <a:t>nhau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Công</a:t>
            </a:r>
            <a:r>
              <a:rPr lang="en-US" sz="2800" dirty="0">
                <a:latin typeface="Roboto"/>
                <a:ea typeface="Roboto"/>
                <a:cs typeface="Roboto"/>
                <a:sym typeface="Roboto"/>
              </a:rPr>
              <a:t> </a:t>
            </a:r>
            <a:r>
              <a:rPr lang="en-US" sz="2800" dirty="0" err="1">
                <a:latin typeface="Roboto"/>
                <a:ea typeface="Roboto"/>
                <a:cs typeface="Roboto"/>
                <a:sym typeface="Roboto"/>
              </a:rPr>
              <a:t>nghệ</a:t>
            </a:r>
            <a:r>
              <a:rPr lang="en-US" sz="2800" dirty="0">
                <a:latin typeface="Roboto"/>
                <a:ea typeface="Roboto"/>
                <a:cs typeface="Roboto"/>
                <a:sym typeface="Roboto"/>
              </a:rPr>
              <a:t> Big Data </a:t>
            </a:r>
            <a:r>
              <a:rPr lang="en-US" sz="2800" dirty="0" err="1">
                <a:latin typeface="Roboto"/>
                <a:ea typeface="Roboto"/>
                <a:cs typeface="Roboto"/>
                <a:sym typeface="Roboto"/>
              </a:rPr>
              <a:t>cho</a:t>
            </a:r>
            <a:r>
              <a:rPr lang="en-US" sz="2800" dirty="0">
                <a:latin typeface="Roboto"/>
                <a:ea typeface="Roboto"/>
                <a:cs typeface="Roboto"/>
                <a:sym typeface="Roboto"/>
              </a:rPr>
              <a:t> </a:t>
            </a:r>
            <a:r>
              <a:rPr lang="en-US" sz="2800" dirty="0" err="1">
                <a:latin typeface="Roboto"/>
                <a:ea typeface="Roboto"/>
                <a:cs typeface="Roboto"/>
                <a:sym typeface="Roboto"/>
              </a:rPr>
              <a:t>phép</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độ</a:t>
            </a:r>
            <a:r>
              <a:rPr lang="en-US" sz="2800" dirty="0">
                <a:latin typeface="Roboto"/>
                <a:ea typeface="Roboto"/>
                <a:cs typeface="Roboto"/>
                <a:sym typeface="Roboto"/>
              </a:rPr>
              <a:t> </a:t>
            </a: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giải</a:t>
            </a:r>
            <a:r>
              <a:rPr lang="en-US" sz="2800" dirty="0">
                <a:latin typeface="Roboto"/>
                <a:ea typeface="Roboto"/>
                <a:cs typeface="Roboto"/>
                <a:sym typeface="Roboto"/>
              </a:rPr>
              <a:t> </a:t>
            </a:r>
            <a:r>
              <a:rPr lang="en-US" sz="2800" dirty="0" err="1">
                <a:latin typeface="Roboto"/>
                <a:ea typeface="Roboto"/>
                <a:cs typeface="Roboto"/>
                <a:sym typeface="Roboto"/>
              </a:rPr>
              <a:t>cao</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nhiều</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khác</a:t>
            </a:r>
            <a:r>
              <a:rPr lang="en-US" sz="2800" dirty="0">
                <a:latin typeface="Roboto"/>
                <a:ea typeface="Roboto"/>
                <a:cs typeface="Roboto"/>
                <a:sym typeface="Roboto"/>
              </a:rPr>
              <a:t> </a:t>
            </a:r>
            <a:r>
              <a:rPr lang="en-US" sz="2800" dirty="0" err="1">
                <a:latin typeface="Roboto"/>
                <a:ea typeface="Roboto"/>
                <a:cs typeface="Roboto"/>
                <a:sym typeface="Roboto"/>
              </a:rPr>
              <a:t>nhau</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394" name="Google Shape;394;p31"/>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3">
                                            <p:txEl>
                                              <p:pRg st="0" end="0"/>
                                            </p:txEl>
                                          </p:spTgt>
                                        </p:tgtEl>
                                        <p:attrNameLst>
                                          <p:attrName>style.visibility</p:attrName>
                                        </p:attrNameLst>
                                      </p:cBhvr>
                                      <p:to>
                                        <p:strVal val="visible"/>
                                      </p:to>
                                    </p:set>
                                    <p:animEffect transition="in" filter="fade">
                                      <p:cBhvr>
                                        <p:cTn id="12" dur="500"/>
                                        <p:tgtEl>
                                          <p:spTgt spid="3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626706" y="1116662"/>
            <a:ext cx="7593900" cy="523200"/>
          </a:xfrm>
          <a:prstGeom prst="rect">
            <a:avLst/>
          </a:prstGeom>
          <a:noFill/>
          <a:ln>
            <a:noFill/>
          </a:ln>
        </p:spPr>
        <p:txBody>
          <a:bodyPr spcFirstLastPara="1" wrap="square" lIns="91425" tIns="45700" rIns="91425" bIns="45700" anchor="t" anchorCtr="0">
            <a:spAutoFit/>
          </a:bodyPr>
          <a:lstStyle/>
          <a:p>
            <a:pPr marL="457200" lvl="0" indent="-406400" algn="l" rtl="0">
              <a:lnSpc>
                <a:spcPct val="100000"/>
              </a:lnSpc>
              <a:spcBef>
                <a:spcPts val="0"/>
              </a:spcBef>
              <a:spcAft>
                <a:spcPts val="0"/>
              </a:spcAft>
              <a:buSzPts val="2800"/>
              <a:buChar char="●"/>
            </a:pPr>
            <a:r>
              <a:rPr lang="en-US" sz="2800" dirty="0" err="1"/>
              <a:t>Lí</a:t>
            </a:r>
            <a:r>
              <a:rPr lang="en-US" sz="2800" dirty="0"/>
              <a:t> do </a:t>
            </a:r>
            <a:r>
              <a:rPr lang="en-US" sz="2800" dirty="0" err="1"/>
              <a:t>chọn</a:t>
            </a:r>
            <a:r>
              <a:rPr lang="en-US" sz="2800" dirty="0"/>
              <a:t> </a:t>
            </a:r>
            <a:r>
              <a:rPr lang="en-US" sz="2800" dirty="0" err="1"/>
              <a:t>sử</a:t>
            </a:r>
            <a:r>
              <a:rPr lang="en-US" sz="2800" dirty="0"/>
              <a:t> </a:t>
            </a:r>
            <a:r>
              <a:rPr lang="en-US" sz="2800" dirty="0" err="1"/>
              <a:t>dụng</a:t>
            </a:r>
            <a:r>
              <a:rPr lang="en-US" sz="2800" dirty="0"/>
              <a:t> Big Data</a:t>
            </a:r>
            <a:endParaRPr dirty="0"/>
          </a:p>
        </p:txBody>
      </p:sp>
      <p:sp>
        <p:nvSpPr>
          <p:cNvPr id="400" name="Google Shape;400;p32"/>
          <p:cNvSpPr txBox="1">
            <a:spLocks noGrp="1"/>
          </p:cNvSpPr>
          <p:nvPr>
            <p:ph type="body" idx="1"/>
          </p:nvPr>
        </p:nvSpPr>
        <p:spPr>
          <a:xfrm>
            <a:off x="626706" y="2025237"/>
            <a:ext cx="8503200" cy="41940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Big Data, bao </a:t>
            </a:r>
            <a:r>
              <a:rPr lang="en-US" sz="2800" dirty="0" err="1">
                <a:latin typeface="Roboto"/>
                <a:ea typeface="Roboto"/>
                <a:cs typeface="Roboto"/>
                <a:sym typeface="Roboto"/>
              </a:rPr>
              <a:t>gồm</a:t>
            </a:r>
            <a:r>
              <a:rPr lang="en-US" sz="2800" dirty="0">
                <a:latin typeface="Roboto"/>
                <a:ea typeface="Roboto"/>
                <a:cs typeface="Roboto"/>
                <a:sym typeface="Roboto"/>
              </a:rPr>
              <a:t> </a:t>
            </a:r>
            <a:r>
              <a:rPr lang="en-US" sz="2800" dirty="0" err="1">
                <a:latin typeface="Roboto"/>
                <a:ea typeface="Roboto"/>
                <a:cs typeface="Roboto"/>
                <a:sym typeface="Roboto"/>
              </a:rPr>
              <a:t>cả</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học</a:t>
            </a:r>
            <a:r>
              <a:rPr lang="en-US" sz="2800" dirty="0">
                <a:latin typeface="Roboto"/>
                <a:ea typeface="Roboto"/>
                <a:cs typeface="Roboto"/>
                <a:sym typeface="Roboto"/>
              </a:rPr>
              <a:t> </a:t>
            </a:r>
            <a:r>
              <a:rPr lang="en-US" sz="2800" dirty="0" err="1">
                <a:latin typeface="Roboto"/>
                <a:ea typeface="Roboto"/>
                <a:cs typeface="Roboto"/>
                <a:sym typeface="Roboto"/>
              </a:rPr>
              <a:t>máy</a:t>
            </a:r>
            <a:r>
              <a:rPr lang="en-US" sz="2800" dirty="0">
                <a:latin typeface="Roboto"/>
                <a:ea typeface="Roboto"/>
                <a:cs typeface="Roboto"/>
                <a:sym typeface="Roboto"/>
              </a:rPr>
              <a:t>,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thể</a:t>
            </a:r>
            <a:r>
              <a:rPr lang="en-US" sz="2800" dirty="0">
                <a:latin typeface="Roboto"/>
                <a:ea typeface="Roboto"/>
                <a:cs typeface="Roboto"/>
                <a:sym typeface="Roboto"/>
              </a:rPr>
              <a:t> </a:t>
            </a:r>
            <a:r>
              <a:rPr lang="en-US" sz="2800" dirty="0" err="1">
                <a:latin typeface="Roboto"/>
                <a:ea typeface="Roboto"/>
                <a:cs typeface="Roboto"/>
                <a:sym typeface="Roboto"/>
              </a:rPr>
              <a:t>xác</a:t>
            </a:r>
            <a:r>
              <a:rPr lang="en-US" sz="2800" dirty="0">
                <a:latin typeface="Roboto"/>
                <a:ea typeface="Roboto"/>
                <a:cs typeface="Roboto"/>
                <a:sym typeface="Roboto"/>
              </a:rPr>
              <a:t> </a:t>
            </a:r>
            <a:r>
              <a:rPr lang="en-US" sz="2800" dirty="0" err="1">
                <a:latin typeface="Roboto"/>
                <a:ea typeface="Roboto"/>
                <a:cs typeface="Roboto"/>
                <a:sym typeface="Roboto"/>
              </a:rPr>
              <a:t>định</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mối</a:t>
            </a:r>
            <a:r>
              <a:rPr lang="en-US" sz="2800" dirty="0">
                <a:latin typeface="Roboto"/>
                <a:ea typeface="Roboto"/>
                <a:cs typeface="Roboto"/>
                <a:sym typeface="Roboto"/>
              </a:rPr>
              <a:t> </a:t>
            </a:r>
            <a:r>
              <a:rPr lang="en-US" sz="2800" dirty="0" err="1">
                <a:latin typeface="Roboto"/>
                <a:ea typeface="Roboto"/>
                <a:cs typeface="Roboto"/>
                <a:sym typeface="Roboto"/>
              </a:rPr>
              <a:t>quan</a:t>
            </a:r>
            <a:r>
              <a:rPr lang="en-US" sz="2800" dirty="0">
                <a:latin typeface="Roboto"/>
                <a:ea typeface="Roboto"/>
                <a:cs typeface="Roboto"/>
                <a:sym typeface="Roboto"/>
              </a:rPr>
              <a:t> </a:t>
            </a:r>
            <a:r>
              <a:rPr lang="en-US" sz="2800" dirty="0" err="1">
                <a:latin typeface="Roboto"/>
                <a:ea typeface="Roboto"/>
                <a:cs typeface="Roboto"/>
                <a:sym typeface="Roboto"/>
              </a:rPr>
              <a:t>hệ</a:t>
            </a:r>
            <a:r>
              <a:rPr lang="en-US" sz="2800" dirty="0">
                <a:latin typeface="Roboto"/>
                <a:ea typeface="Roboto"/>
                <a:cs typeface="Roboto"/>
                <a:sym typeface="Roboto"/>
              </a:rPr>
              <a:t> </a:t>
            </a:r>
            <a:r>
              <a:rPr lang="en-US" sz="2800" dirty="0" err="1">
                <a:latin typeface="Roboto"/>
                <a:ea typeface="Roboto"/>
                <a:cs typeface="Roboto"/>
                <a:sym typeface="Roboto"/>
              </a:rPr>
              <a:t>phức</a:t>
            </a:r>
            <a:r>
              <a:rPr lang="en-US" sz="2800" dirty="0">
                <a:latin typeface="Roboto"/>
                <a:ea typeface="Roboto"/>
                <a:cs typeface="Roboto"/>
                <a:sym typeface="Roboto"/>
              </a:rPr>
              <a:t> </a:t>
            </a:r>
            <a:r>
              <a:rPr lang="en-US" sz="2800" dirty="0" err="1">
                <a:latin typeface="Roboto"/>
                <a:ea typeface="Roboto"/>
                <a:cs typeface="Roboto"/>
                <a:sym typeface="Roboto"/>
              </a:rPr>
              <a:t>tạp</a:t>
            </a:r>
            <a:r>
              <a:rPr lang="en-US" sz="2800" dirty="0">
                <a:latin typeface="Roboto"/>
                <a:ea typeface="Roboto"/>
                <a:cs typeface="Roboto"/>
                <a:sym typeface="Roboto"/>
              </a:rPr>
              <a:t> </a:t>
            </a: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Công</a:t>
            </a:r>
            <a:r>
              <a:rPr lang="en-US" sz="2800" dirty="0">
                <a:latin typeface="Roboto"/>
                <a:ea typeface="Roboto"/>
                <a:cs typeface="Roboto"/>
                <a:sym typeface="Roboto"/>
              </a:rPr>
              <a:t> </a:t>
            </a:r>
            <a:r>
              <a:rPr lang="en-US" sz="2800" dirty="0" err="1">
                <a:latin typeface="Roboto"/>
                <a:ea typeface="Roboto"/>
                <a:cs typeface="Roboto"/>
                <a:sym typeface="Roboto"/>
              </a:rPr>
              <a:t>nghệ</a:t>
            </a:r>
            <a:r>
              <a:rPr lang="en-US" sz="2800" dirty="0">
                <a:latin typeface="Roboto"/>
                <a:ea typeface="Roboto"/>
                <a:cs typeface="Roboto"/>
                <a:sym typeface="Roboto"/>
              </a:rPr>
              <a:t> Big Data </a:t>
            </a:r>
            <a:r>
              <a:rPr lang="en-US" sz="2800" dirty="0" err="1">
                <a:latin typeface="Roboto"/>
                <a:ea typeface="Roboto"/>
                <a:cs typeface="Roboto"/>
                <a:sym typeface="Roboto"/>
              </a:rPr>
              <a:t>cho</a:t>
            </a:r>
            <a:r>
              <a:rPr lang="en-US" sz="2800" dirty="0">
                <a:latin typeface="Roboto"/>
                <a:ea typeface="Roboto"/>
                <a:cs typeface="Roboto"/>
                <a:sym typeface="Roboto"/>
              </a:rPr>
              <a:t> </a:t>
            </a:r>
            <a:r>
              <a:rPr lang="en-US" sz="2800" dirty="0" err="1">
                <a:latin typeface="Roboto"/>
                <a:ea typeface="Roboto"/>
                <a:cs typeface="Roboto"/>
                <a:sym typeface="Roboto"/>
              </a:rPr>
              <a:t>phép</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theo</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gian</a:t>
            </a:r>
            <a:r>
              <a:rPr lang="en-US" sz="2800" dirty="0">
                <a:latin typeface="Roboto"/>
                <a:ea typeface="Roboto"/>
                <a:cs typeface="Roboto"/>
                <a:sym typeface="Roboto"/>
              </a:rPr>
              <a:t> </a:t>
            </a:r>
            <a:r>
              <a:rPr lang="en-US" sz="2800" dirty="0" err="1">
                <a:latin typeface="Roboto"/>
                <a:ea typeface="Roboto"/>
                <a:cs typeface="Roboto"/>
                <a:sym typeface="Roboto"/>
              </a:rPr>
              <a:t>thực</a:t>
            </a:r>
            <a:r>
              <a:rPr lang="en-US" sz="2800" dirty="0">
                <a:latin typeface="Roboto"/>
                <a:ea typeface="Roboto"/>
                <a:cs typeface="Roboto"/>
                <a:sym typeface="Roboto"/>
              </a:rPr>
              <a:t> </a:t>
            </a:r>
            <a:r>
              <a:rPr lang="en-US" sz="2800" dirty="0" err="1">
                <a:latin typeface="Roboto"/>
                <a:ea typeface="Roboto"/>
                <a:cs typeface="Roboto"/>
                <a:sym typeface="Roboto"/>
              </a:rPr>
              <a:t>từ</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bộ</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Big Data </a:t>
            </a:r>
            <a:r>
              <a:rPr lang="en-US" sz="2800" dirty="0" err="1">
                <a:latin typeface="Roboto"/>
                <a:ea typeface="Roboto"/>
                <a:cs typeface="Roboto"/>
                <a:sym typeface="Roboto"/>
              </a:rPr>
              <a:t>có</a:t>
            </a:r>
            <a:r>
              <a:rPr lang="en-US" sz="2800" dirty="0">
                <a:latin typeface="Roboto"/>
                <a:ea typeface="Roboto"/>
                <a:cs typeface="Roboto"/>
                <a:sym typeface="Roboto"/>
              </a:rPr>
              <a:t> </a:t>
            </a:r>
            <a:r>
              <a:rPr lang="en-US" sz="2800" dirty="0" err="1">
                <a:latin typeface="Roboto"/>
                <a:ea typeface="Roboto"/>
                <a:cs typeface="Roboto"/>
                <a:sym typeface="Roboto"/>
              </a:rPr>
              <a:t>thể</a:t>
            </a:r>
            <a:r>
              <a:rPr lang="en-US" sz="2800" dirty="0">
                <a:latin typeface="Roboto"/>
                <a:ea typeface="Roboto"/>
                <a:cs typeface="Roboto"/>
                <a:sym typeface="Roboto"/>
              </a:rPr>
              <a:t> </a:t>
            </a:r>
            <a:r>
              <a:rPr lang="en-US" sz="2800" dirty="0" err="1">
                <a:latin typeface="Roboto"/>
                <a:ea typeface="Roboto"/>
                <a:cs typeface="Roboto"/>
                <a:sym typeface="Roboto"/>
              </a:rPr>
              <a:t>thích</a:t>
            </a:r>
            <a:r>
              <a:rPr lang="en-US" sz="2800" dirty="0">
                <a:latin typeface="Roboto"/>
                <a:ea typeface="Roboto"/>
                <a:cs typeface="Roboto"/>
                <a:sym typeface="Roboto"/>
              </a:rPr>
              <a:t> </a:t>
            </a:r>
            <a:r>
              <a:rPr lang="en-US" sz="2800" dirty="0" err="1">
                <a:latin typeface="Roboto"/>
                <a:ea typeface="Roboto"/>
                <a:cs typeface="Roboto"/>
                <a:sym typeface="Roboto"/>
              </a:rPr>
              <a:t>ứng</a:t>
            </a:r>
            <a:r>
              <a:rPr lang="en-US" sz="2800" dirty="0">
                <a:latin typeface="Roboto"/>
                <a:ea typeface="Roboto"/>
                <a:cs typeface="Roboto"/>
                <a:sym typeface="Roboto"/>
              </a:rPr>
              <a:t> </a:t>
            </a:r>
            <a:r>
              <a:rPr lang="en-US" sz="2800" dirty="0" err="1">
                <a:latin typeface="Roboto"/>
                <a:ea typeface="Roboto"/>
                <a:cs typeface="Roboto"/>
                <a:sym typeface="Roboto"/>
              </a:rPr>
              <a:t>với</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mô</a:t>
            </a:r>
            <a:r>
              <a:rPr lang="en-US" sz="2800" dirty="0">
                <a:latin typeface="Roboto"/>
                <a:ea typeface="Roboto"/>
                <a:cs typeface="Roboto"/>
                <a:sym typeface="Roboto"/>
              </a:rPr>
              <a:t> </a:t>
            </a:r>
            <a:r>
              <a:rPr lang="en-US" sz="2800" dirty="0" err="1">
                <a:latin typeface="Roboto"/>
                <a:ea typeface="Roboto"/>
                <a:cs typeface="Roboto"/>
                <a:sym typeface="Roboto"/>
              </a:rPr>
              <a:t>hình</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đang</a:t>
            </a:r>
            <a:r>
              <a:rPr lang="en-US" sz="2800" dirty="0">
                <a:latin typeface="Roboto"/>
                <a:ea typeface="Roboto"/>
                <a:cs typeface="Roboto"/>
                <a:sym typeface="Roboto"/>
              </a:rPr>
              <a:t> </a:t>
            </a:r>
            <a:r>
              <a:rPr lang="en-US" sz="2800" dirty="0" err="1">
                <a:latin typeface="Roboto"/>
                <a:ea typeface="Roboto"/>
                <a:cs typeface="Roboto"/>
                <a:sym typeface="Roboto"/>
              </a:rPr>
              <a:t>phát</a:t>
            </a:r>
            <a:r>
              <a:rPr lang="en-US" sz="2800" dirty="0">
                <a:latin typeface="Roboto"/>
                <a:ea typeface="Roboto"/>
                <a:cs typeface="Roboto"/>
                <a:sym typeface="Roboto"/>
              </a:rPr>
              <a:t> </a:t>
            </a:r>
            <a:r>
              <a:rPr lang="en-US" sz="2800" dirty="0" err="1">
                <a:latin typeface="Roboto"/>
                <a:ea typeface="Roboto"/>
                <a:cs typeface="Roboto"/>
                <a:sym typeface="Roboto"/>
              </a:rPr>
              <a:t>triển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sự</a:t>
            </a:r>
            <a:r>
              <a:rPr lang="en-US" sz="2800" dirty="0">
                <a:latin typeface="Roboto"/>
                <a:ea typeface="Roboto"/>
                <a:cs typeface="Roboto"/>
                <a:sym typeface="Roboto"/>
              </a:rPr>
              <a:t> </a:t>
            </a:r>
            <a:r>
              <a:rPr lang="en-US" sz="2800" dirty="0" err="1">
                <a:latin typeface="Roboto"/>
                <a:ea typeface="Roboto"/>
                <a:cs typeface="Roboto"/>
                <a:sym typeface="Roboto"/>
              </a:rPr>
              <a:t>thay</a:t>
            </a:r>
            <a:r>
              <a:rPr lang="en-US" sz="2800" dirty="0">
                <a:latin typeface="Roboto"/>
                <a:ea typeface="Roboto"/>
                <a:cs typeface="Roboto"/>
                <a:sym typeface="Roboto"/>
              </a:rPr>
              <a:t> </a:t>
            </a:r>
            <a:r>
              <a:rPr lang="en-US" sz="2800" dirty="0" err="1">
                <a:latin typeface="Roboto"/>
                <a:ea typeface="Roboto"/>
                <a:cs typeface="Roboto"/>
                <a:sym typeface="Roboto"/>
              </a:rPr>
              <a:t>đổi</a:t>
            </a:r>
            <a:r>
              <a:rPr lang="en-US" sz="2800" dirty="0">
                <a:latin typeface="Roboto"/>
                <a:ea typeface="Roboto"/>
                <a:cs typeface="Roboto"/>
                <a:sym typeface="Roboto"/>
              </a:rPr>
              <a:t> </a:t>
            </a:r>
            <a:r>
              <a:rPr lang="en-US" sz="2800" dirty="0" err="1">
                <a:latin typeface="Roboto"/>
                <a:ea typeface="Roboto"/>
                <a:cs typeface="Roboto"/>
                <a:sym typeface="Roboto"/>
              </a:rPr>
              <a:t>của</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401" name="Google Shape;401;p32"/>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p:cTn id="7" dur="500"/>
                                        <p:tgtEl>
                                          <p:spTgt spid="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0">
                                            <p:txEl>
                                              <p:pRg st="0" end="0"/>
                                            </p:txEl>
                                          </p:spTgt>
                                        </p:tgtEl>
                                        <p:attrNameLst>
                                          <p:attrName>style.visibility</p:attrName>
                                        </p:attrNameLst>
                                      </p:cBhvr>
                                      <p:to>
                                        <p:strVal val="visible"/>
                                      </p:to>
                                    </p:set>
                                    <p:animEffect transition="in" filter="fade">
                                      <p:cBhvr>
                                        <p:cTn id="12" dur="500"/>
                                        <p:tgtEl>
                                          <p:spTgt spid="4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0">
                                            <p:txEl>
                                              <p:pRg st="1" end="1"/>
                                            </p:txEl>
                                          </p:spTgt>
                                        </p:tgtEl>
                                        <p:attrNameLst>
                                          <p:attrName>style.visibility</p:attrName>
                                        </p:attrNameLst>
                                      </p:cBhvr>
                                      <p:to>
                                        <p:strVal val="visible"/>
                                      </p:to>
                                    </p:set>
                                    <p:animEffect transition="in" filter="fade">
                                      <p:cBhvr>
                                        <p:cTn id="17" dur="500"/>
                                        <p:tgtEl>
                                          <p:spTgt spid="4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0">
                                            <p:txEl>
                                              <p:pRg st="2" end="2"/>
                                            </p:txEl>
                                          </p:spTgt>
                                        </p:tgtEl>
                                        <p:attrNameLst>
                                          <p:attrName>style.visibility</p:attrName>
                                        </p:attrNameLst>
                                      </p:cBhvr>
                                      <p:to>
                                        <p:strVal val="visible"/>
                                      </p:to>
                                    </p:set>
                                    <p:animEffect transition="in" filter="fade">
                                      <p:cBhvr>
                                        <p:cTn id="22" dur="500"/>
                                        <p:tgtEl>
                                          <p:spTgt spid="4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p:bldP spid="4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608045" y="1107331"/>
            <a:ext cx="7593900" cy="523200"/>
          </a:xfrm>
          <a:prstGeom prst="rect">
            <a:avLst/>
          </a:prstGeom>
          <a:noFill/>
          <a:ln>
            <a:noFill/>
          </a:ln>
        </p:spPr>
        <p:txBody>
          <a:bodyPr spcFirstLastPara="1" wrap="square" lIns="91425" tIns="45700" rIns="91425" bIns="45700" anchor="t" anchorCtr="0">
            <a:spAutoFit/>
          </a:bodyPr>
          <a:lstStyle/>
          <a:p>
            <a:pPr marL="457200" lvl="0" indent="-406400" algn="l" rtl="0">
              <a:lnSpc>
                <a:spcPct val="100000"/>
              </a:lnSpc>
              <a:spcBef>
                <a:spcPts val="0"/>
              </a:spcBef>
              <a:spcAft>
                <a:spcPts val="0"/>
              </a:spcAft>
              <a:buSzPts val="2800"/>
              <a:buChar char="●"/>
            </a:pPr>
            <a:r>
              <a:rPr lang="en-US" sz="2800" dirty="0" err="1"/>
              <a:t>Lí</a:t>
            </a:r>
            <a:r>
              <a:rPr lang="en-US" sz="2800" dirty="0"/>
              <a:t> do </a:t>
            </a:r>
            <a:r>
              <a:rPr lang="en-US" sz="2800" dirty="0" err="1"/>
              <a:t>chọn</a:t>
            </a:r>
            <a:r>
              <a:rPr lang="en-US" sz="2800" dirty="0"/>
              <a:t> </a:t>
            </a:r>
            <a:r>
              <a:rPr lang="en-US" sz="2800" dirty="0" err="1"/>
              <a:t>sử</a:t>
            </a:r>
            <a:r>
              <a:rPr lang="en-US" sz="2800" dirty="0"/>
              <a:t> </a:t>
            </a:r>
            <a:r>
              <a:rPr lang="en-US" sz="2800" dirty="0" err="1"/>
              <a:t>dụng</a:t>
            </a:r>
            <a:r>
              <a:rPr lang="en-US" sz="2800" dirty="0"/>
              <a:t> Big Data</a:t>
            </a:r>
            <a:endParaRPr dirty="0"/>
          </a:p>
        </p:txBody>
      </p:sp>
      <p:sp>
        <p:nvSpPr>
          <p:cNvPr id="407" name="Google Shape;407;p33"/>
          <p:cNvSpPr txBox="1">
            <a:spLocks noGrp="1"/>
          </p:cNvSpPr>
          <p:nvPr>
            <p:ph type="body" idx="1"/>
          </p:nvPr>
        </p:nvSpPr>
        <p:spPr>
          <a:xfrm>
            <a:off x="608045" y="2015906"/>
            <a:ext cx="8503200" cy="41940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Công</a:t>
            </a:r>
            <a:r>
              <a:rPr lang="en-US" sz="2800" dirty="0">
                <a:latin typeface="Roboto"/>
                <a:ea typeface="Roboto"/>
                <a:cs typeface="Roboto"/>
                <a:sym typeface="Roboto"/>
              </a:rPr>
              <a:t> </a:t>
            </a:r>
            <a:r>
              <a:rPr lang="en-US" sz="2800" dirty="0" err="1">
                <a:latin typeface="Roboto"/>
                <a:ea typeface="Roboto"/>
                <a:cs typeface="Roboto"/>
                <a:sym typeface="Roboto"/>
              </a:rPr>
              <a:t>nghệ</a:t>
            </a:r>
            <a:r>
              <a:rPr lang="en-US" sz="2800" dirty="0">
                <a:latin typeface="Roboto"/>
                <a:ea typeface="Roboto"/>
                <a:cs typeface="Roboto"/>
                <a:sym typeface="Roboto"/>
              </a:rPr>
              <a:t> Big Data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thiết</a:t>
            </a:r>
            <a:r>
              <a:rPr lang="en-US" sz="2800" dirty="0">
                <a:latin typeface="Roboto"/>
                <a:ea typeface="Roboto"/>
                <a:cs typeface="Roboto"/>
                <a:sym typeface="Roboto"/>
              </a:rPr>
              <a:t> </a:t>
            </a:r>
            <a:r>
              <a:rPr lang="en-US" sz="2800" dirty="0" err="1">
                <a:latin typeface="Roboto"/>
                <a:ea typeface="Roboto"/>
                <a:cs typeface="Roboto"/>
                <a:sym typeface="Roboto"/>
              </a:rPr>
              <a:t>kế</a:t>
            </a:r>
            <a:r>
              <a:rPr lang="en-US" sz="2800" dirty="0">
                <a:latin typeface="Roboto"/>
                <a:ea typeface="Roboto"/>
                <a:cs typeface="Roboto"/>
                <a:sym typeface="Roboto"/>
              </a:rPr>
              <a:t> </a:t>
            </a:r>
            <a:r>
              <a:rPr lang="en-US" sz="2800" dirty="0" err="1">
                <a:latin typeface="Roboto"/>
                <a:ea typeface="Roboto"/>
                <a:cs typeface="Roboto"/>
                <a:sym typeface="Roboto"/>
              </a:rPr>
              <a:t>để</a:t>
            </a:r>
            <a:r>
              <a:rPr lang="en-US" sz="2800" dirty="0">
                <a:latin typeface="Roboto"/>
                <a:ea typeface="Roboto"/>
                <a:cs typeface="Roboto"/>
                <a:sym typeface="Roboto"/>
              </a:rPr>
              <a:t> </a:t>
            </a:r>
            <a:r>
              <a:rPr lang="en-US" sz="2800" dirty="0" err="1">
                <a:latin typeface="Roboto"/>
                <a:ea typeface="Roboto"/>
                <a:cs typeface="Roboto"/>
                <a:sym typeface="Roboto"/>
              </a:rPr>
              <a:t>mở</a:t>
            </a:r>
            <a:r>
              <a:rPr lang="en-US" sz="2800" dirty="0">
                <a:latin typeface="Roboto"/>
                <a:ea typeface="Roboto"/>
                <a:cs typeface="Roboto"/>
                <a:sym typeface="Roboto"/>
              </a:rPr>
              <a:t> </a:t>
            </a:r>
            <a:r>
              <a:rPr lang="en-US" sz="2800" dirty="0" err="1">
                <a:latin typeface="Roboto"/>
                <a:ea typeface="Roboto"/>
                <a:cs typeface="Roboto"/>
                <a:sym typeface="Roboto"/>
              </a:rPr>
              <a:t>rộng</a:t>
            </a:r>
            <a:r>
              <a:rPr lang="en-US" sz="2800" dirty="0">
                <a:latin typeface="Roboto"/>
                <a:ea typeface="Roboto"/>
                <a:cs typeface="Roboto"/>
                <a:sym typeface="Roboto"/>
              </a:rPr>
              <a:t> </a:t>
            </a:r>
            <a:r>
              <a:rPr lang="en-US" sz="2800" dirty="0" err="1">
                <a:latin typeface="Roboto"/>
                <a:ea typeface="Roboto"/>
                <a:cs typeface="Roboto"/>
                <a:sym typeface="Roboto"/>
              </a:rPr>
              <a:t>theo</a:t>
            </a:r>
            <a:r>
              <a:rPr lang="en-US" sz="2800" dirty="0">
                <a:latin typeface="Roboto"/>
                <a:ea typeface="Roboto"/>
                <a:cs typeface="Roboto"/>
                <a:sym typeface="Roboto"/>
              </a:rPr>
              <a:t> </a:t>
            </a:r>
            <a:r>
              <a:rPr lang="en-US" sz="2800" dirty="0" err="1">
                <a:latin typeface="Roboto"/>
                <a:ea typeface="Roboto"/>
                <a:cs typeface="Roboto"/>
                <a:sym typeface="Roboto"/>
              </a:rPr>
              <a:t>chiều</a:t>
            </a:r>
            <a:r>
              <a:rPr lang="en-US" sz="2800" dirty="0">
                <a:latin typeface="Roboto"/>
                <a:ea typeface="Roboto"/>
                <a:cs typeface="Roboto"/>
                <a:sym typeface="Roboto"/>
              </a:rPr>
              <a:t> </a:t>
            </a:r>
            <a:r>
              <a:rPr lang="en-US" sz="2800" dirty="0" err="1">
                <a:latin typeface="Roboto"/>
                <a:ea typeface="Roboto"/>
                <a:cs typeface="Roboto"/>
                <a:sym typeface="Roboto"/>
              </a:rPr>
              <a:t>ngang</a:t>
            </a:r>
            <a:r>
              <a:rPr lang="en-US" sz="2800" dirty="0">
                <a:latin typeface="Roboto"/>
                <a:ea typeface="Roboto"/>
                <a:cs typeface="Roboto"/>
                <a:sym typeface="Roboto"/>
              </a:rPr>
              <a:t>, </a:t>
            </a:r>
            <a:r>
              <a:rPr lang="en-US" sz="2800" dirty="0" err="1">
                <a:latin typeface="Roboto"/>
                <a:ea typeface="Roboto"/>
                <a:cs typeface="Roboto"/>
                <a:sym typeface="Roboto"/>
              </a:rPr>
              <a:t>xử</a:t>
            </a:r>
            <a:r>
              <a:rPr lang="en-US" sz="2800" dirty="0">
                <a:latin typeface="Roboto"/>
                <a:ea typeface="Roboto"/>
                <a:cs typeface="Roboto"/>
                <a:sym typeface="Roboto"/>
              </a:rPr>
              <a:t> </a:t>
            </a:r>
            <a:r>
              <a:rPr lang="en-US" sz="2800" dirty="0" err="1">
                <a:latin typeface="Roboto"/>
                <a:ea typeface="Roboto"/>
                <a:cs typeface="Roboto"/>
                <a:sym typeface="Roboto"/>
              </a:rPr>
              <a:t>lý</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bộ</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ngày</a:t>
            </a:r>
            <a:r>
              <a:rPr lang="en-US" sz="2800" dirty="0">
                <a:latin typeface="Roboto"/>
                <a:ea typeface="Roboto"/>
                <a:cs typeface="Roboto"/>
                <a:sym typeface="Roboto"/>
              </a:rPr>
              <a:t> </a:t>
            </a:r>
            <a:r>
              <a:rPr lang="en-US" sz="2800" dirty="0" err="1">
                <a:latin typeface="Roboto"/>
                <a:ea typeface="Roboto"/>
                <a:cs typeface="Roboto"/>
                <a:sym typeface="Roboto"/>
              </a:rPr>
              <a:t>càng</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yêu</a:t>
            </a:r>
            <a:r>
              <a:rPr lang="en-US" sz="2800" dirty="0">
                <a:latin typeface="Roboto"/>
                <a:ea typeface="Roboto"/>
                <a:cs typeface="Roboto"/>
                <a:sym typeface="Roboto"/>
              </a:rPr>
              <a:t> </a:t>
            </a:r>
            <a:r>
              <a:rPr lang="en-US" sz="2800" dirty="0" err="1">
                <a:latin typeface="Roboto"/>
                <a:ea typeface="Roboto"/>
                <a:cs typeface="Roboto"/>
                <a:sym typeface="Roboto"/>
              </a:rPr>
              <a:t>cầu</a:t>
            </a:r>
            <a:r>
              <a:rPr lang="en-US" sz="2800" dirty="0">
                <a:latin typeface="Roboto"/>
                <a:ea typeface="Roboto"/>
                <a:cs typeface="Roboto"/>
                <a:sym typeface="Roboto"/>
              </a:rPr>
              <a:t> </a:t>
            </a:r>
            <a:r>
              <a:rPr lang="en-US" sz="2800" dirty="0" err="1">
                <a:latin typeface="Roboto"/>
                <a:ea typeface="Roboto"/>
                <a:cs typeface="Roboto"/>
                <a:sym typeface="Roboto"/>
              </a:rPr>
              <a:t>tính</a:t>
            </a:r>
            <a:r>
              <a:rPr lang="en-US" sz="2800" dirty="0">
                <a:latin typeface="Roboto"/>
                <a:ea typeface="Roboto"/>
                <a:cs typeface="Roboto"/>
                <a:sym typeface="Roboto"/>
              </a:rPr>
              <a:t> </a:t>
            </a:r>
            <a:r>
              <a:rPr lang="en-US" sz="2800" dirty="0" err="1">
                <a:latin typeface="Roboto"/>
                <a:ea typeface="Roboto"/>
                <a:cs typeface="Roboto"/>
                <a:sym typeface="Roboto"/>
              </a:rPr>
              <a:t>toán</a:t>
            </a:r>
            <a:r>
              <a:rPr lang="en-US" sz="2800" dirty="0">
                <a:latin typeface="Roboto"/>
                <a:ea typeface="Roboto"/>
                <a:cs typeface="Roboto"/>
                <a:sym typeface="Roboto"/>
              </a:rPr>
              <a:t> </a:t>
            </a:r>
            <a:r>
              <a:rPr lang="en-US" sz="2800" dirty="0" err="1">
                <a:latin typeface="Roboto"/>
                <a:ea typeface="Roboto"/>
                <a:cs typeface="Roboto"/>
                <a:sym typeface="Roboto"/>
              </a:rPr>
              <a:t>tăng</a:t>
            </a:r>
            <a:r>
              <a:rPr lang="en-US" sz="2800" dirty="0">
                <a:latin typeface="Roboto"/>
                <a:ea typeface="Roboto"/>
                <a:cs typeface="Roboto"/>
                <a:sym typeface="Roboto"/>
              </a:rPr>
              <a:t> </a:t>
            </a:r>
            <a:r>
              <a:rPr lang="en-US" sz="2800" dirty="0" err="1">
                <a:latin typeface="Roboto"/>
                <a:ea typeface="Roboto"/>
                <a:cs typeface="Roboto"/>
                <a:sym typeface="Roboto"/>
              </a:rPr>
              <a:t>lên</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nền</a:t>
            </a:r>
            <a:r>
              <a:rPr lang="en-US" sz="2800" dirty="0">
                <a:latin typeface="Roboto"/>
                <a:ea typeface="Roboto"/>
                <a:cs typeface="Roboto"/>
                <a:sym typeface="Roboto"/>
              </a:rPr>
              <a:t> </a:t>
            </a:r>
            <a:r>
              <a:rPr lang="en-US" sz="2800" dirty="0" err="1">
                <a:latin typeface="Roboto"/>
                <a:ea typeface="Roboto"/>
                <a:cs typeface="Roboto"/>
                <a:sym typeface="Roboto"/>
              </a:rPr>
              <a:t>tảng</a:t>
            </a:r>
            <a:r>
              <a:rPr lang="en-US" sz="2800" dirty="0">
                <a:latin typeface="Roboto"/>
                <a:ea typeface="Roboto"/>
                <a:cs typeface="Roboto"/>
                <a:sym typeface="Roboto"/>
              </a:rPr>
              <a:t> Big Data </a:t>
            </a:r>
            <a:r>
              <a:rPr lang="en-US" sz="2800" dirty="0" err="1">
                <a:latin typeface="Roboto"/>
                <a:ea typeface="Roboto"/>
                <a:cs typeface="Roboto"/>
                <a:sym typeface="Roboto"/>
              </a:rPr>
              <a:t>tạo</a:t>
            </a:r>
            <a:r>
              <a:rPr lang="en-US" sz="2800" dirty="0">
                <a:latin typeface="Roboto"/>
                <a:ea typeface="Roboto"/>
                <a:cs typeface="Roboto"/>
                <a:sym typeface="Roboto"/>
              </a:rPr>
              <a:t> </a:t>
            </a:r>
            <a:r>
              <a:rPr lang="en-US" sz="2800" dirty="0" err="1">
                <a:latin typeface="Roboto"/>
                <a:ea typeface="Roboto"/>
                <a:cs typeface="Roboto"/>
                <a:sym typeface="Roboto"/>
              </a:rPr>
              <a:t>điều</a:t>
            </a:r>
            <a:r>
              <a:rPr lang="en-US" sz="2800" dirty="0">
                <a:latin typeface="Roboto"/>
                <a:ea typeface="Roboto"/>
                <a:cs typeface="Roboto"/>
                <a:sym typeface="Roboto"/>
              </a:rPr>
              <a:t> </a:t>
            </a:r>
            <a:r>
              <a:rPr lang="en-US" sz="2800" dirty="0" err="1">
                <a:latin typeface="Roboto"/>
                <a:ea typeface="Roboto"/>
                <a:cs typeface="Roboto"/>
                <a:sym typeface="Roboto"/>
              </a:rPr>
              <a:t>kiện</a:t>
            </a:r>
            <a:r>
              <a:rPr lang="en-US" sz="2800" dirty="0">
                <a:latin typeface="Roboto"/>
                <a:ea typeface="Roboto"/>
                <a:cs typeface="Roboto"/>
                <a:sym typeface="Roboto"/>
              </a:rPr>
              <a:t> </a:t>
            </a:r>
            <a:r>
              <a:rPr lang="en-US" sz="2800" dirty="0" err="1">
                <a:latin typeface="Roboto"/>
                <a:ea typeface="Roboto"/>
                <a:cs typeface="Roboto"/>
                <a:sym typeface="Roboto"/>
              </a:rPr>
              <a:t>cho</a:t>
            </a:r>
            <a:r>
              <a:rPr lang="en-US" sz="2800" dirty="0">
                <a:latin typeface="Roboto"/>
                <a:ea typeface="Roboto"/>
                <a:cs typeface="Roboto"/>
                <a:sym typeface="Roboto"/>
              </a:rPr>
              <a:t> </a:t>
            </a:r>
            <a:r>
              <a:rPr lang="en-US" sz="2800" dirty="0" err="1">
                <a:latin typeface="Roboto"/>
                <a:ea typeface="Roboto"/>
                <a:cs typeface="Roboto"/>
                <a:sym typeface="Roboto"/>
              </a:rPr>
              <a:t>việc</a:t>
            </a:r>
            <a:r>
              <a:rPr lang="en-US" sz="2800" dirty="0">
                <a:latin typeface="Roboto"/>
                <a:ea typeface="Roboto"/>
                <a:cs typeface="Roboto"/>
                <a:sym typeface="Roboto"/>
              </a:rPr>
              <a:t> chia </a:t>
            </a:r>
            <a:r>
              <a:rPr lang="en-US" sz="2800" dirty="0" err="1">
                <a:latin typeface="Roboto"/>
                <a:ea typeface="Roboto"/>
                <a:cs typeface="Roboto"/>
                <a:sym typeface="Roboto"/>
              </a:rPr>
              <a:t>sẻ</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hợp</a:t>
            </a:r>
            <a:r>
              <a:rPr lang="en-US" sz="2800" dirty="0">
                <a:latin typeface="Roboto"/>
                <a:ea typeface="Roboto"/>
                <a:cs typeface="Roboto"/>
                <a:sym typeface="Roboto"/>
              </a:rPr>
              <a:t> </a:t>
            </a:r>
            <a:r>
              <a:rPr lang="en-US" sz="2800" dirty="0" err="1">
                <a:latin typeface="Roboto"/>
                <a:ea typeface="Roboto"/>
                <a:cs typeface="Roboto"/>
                <a:sym typeface="Roboto"/>
              </a:rPr>
              <a:t>tác</a:t>
            </a:r>
            <a:r>
              <a:rPr lang="en-US" sz="2800" dirty="0">
                <a:latin typeface="Roboto"/>
                <a:ea typeface="Roboto"/>
                <a:cs typeface="Roboto"/>
                <a:sym typeface="Roboto"/>
              </a:rPr>
              <a:t> </a:t>
            </a:r>
            <a:r>
              <a:rPr lang="en-US" sz="2800" dirty="0" err="1">
                <a:latin typeface="Roboto"/>
                <a:ea typeface="Roboto"/>
                <a:cs typeface="Roboto"/>
                <a:sym typeface="Roboto"/>
              </a:rPr>
              <a:t>giữa</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cơ</a:t>
            </a:r>
            <a:r>
              <a:rPr lang="en-US" sz="2800" dirty="0">
                <a:latin typeface="Roboto"/>
                <a:ea typeface="Roboto"/>
                <a:cs typeface="Roboto"/>
                <a:sym typeface="Roboto"/>
              </a:rPr>
              <a:t> </a:t>
            </a:r>
            <a:r>
              <a:rPr lang="en-US" sz="2800" dirty="0" err="1">
                <a:latin typeface="Roboto"/>
                <a:ea typeface="Roboto"/>
                <a:cs typeface="Roboto"/>
                <a:sym typeface="Roboto"/>
              </a:rPr>
              <a:t>quan</a:t>
            </a:r>
            <a:r>
              <a:rPr lang="en-US" sz="2800" dirty="0">
                <a:latin typeface="Roboto"/>
                <a:ea typeface="Roboto"/>
                <a:cs typeface="Roboto"/>
                <a:sym typeface="Roboto"/>
              </a:rPr>
              <a:t> </a:t>
            </a:r>
            <a:r>
              <a:rPr lang="en-US" sz="2800" dirty="0" err="1">
                <a:latin typeface="Roboto"/>
                <a:ea typeface="Roboto"/>
                <a:cs typeface="Roboto"/>
                <a:sym typeface="Roboto"/>
              </a:rPr>
              <a:t>khí</a:t>
            </a:r>
            <a:r>
              <a:rPr lang="en-US" sz="2800" dirty="0">
                <a:latin typeface="Roboto"/>
                <a:ea typeface="Roboto"/>
                <a:cs typeface="Roboto"/>
                <a:sym typeface="Roboto"/>
              </a:rPr>
              <a:t> </a:t>
            </a:r>
            <a:r>
              <a:rPr lang="en-US" sz="2800" dirty="0" err="1">
                <a:latin typeface="Roboto"/>
                <a:ea typeface="Roboto"/>
                <a:cs typeface="Roboto"/>
                <a:sym typeface="Roboto"/>
              </a:rPr>
              <a:t>tượng</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tổ</a:t>
            </a:r>
            <a:r>
              <a:rPr lang="en-US" sz="2800" dirty="0">
                <a:latin typeface="Roboto"/>
                <a:ea typeface="Roboto"/>
                <a:cs typeface="Roboto"/>
                <a:sym typeface="Roboto"/>
              </a:rPr>
              <a:t> </a:t>
            </a:r>
            <a:r>
              <a:rPr lang="en-US" sz="2800" dirty="0" err="1">
                <a:latin typeface="Roboto"/>
                <a:ea typeface="Roboto"/>
                <a:cs typeface="Roboto"/>
                <a:sym typeface="Roboto"/>
              </a:rPr>
              <a:t>chức</a:t>
            </a:r>
            <a:r>
              <a:rPr lang="en-US" sz="2800" dirty="0">
                <a:latin typeface="Roboto"/>
                <a:ea typeface="Roboto"/>
                <a:cs typeface="Roboto"/>
                <a:sym typeface="Roboto"/>
              </a:rPr>
              <a:t> </a:t>
            </a:r>
            <a:r>
              <a:rPr lang="en-US" sz="2800" dirty="0" err="1">
                <a:latin typeface="Roboto"/>
                <a:ea typeface="Roboto"/>
                <a:cs typeface="Roboto"/>
                <a:sym typeface="Roboto"/>
              </a:rPr>
              <a:t>nghiên</a:t>
            </a:r>
            <a:r>
              <a:rPr lang="en-US" sz="2800" dirty="0">
                <a:latin typeface="Roboto"/>
                <a:ea typeface="Roboto"/>
                <a:cs typeface="Roboto"/>
                <a:sym typeface="Roboto"/>
              </a:rPr>
              <a:t> </a:t>
            </a:r>
            <a:r>
              <a:rPr lang="en-US" sz="2800" dirty="0" err="1">
                <a:latin typeface="Roboto"/>
                <a:ea typeface="Roboto"/>
                <a:cs typeface="Roboto"/>
                <a:sym typeface="Roboto"/>
              </a:rPr>
              <a:t>cứu</a:t>
            </a:r>
            <a:r>
              <a:rPr lang="en-US" sz="2800" dirty="0">
                <a:latin typeface="Roboto"/>
                <a:ea typeface="Roboto"/>
                <a:cs typeface="Roboto"/>
                <a:sym typeface="Roboto"/>
              </a:rPr>
              <a:t>.</a:t>
            </a:r>
            <a:endParaRPr sz="2800" dirty="0">
              <a:latin typeface="Roboto"/>
              <a:ea typeface="Roboto"/>
              <a:cs typeface="Roboto"/>
              <a:sym typeface="Roboto"/>
            </a:endParaRPr>
          </a:p>
          <a:p>
            <a:pPr marL="457200" lvl="0" indent="-406400" algn="l" rtl="0">
              <a:lnSpc>
                <a:spcPct val="115000"/>
              </a:lnSpc>
              <a:spcBef>
                <a:spcPts val="0"/>
              </a:spcBef>
              <a:spcAft>
                <a:spcPts val="0"/>
              </a:spcAft>
              <a:buSzPts val="2800"/>
              <a:buFont typeface="Roboto"/>
              <a:buChar char="•"/>
            </a:pPr>
            <a:r>
              <a:rPr lang="en-US" sz="2800" dirty="0" err="1">
                <a:latin typeface="Roboto"/>
                <a:ea typeface="Roboto"/>
                <a:cs typeface="Roboto"/>
                <a:sym typeface="Roboto"/>
              </a:rPr>
              <a:t>Phân</a:t>
            </a:r>
            <a:r>
              <a:rPr lang="en-US" sz="2800" dirty="0">
                <a:latin typeface="Roboto"/>
                <a:ea typeface="Roboto"/>
                <a:cs typeface="Roboto"/>
                <a:sym typeface="Roboto"/>
              </a:rPr>
              <a:t> </a:t>
            </a:r>
            <a:r>
              <a:rPr lang="en-US" sz="2800" dirty="0" err="1">
                <a:latin typeface="Roboto"/>
                <a:ea typeface="Roboto"/>
                <a:cs typeface="Roboto"/>
                <a:sym typeface="Roboto"/>
              </a:rPr>
              <a:t>tích</a:t>
            </a:r>
            <a:r>
              <a:rPr lang="en-US" sz="2800" dirty="0">
                <a:latin typeface="Roboto"/>
                <a:ea typeface="Roboto"/>
                <a:cs typeface="Roboto"/>
                <a:sym typeface="Roboto"/>
              </a:rPr>
              <a:t> Big Data </a:t>
            </a:r>
            <a:r>
              <a:rPr lang="en-US" sz="2800" dirty="0" err="1">
                <a:latin typeface="Roboto"/>
                <a:ea typeface="Roboto"/>
                <a:cs typeface="Roboto"/>
                <a:sym typeface="Roboto"/>
              </a:rPr>
              <a:t>cho</a:t>
            </a:r>
            <a:r>
              <a:rPr lang="en-US" sz="2800" dirty="0">
                <a:latin typeface="Roboto"/>
                <a:ea typeface="Roboto"/>
                <a:cs typeface="Roboto"/>
                <a:sym typeface="Roboto"/>
              </a:rPr>
              <a:t> </a:t>
            </a:r>
            <a:r>
              <a:rPr lang="en-US" sz="2800" dirty="0" err="1">
                <a:latin typeface="Roboto"/>
                <a:ea typeface="Roboto"/>
                <a:cs typeface="Roboto"/>
                <a:sym typeface="Roboto"/>
              </a:rPr>
              <a:t>phép</a:t>
            </a:r>
            <a:r>
              <a:rPr lang="en-US" sz="2800" dirty="0">
                <a:latin typeface="Roboto"/>
                <a:ea typeface="Roboto"/>
                <a:cs typeface="Roboto"/>
                <a:sym typeface="Roboto"/>
              </a:rPr>
              <a:t> </a:t>
            </a:r>
            <a:r>
              <a:rPr lang="en-US" sz="2800" dirty="0" err="1">
                <a:latin typeface="Roboto"/>
                <a:ea typeface="Roboto"/>
                <a:cs typeface="Roboto"/>
                <a:sym typeface="Roboto"/>
              </a:rPr>
              <a:t>phát</a:t>
            </a:r>
            <a:r>
              <a:rPr lang="en-US" sz="2800" dirty="0">
                <a:latin typeface="Roboto"/>
                <a:ea typeface="Roboto"/>
                <a:cs typeface="Roboto"/>
                <a:sym typeface="Roboto"/>
              </a:rPr>
              <a:t> </a:t>
            </a:r>
            <a:r>
              <a:rPr lang="en-US" sz="2800" dirty="0" err="1">
                <a:latin typeface="Roboto"/>
                <a:ea typeface="Roboto"/>
                <a:cs typeface="Roboto"/>
                <a:sym typeface="Roboto"/>
              </a:rPr>
              <a:t>triển</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triển</a:t>
            </a:r>
            <a:r>
              <a:rPr lang="en-US" sz="2800" dirty="0">
                <a:latin typeface="Roboto"/>
                <a:ea typeface="Roboto"/>
                <a:cs typeface="Roboto"/>
                <a:sym typeface="Roboto"/>
              </a:rPr>
              <a:t> </a:t>
            </a:r>
            <a:r>
              <a:rPr lang="en-US" sz="2800" dirty="0" err="1">
                <a:latin typeface="Roboto"/>
                <a:ea typeface="Roboto"/>
                <a:cs typeface="Roboto"/>
                <a:sym typeface="Roboto"/>
              </a:rPr>
              <a:t>khai</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kỹ</a:t>
            </a:r>
            <a:r>
              <a:rPr lang="en-US" sz="2800" dirty="0">
                <a:latin typeface="Roboto"/>
                <a:ea typeface="Roboto"/>
                <a:cs typeface="Roboto"/>
                <a:sym typeface="Roboto"/>
              </a:rPr>
              <a:t> </a:t>
            </a:r>
            <a:r>
              <a:rPr lang="en-US" sz="2800" dirty="0" err="1">
                <a:latin typeface="Roboto"/>
                <a:ea typeface="Roboto"/>
                <a:cs typeface="Roboto"/>
                <a:sym typeface="Roboto"/>
              </a:rPr>
              <a:t>thuật</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đổi</a:t>
            </a:r>
            <a:r>
              <a:rPr lang="en-US" sz="2800" dirty="0">
                <a:latin typeface="Roboto"/>
                <a:ea typeface="Roboto"/>
                <a:cs typeface="Roboto"/>
                <a:sym typeface="Roboto"/>
              </a:rPr>
              <a:t> </a:t>
            </a:r>
            <a:r>
              <a:rPr lang="en-US" sz="2800" dirty="0" err="1">
                <a:latin typeface="Roboto"/>
                <a:ea typeface="Roboto"/>
                <a:cs typeface="Roboto"/>
                <a:sym typeface="Roboto"/>
              </a:rPr>
              <a:t>mới</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408" name="Google Shape;408;p33"/>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randombar(horizontal)">
                                      <p:cBhvr>
                                        <p:cTn id="7" dur="500"/>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07">
                                            <p:txEl>
                                              <p:pRg st="0" end="0"/>
                                            </p:txEl>
                                          </p:spTgt>
                                        </p:tgtEl>
                                        <p:attrNameLst>
                                          <p:attrName>style.visibility</p:attrName>
                                        </p:attrNameLst>
                                      </p:cBhvr>
                                      <p:to>
                                        <p:strVal val="visible"/>
                                      </p:to>
                                    </p:set>
                                    <p:animEffect transition="in" filter="randombar(horizontal)">
                                      <p:cBhvr>
                                        <p:cTn id="12" dur="500"/>
                                        <p:tgtEl>
                                          <p:spTgt spid="4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07">
                                            <p:txEl>
                                              <p:pRg st="1" end="1"/>
                                            </p:txEl>
                                          </p:spTgt>
                                        </p:tgtEl>
                                        <p:attrNameLst>
                                          <p:attrName>style.visibility</p:attrName>
                                        </p:attrNameLst>
                                      </p:cBhvr>
                                      <p:to>
                                        <p:strVal val="visible"/>
                                      </p:to>
                                    </p:set>
                                    <p:animEffect transition="in" filter="randombar(horizontal)">
                                      <p:cBhvr>
                                        <p:cTn id="17" dur="500"/>
                                        <p:tgtEl>
                                          <p:spTgt spid="4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07">
                                            <p:txEl>
                                              <p:pRg st="2" end="2"/>
                                            </p:txEl>
                                          </p:spTgt>
                                        </p:tgtEl>
                                        <p:attrNameLst>
                                          <p:attrName>style.visibility</p:attrName>
                                        </p:attrNameLst>
                                      </p:cBhvr>
                                      <p:to>
                                        <p:strVal val="visible"/>
                                      </p:to>
                                    </p:set>
                                    <p:animEffect transition="in" filter="randombar(horizontal)">
                                      <p:cBhvr>
                                        <p:cTn id="22" dur="500"/>
                                        <p:tgtEl>
                                          <p:spTgt spid="4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p:bldP spid="4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4"/>
          <p:cNvSpPr txBox="1">
            <a:spLocks noGrp="1"/>
          </p:cNvSpPr>
          <p:nvPr>
            <p:ph type="title"/>
          </p:nvPr>
        </p:nvSpPr>
        <p:spPr>
          <a:xfrm>
            <a:off x="710682" y="1265951"/>
            <a:ext cx="7593900" cy="523200"/>
          </a:xfrm>
          <a:prstGeom prst="rect">
            <a:avLst/>
          </a:prstGeom>
          <a:noFill/>
          <a:ln>
            <a:noFill/>
          </a:ln>
        </p:spPr>
        <p:txBody>
          <a:bodyPr spcFirstLastPara="1" wrap="square" lIns="91425" tIns="45700" rIns="91425" bIns="45700" anchor="t" anchorCtr="0">
            <a:spAutoFit/>
          </a:bodyPr>
          <a:lstStyle/>
          <a:p>
            <a:pPr marL="457200" lvl="0" indent="-406400" algn="l" rtl="0">
              <a:lnSpc>
                <a:spcPct val="100000"/>
              </a:lnSpc>
              <a:spcBef>
                <a:spcPts val="0"/>
              </a:spcBef>
              <a:spcAft>
                <a:spcPts val="0"/>
              </a:spcAft>
              <a:buSzPts val="2800"/>
              <a:buChar char="●"/>
            </a:pPr>
            <a:r>
              <a:rPr lang="en-US" sz="2800" dirty="0" err="1"/>
              <a:t>Lí</a:t>
            </a:r>
            <a:r>
              <a:rPr lang="en-US" sz="2800" dirty="0"/>
              <a:t> do </a:t>
            </a:r>
            <a:r>
              <a:rPr lang="en-US" sz="2800" dirty="0" err="1"/>
              <a:t>chọn</a:t>
            </a:r>
            <a:r>
              <a:rPr lang="en-US" sz="2800" dirty="0"/>
              <a:t> </a:t>
            </a:r>
            <a:r>
              <a:rPr lang="en-US" sz="2800" dirty="0" err="1"/>
              <a:t>sử</a:t>
            </a:r>
            <a:r>
              <a:rPr lang="en-US" sz="2800" dirty="0"/>
              <a:t> </a:t>
            </a:r>
            <a:r>
              <a:rPr lang="en-US" sz="2800" dirty="0" err="1"/>
              <a:t>dụng</a:t>
            </a:r>
            <a:r>
              <a:rPr lang="en-US" sz="2800" dirty="0"/>
              <a:t> Big Data</a:t>
            </a:r>
            <a:endParaRPr dirty="0"/>
          </a:p>
        </p:txBody>
      </p:sp>
      <p:sp>
        <p:nvSpPr>
          <p:cNvPr id="414" name="Google Shape;414;p34"/>
          <p:cNvSpPr txBox="1">
            <a:spLocks noGrp="1"/>
          </p:cNvSpPr>
          <p:nvPr>
            <p:ph type="body" idx="1"/>
          </p:nvPr>
        </p:nvSpPr>
        <p:spPr>
          <a:xfrm>
            <a:off x="710682" y="2174526"/>
            <a:ext cx="8503200" cy="3644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dirty="0" err="1">
                <a:latin typeface="Roboto"/>
                <a:ea typeface="Roboto"/>
                <a:cs typeface="Roboto"/>
                <a:sym typeface="Roboto"/>
              </a:rPr>
              <a:t>Tóm</a:t>
            </a:r>
            <a:r>
              <a:rPr lang="en-US" sz="2800" dirty="0">
                <a:latin typeface="Roboto"/>
                <a:ea typeface="Roboto"/>
                <a:cs typeface="Roboto"/>
                <a:sym typeface="Roboto"/>
              </a:rPr>
              <a:t> </a:t>
            </a:r>
            <a:r>
              <a:rPr lang="en-US" sz="2800" dirty="0" err="1">
                <a:latin typeface="Roboto"/>
                <a:ea typeface="Roboto"/>
                <a:cs typeface="Roboto"/>
                <a:sym typeface="Roboto"/>
              </a:rPr>
              <a:t>lại</a:t>
            </a:r>
            <a:r>
              <a:rPr lang="en-US" sz="2800" dirty="0">
                <a:latin typeface="Roboto"/>
                <a:ea typeface="Roboto"/>
                <a:cs typeface="Roboto"/>
                <a:sym typeface="Roboto"/>
              </a:rPr>
              <a:t>, </a:t>
            </a:r>
            <a:r>
              <a:rPr lang="en-US" sz="2800" dirty="0" err="1">
                <a:latin typeface="Roboto"/>
                <a:ea typeface="Roboto"/>
                <a:cs typeface="Roboto"/>
                <a:sym typeface="Roboto"/>
              </a:rPr>
              <a:t>việc</a:t>
            </a:r>
            <a:r>
              <a:rPr lang="en-US" sz="2800" dirty="0">
                <a:latin typeface="Roboto"/>
                <a:ea typeface="Roboto"/>
                <a:cs typeface="Roboto"/>
                <a:sym typeface="Roboto"/>
              </a:rPr>
              <a:t> </a:t>
            </a:r>
            <a:r>
              <a:rPr lang="en-US" sz="2800" dirty="0" err="1">
                <a:latin typeface="Roboto"/>
                <a:ea typeface="Roboto"/>
                <a:cs typeface="Roboto"/>
                <a:sym typeface="Roboto"/>
              </a:rPr>
              <a:t>áp</a:t>
            </a:r>
            <a:r>
              <a:rPr lang="en-US" sz="2800" dirty="0">
                <a:latin typeface="Roboto"/>
                <a:ea typeface="Roboto"/>
                <a:cs typeface="Roboto"/>
                <a:sym typeface="Roboto"/>
              </a:rPr>
              <a:t> </a:t>
            </a:r>
            <a:r>
              <a:rPr lang="en-US" sz="2800" dirty="0" err="1">
                <a:latin typeface="Roboto"/>
                <a:ea typeface="Roboto"/>
                <a:cs typeface="Roboto"/>
                <a:sym typeface="Roboto"/>
              </a:rPr>
              <a:t>dụng</a:t>
            </a:r>
            <a:r>
              <a:rPr lang="en-US" sz="2800" dirty="0">
                <a:latin typeface="Roboto"/>
                <a:ea typeface="Roboto"/>
                <a:cs typeface="Roboto"/>
                <a:sym typeface="Roboto"/>
              </a:rPr>
              <a:t> Big Data </a:t>
            </a:r>
            <a:r>
              <a:rPr lang="en-US" sz="2800" dirty="0" err="1">
                <a:latin typeface="Roboto"/>
                <a:ea typeface="Roboto"/>
                <a:cs typeface="Roboto"/>
                <a:sym typeface="Roboto"/>
              </a:rPr>
              <a:t>cho</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được</a:t>
            </a:r>
            <a:r>
              <a:rPr lang="en-US" sz="2800" dirty="0">
                <a:latin typeface="Roboto"/>
                <a:ea typeface="Roboto"/>
                <a:cs typeface="Roboto"/>
                <a:sym typeface="Roboto"/>
              </a:rPr>
              <a:t> </a:t>
            </a:r>
            <a:r>
              <a:rPr lang="en-US" sz="2800" dirty="0" err="1">
                <a:latin typeface="Roboto"/>
                <a:ea typeface="Roboto"/>
                <a:cs typeface="Roboto"/>
                <a:sym typeface="Roboto"/>
              </a:rPr>
              <a:t>thúc</a:t>
            </a:r>
            <a:r>
              <a:rPr lang="en-US" sz="2800" dirty="0">
                <a:latin typeface="Roboto"/>
                <a:ea typeface="Roboto"/>
                <a:cs typeface="Roboto"/>
                <a:sym typeface="Roboto"/>
              </a:rPr>
              <a:t> </a:t>
            </a:r>
            <a:r>
              <a:rPr lang="en-US" sz="2800" dirty="0" err="1">
                <a:latin typeface="Roboto"/>
                <a:ea typeface="Roboto"/>
                <a:cs typeface="Roboto"/>
                <a:sym typeface="Roboto"/>
              </a:rPr>
              <a:t>đẩy</a:t>
            </a:r>
            <a:r>
              <a:rPr lang="en-US" sz="2800" dirty="0">
                <a:latin typeface="Roboto"/>
                <a:ea typeface="Roboto"/>
                <a:cs typeface="Roboto"/>
                <a:sym typeface="Roboto"/>
              </a:rPr>
              <a:t> </a:t>
            </a:r>
            <a:r>
              <a:rPr lang="en-US" sz="2800" dirty="0" err="1">
                <a:latin typeface="Roboto"/>
                <a:ea typeface="Roboto"/>
                <a:cs typeface="Roboto"/>
                <a:sym typeface="Roboto"/>
              </a:rPr>
              <a:t>bởi</a:t>
            </a:r>
            <a:r>
              <a:rPr lang="en-US" sz="2800" dirty="0">
                <a:latin typeface="Roboto"/>
                <a:ea typeface="Roboto"/>
                <a:cs typeface="Roboto"/>
                <a:sym typeface="Roboto"/>
              </a:rPr>
              <a:t> </a:t>
            </a:r>
            <a:r>
              <a:rPr lang="en-US" sz="2800" dirty="0" err="1">
                <a:latin typeface="Roboto"/>
                <a:ea typeface="Roboto"/>
                <a:cs typeface="Roboto"/>
                <a:sym typeface="Roboto"/>
              </a:rPr>
              <a:t>mong</a:t>
            </a:r>
            <a:r>
              <a:rPr lang="en-US" sz="2800" dirty="0">
                <a:latin typeface="Roboto"/>
                <a:ea typeface="Roboto"/>
                <a:cs typeface="Roboto"/>
                <a:sym typeface="Roboto"/>
              </a:rPr>
              <a:t> </a:t>
            </a:r>
            <a:r>
              <a:rPr lang="en-US" sz="2800" dirty="0" err="1">
                <a:latin typeface="Roboto"/>
                <a:ea typeface="Roboto"/>
                <a:cs typeface="Roboto"/>
                <a:sym typeface="Roboto"/>
              </a:rPr>
              <a:t>muốn</a:t>
            </a:r>
            <a:r>
              <a:rPr lang="en-US" sz="2800" dirty="0">
                <a:latin typeface="Roboto"/>
                <a:ea typeface="Roboto"/>
                <a:cs typeface="Roboto"/>
                <a:sym typeface="Roboto"/>
              </a:rPr>
              <a:t> </a:t>
            </a:r>
            <a:r>
              <a:rPr lang="en-US" sz="2800" dirty="0" err="1">
                <a:latin typeface="Roboto"/>
                <a:ea typeface="Roboto"/>
                <a:cs typeface="Roboto"/>
                <a:sym typeface="Roboto"/>
              </a:rPr>
              <a:t>tận</a:t>
            </a:r>
            <a:r>
              <a:rPr lang="en-US" sz="2800" dirty="0">
                <a:latin typeface="Roboto"/>
                <a:ea typeface="Roboto"/>
                <a:cs typeface="Roboto"/>
                <a:sym typeface="Roboto"/>
              </a:rPr>
              <a:t> </a:t>
            </a:r>
            <a:r>
              <a:rPr lang="en-US" sz="2800" dirty="0" err="1">
                <a:latin typeface="Roboto"/>
                <a:ea typeface="Roboto"/>
                <a:cs typeface="Roboto"/>
                <a:sym typeface="Roboto"/>
              </a:rPr>
              <a:t>dụng</a:t>
            </a:r>
            <a:r>
              <a:rPr lang="en-US" sz="2800" dirty="0">
                <a:latin typeface="Roboto"/>
                <a:ea typeface="Roboto"/>
                <a:cs typeface="Roboto"/>
                <a:sym typeface="Roboto"/>
              </a:rPr>
              <a:t> </a:t>
            </a:r>
            <a:r>
              <a:rPr lang="en-US" sz="2800" dirty="0" err="1">
                <a:latin typeface="Roboto"/>
                <a:ea typeface="Roboto"/>
                <a:cs typeface="Roboto"/>
                <a:sym typeface="Roboto"/>
              </a:rPr>
              <a:t>tiềm</a:t>
            </a:r>
            <a:r>
              <a:rPr lang="en-US" sz="2800" dirty="0">
                <a:latin typeface="Roboto"/>
                <a:ea typeface="Roboto"/>
                <a:cs typeface="Roboto"/>
                <a:sym typeface="Roboto"/>
              </a:rPr>
              <a:t> </a:t>
            </a:r>
            <a:r>
              <a:rPr lang="en-US" sz="2800" dirty="0" err="1">
                <a:latin typeface="Roboto"/>
                <a:ea typeface="Roboto"/>
                <a:cs typeface="Roboto"/>
                <a:sym typeface="Roboto"/>
              </a:rPr>
              <a:t>năng</a:t>
            </a:r>
            <a:r>
              <a:rPr lang="en-US" sz="2800" dirty="0">
                <a:latin typeface="Roboto"/>
                <a:ea typeface="Roboto"/>
                <a:cs typeface="Roboto"/>
                <a:sym typeface="Roboto"/>
              </a:rPr>
              <a:t> </a:t>
            </a:r>
            <a:r>
              <a:rPr lang="en-US" sz="2800" dirty="0" err="1">
                <a:latin typeface="Roboto"/>
                <a:ea typeface="Roboto"/>
                <a:cs typeface="Roboto"/>
                <a:sym typeface="Roboto"/>
              </a:rPr>
              <a:t>của</a:t>
            </a:r>
            <a:r>
              <a:rPr lang="en-US" sz="2800" dirty="0">
                <a:latin typeface="Roboto"/>
                <a:ea typeface="Roboto"/>
                <a:cs typeface="Roboto"/>
                <a:sym typeface="Roboto"/>
              </a:rPr>
              <a:t> </a:t>
            </a:r>
            <a:r>
              <a:rPr lang="en-US" sz="2800" dirty="0" err="1">
                <a:latin typeface="Roboto"/>
                <a:ea typeface="Roboto"/>
                <a:cs typeface="Roboto"/>
                <a:sym typeface="Roboto"/>
              </a:rPr>
              <a:t>nguồn</a:t>
            </a:r>
            <a:r>
              <a:rPr lang="en-US" sz="2800" dirty="0">
                <a:latin typeface="Roboto"/>
                <a:ea typeface="Roboto"/>
                <a:cs typeface="Roboto"/>
                <a:sym typeface="Roboto"/>
              </a:rPr>
              <a:t> </a:t>
            </a:r>
            <a:r>
              <a:rPr lang="en-US" sz="2800" dirty="0" err="1">
                <a:latin typeface="Roboto"/>
                <a:ea typeface="Roboto"/>
                <a:cs typeface="Roboto"/>
                <a:sym typeface="Roboto"/>
              </a:rPr>
              <a:t>dữ</a:t>
            </a:r>
            <a:r>
              <a:rPr lang="en-US" sz="2800" dirty="0">
                <a:latin typeface="Roboto"/>
                <a:ea typeface="Roboto"/>
                <a:cs typeface="Roboto"/>
                <a:sym typeface="Roboto"/>
              </a:rPr>
              <a:t> </a:t>
            </a:r>
            <a:r>
              <a:rPr lang="en-US" sz="2800" dirty="0" err="1">
                <a:latin typeface="Roboto"/>
                <a:ea typeface="Roboto"/>
                <a:cs typeface="Roboto"/>
                <a:sym typeface="Roboto"/>
              </a:rPr>
              <a:t>liệu</a:t>
            </a:r>
            <a:r>
              <a:rPr lang="en-US" sz="2800" dirty="0">
                <a:latin typeface="Roboto"/>
                <a:ea typeface="Roboto"/>
                <a:cs typeface="Roboto"/>
                <a:sym typeface="Roboto"/>
              </a:rPr>
              <a:t> </a:t>
            </a:r>
            <a:r>
              <a:rPr lang="en-US" sz="2800" dirty="0" err="1">
                <a:latin typeface="Roboto"/>
                <a:ea typeface="Roboto"/>
                <a:cs typeface="Roboto"/>
                <a:sym typeface="Roboto"/>
              </a:rPr>
              <a:t>lớn</a:t>
            </a:r>
            <a:r>
              <a:rPr lang="en-US" sz="2800" dirty="0">
                <a:latin typeface="Roboto"/>
                <a:ea typeface="Roboto"/>
                <a:cs typeface="Roboto"/>
                <a:sym typeface="Roboto"/>
              </a:rPr>
              <a:t> </a:t>
            </a:r>
            <a:r>
              <a:rPr lang="en-US" sz="2800" dirty="0" err="1">
                <a:latin typeface="Roboto"/>
                <a:ea typeface="Roboto"/>
                <a:cs typeface="Roboto"/>
                <a:sym typeface="Roboto"/>
              </a:rPr>
              <a:t>đa</a:t>
            </a:r>
            <a:r>
              <a:rPr lang="en-US" sz="2800" dirty="0">
                <a:latin typeface="Roboto"/>
                <a:ea typeface="Roboto"/>
                <a:cs typeface="Roboto"/>
                <a:sym typeface="Roboto"/>
              </a:rPr>
              <a:t> </a:t>
            </a:r>
            <a:r>
              <a:rPr lang="en-US" sz="2800" dirty="0" err="1">
                <a:latin typeface="Roboto"/>
                <a:ea typeface="Roboto"/>
                <a:cs typeface="Roboto"/>
                <a:sym typeface="Roboto"/>
              </a:rPr>
              <a:t>dạng</a:t>
            </a:r>
            <a:r>
              <a:rPr lang="en-US" sz="2800" dirty="0">
                <a:latin typeface="Roboto"/>
                <a:ea typeface="Roboto"/>
                <a:cs typeface="Roboto"/>
                <a:sym typeface="Roboto"/>
              </a:rPr>
              <a:t> </a:t>
            </a:r>
            <a:r>
              <a:rPr lang="en-US" sz="2800" dirty="0" err="1">
                <a:latin typeface="Roboto"/>
                <a:ea typeface="Roboto"/>
                <a:cs typeface="Roboto"/>
                <a:sym typeface="Roboto"/>
              </a:rPr>
              <a:t>trong</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gian</a:t>
            </a:r>
            <a:r>
              <a:rPr lang="en-US" sz="2800" dirty="0">
                <a:latin typeface="Roboto"/>
                <a:ea typeface="Roboto"/>
                <a:cs typeface="Roboto"/>
                <a:sym typeface="Roboto"/>
              </a:rPr>
              <a:t> </a:t>
            </a:r>
            <a:r>
              <a:rPr lang="en-US" sz="2800" dirty="0" err="1">
                <a:latin typeface="Roboto"/>
                <a:ea typeface="Roboto"/>
                <a:cs typeface="Roboto"/>
                <a:sym typeface="Roboto"/>
              </a:rPr>
              <a:t>thực</a:t>
            </a:r>
            <a:r>
              <a:rPr lang="en-US" sz="2800" dirty="0">
                <a:latin typeface="Roboto"/>
                <a:ea typeface="Roboto"/>
                <a:cs typeface="Roboto"/>
                <a:sym typeface="Roboto"/>
              </a:rPr>
              <a:t>, </a:t>
            </a:r>
            <a:r>
              <a:rPr lang="en-US" sz="2800" dirty="0" err="1">
                <a:latin typeface="Roboto"/>
                <a:ea typeface="Roboto"/>
                <a:cs typeface="Roboto"/>
                <a:sym typeface="Roboto"/>
              </a:rPr>
              <a:t>nhằm</a:t>
            </a:r>
            <a:r>
              <a:rPr lang="en-US" sz="2800" dirty="0">
                <a:latin typeface="Roboto"/>
                <a:ea typeface="Roboto"/>
                <a:cs typeface="Roboto"/>
                <a:sym typeface="Roboto"/>
              </a:rPr>
              <a:t> </a:t>
            </a:r>
            <a:r>
              <a:rPr lang="en-US" sz="2800" dirty="0" err="1">
                <a:latin typeface="Roboto"/>
                <a:ea typeface="Roboto"/>
                <a:cs typeface="Roboto"/>
                <a:sym typeface="Roboto"/>
              </a:rPr>
              <a:t>vượt</a:t>
            </a:r>
            <a:r>
              <a:rPr lang="en-US" sz="2800" dirty="0">
                <a:latin typeface="Roboto"/>
                <a:ea typeface="Roboto"/>
                <a:cs typeface="Roboto"/>
                <a:sym typeface="Roboto"/>
              </a:rPr>
              <a:t> qua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hạn</a:t>
            </a:r>
            <a:r>
              <a:rPr lang="en-US" sz="2800" dirty="0">
                <a:latin typeface="Roboto"/>
                <a:ea typeface="Roboto"/>
                <a:cs typeface="Roboto"/>
                <a:sym typeface="Roboto"/>
              </a:rPr>
              <a:t> </a:t>
            </a:r>
            <a:r>
              <a:rPr lang="en-US" sz="2800" dirty="0" err="1">
                <a:latin typeface="Roboto"/>
                <a:ea typeface="Roboto"/>
                <a:cs typeface="Roboto"/>
                <a:sym typeface="Roboto"/>
              </a:rPr>
              <a:t>chế</a:t>
            </a:r>
            <a:r>
              <a:rPr lang="en-US" sz="2800" dirty="0">
                <a:latin typeface="Roboto"/>
                <a:ea typeface="Roboto"/>
                <a:cs typeface="Roboto"/>
                <a:sym typeface="Roboto"/>
              </a:rPr>
              <a:t> </a:t>
            </a:r>
            <a:r>
              <a:rPr lang="en-US" sz="2800" dirty="0" err="1">
                <a:latin typeface="Roboto"/>
                <a:ea typeface="Roboto"/>
                <a:cs typeface="Roboto"/>
                <a:sym typeface="Roboto"/>
              </a:rPr>
              <a:t>của</a:t>
            </a:r>
            <a:r>
              <a:rPr lang="en-US" sz="2800" dirty="0">
                <a:latin typeface="Roboto"/>
                <a:ea typeface="Roboto"/>
                <a:cs typeface="Roboto"/>
                <a:sym typeface="Roboto"/>
              </a:rPr>
              <a:t> </a:t>
            </a:r>
            <a:r>
              <a:rPr lang="en-US" sz="2800" dirty="0" err="1">
                <a:latin typeface="Roboto"/>
                <a:ea typeface="Roboto"/>
                <a:cs typeface="Roboto"/>
                <a:sym typeface="Roboto"/>
              </a:rPr>
              <a:t>các</a:t>
            </a:r>
            <a:r>
              <a:rPr lang="en-US" sz="2800" dirty="0">
                <a:latin typeface="Roboto"/>
                <a:ea typeface="Roboto"/>
                <a:cs typeface="Roboto"/>
                <a:sym typeface="Roboto"/>
              </a:rPr>
              <a:t> </a:t>
            </a:r>
            <a:r>
              <a:rPr lang="en-US" sz="2800" dirty="0" err="1">
                <a:latin typeface="Roboto"/>
                <a:ea typeface="Roboto"/>
                <a:cs typeface="Roboto"/>
                <a:sym typeface="Roboto"/>
              </a:rPr>
              <a:t>phương</a:t>
            </a:r>
            <a:r>
              <a:rPr lang="en-US" sz="2800" dirty="0">
                <a:latin typeface="Roboto"/>
                <a:ea typeface="Roboto"/>
                <a:cs typeface="Roboto"/>
                <a:sym typeface="Roboto"/>
              </a:rPr>
              <a:t> </a:t>
            </a:r>
            <a:r>
              <a:rPr lang="en-US" sz="2800" dirty="0" err="1">
                <a:latin typeface="Roboto"/>
                <a:ea typeface="Roboto"/>
                <a:cs typeface="Roboto"/>
                <a:sym typeface="Roboto"/>
              </a:rPr>
              <a:t>pháp</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báo</a:t>
            </a:r>
            <a:r>
              <a:rPr lang="en-US" sz="2800" dirty="0">
                <a:latin typeface="Roboto"/>
                <a:ea typeface="Roboto"/>
                <a:cs typeface="Roboto"/>
                <a:sym typeface="Roboto"/>
              </a:rPr>
              <a:t> </a:t>
            </a:r>
            <a:r>
              <a:rPr lang="en-US" sz="2800" dirty="0" err="1">
                <a:latin typeface="Roboto"/>
                <a:ea typeface="Roboto"/>
                <a:cs typeface="Roboto"/>
                <a:sym typeface="Roboto"/>
              </a:rPr>
              <a:t>truyền</a:t>
            </a:r>
            <a:r>
              <a:rPr lang="en-US" sz="2800" dirty="0">
                <a:latin typeface="Roboto"/>
                <a:ea typeface="Roboto"/>
                <a:cs typeface="Roboto"/>
                <a:sym typeface="Roboto"/>
              </a:rPr>
              <a:t> </a:t>
            </a:r>
            <a:r>
              <a:rPr lang="en-US" sz="2800" dirty="0" err="1">
                <a:latin typeface="Roboto"/>
                <a:ea typeface="Roboto"/>
                <a:cs typeface="Roboto"/>
                <a:sym typeface="Roboto"/>
              </a:rPr>
              <a:t>thống</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mở</a:t>
            </a:r>
            <a:r>
              <a:rPr lang="en-US" sz="2800" dirty="0">
                <a:latin typeface="Roboto"/>
                <a:ea typeface="Roboto"/>
                <a:cs typeface="Roboto"/>
                <a:sym typeface="Roboto"/>
              </a:rPr>
              <a:t> ra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kỳ</a:t>
            </a:r>
            <a:r>
              <a:rPr lang="en-US" sz="2800" dirty="0">
                <a:latin typeface="Roboto"/>
                <a:ea typeface="Roboto"/>
                <a:cs typeface="Roboto"/>
                <a:sym typeface="Roboto"/>
              </a:rPr>
              <a:t> </a:t>
            </a:r>
            <a:r>
              <a:rPr lang="en-US" sz="2800" dirty="0" err="1">
                <a:latin typeface="Roboto"/>
                <a:ea typeface="Roboto"/>
                <a:cs typeface="Roboto"/>
                <a:sym typeface="Roboto"/>
              </a:rPr>
              <a:t>dự</a:t>
            </a:r>
            <a:r>
              <a:rPr lang="en-US" sz="2800" dirty="0">
                <a:latin typeface="Roboto"/>
                <a:ea typeface="Roboto"/>
                <a:cs typeface="Roboto"/>
                <a:sym typeface="Roboto"/>
              </a:rPr>
              <a:t> </a:t>
            </a:r>
            <a:r>
              <a:rPr lang="en-US" sz="2800" dirty="0" err="1">
                <a:latin typeface="Roboto"/>
                <a:ea typeface="Roboto"/>
                <a:cs typeface="Roboto"/>
                <a:sym typeface="Roboto"/>
              </a:rPr>
              <a:t>đoán</a:t>
            </a:r>
            <a:r>
              <a:rPr lang="en-US" sz="2800" dirty="0">
                <a:latin typeface="Roboto"/>
                <a:ea typeface="Roboto"/>
                <a:cs typeface="Roboto"/>
                <a:sym typeface="Roboto"/>
              </a:rPr>
              <a:t> </a:t>
            </a:r>
            <a:r>
              <a:rPr lang="en-US" sz="2800" dirty="0" err="1">
                <a:latin typeface="Roboto"/>
                <a:ea typeface="Roboto"/>
                <a:cs typeface="Roboto"/>
                <a:sym typeface="Roboto"/>
              </a:rPr>
              <a:t>thời</a:t>
            </a:r>
            <a:r>
              <a:rPr lang="en-US" sz="2800" dirty="0">
                <a:latin typeface="Roboto"/>
                <a:ea typeface="Roboto"/>
                <a:cs typeface="Roboto"/>
                <a:sym typeface="Roboto"/>
              </a:rPr>
              <a:t> </a:t>
            </a:r>
            <a:r>
              <a:rPr lang="en-US" sz="2800" dirty="0" err="1">
                <a:latin typeface="Roboto"/>
                <a:ea typeface="Roboto"/>
                <a:cs typeface="Roboto"/>
                <a:sym typeface="Roboto"/>
              </a:rPr>
              <a:t>tiết</a:t>
            </a:r>
            <a:r>
              <a:rPr lang="en-US" sz="2800" dirty="0">
                <a:latin typeface="Roboto"/>
                <a:ea typeface="Roboto"/>
                <a:cs typeface="Roboto"/>
                <a:sym typeface="Roboto"/>
              </a:rPr>
              <a:t> </a:t>
            </a:r>
            <a:r>
              <a:rPr lang="en-US" sz="2800" dirty="0" err="1">
                <a:latin typeface="Roboto"/>
                <a:ea typeface="Roboto"/>
                <a:cs typeface="Roboto"/>
                <a:sym typeface="Roboto"/>
              </a:rPr>
              <a:t>chính</a:t>
            </a:r>
            <a:r>
              <a:rPr lang="en-US" sz="2800" dirty="0">
                <a:latin typeface="Roboto"/>
                <a:ea typeface="Roboto"/>
                <a:cs typeface="Roboto"/>
                <a:sym typeface="Roboto"/>
              </a:rPr>
              <a:t> </a:t>
            </a:r>
            <a:r>
              <a:rPr lang="en-US" sz="2800" dirty="0" err="1">
                <a:latin typeface="Roboto"/>
                <a:ea typeface="Roboto"/>
                <a:cs typeface="Roboto"/>
                <a:sym typeface="Roboto"/>
              </a:rPr>
              <a:t>xác</a:t>
            </a:r>
            <a:r>
              <a:rPr lang="en-US" sz="2800" dirty="0">
                <a:latin typeface="Roboto"/>
                <a:ea typeface="Roboto"/>
                <a:cs typeface="Roboto"/>
                <a:sym typeface="Roboto"/>
              </a:rPr>
              <a:t>, </a:t>
            </a:r>
            <a:r>
              <a:rPr lang="en-US" sz="2800" dirty="0" err="1">
                <a:latin typeface="Roboto"/>
                <a:ea typeface="Roboto"/>
                <a:cs typeface="Roboto"/>
                <a:sym typeface="Roboto"/>
              </a:rPr>
              <a:t>địa</a:t>
            </a:r>
            <a:r>
              <a:rPr lang="en-US" sz="2800" dirty="0">
                <a:latin typeface="Roboto"/>
                <a:ea typeface="Roboto"/>
                <a:cs typeface="Roboto"/>
                <a:sym typeface="Roboto"/>
              </a:rPr>
              <a:t> </a:t>
            </a:r>
            <a:r>
              <a:rPr lang="en-US" sz="2800" dirty="0" err="1">
                <a:latin typeface="Roboto"/>
                <a:ea typeface="Roboto"/>
                <a:cs typeface="Roboto"/>
                <a:sym typeface="Roboto"/>
              </a:rPr>
              <a:t>phương</a:t>
            </a:r>
            <a:r>
              <a:rPr lang="en-US" sz="2800" dirty="0">
                <a:latin typeface="Roboto"/>
                <a:ea typeface="Roboto"/>
                <a:cs typeface="Roboto"/>
                <a:sym typeface="Roboto"/>
              </a:rPr>
              <a:t> </a:t>
            </a:r>
            <a:r>
              <a:rPr lang="en-US" sz="2800" dirty="0" err="1">
                <a:latin typeface="Roboto"/>
                <a:ea typeface="Roboto"/>
                <a:cs typeface="Roboto"/>
                <a:sym typeface="Roboto"/>
              </a:rPr>
              <a:t>hóa</a:t>
            </a:r>
            <a:r>
              <a:rPr lang="en-US" sz="2800" dirty="0">
                <a:latin typeface="Roboto"/>
                <a:ea typeface="Roboto"/>
                <a:cs typeface="Roboto"/>
                <a:sym typeface="Roboto"/>
              </a:rPr>
              <a:t> </a:t>
            </a:r>
            <a:r>
              <a:rPr lang="en-US" sz="2800" dirty="0" err="1">
                <a:latin typeface="Roboto"/>
                <a:ea typeface="Roboto"/>
                <a:cs typeface="Roboto"/>
                <a:sym typeface="Roboto"/>
              </a:rPr>
              <a:t>và</a:t>
            </a:r>
            <a:r>
              <a:rPr lang="en-US" sz="2800" dirty="0">
                <a:latin typeface="Roboto"/>
                <a:ea typeface="Roboto"/>
                <a:cs typeface="Roboto"/>
                <a:sym typeface="Roboto"/>
              </a:rPr>
              <a:t> </a:t>
            </a:r>
            <a:r>
              <a:rPr lang="en-US" sz="2800" dirty="0" err="1">
                <a:latin typeface="Roboto"/>
                <a:ea typeface="Roboto"/>
                <a:cs typeface="Roboto"/>
                <a:sym typeface="Roboto"/>
              </a:rPr>
              <a:t>phản</a:t>
            </a:r>
            <a:r>
              <a:rPr lang="en-US" sz="2800" dirty="0">
                <a:latin typeface="Roboto"/>
                <a:ea typeface="Roboto"/>
                <a:cs typeface="Roboto"/>
                <a:sym typeface="Roboto"/>
              </a:rPr>
              <a:t> </a:t>
            </a:r>
            <a:r>
              <a:rPr lang="en-US" sz="2800" dirty="0" err="1">
                <a:latin typeface="Roboto"/>
                <a:ea typeface="Roboto"/>
                <a:cs typeface="Roboto"/>
                <a:sym typeface="Roboto"/>
              </a:rPr>
              <a:t>ứng</a:t>
            </a:r>
            <a:r>
              <a:rPr lang="en-US" sz="2800" dirty="0">
                <a:latin typeface="Roboto"/>
                <a:ea typeface="Roboto"/>
                <a:cs typeface="Roboto"/>
                <a:sym typeface="Roboto"/>
              </a:rPr>
              <a:t> </a:t>
            </a:r>
            <a:r>
              <a:rPr lang="en-US" sz="2800" dirty="0" err="1">
                <a:latin typeface="Roboto"/>
                <a:ea typeface="Roboto"/>
                <a:cs typeface="Roboto"/>
                <a:sym typeface="Roboto"/>
              </a:rPr>
              <a:t>nhanh</a:t>
            </a:r>
            <a:r>
              <a:rPr lang="en-US" sz="2800" dirty="0">
                <a:latin typeface="Roboto"/>
                <a:ea typeface="Roboto"/>
                <a:cs typeface="Roboto"/>
                <a:sym typeface="Roboto"/>
              </a:rPr>
              <a:t> </a:t>
            </a:r>
            <a:r>
              <a:rPr lang="en-US" sz="2800" dirty="0" err="1">
                <a:latin typeface="Roboto"/>
                <a:ea typeface="Roboto"/>
                <a:cs typeface="Roboto"/>
                <a:sym typeface="Roboto"/>
              </a:rPr>
              <a:t>chóng</a:t>
            </a:r>
            <a:r>
              <a:rPr lang="en-US" sz="2800" dirty="0">
                <a:latin typeface="Roboto"/>
                <a:ea typeface="Roboto"/>
                <a:cs typeface="Roboto"/>
                <a:sym typeface="Roboto"/>
              </a:rPr>
              <a:t>.</a:t>
            </a:r>
            <a:endParaRPr sz="2800" dirty="0">
              <a:latin typeface="Roboto"/>
              <a:ea typeface="Roboto"/>
              <a:cs typeface="Roboto"/>
              <a:sym typeface="Roboto"/>
            </a:endParaRPr>
          </a:p>
        </p:txBody>
      </p:sp>
      <p:sp>
        <p:nvSpPr>
          <p:cNvPr id="415" name="Google Shape;415;p34"/>
          <p:cNvSpPr txBox="1">
            <a:spLocks noGrp="1"/>
          </p:cNvSpPr>
          <p:nvPr>
            <p:ph type="sldNum" idx="12"/>
          </p:nvPr>
        </p:nvSpPr>
        <p:spPr>
          <a:xfrm>
            <a:off x="11252200" y="6315075"/>
            <a:ext cx="406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randombar(horizontal)">
                                      <p:cBhvr>
                                        <p:cTn id="7" dur="500"/>
                                        <p:tgtEl>
                                          <p:spTgt spid="4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14">
                                            <p:txEl>
                                              <p:pRg st="0" end="0"/>
                                            </p:txEl>
                                          </p:spTgt>
                                        </p:tgtEl>
                                        <p:attrNameLst>
                                          <p:attrName>style.visibility</p:attrName>
                                        </p:attrNameLst>
                                      </p:cBhvr>
                                      <p:to>
                                        <p:strVal val="visible"/>
                                      </p:to>
                                    </p:set>
                                    <p:animEffect transition="in" filter="randombar(horizontal)">
                                      <p:cBhvr>
                                        <p:cTn id="12" dur="500"/>
                                        <p:tgtEl>
                                          <p:spTgt spid="4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0"/>
      <p:bldP spid="414" grpId="0"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2055</Words>
  <Application>Microsoft Office PowerPoint</Application>
  <PresentationFormat>Widescreen</PresentationFormat>
  <Paragraphs>148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Oswald</vt:lpstr>
      <vt:lpstr>Roboto</vt:lpstr>
      <vt:lpstr>Arial</vt:lpstr>
      <vt:lpstr>Calibri</vt:lpstr>
      <vt:lpstr>Trebuchet MS</vt:lpstr>
      <vt:lpstr>Office Theme</vt:lpstr>
      <vt:lpstr>Ứng dụng Big Data trong dự báo thời tiết (sử dụng PySpark)</vt:lpstr>
      <vt:lpstr>1. Giới thiệu</vt:lpstr>
      <vt:lpstr>Đề cập vấn đề</vt:lpstr>
      <vt:lpstr>Ứng dụng</vt:lpstr>
      <vt:lpstr>Giải quyết vấn đề</vt:lpstr>
      <vt:lpstr>Lí do chọn sử dụng Big Data</vt:lpstr>
      <vt:lpstr>Lí do chọn sử dụng Big Data</vt:lpstr>
      <vt:lpstr>Lí do chọn sử dụng Big Data</vt:lpstr>
      <vt:lpstr>Lí do chọn sử dụng Big Data</vt:lpstr>
      <vt:lpstr>2. Cách tiếp cận</vt:lpstr>
      <vt:lpstr>Khái quát về PySpark</vt:lpstr>
      <vt:lpstr>Các bước thực hiện</vt:lpstr>
      <vt:lpstr>PowerPoint Presentation</vt:lpstr>
      <vt:lpstr>Các bước tiến hành</vt:lpstr>
      <vt:lpstr>3. Thực nghiệm</vt:lpstr>
      <vt:lpstr>Xử lí bộ dữ liệu</vt:lpstr>
      <vt:lpstr>Xử lí dữ liệu về thông tin thời tiết</vt:lpstr>
      <vt:lpstr>Undersampling dữ liệu</vt:lpstr>
      <vt:lpstr>Machine Learning pipeline</vt:lpstr>
      <vt:lpstr>Đánh giá</vt:lpstr>
      <vt:lpstr>Confusion Matrix</vt:lpstr>
      <vt:lpstr>So sánh với OpenWeather</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Big Data trong dự báo thời tiết (sử dụng PySpark)</dc:title>
  <dc:creator>Admin</dc:creator>
  <cp:lastModifiedBy>khanh.daoquoc0109@gmail.com</cp:lastModifiedBy>
  <cp:revision>8</cp:revision>
  <dcterms:modified xsi:type="dcterms:W3CDTF">2023-11-19T16:17:34Z</dcterms:modified>
</cp:coreProperties>
</file>