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303" r:id="rId11"/>
    <p:sldId id="305" r:id="rId12"/>
    <p:sldId id="306" r:id="rId13"/>
    <p:sldId id="307" r:id="rId14"/>
    <p:sldId id="308" r:id="rId15"/>
    <p:sldId id="309" r:id="rId16"/>
    <p:sldId id="311" r:id="rId17"/>
    <p:sldId id="313" r:id="rId18"/>
    <p:sldId id="267" r:id="rId19"/>
    <p:sldId id="314" r:id="rId20"/>
    <p:sldId id="278" r:id="rId21"/>
    <p:sldId id="285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Josefin Slab Thin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Montserrat ExtraBold" panose="020B0604020202020204" charset="0"/>
      <p:bold r:id="rId36"/>
      <p:boldItalic r:id="rId37"/>
    </p:embeddedFont>
    <p:embeddedFont>
      <p:font typeface="Montserrat SemiBold" panose="020B0604020202020204" charset="0"/>
      <p:regular r:id="rId38"/>
      <p:bold r:id="rId39"/>
      <p:italic r:id="rId40"/>
      <p:boldItalic r:id="rId41"/>
    </p:embeddedFont>
    <p:embeddedFont>
      <p:font typeface="Quicksand Light" panose="020B0604020202020204" charset="0"/>
      <p:regular r:id="rId42"/>
      <p:bold r:id="rId43"/>
    </p:embeddedFont>
    <p:embeddedFont>
      <p:font typeface="Spectral" panose="020B0604020202020204" charset="0"/>
      <p:regular r:id="rId44"/>
      <p:bold r:id="rId45"/>
      <p:italic r:id="rId46"/>
      <p:boldItalic r:id="rId47"/>
    </p:embeddedFont>
    <p:embeddedFont>
      <p:font typeface="Spectral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493123-A2B8-4CF6-B5BA-DABDBE4AA012}">
  <a:tblStyle styleId="{2E493123-A2B8-4CF6-B5BA-DABDBE4AA0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56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font" Target="fonts/font2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2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417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e745794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e745794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e745794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e745794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ea541527f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ea541527f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e74579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e74579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&amp; titl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>
  <p:cSld name="BLANK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4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5" hasCustomPrompt="1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7" hasCustomPrompt="1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 hasCustomPrompt="1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_AND_BODY_2">
    <p:bg>
      <p:bgPr>
        <a:solidFill>
          <a:srgbClr val="25252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285900" y="458225"/>
            <a:ext cx="47367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285900" y="2963125"/>
            <a:ext cx="3961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3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4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TITLE_ONLY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 hasCustomPrompt="1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5600" b="1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9" r:id="rId7"/>
    <p:sldLayoutId id="2147483661" r:id="rId8"/>
    <p:sldLayoutId id="2147483663" r:id="rId9"/>
    <p:sldLayoutId id="2147483665" r:id="rId10"/>
    <p:sldLayoutId id="2147483667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0527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 dirty="0">
                <a:solidFill>
                  <a:srgbClr val="0043C1"/>
                </a:solidFill>
              </a:rPr>
              <a:t>App Book Hotel Room </a:t>
            </a:r>
            <a:endParaRPr sz="6000" dirty="0">
              <a:solidFill>
                <a:srgbClr val="0043C1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 rot="-5400000">
            <a:off x="-1732295" y="228114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tx1"/>
                </a:solidFill>
                <a:latin typeface="Spectral"/>
                <a:sym typeface="Spectral"/>
              </a:rPr>
              <a:t>an </a:t>
            </a:r>
            <a:r>
              <a:rPr lang="es" sz="1400" b="1" dirty="0">
                <a:solidFill>
                  <a:srgbClr val="0043C1"/>
                </a:solidFill>
                <a:latin typeface="Spectral"/>
                <a:sym typeface="Spectral"/>
              </a:rPr>
              <a:t>Android </a:t>
            </a:r>
            <a:r>
              <a:rPr lang="es" sz="1400" dirty="0">
                <a:solidFill>
                  <a:srgbClr val="434343"/>
                </a:solidFill>
              </a:rPr>
              <a:t> </a:t>
            </a:r>
            <a:r>
              <a:rPr lang="es" sz="1400" dirty="0">
                <a:solidFill>
                  <a:srgbClr val="252525"/>
                </a:solidFill>
              </a:rPr>
              <a:t>application is written in the </a:t>
            </a:r>
            <a:r>
              <a:rPr lang="es" sz="1400" dirty="0"/>
              <a:t> </a:t>
            </a:r>
            <a:r>
              <a:rPr lang="es" sz="1400" b="1" dirty="0">
                <a:solidFill>
                  <a:srgbClr val="0043C1"/>
                </a:solidFill>
                <a:latin typeface="Spectral"/>
                <a:sym typeface="Spectral"/>
              </a:rPr>
              <a:t>Java</a:t>
            </a:r>
            <a:r>
              <a:rPr lang="es" sz="1400" dirty="0">
                <a:solidFill>
                  <a:srgbClr val="434343"/>
                </a:solidFill>
              </a:rPr>
              <a:t> </a:t>
            </a:r>
            <a:r>
              <a:rPr lang="es" sz="1400" dirty="0">
                <a:solidFill>
                  <a:srgbClr val="252525"/>
                </a:solidFill>
              </a:rPr>
              <a:t>languege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245925" y="485750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90CCFA"/>
                </a:solidFill>
              </a:rPr>
              <a:t>General</a:t>
            </a:r>
            <a:endParaRPr sz="3200" dirty="0">
              <a:solidFill>
                <a:srgbClr val="90CCFA"/>
              </a:solidFill>
            </a:endParaRPr>
          </a:p>
          <a:p>
            <a:pPr lvl="0"/>
            <a:r>
              <a:rPr lang="en-US" sz="3200" dirty="0">
                <a:solidFill>
                  <a:schemeClr val="tx1"/>
                </a:solidFill>
              </a:rPr>
              <a:t>use case 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" b="5546"/>
          <a:stretch/>
        </p:blipFill>
        <p:spPr bwMode="auto">
          <a:xfrm>
            <a:off x="3287388" y="338431"/>
            <a:ext cx="5312600" cy="43956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15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316238" y="4735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90CCFA"/>
                </a:solidFill>
              </a:rPr>
              <a:t>Customer</a:t>
            </a:r>
            <a:endParaRPr sz="3200" dirty="0">
              <a:solidFill>
                <a:srgbClr val="90CCFA"/>
              </a:solidFill>
            </a:endParaRPr>
          </a:p>
          <a:p>
            <a:pPr lvl="0"/>
            <a:r>
              <a:rPr lang="en-US" sz="3200" dirty="0">
                <a:solidFill>
                  <a:schemeClr val="tx1"/>
                </a:solidFill>
              </a:rPr>
              <a:t>use case 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 b="5868"/>
          <a:stretch/>
        </p:blipFill>
        <p:spPr bwMode="auto">
          <a:xfrm>
            <a:off x="3298787" y="1141598"/>
            <a:ext cx="5775767" cy="3511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61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154188" y="45300"/>
            <a:ext cx="2387661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90CCFA"/>
                </a:solidFill>
              </a:rPr>
              <a:t>Class</a:t>
            </a:r>
            <a:br>
              <a:rPr lang="en-US" sz="3200" dirty="0">
                <a:solidFill>
                  <a:srgbClr val="90CCFA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9ECBC-BFEC-4651-A5BC-D3255349C6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4035" y="1056806"/>
            <a:ext cx="5155861" cy="34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1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250120" y="75275"/>
            <a:ext cx="2387661" cy="2290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Sequence chart </a:t>
            </a:r>
            <a:r>
              <a:rPr lang="en-US" sz="3000" dirty="0">
                <a:solidFill>
                  <a:srgbClr val="90CCFA"/>
                </a:solidFill>
              </a:rPr>
              <a:t>Customer login 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"/>
          <a:stretch/>
        </p:blipFill>
        <p:spPr bwMode="auto">
          <a:xfrm>
            <a:off x="3345084" y="1041722"/>
            <a:ext cx="5683168" cy="3541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586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180675" y="850791"/>
            <a:ext cx="2387661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chemeClr val="tx1"/>
                </a:solidFill>
              </a:rPr>
              <a:t>Sequence chart </a:t>
            </a:r>
            <a:r>
              <a:rPr lang="en-US" sz="3000" dirty="0">
                <a:solidFill>
                  <a:srgbClr val="90CCFA"/>
                </a:solidFill>
              </a:rPr>
              <a:t> Admin login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93" y="1067703"/>
            <a:ext cx="5694745" cy="3510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6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180675" y="775615"/>
            <a:ext cx="2387661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000" dirty="0">
                <a:solidFill>
                  <a:srgbClr val="90CCFA"/>
                </a:solidFill>
              </a:rPr>
            </a:br>
            <a:r>
              <a:rPr lang="en-US" sz="3000" dirty="0"/>
              <a:t>Activity Diagram</a:t>
            </a:r>
            <a:br>
              <a:rPr lang="en-US" sz="3000" dirty="0"/>
            </a:br>
            <a:r>
              <a:rPr lang="en-US" sz="3000" dirty="0">
                <a:solidFill>
                  <a:srgbClr val="90CCFA"/>
                </a:solidFill>
              </a:rPr>
              <a:t>Login</a:t>
            </a:r>
            <a:br>
              <a:rPr lang="en-US" sz="3000" dirty="0"/>
            </a:b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5" y="62696"/>
            <a:ext cx="3787032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6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619" name="Google Shape;619;p5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title"/>
          </p:nvPr>
        </p:nvSpPr>
        <p:spPr>
          <a:xfrm>
            <a:off x="1180675" y="775615"/>
            <a:ext cx="2387661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000" dirty="0">
                <a:solidFill>
                  <a:srgbClr val="90CCFA"/>
                </a:solidFill>
              </a:rPr>
            </a:br>
            <a:r>
              <a:rPr lang="en-US" sz="3000" dirty="0"/>
              <a:t>Activity Diagram</a:t>
            </a:r>
            <a:br>
              <a:rPr lang="en-US" sz="3000" dirty="0"/>
            </a:br>
            <a:r>
              <a:rPr lang="en-US" sz="3000" dirty="0">
                <a:solidFill>
                  <a:srgbClr val="90CCFA"/>
                </a:solidFill>
              </a:rPr>
              <a:t>Customer</a:t>
            </a:r>
            <a:br>
              <a:rPr lang="en-US" sz="3000" dirty="0"/>
            </a:b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1438B-4094-4AD3-8E79-1E5DFA6FD7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3196" y="611015"/>
            <a:ext cx="4446286" cy="39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4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308977" y="3265071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>
                <a:solidFill>
                  <a:srgbClr val="90CCFA"/>
                </a:solidFill>
              </a:rPr>
              <a:t>4.</a:t>
            </a:r>
            <a:r>
              <a:rPr lang="es" dirty="0">
                <a:solidFill>
                  <a:srgbClr val="373334"/>
                </a:solidFill>
              </a:rPr>
              <a:t> </a:t>
            </a:r>
            <a:r>
              <a:rPr lang="en-US" dirty="0"/>
              <a:t>Conclusion, development direction, and demo app</a:t>
            </a:r>
            <a:endParaRPr dirty="0">
              <a:solidFill>
                <a:srgbClr val="373334"/>
              </a:solidFill>
            </a:endParaRPr>
          </a:p>
        </p:txBody>
      </p:sp>
      <p:pic>
        <p:nvPicPr>
          <p:cNvPr id="3074" name="Picture 2" descr="Hotel A Tainan, Đài Nam có Miễn Phí Hủy, Bảng Giá Năm 2021 &amp; Bài Đánh Gi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300" y="220340"/>
            <a:ext cx="3166359" cy="47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3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>
            <a:off x="1216450" y="833382"/>
            <a:ext cx="5253798" cy="3900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" sz="1800" dirty="0">
                <a:latin typeface="Montserrat ExtraBold"/>
                <a:sym typeface="Montserrat ExtraBold"/>
              </a:rPr>
              <a:t>RESULT:</a:t>
            </a:r>
            <a:endParaRPr lang="en-US" sz="1800" b="1" dirty="0">
              <a:solidFill>
                <a:srgbClr val="00B0F0"/>
              </a:solidFill>
            </a:endParaRPr>
          </a:p>
          <a:p>
            <a:pPr marL="285750" lvl="0" indent="-285750"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800" dirty="0">
                <a:solidFill>
                  <a:schemeClr val="lt1"/>
                </a:solidFill>
              </a:rPr>
              <a:t>Has performed relatively the functions of the problem of book hotel room management on the application.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s" sz="1800" dirty="0">
                <a:latin typeface="Montserrat ExtraBold"/>
                <a:sym typeface="Montserrat ExtraBold"/>
              </a:rPr>
              <a:t>LIMIT:</a:t>
            </a:r>
          </a:p>
          <a:p>
            <a:pPr marL="285750" lvl="0" indent="-285750"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800" dirty="0">
                <a:solidFill>
                  <a:schemeClr val="lt1"/>
                </a:solidFill>
              </a:rPr>
              <a:t>Knowledge of programming is limited, so the program is not good and has many shortcomings.</a:t>
            </a:r>
          </a:p>
          <a:p>
            <a:pPr marL="285750" lvl="0" indent="-285750"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800" dirty="0">
                <a:solidFill>
                  <a:schemeClr val="lt1"/>
                </a:solidFill>
              </a:rPr>
              <a:t>The application has not fully developed the functions of the problem such as employee management, payment management in many forms... because of the limited time.</a:t>
            </a:r>
          </a:p>
          <a:p>
            <a:pPr marL="285750" lvl="0" indent="-285750"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800" dirty="0">
                <a:solidFill>
                  <a:schemeClr val="lt1"/>
                </a:solidFill>
              </a:rPr>
              <a:t>Application interface is simple not yet eye-catching.</a:t>
            </a:r>
            <a:endParaRPr sz="1800" dirty="0"/>
          </a:p>
        </p:txBody>
      </p:sp>
      <p:sp>
        <p:nvSpPr>
          <p:cNvPr id="6" name="Google Shape;209;p31"/>
          <p:cNvSpPr txBox="1">
            <a:spLocks noGrp="1"/>
          </p:cNvSpPr>
          <p:nvPr>
            <p:ph type="title"/>
          </p:nvPr>
        </p:nvSpPr>
        <p:spPr>
          <a:xfrm>
            <a:off x="1285900" y="282151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lt1"/>
                </a:solidFill>
              </a:rPr>
              <a:t>The</a:t>
            </a:r>
            <a:r>
              <a:rPr lang="es" sz="2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s" sz="2200" dirty="0">
                <a:solidFill>
                  <a:srgbClr val="90CC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 </a:t>
            </a:r>
            <a:r>
              <a:rPr lang="es" sz="2200" dirty="0">
                <a:solidFill>
                  <a:schemeClr val="lt1"/>
                </a:solidFill>
                <a:ea typeface="Montserrat ExtraBold"/>
                <a:cs typeface="Montserrat ExtraBold"/>
              </a:rPr>
              <a:t>of the topic</a:t>
            </a:r>
            <a:endParaRPr sz="2200" dirty="0">
              <a:solidFill>
                <a:srgbClr val="90CCF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>
            <a:off x="799749" y="2060280"/>
            <a:ext cx="5253798" cy="223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pectral Light" charset="0"/>
                <a:cs typeface="Times New Roman" pitchFamily="18" charset="0"/>
              </a:rPr>
              <a:t>Learn more about programming skills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pectral Light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pectral Light" charset="0"/>
                <a:cs typeface="Times New Roman" pitchFamily="18" charset="0"/>
              </a:rPr>
              <a:t>More complete in terms of interface as well as features to develop a fully functional website.</a:t>
            </a:r>
          </a:p>
          <a:p>
            <a:pPr marL="0" lvl="0" indent="0">
              <a:buClr>
                <a:schemeClr val="bg1"/>
              </a:buClr>
              <a:buSzPts val="1100"/>
            </a:pPr>
            <a:endParaRPr lang="en-US" sz="1800" dirty="0">
              <a:solidFill>
                <a:schemeClr val="bg1"/>
              </a:solidFill>
              <a:latin typeface="Spectral Light" charset="0"/>
            </a:endParaRPr>
          </a:p>
        </p:txBody>
      </p:sp>
      <p:sp>
        <p:nvSpPr>
          <p:cNvPr id="6" name="Google Shape;209;p31"/>
          <p:cNvSpPr txBox="1">
            <a:spLocks noGrp="1"/>
          </p:cNvSpPr>
          <p:nvPr>
            <p:ph type="title"/>
          </p:nvPr>
        </p:nvSpPr>
        <p:spPr>
          <a:xfrm>
            <a:off x="1471094" y="1347022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90CC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Development </a:t>
            </a:r>
            <a:r>
              <a:rPr lang="en-US" sz="2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direction</a:t>
            </a:r>
            <a:endParaRPr sz="2200" dirty="0">
              <a:solidFill>
                <a:schemeClr val="bg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702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088275" y="534301"/>
            <a:ext cx="2037300" cy="40749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5249479" y="3034467"/>
            <a:ext cx="3908659" cy="1523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Welcome</a:t>
            </a:r>
            <a:r>
              <a:rPr lang="es" sz="5200" dirty="0">
                <a:solidFill>
                  <a:srgbClr val="90CCFA"/>
                </a:solidFill>
              </a:rPr>
              <a:t>!</a:t>
            </a:r>
            <a:endParaRPr sz="5200" dirty="0">
              <a:solidFill>
                <a:srgbClr val="90CCFA"/>
              </a:solidFill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1308990" y="1063950"/>
            <a:ext cx="2462119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pectral Light" charset="0"/>
              </a:rPr>
              <a:t>Member: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pectral Light" charset="0"/>
              </a:rPr>
              <a:t>    Tran </a:t>
            </a:r>
            <a:r>
              <a:rPr lang="en-US" dirty="0" err="1">
                <a:latin typeface="Spectral Light" charset="0"/>
              </a:rPr>
              <a:t>Khanh</a:t>
            </a:r>
            <a:r>
              <a:rPr lang="en-US" dirty="0">
                <a:latin typeface="Spectral Light" charset="0"/>
              </a:rPr>
              <a:t> </a:t>
            </a:r>
            <a:r>
              <a:rPr lang="en-US" dirty="0" err="1">
                <a:latin typeface="Spectral Light" charset="0"/>
              </a:rPr>
              <a:t>Duy</a:t>
            </a:r>
            <a:endParaRPr lang="en-US" dirty="0">
              <a:latin typeface="Spectral Light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pectral Light" charset="0"/>
              </a:rPr>
              <a:t>    Tran </a:t>
            </a:r>
            <a:r>
              <a:rPr lang="en-US" dirty="0" err="1">
                <a:latin typeface="Spectral Light" charset="0"/>
              </a:rPr>
              <a:t>Thi</a:t>
            </a:r>
            <a:r>
              <a:rPr lang="en-US" dirty="0">
                <a:latin typeface="Spectral Light" charset="0"/>
              </a:rPr>
              <a:t> </a:t>
            </a:r>
            <a:r>
              <a:rPr lang="en-US" dirty="0" err="1">
                <a:latin typeface="Spectral Light" charset="0"/>
              </a:rPr>
              <a:t>Hanh</a:t>
            </a:r>
            <a:r>
              <a:rPr lang="en-US" dirty="0">
                <a:latin typeface="Spectral Light" charset="0"/>
              </a:rPr>
              <a:t> </a:t>
            </a:r>
            <a:r>
              <a:rPr lang="en-US" dirty="0" err="1">
                <a:latin typeface="Spectral Light" charset="0"/>
              </a:rPr>
              <a:t>Hoa</a:t>
            </a:r>
            <a:endParaRPr lang="en-US" dirty="0">
              <a:latin typeface="Spectral Light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pectral Light" charset="0"/>
            </a:endParaRPr>
          </a:p>
          <a:p>
            <a:pPr marL="0" lvl="0" indent="0" algn="l"/>
            <a:r>
              <a:rPr lang="en-US" dirty="0">
                <a:latin typeface="Spectral Light" charset="0"/>
                <a:cs typeface="Times New Roman" pitchFamily="18" charset="0"/>
              </a:rPr>
              <a:t>Teacher in charge: </a:t>
            </a:r>
          </a:p>
          <a:p>
            <a:pPr marL="0" lvl="0" indent="0" algn="l"/>
            <a:r>
              <a:rPr lang="en-US" dirty="0">
                <a:latin typeface="Spectral Light" charset="0"/>
                <a:cs typeface="Times New Roman" pitchFamily="18" charset="0"/>
              </a:rPr>
              <a:t>    Le </a:t>
            </a:r>
            <a:r>
              <a:rPr lang="en-US" dirty="0" err="1">
                <a:latin typeface="Spectral Light" charset="0"/>
                <a:cs typeface="Times New Roman" pitchFamily="18" charset="0"/>
              </a:rPr>
              <a:t>Thi</a:t>
            </a:r>
            <a:r>
              <a:rPr lang="en-US" dirty="0">
                <a:latin typeface="Spectral Light" charset="0"/>
                <a:cs typeface="Times New Roman" pitchFamily="18" charset="0"/>
              </a:rPr>
              <a:t> Thu </a:t>
            </a:r>
            <a:r>
              <a:rPr lang="en-US" dirty="0" err="1">
                <a:latin typeface="Spectral Light" charset="0"/>
                <a:cs typeface="Times New Roman" pitchFamily="18" charset="0"/>
              </a:rPr>
              <a:t>Nga</a:t>
            </a:r>
            <a:endParaRPr dirty="0">
              <a:latin typeface="Spectral Light" charset="0"/>
            </a:endParaRPr>
          </a:p>
        </p:txBody>
      </p:sp>
      <p:pic>
        <p:nvPicPr>
          <p:cNvPr id="1026" name="Picture 2" descr="Trường Đại học Công nghệ Thông tin và Truyền thông Việt - Hàn, Đại học Đà  Nẵng – Wikipedia tiếng Việ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56" y="1158347"/>
            <a:ext cx="1931898" cy="1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timbu.com/img/h1408507/400/280/b1/ho-chi-minh-city-bay-hotel-1408507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/>
          <a:stretch/>
        </p:blipFill>
        <p:spPr bwMode="auto">
          <a:xfrm>
            <a:off x="1090549" y="2573507"/>
            <a:ext cx="4070202" cy="21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Demo Application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3" name="Google Shape;523;p48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5"/>
          <p:cNvPicPr preferRelativeResize="0"/>
          <p:nvPr/>
        </p:nvPicPr>
        <p:blipFill rotWithShape="1">
          <a:blip r:embed="rId3">
            <a:alphaModFix/>
          </a:blip>
          <a:srcRect l="12766" t="15681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>
                <a:solidFill>
                  <a:srgbClr val="252525"/>
                </a:solidFill>
              </a:rPr>
              <a:t>Thanks</a:t>
            </a:r>
            <a:r>
              <a:rPr lang="es" sz="6400">
                <a:solidFill>
                  <a:srgbClr val="0043C1"/>
                </a:solidFill>
              </a:rPr>
              <a:t>!</a:t>
            </a:r>
            <a:endParaRPr sz="6400">
              <a:solidFill>
                <a:srgbClr val="0043C1"/>
              </a:solidFill>
            </a:endParaRPr>
          </a:p>
        </p:txBody>
      </p:sp>
      <p:sp>
        <p:nvSpPr>
          <p:cNvPr id="647" name="Google Shape;647;p55"/>
          <p:cNvSpPr txBox="1">
            <a:spLocks noGrp="1"/>
          </p:cNvSpPr>
          <p:nvPr>
            <p:ph type="ctrTitle"/>
          </p:nvPr>
        </p:nvSpPr>
        <p:spPr>
          <a:xfrm>
            <a:off x="1319850" y="3017644"/>
            <a:ext cx="6809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Spectral"/>
                <a:ea typeface="Spectral"/>
                <a:cs typeface="Spectral"/>
                <a:sym typeface="Spectral"/>
              </a:rPr>
              <a:t>Does </a:t>
            </a:r>
            <a:r>
              <a:rPr lang="es" sz="2000" b="1">
                <a:latin typeface="Spectral"/>
                <a:ea typeface="Spectral"/>
                <a:cs typeface="Spectral"/>
                <a:sym typeface="Spectral"/>
              </a:rPr>
              <a:t>anyone</a:t>
            </a:r>
            <a:r>
              <a:rPr lang="es" sz="2000">
                <a:latin typeface="Spectral Light"/>
                <a:ea typeface="Spectral Light"/>
                <a:cs typeface="Spectral Light"/>
                <a:sym typeface="Spectral Light"/>
              </a:rPr>
              <a:t> have any questions?</a:t>
            </a:r>
            <a:endParaRPr sz="140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434343"/>
              </a:solidFill>
              <a:latin typeface="Josefin Slab Thin"/>
              <a:ea typeface="Josefin Slab Thin"/>
              <a:cs typeface="Josefin Slab Thin"/>
              <a:sym typeface="Josefin Slab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1579500" y="143224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and the purpose of the topic</a:t>
            </a:r>
            <a:endParaRPr b="1"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2"/>
          </p:nvPr>
        </p:nvSpPr>
        <p:spPr>
          <a:xfrm>
            <a:off x="3177135" y="55481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Overview of the program</a:t>
            </a:r>
            <a:endParaRPr b="1"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5767571" y="30291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52525"/>
                </a:solidFill>
              </a:rPr>
              <a:t>DaNang</a:t>
            </a:r>
            <a:r>
              <a:rPr lang="es" dirty="0">
                <a:solidFill>
                  <a:srgbClr val="90CCFA"/>
                </a:solidFill>
              </a:rPr>
              <a:t>Hotel</a:t>
            </a:r>
            <a:endParaRPr sz="5200" dirty="0">
              <a:solidFill>
                <a:srgbClr val="90CCFA"/>
              </a:solidFill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3"/>
          </p:nvPr>
        </p:nvSpPr>
        <p:spPr>
          <a:xfrm>
            <a:off x="1149235" y="259222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process of building the system</a:t>
            </a:r>
            <a:endParaRPr b="1" dirty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4"/>
          </p:nvPr>
        </p:nvSpPr>
        <p:spPr>
          <a:xfrm>
            <a:off x="3569775" y="346332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Conclusion, development direction and demo app</a:t>
            </a:r>
            <a:endParaRPr b="1" dirty="0"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 idx="5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0CCFA"/>
                </a:solidFill>
              </a:rPr>
              <a:t>01</a:t>
            </a:r>
            <a:endParaRPr>
              <a:solidFill>
                <a:srgbClr val="90CCFA"/>
              </a:solidFill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6"/>
          </p:nvPr>
        </p:nvSpPr>
        <p:spPr>
          <a:xfrm rot="-5400000">
            <a:off x="2540844" y="95541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52525"/>
                </a:solidFill>
              </a:rPr>
              <a:t>02</a:t>
            </a:r>
            <a:endParaRPr dirty="0">
              <a:solidFill>
                <a:srgbClr val="252525"/>
              </a:solidFill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title" idx="7"/>
          </p:nvPr>
        </p:nvSpPr>
        <p:spPr>
          <a:xfrm rot="-5400000">
            <a:off x="3727154" y="215928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 idx="8"/>
          </p:nvPr>
        </p:nvSpPr>
        <p:spPr>
          <a:xfrm rot="-5400000">
            <a:off x="502084" y="2962863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52525"/>
                </a:solidFill>
              </a:rPr>
              <a:t>03</a:t>
            </a:r>
            <a:endParaRPr dirty="0"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l="21224" r="18870"/>
          <a:stretch/>
        </p:blipFill>
        <p:spPr>
          <a:xfrm>
            <a:off x="5962650" y="538275"/>
            <a:ext cx="2857500" cy="406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308977" y="3033571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90CCFA"/>
                </a:solidFill>
              </a:rPr>
              <a:t>1.</a:t>
            </a:r>
            <a:r>
              <a:rPr lang="es" dirty="0">
                <a:solidFill>
                  <a:srgbClr val="373334"/>
                </a:solidFill>
              </a:rPr>
              <a:t> Problem and the purpose of the topic</a:t>
            </a:r>
            <a:endParaRPr dirty="0">
              <a:solidFill>
                <a:srgbClr val="3733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The following are the main reasons the we choose topic the hotel booking application</a:t>
            </a:r>
            <a:r>
              <a:rPr lang="es" sz="1800" dirty="0">
                <a:solidFill>
                  <a:schemeClr val="lt1"/>
                </a:solidFill>
                <a:sym typeface="Spectral Light"/>
              </a:rPr>
              <a:t>:</a:t>
            </a:r>
            <a:br>
              <a:rPr lang="es" sz="1800" dirty="0">
                <a:solidFill>
                  <a:schemeClr val="lt1"/>
                </a:solidFill>
                <a:sym typeface="Spectral Light"/>
              </a:rPr>
            </a:br>
            <a:endParaRPr sz="1800" dirty="0">
              <a:solidFill>
                <a:schemeClr val="lt1"/>
              </a:solidFill>
              <a:sym typeface="Spectral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0CCFA"/>
              </a:buClr>
              <a:buSzPts val="1400"/>
              <a:buFont typeface="Spectral Light"/>
              <a:buChar char="●"/>
            </a:pPr>
            <a:r>
              <a:rPr lang="es" sz="1800" i="1" dirty="0">
                <a:solidFill>
                  <a:schemeClr val="lt1"/>
                </a:solidFill>
              </a:rPr>
              <a:t>Information technology increasingly developed</a:t>
            </a:r>
            <a:endParaRPr sz="1800" i="1" dirty="0">
              <a:solidFill>
                <a:schemeClr val="lt1"/>
              </a:solidFill>
              <a:sym typeface="Spectral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0CCFA"/>
              </a:buClr>
              <a:buSzPts val="1400"/>
              <a:buFont typeface="Spectral Light"/>
              <a:buChar char="●"/>
            </a:pPr>
            <a:r>
              <a:rPr lang="es" sz="1800" i="1" dirty="0">
                <a:solidFill>
                  <a:schemeClr val="lt1"/>
                </a:solidFill>
              </a:rPr>
              <a:t>Tourism demand is increasing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0CCFA"/>
              </a:buClr>
              <a:buSzPts val="1400"/>
              <a:buFont typeface="Spectral Light"/>
              <a:buChar char="●"/>
            </a:pPr>
            <a:r>
              <a:rPr lang="es" sz="1800" i="1" dirty="0">
                <a:solidFill>
                  <a:schemeClr val="lt1"/>
                </a:solidFill>
                <a:sym typeface="Spectral Light"/>
              </a:rPr>
              <a:t>The scale of the hotel is getting bigger</a:t>
            </a:r>
            <a:endParaRPr sz="1800" i="1" dirty="0">
              <a:solidFill>
                <a:schemeClr val="lt1"/>
              </a:solidFill>
              <a:sym typeface="Spectral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0CCFA"/>
              </a:buClr>
              <a:buSzPts val="1400"/>
              <a:buFont typeface="Spectral Light"/>
              <a:buChar char="●"/>
            </a:pPr>
            <a:r>
              <a:rPr lang="es" sz="1800" i="1" dirty="0">
                <a:solidFill>
                  <a:schemeClr val="lt1"/>
                </a:solidFill>
              </a:rPr>
              <a:t>Information need to manage more</a:t>
            </a:r>
            <a:endParaRPr sz="1800" i="1" dirty="0">
              <a:solidFill>
                <a:schemeClr val="lt1"/>
              </a:solidFill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sym typeface="Spectral Light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lt1"/>
                </a:solidFill>
              </a:rPr>
              <a:t>The</a:t>
            </a:r>
            <a:r>
              <a:rPr lang="es" sz="2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s" sz="2200" dirty="0">
                <a:solidFill>
                  <a:srgbClr val="90CC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</a:t>
            </a:r>
            <a:r>
              <a:rPr lang="es" sz="2200" dirty="0">
                <a:solidFill>
                  <a:schemeClr val="lt1"/>
                </a:solidFill>
                <a:ea typeface="Montserrat ExtraBold"/>
                <a:cs typeface="Montserrat ExtraBold"/>
              </a:rPr>
              <a:t>of the topic</a:t>
            </a:r>
            <a:endParaRPr sz="2200" dirty="0">
              <a:solidFill>
                <a:srgbClr val="90CCF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6100" y="589533"/>
            <a:ext cx="3528000" cy="1299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The </a:t>
            </a:r>
            <a:r>
              <a:rPr lang="es" sz="3200" dirty="0">
                <a:solidFill>
                  <a:srgbClr val="90CCFA"/>
                </a:solidFill>
              </a:rPr>
              <a:t>purpose</a:t>
            </a:r>
            <a:r>
              <a:rPr lang="es" sz="3200" dirty="0">
                <a:solidFill>
                  <a:srgbClr val="252525"/>
                </a:solidFill>
              </a:rPr>
              <a:t> of the topic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2"/>
          </p:nvPr>
        </p:nvSpPr>
        <p:spPr>
          <a:xfrm>
            <a:off x="1009072" y="2654130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800" dirty="0"/>
              <a:t>Information management of all boarding customer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sz="1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800" dirty="0"/>
              <a:t>Support online registration</a:t>
            </a:r>
            <a:endParaRPr sz="1800"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4"/>
          </p:nvPr>
        </p:nvSpPr>
        <p:spPr>
          <a:xfrm>
            <a:off x="5151547" y="2630066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800" dirty="0"/>
              <a:t>Search room and information customer quickly and accurately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sz="18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800" dirty="0"/>
              <a:t>Provide complete information about the hotel room for the customer to follow</a:t>
            </a:r>
            <a:endParaRPr sz="18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840643" y="1913006"/>
            <a:ext cx="3399300" cy="420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BUILD APPLICATIONS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618835" y="522515"/>
            <a:ext cx="5606647" cy="1199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r>
              <a:rPr lang="es" sz="3200" dirty="0">
                <a:solidFill>
                  <a:srgbClr val="90CCFA"/>
                </a:solidFill>
              </a:rPr>
              <a:t>2. </a:t>
            </a:r>
            <a:r>
              <a:rPr lang="en-US" sz="3200" b="1" dirty="0"/>
              <a:t>Overview of</a:t>
            </a:r>
            <a:br>
              <a:rPr lang="es" sz="3200" dirty="0">
                <a:solidFill>
                  <a:srgbClr val="252525"/>
                </a:solidFill>
              </a:rPr>
            </a:br>
            <a:r>
              <a:rPr lang="es" sz="3200" dirty="0">
                <a:solidFill>
                  <a:srgbClr val="252525"/>
                </a:solidFill>
              </a:rPr>
              <a:t>   </a:t>
            </a:r>
            <a:r>
              <a:rPr lang="es" sz="3200" dirty="0">
                <a:solidFill>
                  <a:srgbClr val="90CCFA"/>
                </a:solidFill>
              </a:rPr>
              <a:t>the program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638787" y="1812993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PROGRAM SCOPE</a:t>
            </a:r>
            <a:endParaRPr dirty="0"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2"/>
          </p:nvPr>
        </p:nvSpPr>
        <p:spPr>
          <a:xfrm>
            <a:off x="543139" y="2999112"/>
            <a:ext cx="2463515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US" sz="1400" dirty="0"/>
              <a:t>Using Java language and android studio software to build a mobile application page that meets the requirements set forth</a:t>
            </a:r>
            <a:endParaRPr sz="1400"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subTitle" idx="3"/>
          </p:nvPr>
        </p:nvSpPr>
        <p:spPr>
          <a:xfrm>
            <a:off x="3217151" y="2213807"/>
            <a:ext cx="4865064" cy="679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THE FUNCTIONS OF THE APPLICATION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4"/>
          </p:nvPr>
        </p:nvSpPr>
        <p:spPr>
          <a:xfrm>
            <a:off x="3316403" y="2992239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itchFamily="34" charset="0"/>
              <a:buChar char="•"/>
            </a:pPr>
            <a:r>
              <a:rPr lang="en-US" sz="1400" dirty="0"/>
              <a:t>Manage and track rooms in the hotel</a:t>
            </a:r>
          </a:p>
          <a:p>
            <a:pPr marL="171450" lvl="0" indent="-171450" algn="l">
              <a:buFont typeface="Arial" pitchFamily="34" charset="0"/>
              <a:buChar char="•"/>
            </a:pPr>
            <a:endParaRPr lang="en-US" sz="1400" dirty="0"/>
          </a:p>
          <a:p>
            <a:pPr marL="171450" lvl="0" indent="-171450" algn="l">
              <a:buFont typeface="Arial" pitchFamily="34" charset="0"/>
              <a:buChar char="•"/>
            </a:pPr>
            <a:r>
              <a:rPr lang="en-US" sz="1400" dirty="0"/>
              <a:t>Manage customer applications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6"/>
          </p:nvPr>
        </p:nvSpPr>
        <p:spPr>
          <a:xfrm>
            <a:off x="5987154" y="3000608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itchFamily="34" charset="0"/>
              <a:buChar char="•"/>
            </a:pPr>
            <a:r>
              <a:rPr lang="en-US" sz="1400" dirty="0"/>
              <a:t>Manage hotel menus and services</a:t>
            </a:r>
          </a:p>
          <a:p>
            <a:pPr marL="171450" lvl="0" indent="-171450" algn="l">
              <a:buFont typeface="Arial" pitchFamily="34" charset="0"/>
              <a:buChar char="•"/>
            </a:pPr>
            <a:endParaRPr lang="en-US" sz="1400" dirty="0"/>
          </a:p>
          <a:p>
            <a:pPr marL="171450" lvl="0" indent="-171450" algn="l">
              <a:buFont typeface="Arial" pitchFamily="34" charset="0"/>
              <a:buChar char="•"/>
            </a:pPr>
            <a:r>
              <a:rPr lang="en-US" sz="1400" dirty="0"/>
              <a:t>Manage customer booking history.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5658279" y="2770707"/>
            <a:ext cx="268133" cy="189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65768" y="443289"/>
            <a:ext cx="4102768" cy="160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3200" b="1" dirty="0"/>
            </a:br>
            <a:r>
              <a:rPr lang="es" sz="3200" dirty="0"/>
              <a:t> </a:t>
            </a:r>
            <a:r>
              <a:rPr lang="es" sz="3200" dirty="0">
                <a:solidFill>
                  <a:srgbClr val="0043C1"/>
                </a:solidFill>
              </a:rPr>
              <a:t>3. </a:t>
            </a:r>
            <a:r>
              <a:rPr lang="en-US" sz="3200" b="1" dirty="0"/>
              <a:t>The</a:t>
            </a:r>
            <a:r>
              <a:rPr lang="es" sz="3200" dirty="0">
                <a:solidFill>
                  <a:srgbClr val="0043C1"/>
                </a:solidFill>
              </a:rPr>
              <a:t> process </a:t>
            </a:r>
            <a:r>
              <a:rPr lang="es" sz="3200" dirty="0">
                <a:solidFill>
                  <a:schemeClr val="tx1"/>
                </a:solidFill>
              </a:rPr>
              <a:t>of building the </a:t>
            </a:r>
            <a:r>
              <a:rPr lang="es" sz="3200" dirty="0">
                <a:solidFill>
                  <a:srgbClr val="0043C1"/>
                </a:solidFill>
              </a:rPr>
              <a:t>system</a:t>
            </a:r>
            <a:endParaRPr sz="3200" dirty="0"/>
          </a:p>
        </p:txBody>
      </p:sp>
      <p:pic>
        <p:nvPicPr>
          <p:cNvPr id="2050" name="Picture 2" descr="500+ Hotel Room Pictures [HQ] | Download Free Images on Unsplas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r="11579"/>
          <a:stretch/>
        </p:blipFill>
        <p:spPr bwMode="auto">
          <a:xfrm>
            <a:off x="4480560" y="1"/>
            <a:ext cx="466345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23;p44"/>
          <p:cNvSpPr/>
          <p:nvPr/>
        </p:nvSpPr>
        <p:spPr>
          <a:xfrm>
            <a:off x="460839" y="2316830"/>
            <a:ext cx="2462832" cy="525300"/>
          </a:xfrm>
          <a:prstGeom prst="roundRect">
            <a:avLst>
              <a:gd name="adj" fmla="val 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Spectral Light" charset="0"/>
                <a:ea typeface="Roboto"/>
                <a:cs typeface="Roboto"/>
                <a:sym typeface="Roboto"/>
              </a:rPr>
              <a:t>System design analysis</a:t>
            </a:r>
            <a:endParaRPr sz="1600" b="1" dirty="0">
              <a:solidFill>
                <a:srgbClr val="FFFFFF"/>
              </a:solidFill>
              <a:latin typeface="Spectral Light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26;p44"/>
          <p:cNvSpPr/>
          <p:nvPr/>
        </p:nvSpPr>
        <p:spPr>
          <a:xfrm>
            <a:off x="472871" y="3179270"/>
            <a:ext cx="2462832" cy="525300"/>
          </a:xfrm>
          <a:prstGeom prst="roundRect">
            <a:avLst>
              <a:gd name="adj" fmla="val 0"/>
            </a:avLst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Spectral Light" charset="0"/>
                <a:ea typeface="Roboto"/>
                <a:cs typeface="Roboto"/>
                <a:sym typeface="Roboto"/>
              </a:rPr>
              <a:t>Design application</a:t>
            </a:r>
            <a:endParaRPr sz="1600" b="1" dirty="0">
              <a:solidFill>
                <a:srgbClr val="FFFFFF"/>
              </a:solidFill>
              <a:latin typeface="Spectral Light" charset="0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27;p44"/>
          <p:cNvSpPr/>
          <p:nvPr/>
        </p:nvSpPr>
        <p:spPr>
          <a:xfrm>
            <a:off x="460839" y="4040719"/>
            <a:ext cx="2462832" cy="525300"/>
          </a:xfrm>
          <a:prstGeom prst="roundRect">
            <a:avLst>
              <a:gd name="adj" fmla="val 0"/>
            </a:avLst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Spectral Light" charset="0"/>
                <a:ea typeface="Roboto"/>
                <a:cs typeface="Roboto"/>
                <a:sym typeface="Roboto"/>
              </a:rPr>
              <a:t>Demo application</a:t>
            </a:r>
            <a:endParaRPr sz="1600" b="1" dirty="0">
              <a:solidFill>
                <a:srgbClr val="FFFFFF"/>
              </a:solidFill>
              <a:latin typeface="Spectral Light" charset="0"/>
              <a:ea typeface="Roboto"/>
              <a:cs typeface="Roboto"/>
              <a:sym typeface="Roboto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677598" y="2834611"/>
            <a:ext cx="163426" cy="341434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684860" y="3699314"/>
            <a:ext cx="163426" cy="341434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39"/>
          <p:cNvGraphicFramePr/>
          <p:nvPr>
            <p:extLst>
              <p:ext uri="{D42A27DB-BD31-4B8C-83A1-F6EECF244321}">
                <p14:modId xmlns:p14="http://schemas.microsoft.com/office/powerpoint/2010/main" val="2401094874"/>
              </p:ext>
            </p:extLst>
          </p:nvPr>
        </p:nvGraphicFramePr>
        <p:xfrm>
          <a:off x="1916451" y="1370314"/>
          <a:ext cx="5537645" cy="3505170"/>
        </p:xfrm>
        <a:graphic>
          <a:graphicData uri="http://schemas.openxmlformats.org/drawingml/2006/table">
            <a:tbl>
              <a:tblPr>
                <a:noFill/>
                <a:tableStyleId>{2E493123-A2B8-4CF6-B5BA-DABDBE4AA012}</a:tableStyleId>
              </a:tblPr>
              <a:tblGrid>
                <a:gridCol w="22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rgbClr val="25252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THE</a:t>
                      </a:r>
                      <a:r>
                        <a:rPr lang="es" sz="1100" baseline="0" dirty="0">
                          <a:solidFill>
                            <a:srgbClr val="25252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AGENTS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rgbClr val="25252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</a:t>
                      </a:r>
                      <a:r>
                        <a:rPr lang="es" sz="1100" baseline="0" dirty="0">
                          <a:solidFill>
                            <a:srgbClr val="25252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CASES</a:t>
                      </a:r>
                      <a:endParaRPr sz="1100" dirty="0">
                        <a:solidFill>
                          <a:srgbClr val="252525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Customer</a:t>
                      </a:r>
                      <a:endParaRPr sz="18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CF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Log in, Sign 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Sign up for a reservation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Search, view room details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View booking history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View the map</a:t>
                      </a:r>
                      <a:endParaRPr sz="18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8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Admin</a:t>
                      </a:r>
                      <a:endParaRPr sz="18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CF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Sign 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Room manager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Browse subscriptions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Menu manager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252525"/>
                          </a:solidFill>
                          <a:latin typeface="Spectral Light"/>
                          <a:ea typeface="Spectral Light"/>
                          <a:cs typeface="Spectral Light"/>
                          <a:sym typeface="Spectral Light"/>
                        </a:rPr>
                        <a:t>Search, view information</a:t>
                      </a:r>
                      <a:endParaRPr sz="1800" dirty="0">
                        <a:solidFill>
                          <a:srgbClr val="252525"/>
                        </a:solidFill>
                        <a:latin typeface="Spectral Light"/>
                        <a:ea typeface="Spectral Light"/>
                        <a:cs typeface="Spectral Light"/>
                        <a:sym typeface="Spectral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8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387525" y="532433"/>
            <a:ext cx="7498800" cy="628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The </a:t>
            </a:r>
            <a:r>
              <a:rPr lang="es" dirty="0">
                <a:solidFill>
                  <a:srgbClr val="90CCFA"/>
                </a:solidFill>
              </a:rPr>
              <a:t>agents </a:t>
            </a:r>
            <a:r>
              <a:rPr lang="es" dirty="0">
                <a:solidFill>
                  <a:schemeClr val="tx1"/>
                </a:solidFill>
              </a:rPr>
              <a:t>and</a:t>
            </a:r>
            <a:r>
              <a:rPr lang="es" dirty="0">
                <a:solidFill>
                  <a:srgbClr val="90CCFA"/>
                </a:solidFill>
              </a:rPr>
              <a:t> use cases</a:t>
            </a:r>
            <a:endParaRPr dirty="0">
              <a:solidFill>
                <a:srgbClr val="90CCF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438</Words>
  <Application>Microsoft Office PowerPoint</Application>
  <PresentationFormat>On-screen Show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Wingdings</vt:lpstr>
      <vt:lpstr>Quicksand Light</vt:lpstr>
      <vt:lpstr>Montserrat</vt:lpstr>
      <vt:lpstr>Arvo</vt:lpstr>
      <vt:lpstr>Montserrat SemiBold</vt:lpstr>
      <vt:lpstr>Spectral Light</vt:lpstr>
      <vt:lpstr>Josefin Slab Thin</vt:lpstr>
      <vt:lpstr>Montserrat ExtraBold</vt:lpstr>
      <vt:lpstr>Spectral</vt:lpstr>
      <vt:lpstr>Elegant Blue</vt:lpstr>
      <vt:lpstr>App Book Hotel Room </vt:lpstr>
      <vt:lpstr>Welcome!</vt:lpstr>
      <vt:lpstr>DaNangHotel</vt:lpstr>
      <vt:lpstr>1. Problem and the purpose of the topic</vt:lpstr>
      <vt:lpstr>The problem of the topic</vt:lpstr>
      <vt:lpstr>The purpose of the topic</vt:lpstr>
      <vt:lpstr>   2. Overview of    the program</vt:lpstr>
      <vt:lpstr>  3. The process of building the system</vt:lpstr>
      <vt:lpstr> The agents and use cases</vt:lpstr>
      <vt:lpstr>General use case diagram</vt:lpstr>
      <vt:lpstr>Customer use case diagram</vt:lpstr>
      <vt:lpstr>Class diagram</vt:lpstr>
      <vt:lpstr>  Sequence chart Customer login </vt:lpstr>
      <vt:lpstr>Sequence chart  Admin login</vt:lpstr>
      <vt:lpstr> Activity Diagram Login </vt:lpstr>
      <vt:lpstr> Activity Diagram Customer </vt:lpstr>
      <vt:lpstr>4. Conclusion, development direction, and demo app</vt:lpstr>
      <vt:lpstr>The conclusion of the topic</vt:lpstr>
      <vt:lpstr>Development direction</vt:lpstr>
      <vt:lpstr>Demo 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Hotel Room App</dc:title>
  <dc:creator>This PC</dc:creator>
  <cp:lastModifiedBy>TechCare</cp:lastModifiedBy>
  <cp:revision>23</cp:revision>
  <dcterms:modified xsi:type="dcterms:W3CDTF">2021-05-29T10:49:32Z</dcterms:modified>
</cp:coreProperties>
</file>