
<file path=[Content_Types].xml><?xml version="1.0" encoding="utf-8"?>
<Types xmlns="http://schemas.openxmlformats.org/package/2006/content-types">
  <Default Extension="png" ContentType="image/png"/>
  <Default Extension="mp3" ContentType="audio/m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3.jpg" ContentType="image/jpg"/>
  <Override PartName="/ppt/theme/themeOverride1.xml" ContentType="application/vnd.openxmlformats-officedocument.themeOverride+xml"/>
  <Override PartName="/ppt/media/image17.jpg" ContentType="image/jpg"/>
  <Override PartName="/ppt/media/image28.jpg" ContentType="image/jpg"/>
  <Override PartName="/ppt/media/image29.jpg" ContentType="image/jpg"/>
  <Override PartName="/ppt/media/image30.jpg" ContentType="image/jpg"/>
  <Override PartName="/ppt/media/image31.jpg" ContentType="image/jpg"/>
  <Override PartName="/ppt/media/image44.jpg" ContentType="image/jpg"/>
  <Override PartName="/ppt/media/image45.jpg" ContentType="image/jpg"/>
  <Override PartName="/ppt/media/image46.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2" r:id="rId3"/>
    <p:sldId id="256" r:id="rId4"/>
    <p:sldId id="257" r:id="rId5"/>
    <p:sldId id="258" r:id="rId6"/>
    <p:sldId id="291" r:id="rId7"/>
    <p:sldId id="292" r:id="rId8"/>
    <p:sldId id="293" r:id="rId9"/>
    <p:sldId id="294" r:id="rId10"/>
    <p:sldId id="295" r:id="rId11"/>
    <p:sldId id="331" r:id="rId12"/>
    <p:sldId id="322" r:id="rId13"/>
    <p:sldId id="296" r:id="rId14"/>
    <p:sldId id="297" r:id="rId15"/>
    <p:sldId id="299" r:id="rId16"/>
    <p:sldId id="300" r:id="rId17"/>
    <p:sldId id="301" r:id="rId18"/>
    <p:sldId id="302" r:id="rId19"/>
    <p:sldId id="303" r:id="rId20"/>
    <p:sldId id="304" r:id="rId21"/>
    <p:sldId id="305" r:id="rId22"/>
    <p:sldId id="306" r:id="rId23"/>
    <p:sldId id="307" r:id="rId24"/>
    <p:sldId id="308" r:id="rId25"/>
    <p:sldId id="309" r:id="rId26"/>
    <p:sldId id="318" r:id="rId27"/>
    <p:sldId id="310" r:id="rId28"/>
    <p:sldId id="270" r:id="rId29"/>
    <p:sldId id="329" r:id="rId30"/>
    <p:sldId id="319" r:id="rId31"/>
    <p:sldId id="320" r:id="rId32"/>
    <p:sldId id="323" r:id="rId33"/>
    <p:sldId id="324" r:id="rId34"/>
    <p:sldId id="326" r:id="rId35"/>
    <p:sldId id="327" r:id="rId36"/>
    <p:sldId id="328" r:id="rId37"/>
    <p:sldId id="31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80" d="100"/>
          <a:sy n="80" d="100"/>
        </p:scale>
        <p:origin x="58"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C09D8F8-D09A-4D75-B7B1-1E914430D510}"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40C74-1FFB-4316-B71E-DE44FE1FD0A6}" type="slidenum">
              <a:rPr lang="en-US" smtClean="0"/>
              <a:t>‹#›</a:t>
            </a:fld>
            <a:endParaRPr lang="en-US"/>
          </a:p>
        </p:txBody>
      </p:sp>
    </p:spTree>
    <p:extLst>
      <p:ext uri="{BB962C8B-B14F-4D97-AF65-F5344CB8AC3E}">
        <p14:creationId xmlns:p14="http://schemas.microsoft.com/office/powerpoint/2010/main" val="1864373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09D8F8-D09A-4D75-B7B1-1E914430D510}"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40C74-1FFB-4316-B71E-DE44FE1FD0A6}" type="slidenum">
              <a:rPr lang="en-US" smtClean="0"/>
              <a:t>‹#›</a:t>
            </a:fld>
            <a:endParaRPr lang="en-US"/>
          </a:p>
        </p:txBody>
      </p:sp>
    </p:spTree>
    <p:extLst>
      <p:ext uri="{BB962C8B-B14F-4D97-AF65-F5344CB8AC3E}">
        <p14:creationId xmlns:p14="http://schemas.microsoft.com/office/powerpoint/2010/main" val="4152831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09D8F8-D09A-4D75-B7B1-1E914430D510}"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40C74-1FFB-4316-B71E-DE44FE1FD0A6}" type="slidenum">
              <a:rPr lang="en-US" smtClean="0"/>
              <a:t>‹#›</a:t>
            </a:fld>
            <a:endParaRPr lang="en-US"/>
          </a:p>
        </p:txBody>
      </p:sp>
    </p:spTree>
    <p:extLst>
      <p:ext uri="{BB962C8B-B14F-4D97-AF65-F5344CB8AC3E}">
        <p14:creationId xmlns:p14="http://schemas.microsoft.com/office/powerpoint/2010/main" val="1239814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標題投影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7249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09D8F8-D09A-4D75-B7B1-1E914430D510}"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40C74-1FFB-4316-B71E-DE44FE1FD0A6}" type="slidenum">
              <a:rPr lang="en-US" smtClean="0"/>
              <a:t>‹#›</a:t>
            </a:fld>
            <a:endParaRPr lang="en-US"/>
          </a:p>
        </p:txBody>
      </p:sp>
    </p:spTree>
    <p:extLst>
      <p:ext uri="{BB962C8B-B14F-4D97-AF65-F5344CB8AC3E}">
        <p14:creationId xmlns:p14="http://schemas.microsoft.com/office/powerpoint/2010/main" val="4060034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09D8F8-D09A-4D75-B7B1-1E914430D510}"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40C74-1FFB-4316-B71E-DE44FE1FD0A6}" type="slidenum">
              <a:rPr lang="en-US" smtClean="0"/>
              <a:t>‹#›</a:t>
            </a:fld>
            <a:endParaRPr lang="en-US"/>
          </a:p>
        </p:txBody>
      </p:sp>
    </p:spTree>
    <p:extLst>
      <p:ext uri="{BB962C8B-B14F-4D97-AF65-F5344CB8AC3E}">
        <p14:creationId xmlns:p14="http://schemas.microsoft.com/office/powerpoint/2010/main" val="650064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C09D8F8-D09A-4D75-B7B1-1E914430D510}"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40C74-1FFB-4316-B71E-DE44FE1FD0A6}" type="slidenum">
              <a:rPr lang="en-US" smtClean="0"/>
              <a:t>‹#›</a:t>
            </a:fld>
            <a:endParaRPr lang="en-US"/>
          </a:p>
        </p:txBody>
      </p:sp>
    </p:spTree>
    <p:extLst>
      <p:ext uri="{BB962C8B-B14F-4D97-AF65-F5344CB8AC3E}">
        <p14:creationId xmlns:p14="http://schemas.microsoft.com/office/powerpoint/2010/main" val="3392981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C09D8F8-D09A-4D75-B7B1-1E914430D510}" type="datetimeFigureOut">
              <a:rPr lang="en-US" smtClean="0"/>
              <a:t>10/1/2023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F40C74-1FFB-4316-B71E-DE44FE1FD0A6}" type="slidenum">
              <a:rPr lang="en-US" smtClean="0"/>
              <a:t>‹#›</a:t>
            </a:fld>
            <a:endParaRPr lang="en-US"/>
          </a:p>
        </p:txBody>
      </p:sp>
    </p:spTree>
    <p:extLst>
      <p:ext uri="{BB962C8B-B14F-4D97-AF65-F5344CB8AC3E}">
        <p14:creationId xmlns:p14="http://schemas.microsoft.com/office/powerpoint/2010/main" val="61310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C09D8F8-D09A-4D75-B7B1-1E914430D510}" type="datetimeFigureOut">
              <a:rPr lang="en-US" smtClean="0"/>
              <a:t>10/1/2023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F40C74-1FFB-4316-B71E-DE44FE1FD0A6}" type="slidenum">
              <a:rPr lang="en-US" smtClean="0"/>
              <a:t>‹#›</a:t>
            </a:fld>
            <a:endParaRPr lang="en-US"/>
          </a:p>
        </p:txBody>
      </p:sp>
    </p:spTree>
    <p:extLst>
      <p:ext uri="{BB962C8B-B14F-4D97-AF65-F5344CB8AC3E}">
        <p14:creationId xmlns:p14="http://schemas.microsoft.com/office/powerpoint/2010/main" val="2588178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09D8F8-D09A-4D75-B7B1-1E914430D510}" type="datetimeFigureOut">
              <a:rPr lang="en-US" smtClean="0"/>
              <a:t>10/1/2023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F40C74-1FFB-4316-B71E-DE44FE1FD0A6}" type="slidenum">
              <a:rPr lang="en-US" smtClean="0"/>
              <a:t>‹#›</a:t>
            </a:fld>
            <a:endParaRPr lang="en-US"/>
          </a:p>
        </p:txBody>
      </p:sp>
    </p:spTree>
    <p:extLst>
      <p:ext uri="{BB962C8B-B14F-4D97-AF65-F5344CB8AC3E}">
        <p14:creationId xmlns:p14="http://schemas.microsoft.com/office/powerpoint/2010/main" val="362660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09D8F8-D09A-4D75-B7B1-1E914430D510}"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40C74-1FFB-4316-B71E-DE44FE1FD0A6}" type="slidenum">
              <a:rPr lang="en-US" smtClean="0"/>
              <a:t>‹#›</a:t>
            </a:fld>
            <a:endParaRPr lang="en-US"/>
          </a:p>
        </p:txBody>
      </p:sp>
    </p:spTree>
    <p:extLst>
      <p:ext uri="{BB962C8B-B14F-4D97-AF65-F5344CB8AC3E}">
        <p14:creationId xmlns:p14="http://schemas.microsoft.com/office/powerpoint/2010/main" val="2634999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09D8F8-D09A-4D75-B7B1-1E914430D510}"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40C74-1FFB-4316-B71E-DE44FE1FD0A6}" type="slidenum">
              <a:rPr lang="en-US" smtClean="0"/>
              <a:t>‹#›</a:t>
            </a:fld>
            <a:endParaRPr lang="en-US"/>
          </a:p>
        </p:txBody>
      </p:sp>
    </p:spTree>
    <p:extLst>
      <p:ext uri="{BB962C8B-B14F-4D97-AF65-F5344CB8AC3E}">
        <p14:creationId xmlns:p14="http://schemas.microsoft.com/office/powerpoint/2010/main" val="430130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09D8F8-D09A-4D75-B7B1-1E914430D510}" type="datetimeFigureOut">
              <a:rPr lang="en-US" smtClean="0"/>
              <a:t>10/1/2023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F40C74-1FFB-4316-B71E-DE44FE1FD0A6}" type="slidenum">
              <a:rPr lang="en-US" smtClean="0"/>
              <a:t>‹#›</a:t>
            </a:fld>
            <a:endParaRPr lang="en-US"/>
          </a:p>
        </p:txBody>
      </p:sp>
    </p:spTree>
    <p:extLst>
      <p:ext uri="{BB962C8B-B14F-4D97-AF65-F5344CB8AC3E}">
        <p14:creationId xmlns:p14="http://schemas.microsoft.com/office/powerpoint/2010/main" val="838947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audio" Target="../media/media4.mp3"/><Relationship Id="rId13" Type="http://schemas.openxmlformats.org/officeDocument/2006/relationships/hyperlink" Target="https://www.oxfordlearnersdictionaries.com/definition/english/deer" TargetMode="External"/><Relationship Id="rId3" Type="http://schemas.microsoft.com/office/2007/relationships/media" Target="../media/media2.mp3"/><Relationship Id="rId7" Type="http://schemas.microsoft.com/office/2007/relationships/media" Target="../media/media4.mp3"/><Relationship Id="rId12" Type="http://schemas.openxmlformats.org/officeDocument/2006/relationships/image" Target="../media/image15.jp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audio" Target="../media/media3.mp3"/><Relationship Id="rId11" Type="http://schemas.openxmlformats.org/officeDocument/2006/relationships/slideLayout" Target="../slideLayouts/slideLayout12.xml"/><Relationship Id="rId5" Type="http://schemas.microsoft.com/office/2007/relationships/media" Target="../media/media3.mp3"/><Relationship Id="rId15" Type="http://schemas.openxmlformats.org/officeDocument/2006/relationships/hyperlink" Target="https://www.oxfordlearnersdictionaries.com/definition/english/amphibian" TargetMode="External"/><Relationship Id="rId10" Type="http://schemas.openxmlformats.org/officeDocument/2006/relationships/audio" Target="../media/media5.mp3"/><Relationship Id="rId4" Type="http://schemas.openxmlformats.org/officeDocument/2006/relationships/audio" Target="../media/media2.mp3"/><Relationship Id="rId9" Type="http://schemas.microsoft.com/office/2007/relationships/media" Target="../media/media5.mp3"/><Relationship Id="rId1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png"/><Relationship Id="rId5" Type="http://schemas.openxmlformats.org/officeDocument/2006/relationships/image" Target="../media/image24.png"/><Relationship Id="rId10" Type="http://schemas.openxmlformats.org/officeDocument/2006/relationships/image" Target="../media/image29.jpg"/><Relationship Id="rId4" Type="http://schemas.openxmlformats.org/officeDocument/2006/relationships/image" Target="../media/image23.png"/><Relationship Id="rId9" Type="http://schemas.openxmlformats.org/officeDocument/2006/relationships/image" Target="../media/image28.jpg"/></Relationships>
</file>

<file path=ppt/slides/_rels/slide2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image" Target="../media/image44.jpg"/><Relationship Id="rId1" Type="http://schemas.openxmlformats.org/officeDocument/2006/relationships/slideLayout" Target="../slideLayouts/slideLayout6.xml"/><Relationship Id="rId5" Type="http://schemas.openxmlformats.org/officeDocument/2006/relationships/image" Target="../media/image47.jpeg"/><Relationship Id="rId4" Type="http://schemas.openxmlformats.org/officeDocument/2006/relationships/image" Target="../media/image46.jp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0329F3-18E5-E95B-A930-A021A693A2CF}"/>
              </a:ext>
            </a:extLst>
          </p:cNvPr>
          <p:cNvSpPr txBox="1">
            <a:spLocks/>
          </p:cNvSpPr>
          <p:nvPr/>
        </p:nvSpPr>
        <p:spPr>
          <a:xfrm>
            <a:off x="2251650" y="367695"/>
            <a:ext cx="8752116" cy="1557565"/>
          </a:xfrm>
          <a:prstGeom prst="rect">
            <a:avLst/>
          </a:prstGeom>
          <a:noFill/>
          <a:ln>
            <a:noFill/>
          </a:ln>
        </p:spPr>
        <p:txBody>
          <a:bodyPr spcFirstLastPara="1" wrap="square" lIns="121900" tIns="121900" rIns="121900" bIns="1219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Montserrat"/>
              <a:buNone/>
              <a:defRPr sz="72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rgbClr val="191919"/>
              </a:buClr>
              <a:buSzPts val="5200"/>
              <a:buFont typeface="DM Sans"/>
              <a:buNone/>
              <a:defRPr sz="5200" b="1" i="0" u="none" strike="noStrike" cap="none">
                <a:solidFill>
                  <a:srgbClr val="191919"/>
                </a:solidFill>
                <a:latin typeface="DM Sans"/>
                <a:ea typeface="DM Sans"/>
                <a:cs typeface="DM Sans"/>
                <a:sym typeface="DM Sans"/>
              </a:defRPr>
            </a:lvl2pPr>
            <a:lvl3pPr marR="0" lvl="2" algn="ctr" rtl="0">
              <a:lnSpc>
                <a:spcPct val="100000"/>
              </a:lnSpc>
              <a:spcBef>
                <a:spcPts val="0"/>
              </a:spcBef>
              <a:spcAft>
                <a:spcPts val="0"/>
              </a:spcAft>
              <a:buClr>
                <a:srgbClr val="191919"/>
              </a:buClr>
              <a:buSzPts val="5200"/>
              <a:buFont typeface="DM Sans"/>
              <a:buNone/>
              <a:defRPr sz="5200" b="1" i="0" u="none" strike="noStrike" cap="none">
                <a:solidFill>
                  <a:srgbClr val="191919"/>
                </a:solidFill>
                <a:latin typeface="DM Sans"/>
                <a:ea typeface="DM Sans"/>
                <a:cs typeface="DM Sans"/>
                <a:sym typeface="DM Sans"/>
              </a:defRPr>
            </a:lvl3pPr>
            <a:lvl4pPr marR="0" lvl="3" algn="ctr" rtl="0">
              <a:lnSpc>
                <a:spcPct val="100000"/>
              </a:lnSpc>
              <a:spcBef>
                <a:spcPts val="0"/>
              </a:spcBef>
              <a:spcAft>
                <a:spcPts val="0"/>
              </a:spcAft>
              <a:buClr>
                <a:srgbClr val="191919"/>
              </a:buClr>
              <a:buSzPts val="5200"/>
              <a:buFont typeface="DM Sans"/>
              <a:buNone/>
              <a:defRPr sz="5200" b="1" i="0" u="none" strike="noStrike" cap="none">
                <a:solidFill>
                  <a:srgbClr val="191919"/>
                </a:solidFill>
                <a:latin typeface="DM Sans"/>
                <a:ea typeface="DM Sans"/>
                <a:cs typeface="DM Sans"/>
                <a:sym typeface="DM Sans"/>
              </a:defRPr>
            </a:lvl4pPr>
            <a:lvl5pPr marR="0" lvl="4" algn="ctr" rtl="0">
              <a:lnSpc>
                <a:spcPct val="100000"/>
              </a:lnSpc>
              <a:spcBef>
                <a:spcPts val="0"/>
              </a:spcBef>
              <a:spcAft>
                <a:spcPts val="0"/>
              </a:spcAft>
              <a:buClr>
                <a:srgbClr val="191919"/>
              </a:buClr>
              <a:buSzPts val="5200"/>
              <a:buFont typeface="DM Sans"/>
              <a:buNone/>
              <a:defRPr sz="5200" b="1" i="0" u="none" strike="noStrike" cap="none">
                <a:solidFill>
                  <a:srgbClr val="191919"/>
                </a:solidFill>
                <a:latin typeface="DM Sans"/>
                <a:ea typeface="DM Sans"/>
                <a:cs typeface="DM Sans"/>
                <a:sym typeface="DM Sans"/>
              </a:defRPr>
            </a:lvl5pPr>
            <a:lvl6pPr marR="0" lvl="5" algn="ctr" rtl="0">
              <a:lnSpc>
                <a:spcPct val="100000"/>
              </a:lnSpc>
              <a:spcBef>
                <a:spcPts val="0"/>
              </a:spcBef>
              <a:spcAft>
                <a:spcPts val="0"/>
              </a:spcAft>
              <a:buClr>
                <a:srgbClr val="191919"/>
              </a:buClr>
              <a:buSzPts val="5200"/>
              <a:buFont typeface="DM Sans"/>
              <a:buNone/>
              <a:defRPr sz="5200" b="1" i="0" u="none" strike="noStrike" cap="none">
                <a:solidFill>
                  <a:srgbClr val="191919"/>
                </a:solidFill>
                <a:latin typeface="DM Sans"/>
                <a:ea typeface="DM Sans"/>
                <a:cs typeface="DM Sans"/>
                <a:sym typeface="DM Sans"/>
              </a:defRPr>
            </a:lvl6pPr>
            <a:lvl7pPr marR="0" lvl="6" algn="ctr" rtl="0">
              <a:lnSpc>
                <a:spcPct val="100000"/>
              </a:lnSpc>
              <a:spcBef>
                <a:spcPts val="0"/>
              </a:spcBef>
              <a:spcAft>
                <a:spcPts val="0"/>
              </a:spcAft>
              <a:buClr>
                <a:srgbClr val="191919"/>
              </a:buClr>
              <a:buSzPts val="5200"/>
              <a:buFont typeface="DM Sans"/>
              <a:buNone/>
              <a:defRPr sz="5200" b="1" i="0" u="none" strike="noStrike" cap="none">
                <a:solidFill>
                  <a:srgbClr val="191919"/>
                </a:solidFill>
                <a:latin typeface="DM Sans"/>
                <a:ea typeface="DM Sans"/>
                <a:cs typeface="DM Sans"/>
                <a:sym typeface="DM Sans"/>
              </a:defRPr>
            </a:lvl7pPr>
            <a:lvl8pPr marR="0" lvl="7" algn="ctr" rtl="0">
              <a:lnSpc>
                <a:spcPct val="100000"/>
              </a:lnSpc>
              <a:spcBef>
                <a:spcPts val="0"/>
              </a:spcBef>
              <a:spcAft>
                <a:spcPts val="0"/>
              </a:spcAft>
              <a:buClr>
                <a:srgbClr val="191919"/>
              </a:buClr>
              <a:buSzPts val="5200"/>
              <a:buFont typeface="DM Sans"/>
              <a:buNone/>
              <a:defRPr sz="5200" b="1" i="0" u="none" strike="noStrike" cap="none">
                <a:solidFill>
                  <a:srgbClr val="191919"/>
                </a:solidFill>
                <a:latin typeface="DM Sans"/>
                <a:ea typeface="DM Sans"/>
                <a:cs typeface="DM Sans"/>
                <a:sym typeface="DM Sans"/>
              </a:defRPr>
            </a:lvl8pPr>
            <a:lvl9pPr marR="0" lvl="8" algn="ctr" rtl="0">
              <a:lnSpc>
                <a:spcPct val="100000"/>
              </a:lnSpc>
              <a:spcBef>
                <a:spcPts val="0"/>
              </a:spcBef>
              <a:spcAft>
                <a:spcPts val="0"/>
              </a:spcAft>
              <a:buClr>
                <a:srgbClr val="191919"/>
              </a:buClr>
              <a:buSzPts val="5200"/>
              <a:buFont typeface="DM Sans"/>
              <a:buNone/>
              <a:defRPr sz="5200" b="1" i="0" u="none" strike="noStrike" cap="none">
                <a:solidFill>
                  <a:srgbClr val="191919"/>
                </a:solidFill>
                <a:latin typeface="DM Sans"/>
                <a:ea typeface="DM Sans"/>
                <a:cs typeface="DM Sans"/>
                <a:sym typeface="DM Sans"/>
              </a:defRPr>
            </a:lvl9pPr>
          </a:lstStyle>
          <a:p>
            <a:pPr algn="ctr"/>
            <a:r>
              <a:rPr lang="en-US" sz="2133" dirty="0">
                <a:solidFill>
                  <a:srgbClr val="222A66"/>
                </a:solidFill>
                <a:latin typeface="Times New Roman" panose="02020603050405020304" pitchFamily="18" charset="0"/>
                <a:cs typeface="Times New Roman" panose="02020603050405020304" pitchFamily="18" charset="0"/>
              </a:rPr>
              <a:t>LONG AN UNIVERSITY OF ECONOMICS AND INDUSTRY</a:t>
            </a:r>
            <a:br>
              <a:rPr lang="en-US" sz="2133" dirty="0">
                <a:solidFill>
                  <a:srgbClr val="222A66"/>
                </a:solidFill>
                <a:latin typeface="Times New Roman" panose="02020603050405020304" pitchFamily="18" charset="0"/>
                <a:cs typeface="Times New Roman" panose="02020603050405020304" pitchFamily="18" charset="0"/>
              </a:rPr>
            </a:br>
            <a:r>
              <a:rPr lang="en-US" sz="2133" dirty="0">
                <a:solidFill>
                  <a:srgbClr val="222A66"/>
                </a:solidFill>
                <a:latin typeface="Times New Roman" panose="02020603050405020304" pitchFamily="18" charset="0"/>
                <a:cs typeface="Times New Roman" panose="02020603050405020304" pitchFamily="18" charset="0"/>
              </a:rPr>
              <a:t>REGULAR TRAINING CENTRE</a:t>
            </a:r>
          </a:p>
        </p:txBody>
      </p:sp>
      <p:pic>
        <p:nvPicPr>
          <p:cNvPr id="5" name="Picture 6" descr="C:\Users\HL\Desktop\63[1].jpg">
            <a:extLst>
              <a:ext uri="{FF2B5EF4-FFF2-40B4-BE49-F238E27FC236}">
                <a16:creationId xmlns:a16="http://schemas.microsoft.com/office/drawing/2014/main" id="{E1AFB8D2-3543-34DB-3386-27FC31B6D5FD}"/>
              </a:ext>
            </a:extLst>
          </p:cNvPr>
          <p:cNvPicPr>
            <a:picLocks noChangeAspect="1" noChangeArrowheads="1"/>
          </p:cNvPicPr>
          <p:nvPr/>
        </p:nvPicPr>
        <p:blipFill>
          <a:blip r:embed="rId3"/>
          <a:srcRect/>
          <a:stretch>
            <a:fillRect/>
          </a:stretch>
        </p:blipFill>
        <p:spPr bwMode="auto">
          <a:xfrm>
            <a:off x="524449" y="771192"/>
            <a:ext cx="1727200" cy="1625600"/>
          </a:xfrm>
          <a:prstGeom prst="rect">
            <a:avLst/>
          </a:prstGeom>
          <a:noFill/>
          <a:ln w="9525">
            <a:noFill/>
            <a:miter lim="800000"/>
            <a:headEnd/>
            <a:tailEnd/>
          </a:ln>
        </p:spPr>
      </p:pic>
      <p:sp>
        <p:nvSpPr>
          <p:cNvPr id="6" name="Title 3">
            <a:extLst>
              <a:ext uri="{FF2B5EF4-FFF2-40B4-BE49-F238E27FC236}">
                <a16:creationId xmlns:a16="http://schemas.microsoft.com/office/drawing/2014/main" id="{EF7B258E-968A-6BA3-3A84-05BCC496E0B5}"/>
              </a:ext>
            </a:extLst>
          </p:cNvPr>
          <p:cNvSpPr txBox="1">
            <a:spLocks/>
          </p:cNvSpPr>
          <p:nvPr/>
        </p:nvSpPr>
        <p:spPr>
          <a:xfrm>
            <a:off x="640565" y="3096383"/>
            <a:ext cx="11217607" cy="897648"/>
          </a:xfrm>
          <a:prstGeom prst="rect">
            <a:avLst/>
          </a:prstGeom>
        </p:spPr>
        <p:txBody>
          <a:bodyPr vert="horz" lIns="121920" tIns="60960" rIns="121920" bIns="60960" rtlCol="0" anchor="ctr">
            <a:normAutofit/>
          </a:bodyPr>
          <a:lstStyle>
            <a:lvl1pPr algn="l" defTabSz="914400" rtl="0" eaLnBrk="1" latinLnBrk="0" hangingPunct="1">
              <a:lnSpc>
                <a:spcPct val="90000"/>
              </a:lnSpc>
              <a:spcBef>
                <a:spcPct val="0"/>
              </a:spcBef>
              <a:buNone/>
              <a:defRPr sz="3200" b="1" kern="1200">
                <a:solidFill>
                  <a:srgbClr val="FF0000"/>
                </a:solidFill>
                <a:latin typeface="Arial" panose="020B0604020202020204" pitchFamily="34" charset="0"/>
                <a:ea typeface="+mj-ea"/>
                <a:cs typeface="Arial" panose="020B0604020202020204" pitchFamily="34" charset="0"/>
              </a:defRPr>
            </a:lvl1pPr>
          </a:lstStyle>
          <a:p>
            <a:pPr algn="ctr">
              <a:lnSpc>
                <a:spcPct val="100000"/>
              </a:lnSpc>
            </a:pPr>
            <a:r>
              <a:rPr lang="en-US" sz="3733" dirty="0">
                <a:latin typeface="Times New Roman" panose="02020603050405020304" pitchFamily="18" charset="0"/>
                <a:cs typeface="Times New Roman" panose="02020603050405020304" pitchFamily="18" charset="0"/>
              </a:rPr>
              <a:t>ENGLISH TEACHING METHODOLOGY</a:t>
            </a:r>
          </a:p>
        </p:txBody>
      </p:sp>
      <p:pic>
        <p:nvPicPr>
          <p:cNvPr id="7" name="Picture 6"/>
          <p:cNvPicPr>
            <a:picLocks noChangeAspect="1"/>
          </p:cNvPicPr>
          <p:nvPr/>
        </p:nvPicPr>
        <p:blipFill>
          <a:blip r:embed="rId4"/>
          <a:stretch>
            <a:fillRect/>
          </a:stretch>
        </p:blipFill>
        <p:spPr>
          <a:xfrm>
            <a:off x="0" y="0"/>
            <a:ext cx="12192000" cy="6857999"/>
          </a:xfrm>
          <a:prstGeom prst="rect">
            <a:avLst/>
          </a:prstGeom>
        </p:spPr>
      </p:pic>
    </p:spTree>
    <p:extLst>
      <p:ext uri="{BB962C8B-B14F-4D97-AF65-F5344CB8AC3E}">
        <p14:creationId xmlns:p14="http://schemas.microsoft.com/office/powerpoint/2010/main" val="2665219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0" y="-92647"/>
            <a:ext cx="12192000" cy="6857999"/>
          </a:xfrm>
          <a:prstGeom prst="rect">
            <a:avLst/>
          </a:prstGeom>
        </p:spPr>
      </p:pic>
      <p:sp>
        <p:nvSpPr>
          <p:cNvPr id="10" name="object 10"/>
          <p:cNvSpPr txBox="1"/>
          <p:nvPr/>
        </p:nvSpPr>
        <p:spPr>
          <a:xfrm>
            <a:off x="1959965" y="1311656"/>
            <a:ext cx="4399280" cy="4049395"/>
          </a:xfrm>
          <a:prstGeom prst="rect">
            <a:avLst/>
          </a:prstGeom>
        </p:spPr>
        <p:txBody>
          <a:bodyPr vert="horz" wrap="square" lIns="0" tIns="12700" rIns="0" bIns="0" rtlCol="0">
            <a:spAutoFit/>
          </a:bodyPr>
          <a:lstStyle/>
          <a:p>
            <a:pPr marL="12700" marR="5080">
              <a:spcBef>
                <a:spcPts val="100"/>
              </a:spcBef>
              <a:buFont typeface="Wingdings"/>
              <a:buChar char=""/>
              <a:tabLst>
                <a:tab pos="368300" algn="l"/>
              </a:tabLst>
            </a:pPr>
            <a:r>
              <a:rPr sz="2400" spc="-5" dirty="0">
                <a:solidFill>
                  <a:srgbClr val="FF0000"/>
                </a:solidFill>
                <a:latin typeface="Arial"/>
                <a:cs typeface="Arial"/>
              </a:rPr>
              <a:t>How do animals know when </a:t>
            </a:r>
            <a:r>
              <a:rPr sz="2400" dirty="0">
                <a:solidFill>
                  <a:srgbClr val="FF0000"/>
                </a:solidFill>
                <a:latin typeface="Arial"/>
                <a:cs typeface="Arial"/>
              </a:rPr>
              <a:t>it  </a:t>
            </a:r>
            <a:r>
              <a:rPr sz="2400" spc="-5" dirty="0">
                <a:solidFill>
                  <a:srgbClr val="FF0000"/>
                </a:solidFill>
                <a:latin typeface="Arial"/>
                <a:cs typeface="Arial"/>
              </a:rPr>
              <a:t>is </a:t>
            </a:r>
            <a:r>
              <a:rPr sz="2400" dirty="0">
                <a:solidFill>
                  <a:srgbClr val="FF0000"/>
                </a:solidFill>
                <a:latin typeface="Arial"/>
                <a:cs typeface="Arial"/>
              </a:rPr>
              <a:t>time to</a:t>
            </a:r>
            <a:r>
              <a:rPr sz="2400" spc="-15" dirty="0">
                <a:solidFill>
                  <a:srgbClr val="FF0000"/>
                </a:solidFill>
                <a:latin typeface="Arial"/>
                <a:cs typeface="Arial"/>
              </a:rPr>
              <a:t> </a:t>
            </a:r>
            <a:r>
              <a:rPr sz="2400" spc="-5" dirty="0">
                <a:solidFill>
                  <a:srgbClr val="FF0000"/>
                </a:solidFill>
                <a:latin typeface="Arial"/>
                <a:cs typeface="Arial"/>
              </a:rPr>
              <a:t>migrate?</a:t>
            </a:r>
            <a:endParaRPr sz="2400" dirty="0">
              <a:solidFill>
                <a:srgbClr val="FF0000"/>
              </a:solidFill>
              <a:latin typeface="Arial"/>
              <a:cs typeface="Arial"/>
            </a:endParaRPr>
          </a:p>
          <a:p>
            <a:pPr marL="741680" lvl="1" indent="-272415">
              <a:buSzPct val="95833"/>
              <a:buFont typeface="Wingdings"/>
              <a:buChar char=""/>
              <a:tabLst>
                <a:tab pos="742315" algn="l"/>
              </a:tabLst>
            </a:pPr>
            <a:r>
              <a:rPr sz="2400" spc="-5" dirty="0">
                <a:latin typeface="Arial"/>
                <a:cs typeface="Arial"/>
              </a:rPr>
              <a:t>Internal</a:t>
            </a:r>
            <a:r>
              <a:rPr sz="2400" spc="-15" dirty="0">
                <a:latin typeface="Arial"/>
                <a:cs typeface="Arial"/>
              </a:rPr>
              <a:t> </a:t>
            </a:r>
            <a:r>
              <a:rPr sz="2400" spc="-5" dirty="0">
                <a:latin typeface="Arial"/>
                <a:cs typeface="Arial"/>
              </a:rPr>
              <a:t>signals</a:t>
            </a:r>
            <a:endParaRPr sz="2400" dirty="0">
              <a:latin typeface="Arial"/>
              <a:cs typeface="Arial"/>
            </a:endParaRPr>
          </a:p>
          <a:p>
            <a:pPr marL="1067435" lvl="2" indent="-140970">
              <a:buSzPct val="95833"/>
              <a:buFont typeface="Wingdings"/>
              <a:buChar char=""/>
              <a:tabLst>
                <a:tab pos="1068070" algn="l"/>
              </a:tabLst>
            </a:pPr>
            <a:r>
              <a:rPr sz="2400" spc="-5" dirty="0">
                <a:latin typeface="Arial"/>
                <a:cs typeface="Arial"/>
              </a:rPr>
              <a:t>Hormones trigger</a:t>
            </a:r>
            <a:r>
              <a:rPr sz="2400" spc="5" dirty="0">
                <a:latin typeface="Arial"/>
                <a:cs typeface="Arial"/>
              </a:rPr>
              <a:t> </a:t>
            </a:r>
            <a:r>
              <a:rPr sz="2400" dirty="0">
                <a:latin typeface="Arial"/>
                <a:cs typeface="Arial"/>
              </a:rPr>
              <a:t>an</a:t>
            </a:r>
          </a:p>
          <a:p>
            <a:pPr marL="927100"/>
            <a:r>
              <a:rPr sz="2400" spc="-5" dirty="0">
                <a:latin typeface="Arial"/>
                <a:cs typeface="Arial"/>
              </a:rPr>
              <a:t>overwhelming urge</a:t>
            </a:r>
            <a:r>
              <a:rPr sz="2400" spc="25" dirty="0">
                <a:latin typeface="Arial"/>
                <a:cs typeface="Arial"/>
              </a:rPr>
              <a:t> </a:t>
            </a:r>
            <a:r>
              <a:rPr sz="2400" dirty="0">
                <a:latin typeface="Arial"/>
                <a:cs typeface="Arial"/>
              </a:rPr>
              <a:t>to…</a:t>
            </a:r>
          </a:p>
          <a:p>
            <a:pPr marL="1384300" marR="1341120" lvl="3">
              <a:buSzPct val="95833"/>
              <a:buChar char="•"/>
              <a:tabLst>
                <a:tab pos="1492250" algn="l"/>
              </a:tabLst>
            </a:pPr>
            <a:r>
              <a:rPr sz="2400" dirty="0">
                <a:latin typeface="Arial"/>
                <a:cs typeface="Arial"/>
              </a:rPr>
              <a:t>eat, mate</a:t>
            </a:r>
            <a:r>
              <a:rPr sz="2400" spc="-100" dirty="0">
                <a:latin typeface="Arial"/>
                <a:cs typeface="Arial"/>
              </a:rPr>
              <a:t> </a:t>
            </a:r>
            <a:r>
              <a:rPr sz="2400" dirty="0">
                <a:latin typeface="Arial"/>
                <a:cs typeface="Arial"/>
              </a:rPr>
              <a:t>&amp;  </a:t>
            </a:r>
            <a:r>
              <a:rPr sz="2400" spc="-5" dirty="0">
                <a:latin typeface="Arial"/>
                <a:cs typeface="Arial"/>
              </a:rPr>
              <a:t>reproduce</a:t>
            </a:r>
            <a:endParaRPr sz="2400" dirty="0">
              <a:latin typeface="Arial"/>
              <a:cs typeface="Arial"/>
            </a:endParaRPr>
          </a:p>
          <a:p>
            <a:pPr marL="273050" marR="497205" lvl="1" indent="-273050" algn="r">
              <a:buSzPct val="95833"/>
              <a:buFont typeface="Wingdings"/>
              <a:buChar char=""/>
              <a:tabLst>
                <a:tab pos="273050" algn="l"/>
              </a:tabLst>
            </a:pPr>
            <a:r>
              <a:rPr sz="2400" spc="-5" dirty="0">
                <a:latin typeface="Arial"/>
                <a:cs typeface="Arial"/>
              </a:rPr>
              <a:t>External signals</a:t>
            </a:r>
            <a:r>
              <a:rPr sz="2400" spc="20" dirty="0">
                <a:latin typeface="Arial"/>
                <a:cs typeface="Arial"/>
              </a:rPr>
              <a:t> </a:t>
            </a:r>
            <a:r>
              <a:rPr sz="2400" spc="-5" dirty="0">
                <a:latin typeface="Arial"/>
                <a:cs typeface="Arial"/>
              </a:rPr>
              <a:t>(clues)</a:t>
            </a:r>
            <a:endParaRPr sz="2400" dirty="0">
              <a:latin typeface="Arial"/>
              <a:cs typeface="Arial"/>
            </a:endParaRPr>
          </a:p>
          <a:p>
            <a:pPr marL="140970" marR="527685" lvl="2" indent="-140970" algn="r">
              <a:spcBef>
                <a:spcPts val="5"/>
              </a:spcBef>
              <a:buSzPct val="95833"/>
              <a:buFont typeface="Wingdings"/>
              <a:buChar char=""/>
              <a:tabLst>
                <a:tab pos="140970" algn="l"/>
              </a:tabLst>
            </a:pPr>
            <a:r>
              <a:rPr sz="2400" spc="-25" dirty="0">
                <a:latin typeface="Arial"/>
                <a:cs typeface="Arial"/>
              </a:rPr>
              <a:t>Temperature</a:t>
            </a:r>
            <a:r>
              <a:rPr sz="2400" spc="-70" dirty="0">
                <a:latin typeface="Arial"/>
                <a:cs typeface="Arial"/>
              </a:rPr>
              <a:t> </a:t>
            </a:r>
            <a:r>
              <a:rPr sz="2400" spc="-5" dirty="0">
                <a:latin typeface="Arial"/>
                <a:cs typeface="Arial"/>
              </a:rPr>
              <a:t>change</a:t>
            </a:r>
            <a:endParaRPr sz="2400" dirty="0">
              <a:latin typeface="Arial"/>
              <a:cs typeface="Arial"/>
            </a:endParaRPr>
          </a:p>
          <a:p>
            <a:pPr marL="1067435" lvl="2" indent="-140970">
              <a:buSzPct val="95833"/>
              <a:buFont typeface="Wingdings"/>
              <a:buChar char=""/>
              <a:tabLst>
                <a:tab pos="1068070" algn="l"/>
              </a:tabLst>
            </a:pPr>
            <a:r>
              <a:rPr sz="2400" spc="-5" dirty="0">
                <a:latin typeface="Arial"/>
                <a:cs typeface="Arial"/>
              </a:rPr>
              <a:t>Daylight</a:t>
            </a:r>
            <a:r>
              <a:rPr sz="2400" spc="20" dirty="0">
                <a:latin typeface="Arial"/>
                <a:cs typeface="Arial"/>
              </a:rPr>
              <a:t> </a:t>
            </a:r>
            <a:r>
              <a:rPr sz="2400" spc="-5" dirty="0">
                <a:latin typeface="Arial"/>
                <a:cs typeface="Arial"/>
              </a:rPr>
              <a:t>hours</a:t>
            </a:r>
            <a:endParaRPr sz="2400" dirty="0">
              <a:latin typeface="Arial"/>
              <a:cs typeface="Arial"/>
            </a:endParaRPr>
          </a:p>
          <a:p>
            <a:pPr marL="1067435" lvl="2" indent="-140970">
              <a:buSzPct val="95833"/>
              <a:buFont typeface="Wingdings"/>
              <a:buChar char=""/>
              <a:tabLst>
                <a:tab pos="1068070" algn="l"/>
              </a:tabLst>
            </a:pPr>
            <a:r>
              <a:rPr sz="2400" spc="-5" dirty="0">
                <a:latin typeface="Arial"/>
                <a:cs typeface="Arial"/>
              </a:rPr>
              <a:t>Scarce food</a:t>
            </a:r>
            <a:r>
              <a:rPr sz="2400" dirty="0">
                <a:latin typeface="Arial"/>
                <a:cs typeface="Arial"/>
              </a:rPr>
              <a:t> </a:t>
            </a:r>
            <a:r>
              <a:rPr sz="2400" spc="-5" dirty="0">
                <a:latin typeface="Arial"/>
                <a:cs typeface="Arial"/>
              </a:rPr>
              <a:t>supply</a:t>
            </a:r>
            <a:endParaRPr sz="2400" dirty="0">
              <a:latin typeface="Arial"/>
              <a:cs typeface="Arial"/>
            </a:endParaRPr>
          </a:p>
        </p:txBody>
      </p:sp>
      <p:sp>
        <p:nvSpPr>
          <p:cNvPr id="11" name="object 11"/>
          <p:cNvSpPr txBox="1">
            <a:spLocks noGrp="1"/>
          </p:cNvSpPr>
          <p:nvPr>
            <p:ph type="title"/>
          </p:nvPr>
        </p:nvSpPr>
        <p:spPr>
          <a:xfrm>
            <a:off x="2762340" y="331408"/>
            <a:ext cx="7008495" cy="505267"/>
          </a:xfrm>
          <a:prstGeom prst="rect">
            <a:avLst/>
          </a:prstGeom>
        </p:spPr>
        <p:txBody>
          <a:bodyPr vert="horz" wrap="square" lIns="0" tIns="12700" rIns="0" bIns="0" rtlCol="0" anchor="ctr">
            <a:spAutoFit/>
          </a:bodyPr>
          <a:lstStyle/>
          <a:p>
            <a:pPr marL="12700">
              <a:lnSpc>
                <a:spcPct val="100000"/>
              </a:lnSpc>
              <a:spcBef>
                <a:spcPts val="100"/>
              </a:spcBef>
              <a:tabLst>
                <a:tab pos="2923540" algn="l"/>
              </a:tabLst>
            </a:pPr>
            <a:r>
              <a:rPr sz="3200" dirty="0">
                <a:latin typeface="Showcard Gothic" panose="04020904020102020604" pitchFamily="82" charset="0"/>
              </a:rPr>
              <a:t>Knowing When to Migrate</a:t>
            </a:r>
          </a:p>
        </p:txBody>
      </p:sp>
      <p:pic>
        <p:nvPicPr>
          <p:cNvPr id="13" name="Picture 12"/>
          <p:cNvPicPr>
            <a:picLocks noChangeAspect="1"/>
          </p:cNvPicPr>
          <p:nvPr/>
        </p:nvPicPr>
        <p:blipFill>
          <a:blip r:embed="rId3"/>
          <a:stretch>
            <a:fillRect/>
          </a:stretch>
        </p:blipFill>
        <p:spPr>
          <a:xfrm>
            <a:off x="6279347" y="2034553"/>
            <a:ext cx="4891106" cy="3663608"/>
          </a:xfrm>
          <a:prstGeom prst="rect">
            <a:avLst/>
          </a:prstGeom>
        </p:spPr>
      </p:pic>
    </p:spTree>
    <p:extLst>
      <p:ext uri="{BB962C8B-B14F-4D97-AF65-F5344CB8AC3E}">
        <p14:creationId xmlns:p14="http://schemas.microsoft.com/office/powerpoint/2010/main" val="3036749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2">
            <a:lum/>
          </a:blip>
          <a:srcRect/>
          <a:stretch>
            <a:fillRect t="-17000" b="-17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CCEC8C-31F9-62BA-3B7B-78E26B62963E}"/>
              </a:ext>
            </a:extLst>
          </p:cNvPr>
          <p:cNvSpPr txBox="1"/>
          <p:nvPr/>
        </p:nvSpPr>
        <p:spPr>
          <a:xfrm>
            <a:off x="942975" y="35471"/>
            <a:ext cx="4903802" cy="584775"/>
          </a:xfrm>
          <a:prstGeom prst="rect">
            <a:avLst/>
          </a:prstGeom>
          <a:noFill/>
        </p:spPr>
        <p:txBody>
          <a:bodyPr wrap="square" rtlCol="0">
            <a:spAutoFit/>
          </a:bodyPr>
          <a:lstStyle/>
          <a:p>
            <a:pPr defTabSz="740664">
              <a:spcAft>
                <a:spcPts val="600"/>
              </a:spcAft>
            </a:pPr>
            <a:r>
              <a:rPr lang="en-US" sz="3200" dirty="0">
                <a:latin typeface="Showcard Gothic" panose="04020904020102020604" pitchFamily="82" charset="0"/>
                <a:ea typeface="+mj-ea"/>
                <a:cs typeface="+mj-cs"/>
              </a:rPr>
              <a:t>New word</a:t>
            </a:r>
          </a:p>
        </p:txBody>
      </p:sp>
      <p:graphicFrame>
        <p:nvGraphicFramePr>
          <p:cNvPr id="5" name="Table 5">
            <a:extLst>
              <a:ext uri="{FF2B5EF4-FFF2-40B4-BE49-F238E27FC236}">
                <a16:creationId xmlns:a16="http://schemas.microsoft.com/office/drawing/2014/main" id="{92A47CA6-8406-FE85-0976-B25F1262494E}"/>
              </a:ext>
            </a:extLst>
          </p:cNvPr>
          <p:cNvGraphicFramePr>
            <a:graphicFrameLocks noGrp="1"/>
          </p:cNvGraphicFramePr>
          <p:nvPr>
            <p:extLst>
              <p:ext uri="{D42A27DB-BD31-4B8C-83A1-F6EECF244321}">
                <p14:modId xmlns:p14="http://schemas.microsoft.com/office/powerpoint/2010/main" val="1091815411"/>
              </p:ext>
            </p:extLst>
          </p:nvPr>
        </p:nvGraphicFramePr>
        <p:xfrm>
          <a:off x="0" y="620246"/>
          <a:ext cx="8235705" cy="4851400"/>
        </p:xfrm>
        <a:graphic>
          <a:graphicData uri="http://schemas.openxmlformats.org/drawingml/2006/table">
            <a:tbl>
              <a:tblPr firstRow="1" bandRow="1">
                <a:tableStyleId>{5C22544A-7EE6-4342-B048-85BDC9FD1C3A}</a:tableStyleId>
              </a:tblPr>
              <a:tblGrid>
                <a:gridCol w="2041403">
                  <a:extLst>
                    <a:ext uri="{9D8B030D-6E8A-4147-A177-3AD203B41FA5}">
                      <a16:colId xmlns:a16="http://schemas.microsoft.com/office/drawing/2014/main" val="2540048426"/>
                    </a:ext>
                  </a:extLst>
                </a:gridCol>
                <a:gridCol w="2237440">
                  <a:extLst>
                    <a:ext uri="{9D8B030D-6E8A-4147-A177-3AD203B41FA5}">
                      <a16:colId xmlns:a16="http://schemas.microsoft.com/office/drawing/2014/main" val="153847368"/>
                    </a:ext>
                  </a:extLst>
                </a:gridCol>
                <a:gridCol w="3956862">
                  <a:extLst>
                    <a:ext uri="{9D8B030D-6E8A-4147-A177-3AD203B41FA5}">
                      <a16:colId xmlns:a16="http://schemas.microsoft.com/office/drawing/2014/main" val="2966742640"/>
                    </a:ext>
                  </a:extLst>
                </a:gridCol>
              </a:tblGrid>
              <a:tr h="370840">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345377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1A3561"/>
                          </a:solidFill>
                          <a:effectLst/>
                          <a:latin typeface="Source Sans Pro" panose="020B0503030403020204" pitchFamily="34" charset="0"/>
                        </a:rPr>
                        <a:t>spring</a:t>
                      </a:r>
                      <a:endParaRPr lang="en-US" dirty="0"/>
                    </a:p>
                  </a:txBody>
                  <a:tcPr/>
                </a:tc>
                <a:tc>
                  <a:txBody>
                    <a:bodyPr/>
                    <a:lstStyle/>
                    <a:p>
                      <a:r>
                        <a:rPr lang="en-US" dirty="0"/>
                        <a:t> /ˈ</a:t>
                      </a:r>
                      <a:r>
                        <a:rPr lang="en-US" dirty="0" err="1"/>
                        <a:t>spɹɪŋ</a:t>
                      </a:r>
                      <a:r>
                        <a:rPr lang="en-US" dirty="0"/>
                        <a:t>/, /</a:t>
                      </a:r>
                      <a:r>
                        <a:rPr lang="en-US" dirty="0" err="1"/>
                        <a:t>spɝˈɪŋ</a:t>
                      </a:r>
                      <a:r>
                        <a:rPr lang="en-US" dirty="0"/>
                        <a:t>/</a:t>
                      </a:r>
                    </a:p>
                  </a:txBody>
                  <a:tcPr/>
                </a:tc>
                <a:tc>
                  <a:txBody>
                    <a:bodyPr/>
                    <a:lstStyle/>
                    <a:p>
                      <a:r>
                        <a:rPr lang="en-US" dirty="0"/>
                        <a:t>the season of the year between winter and summer, lasting from March to June north of the equator, and from September to December south of the equator, when the weather becomes warmer, leaves and plants start to grow again and flowers appear:</a:t>
                      </a:r>
                    </a:p>
                  </a:txBody>
                  <a:tcPr/>
                </a:tc>
                <a:extLst>
                  <a:ext uri="{0D108BD9-81ED-4DB2-BD59-A6C34878D82A}">
                    <a16:rowId xmlns:a16="http://schemas.microsoft.com/office/drawing/2014/main" val="1445817033"/>
                  </a:ext>
                </a:extLst>
              </a:tr>
              <a:tr h="370840">
                <a:tc>
                  <a:txBody>
                    <a:bodyPr/>
                    <a:lstStyle/>
                    <a:p>
                      <a:r>
                        <a:rPr lang="en-US" altLang="zh-TW" sz="1800" dirty="0">
                          <a:latin typeface="Calibri" panose="020F0502020204030204" pitchFamily="34" charset="0"/>
                        </a:rPr>
                        <a:t>journey</a:t>
                      </a:r>
                      <a:endParaRPr lang="en-US" dirty="0"/>
                    </a:p>
                  </a:txBody>
                  <a:tcPr/>
                </a:tc>
                <a:tc>
                  <a:txBody>
                    <a:bodyPr/>
                    <a:lstStyle/>
                    <a:p>
                      <a:r>
                        <a:rPr lang="en-US" sz="1800" b="0" i="0" kern="1200" dirty="0">
                          <a:solidFill>
                            <a:schemeClr val="dk1"/>
                          </a:solidFill>
                          <a:effectLst/>
                          <a:latin typeface="+mn-lt"/>
                          <a:ea typeface="+mn-ea"/>
                          <a:cs typeface="+mn-cs"/>
                        </a:rPr>
                        <a:t>/ˈ</a:t>
                      </a:r>
                      <a:r>
                        <a:rPr lang="en-US" sz="1800" b="0" i="0" kern="1200" dirty="0" err="1">
                          <a:solidFill>
                            <a:schemeClr val="dk1"/>
                          </a:solidFill>
                          <a:effectLst/>
                          <a:latin typeface="+mn-lt"/>
                          <a:ea typeface="+mn-ea"/>
                          <a:cs typeface="+mn-cs"/>
                        </a:rPr>
                        <a:t>dʒɜ</a:t>
                      </a:r>
                      <a:r>
                        <a:rPr lang="en-US" sz="1800" b="0" i="0" kern="1200" dirty="0">
                          <a:solidFill>
                            <a:schemeClr val="dk1"/>
                          </a:solidFill>
                          <a:effectLst/>
                          <a:latin typeface="+mn-lt"/>
                          <a:ea typeface="+mn-ea"/>
                          <a:cs typeface="+mn-cs"/>
                        </a:rPr>
                        <a:t>ː.</a:t>
                      </a:r>
                      <a:r>
                        <a:rPr lang="en-US" sz="1800" b="0" i="0" kern="1200" dirty="0" err="1">
                          <a:solidFill>
                            <a:schemeClr val="dk1"/>
                          </a:solidFill>
                          <a:effectLst/>
                          <a:latin typeface="+mn-lt"/>
                          <a:ea typeface="+mn-ea"/>
                          <a:cs typeface="+mn-cs"/>
                        </a:rPr>
                        <a:t>ni</a:t>
                      </a:r>
                      <a:r>
                        <a:rPr lang="en-US" sz="1800" b="0" i="0" kern="1200" dirty="0">
                          <a:solidFill>
                            <a:schemeClr val="dk1"/>
                          </a:solidFill>
                          <a:effectLst/>
                          <a:latin typeface="+mn-lt"/>
                          <a:ea typeface="+mn-ea"/>
                          <a:cs typeface="+mn-cs"/>
                        </a:rPr>
                        <a:t>/ </a:t>
                      </a:r>
                      <a:endParaRPr lang="en-US" dirty="0"/>
                    </a:p>
                  </a:txBody>
                  <a:tcPr/>
                </a:tc>
                <a:tc>
                  <a:txBody>
                    <a:bodyPr/>
                    <a:lstStyle/>
                    <a:p>
                      <a:r>
                        <a:rPr lang="en-US" sz="1800" b="1" i="0" kern="1200" dirty="0">
                          <a:solidFill>
                            <a:schemeClr val="dk1"/>
                          </a:solidFill>
                          <a:effectLst/>
                          <a:latin typeface="+mn-lt"/>
                          <a:ea typeface="+mn-ea"/>
                          <a:cs typeface="+mn-cs"/>
                        </a:rPr>
                        <a:t>an act of travelling from one place to another, especially when they are far apar</a:t>
                      </a:r>
                      <a:endParaRPr lang="en-US" dirty="0"/>
                    </a:p>
                  </a:txBody>
                  <a:tcPr/>
                </a:tc>
                <a:extLst>
                  <a:ext uri="{0D108BD9-81ED-4DB2-BD59-A6C34878D82A}">
                    <a16:rowId xmlns:a16="http://schemas.microsoft.com/office/drawing/2014/main" val="3271045854"/>
                  </a:ext>
                </a:extLst>
              </a:tr>
              <a:tr h="370840">
                <a:tc>
                  <a:txBody>
                    <a:bodyPr/>
                    <a:lstStyle/>
                    <a:p>
                      <a:r>
                        <a:rPr lang="en-US" sz="1800" b="1" i="0" kern="1200" dirty="0">
                          <a:solidFill>
                            <a:schemeClr val="dk1"/>
                          </a:solidFill>
                          <a:effectLst/>
                          <a:latin typeface="+mn-lt"/>
                          <a:ea typeface="+mn-ea"/>
                          <a:cs typeface="+mn-cs"/>
                        </a:rPr>
                        <a:t>animal</a:t>
                      </a:r>
                      <a:endParaRPr lang="en-US" dirty="0"/>
                    </a:p>
                  </a:txBody>
                  <a:tcPr/>
                </a:tc>
                <a:tc>
                  <a:txBody>
                    <a:bodyPr/>
                    <a:lstStyle/>
                    <a:p>
                      <a:r>
                        <a:rPr lang="en-US" sz="1800" b="0" i="0" kern="1200" dirty="0">
                          <a:solidFill>
                            <a:schemeClr val="dk1"/>
                          </a:solidFill>
                          <a:effectLst/>
                          <a:latin typeface="+mn-lt"/>
                          <a:ea typeface="+mn-ea"/>
                          <a:cs typeface="+mn-cs"/>
                        </a:rPr>
                        <a:t>/ˈ</a:t>
                      </a:r>
                      <a:r>
                        <a:rPr lang="en-US" sz="1800" b="0" i="0" kern="1200" dirty="0" err="1">
                          <a:solidFill>
                            <a:schemeClr val="dk1"/>
                          </a:solidFill>
                          <a:effectLst/>
                          <a:latin typeface="+mn-lt"/>
                          <a:ea typeface="+mn-ea"/>
                          <a:cs typeface="+mn-cs"/>
                        </a:rPr>
                        <a:t>æn.ɪ.məl</a:t>
                      </a:r>
                      <a:r>
                        <a:rPr lang="en-US" sz="1800" b="0" i="0" kern="1200" dirty="0">
                          <a:solidFill>
                            <a:schemeClr val="dk1"/>
                          </a:solidFill>
                          <a:effectLst/>
                          <a:latin typeface="+mn-lt"/>
                          <a:ea typeface="+mn-ea"/>
                          <a:cs typeface="+mn-cs"/>
                        </a:rPr>
                        <a:t>/ </a:t>
                      </a:r>
                      <a:endParaRPr lang="en-US" dirty="0"/>
                    </a:p>
                  </a:txBody>
                  <a:tcPr/>
                </a:tc>
                <a:tc>
                  <a:txBody>
                    <a:bodyPr/>
                    <a:lstStyle/>
                    <a:p>
                      <a:r>
                        <a:rPr lang="en-US" dirty="0"/>
                        <a:t>something that lives and moves but is not a human, bird, fish, or insect</a:t>
                      </a:r>
                    </a:p>
                  </a:txBody>
                  <a:tcPr/>
                </a:tc>
                <a:extLst>
                  <a:ext uri="{0D108BD9-81ED-4DB2-BD59-A6C34878D82A}">
                    <a16:rowId xmlns:a16="http://schemas.microsoft.com/office/drawing/2014/main" val="1068650738"/>
                  </a:ext>
                </a:extLst>
              </a:tr>
              <a:tr h="370840">
                <a:tc>
                  <a:txBody>
                    <a:bodyPr/>
                    <a:lstStyle/>
                    <a:p>
                      <a:r>
                        <a:rPr lang="en-US" altLang="zh-TW" dirty="0">
                          <a:latin typeface="Calibri" panose="020F0502020204030204" pitchFamily="34" charset="0"/>
                        </a:rPr>
                        <a:t>A</a:t>
                      </a:r>
                      <a:r>
                        <a:rPr lang="en-US" altLang="zh-TW" sz="1800" dirty="0">
                          <a:latin typeface="Calibri" panose="020F0502020204030204" pitchFamily="34" charset="0"/>
                        </a:rPr>
                        <a:t>ntelopes</a:t>
                      </a:r>
                      <a:endParaRPr lang="en-US" dirty="0"/>
                    </a:p>
                  </a:txBody>
                  <a:tcPr/>
                </a:tc>
                <a:tc>
                  <a:txBody>
                    <a:bodyPr/>
                    <a:lstStyle/>
                    <a:p>
                      <a:r>
                        <a:rPr lang="vi-VN" b="0" i="0" dirty="0">
                          <a:solidFill>
                            <a:srgbClr val="333333"/>
                          </a:solidFill>
                          <a:effectLst/>
                          <a:latin typeface="Lucida Sans Unicode" panose="020B0602030504020204" pitchFamily="34" charset="0"/>
                        </a:rPr>
                        <a:t>/ˈæntɪləʊp/ </a:t>
                      </a:r>
                      <a:endParaRPr lang="en-US" dirty="0"/>
                    </a:p>
                  </a:txBody>
                  <a:tcPr/>
                </a:tc>
                <a:tc>
                  <a:txBody>
                    <a:bodyPr/>
                    <a:lstStyle/>
                    <a:p>
                      <a:r>
                        <a:rPr lang="en-US" b="0" i="0" dirty="0">
                          <a:solidFill>
                            <a:srgbClr val="333333"/>
                          </a:solidFill>
                          <a:effectLst/>
                          <a:latin typeface="Source Sans Pro" panose="020B0503030403020204" pitchFamily="34" charset="0"/>
                        </a:rPr>
                        <a:t>an African or Asian animal, like a </a:t>
                      </a:r>
                      <a:r>
                        <a:rPr lang="en-US" b="0" i="0" u="none" strike="noStrike" dirty="0">
                          <a:solidFill>
                            <a:schemeClr val="tx1"/>
                          </a:solidFill>
                          <a:effectLst/>
                          <a:latin typeface="inherit"/>
                          <a:hlinkClick r:id="rId13" tooltip="deer definition">
                            <a:extLst>
                              <a:ext uri="{A12FA001-AC4F-418D-AE19-62706E023703}">
                                <ahyp:hlinkClr xmlns:ahyp="http://schemas.microsoft.com/office/drawing/2018/hyperlinkcolor" xmlns="" val="tx"/>
                              </a:ext>
                            </a:extLst>
                          </a:hlinkClick>
                        </a:rPr>
                        <a:t>deer</a:t>
                      </a:r>
                      <a:r>
                        <a:rPr lang="en-US" b="0" i="0" dirty="0">
                          <a:solidFill>
                            <a:srgbClr val="333333"/>
                          </a:solidFill>
                          <a:effectLst/>
                          <a:latin typeface="Source Sans Pro" panose="020B0503030403020204" pitchFamily="34" charset="0"/>
                        </a:rPr>
                        <a:t>, that runs very fast. There are many types of antelope</a:t>
                      </a:r>
                      <a:endParaRPr lang="en-US" b="1" dirty="0"/>
                    </a:p>
                  </a:txBody>
                  <a:tcPr/>
                </a:tc>
                <a:extLst>
                  <a:ext uri="{0D108BD9-81ED-4DB2-BD59-A6C34878D82A}">
                    <a16:rowId xmlns:a16="http://schemas.microsoft.com/office/drawing/2014/main" val="3336171312"/>
                  </a:ext>
                </a:extLst>
              </a:tr>
            </a:tbl>
          </a:graphicData>
        </a:graphic>
      </p:graphicFrame>
      <p:pic>
        <p:nvPicPr>
          <p:cNvPr id="6" name="spring__us_1" descr="A grey and white sound icon&#10;&#10;Description automatically generated">
            <a:hlinkClick r:id="" action="ppaction://media"/>
            <a:extLst>
              <a:ext uri="{FF2B5EF4-FFF2-40B4-BE49-F238E27FC236}">
                <a16:creationId xmlns:a16="http://schemas.microsoft.com/office/drawing/2014/main" id="{8D86A488-AF86-7DCF-A1C7-7D4D68053E5A}"/>
              </a:ext>
            </a:extLst>
          </p:cNvPr>
          <p:cNvPicPr>
            <a:picLocks noChangeAspect="1"/>
          </p:cNvPicPr>
          <p:nvPr>
            <a:audioFile r:link="rId2"/>
            <p:extLst>
              <p:ext uri="{DAA4B4D4-6D71-4841-9C94-3DE7FCFB9230}">
                <p14:media xmlns:p14="http://schemas.microsoft.com/office/powerpoint/2010/main" r:embed="rId1"/>
              </p:ext>
            </p:extLst>
          </p:nvPr>
        </p:nvPicPr>
        <p:blipFill>
          <a:blip r:embed="rId14"/>
          <a:stretch>
            <a:fillRect/>
          </a:stretch>
        </p:blipFill>
        <p:spPr>
          <a:xfrm>
            <a:off x="1947635" y="1454491"/>
            <a:ext cx="395410" cy="395411"/>
          </a:xfrm>
          <a:prstGeom prst="rect">
            <a:avLst/>
          </a:prstGeom>
        </p:spPr>
      </p:pic>
      <p:pic>
        <p:nvPicPr>
          <p:cNvPr id="7" name="journey__gb_2" descr="A grey and white sound icon&#10;&#10;Description automatically generated">
            <a:hlinkClick r:id="" action="ppaction://media"/>
            <a:extLst>
              <a:ext uri="{FF2B5EF4-FFF2-40B4-BE49-F238E27FC236}">
                <a16:creationId xmlns:a16="http://schemas.microsoft.com/office/drawing/2014/main" id="{78BF7D48-A7AB-0BFD-6801-8647B9A3114B}"/>
              </a:ext>
            </a:extLst>
          </p:cNvPr>
          <p:cNvPicPr>
            <a:picLocks noChangeAspect="1"/>
          </p:cNvPicPr>
          <p:nvPr>
            <a:audioFile r:link="rId4"/>
            <p:extLst>
              <p:ext uri="{DAA4B4D4-6D71-4841-9C94-3DE7FCFB9230}">
                <p14:media xmlns:p14="http://schemas.microsoft.com/office/powerpoint/2010/main" r:embed="rId3"/>
              </p:ext>
            </p:extLst>
          </p:nvPr>
        </p:nvPicPr>
        <p:blipFill>
          <a:blip r:embed="rId14"/>
          <a:stretch>
            <a:fillRect/>
          </a:stretch>
        </p:blipFill>
        <p:spPr>
          <a:xfrm>
            <a:off x="2013110" y="2658418"/>
            <a:ext cx="395411" cy="395410"/>
          </a:xfrm>
          <a:prstGeom prst="rect">
            <a:avLst/>
          </a:prstGeom>
        </p:spPr>
      </p:pic>
      <p:pic>
        <p:nvPicPr>
          <p:cNvPr id="8" name="animal__gb_1" descr="A grey and white sound icon&#10;&#10;Description automatically generated">
            <a:hlinkClick r:id="" action="ppaction://media"/>
            <a:extLst>
              <a:ext uri="{FF2B5EF4-FFF2-40B4-BE49-F238E27FC236}">
                <a16:creationId xmlns:a16="http://schemas.microsoft.com/office/drawing/2014/main" id="{AE4DD7B8-5FD5-3BF2-3C6A-4D0A7BA30954}"/>
              </a:ext>
            </a:extLst>
          </p:cNvPr>
          <p:cNvPicPr>
            <a:picLocks noChangeAspect="1"/>
          </p:cNvPicPr>
          <p:nvPr>
            <a:audioFile r:link="rId6"/>
            <p:extLst>
              <p:ext uri="{DAA4B4D4-6D71-4841-9C94-3DE7FCFB9230}">
                <p14:media xmlns:p14="http://schemas.microsoft.com/office/powerpoint/2010/main" r:embed="rId5"/>
              </p:ext>
            </p:extLst>
          </p:nvPr>
        </p:nvPicPr>
        <p:blipFill>
          <a:blip r:embed="rId14"/>
          <a:stretch>
            <a:fillRect/>
          </a:stretch>
        </p:blipFill>
        <p:spPr>
          <a:xfrm>
            <a:off x="1899200" y="3353924"/>
            <a:ext cx="395411" cy="395411"/>
          </a:xfrm>
          <a:prstGeom prst="rect">
            <a:avLst/>
          </a:prstGeom>
        </p:spPr>
      </p:pic>
      <p:graphicFrame>
        <p:nvGraphicFramePr>
          <p:cNvPr id="12" name="Table 12">
            <a:extLst>
              <a:ext uri="{FF2B5EF4-FFF2-40B4-BE49-F238E27FC236}">
                <a16:creationId xmlns:a16="http://schemas.microsoft.com/office/drawing/2014/main" id="{D5824983-D282-FE96-44BD-79FB53A89E72}"/>
              </a:ext>
            </a:extLst>
          </p:cNvPr>
          <p:cNvGraphicFramePr>
            <a:graphicFrameLocks noGrp="1"/>
          </p:cNvGraphicFramePr>
          <p:nvPr>
            <p:extLst>
              <p:ext uri="{D42A27DB-BD31-4B8C-83A1-F6EECF244321}">
                <p14:modId xmlns:p14="http://schemas.microsoft.com/office/powerpoint/2010/main" val="83515279"/>
              </p:ext>
            </p:extLst>
          </p:nvPr>
        </p:nvGraphicFramePr>
        <p:xfrm>
          <a:off x="0" y="5471646"/>
          <a:ext cx="8235706" cy="1301729"/>
        </p:xfrm>
        <a:graphic>
          <a:graphicData uri="http://schemas.openxmlformats.org/drawingml/2006/table">
            <a:tbl>
              <a:tblPr firstRow="1" bandRow="1">
                <a:tableStyleId>{5C22544A-7EE6-4342-B048-85BDC9FD1C3A}</a:tableStyleId>
              </a:tblPr>
              <a:tblGrid>
                <a:gridCol w="2041530">
                  <a:extLst>
                    <a:ext uri="{9D8B030D-6E8A-4147-A177-3AD203B41FA5}">
                      <a16:colId xmlns:a16="http://schemas.microsoft.com/office/drawing/2014/main" val="2047952238"/>
                    </a:ext>
                  </a:extLst>
                </a:gridCol>
                <a:gridCol w="2183137">
                  <a:extLst>
                    <a:ext uri="{9D8B030D-6E8A-4147-A177-3AD203B41FA5}">
                      <a16:colId xmlns:a16="http://schemas.microsoft.com/office/drawing/2014/main" val="3597645335"/>
                    </a:ext>
                  </a:extLst>
                </a:gridCol>
                <a:gridCol w="4011039">
                  <a:extLst>
                    <a:ext uri="{9D8B030D-6E8A-4147-A177-3AD203B41FA5}">
                      <a16:colId xmlns:a16="http://schemas.microsoft.com/office/drawing/2014/main" val="2638684387"/>
                    </a:ext>
                  </a:extLst>
                </a:gridCol>
              </a:tblGrid>
              <a:tr h="1301729">
                <a:tc>
                  <a:txBody>
                    <a:bodyPr/>
                    <a:lstStyle/>
                    <a:p>
                      <a:r>
                        <a:rPr lang="en-US" dirty="0"/>
                        <a:t>Frog</a:t>
                      </a:r>
                    </a:p>
                  </a:txBody>
                  <a:tcPr/>
                </a:tc>
                <a:tc>
                  <a:txBody>
                    <a:bodyPr/>
                    <a:lstStyle/>
                    <a:p>
                      <a:r>
                        <a:rPr lang="en-US" dirty="0"/>
                        <a:t>(n):/</a:t>
                      </a:r>
                      <a:r>
                        <a:rPr lang="en-US" dirty="0" err="1"/>
                        <a:t>frɒɡ</a:t>
                      </a:r>
                      <a:r>
                        <a:rPr lang="en-US"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Source Sans Pro" panose="020B0503030403020204" pitchFamily="34" charset="0"/>
                        </a:rPr>
                        <a:t>a small animal with smooth skin, that lives both on land and in water (= is an </a:t>
                      </a:r>
                      <a:r>
                        <a:rPr lang="en-US" b="0" i="0" strike="noStrike" dirty="0">
                          <a:solidFill>
                            <a:schemeClr val="tx1"/>
                          </a:solidFill>
                          <a:effectLst/>
                          <a:latin typeface="inherit"/>
                          <a:hlinkClick r:id="rId15" tooltip="amphibian definition">
                            <a:extLst>
                              <a:ext uri="{A12FA001-AC4F-418D-AE19-62706E023703}">
                                <ahyp:hlinkClr xmlns:ahyp="http://schemas.microsoft.com/office/drawing/2018/hyperlinkcolor" xmlns="" val="tx"/>
                              </a:ext>
                            </a:extLst>
                          </a:hlinkClick>
                        </a:rPr>
                        <a:t>amphibian</a:t>
                      </a:r>
                      <a:r>
                        <a:rPr lang="en-US" b="0" i="0" dirty="0">
                          <a:solidFill>
                            <a:srgbClr val="333333"/>
                          </a:solidFill>
                          <a:effectLst/>
                          <a:latin typeface="Source Sans Pro" panose="020B0503030403020204" pitchFamily="34" charset="0"/>
                        </a:rPr>
                        <a:t>). Frogs have very long back legs for jumping, and no tail</a:t>
                      </a:r>
                      <a:endParaRPr lang="en-US" dirty="0"/>
                    </a:p>
                  </a:txBody>
                  <a:tcPr/>
                </a:tc>
                <a:extLst>
                  <a:ext uri="{0D108BD9-81ED-4DB2-BD59-A6C34878D82A}">
                    <a16:rowId xmlns:a16="http://schemas.microsoft.com/office/drawing/2014/main" val="2770885026"/>
                  </a:ext>
                </a:extLst>
              </a:tr>
            </a:tbl>
          </a:graphicData>
        </a:graphic>
      </p:graphicFrame>
      <p:pic>
        <p:nvPicPr>
          <p:cNvPr id="13" name="frog__gb_2" descr="A grey and white sound icon&#10;&#10;Description automatically generated">
            <a:hlinkClick r:id="" action="ppaction://media"/>
            <a:extLst>
              <a:ext uri="{FF2B5EF4-FFF2-40B4-BE49-F238E27FC236}">
                <a16:creationId xmlns:a16="http://schemas.microsoft.com/office/drawing/2014/main" id="{9F1CE83F-0599-7777-0017-4111FD6E3804}"/>
              </a:ext>
            </a:extLst>
          </p:cNvPr>
          <p:cNvPicPr>
            <a:picLocks noChangeAspect="1"/>
          </p:cNvPicPr>
          <p:nvPr>
            <a:audioFile r:link="rId8"/>
            <p:extLst>
              <p:ext uri="{DAA4B4D4-6D71-4841-9C94-3DE7FCFB9230}">
                <p14:media xmlns:p14="http://schemas.microsoft.com/office/powerpoint/2010/main" r:embed="rId7"/>
              </p:ext>
            </p:extLst>
          </p:nvPr>
        </p:nvPicPr>
        <p:blipFill>
          <a:blip r:embed="rId14"/>
          <a:stretch>
            <a:fillRect/>
          </a:stretch>
        </p:blipFill>
        <p:spPr>
          <a:xfrm>
            <a:off x="1838174" y="4788478"/>
            <a:ext cx="329723" cy="329723"/>
          </a:xfrm>
          <a:prstGeom prst="rect">
            <a:avLst/>
          </a:prstGeom>
        </p:spPr>
      </p:pic>
      <p:pic>
        <p:nvPicPr>
          <p:cNvPr id="3" name="antelope__gb_1">
            <a:hlinkClick r:id="" action="ppaction://media"/>
            <a:extLst>
              <a:ext uri="{FF2B5EF4-FFF2-40B4-BE49-F238E27FC236}">
                <a16:creationId xmlns:a16="http://schemas.microsoft.com/office/drawing/2014/main" id="{7673600A-32D1-BC30-09B8-88162C56EF5C}"/>
              </a:ext>
            </a:extLst>
          </p:cNvPr>
          <p:cNvPicPr>
            <a:picLocks noChangeAspect="1"/>
          </p:cNvPicPr>
          <p:nvPr>
            <a:audioFile r:link="rId10"/>
            <p:extLst>
              <p:ext uri="{DAA4B4D4-6D71-4841-9C94-3DE7FCFB9230}">
                <p14:media xmlns:p14="http://schemas.microsoft.com/office/powerpoint/2010/main" r:embed="rId9"/>
              </p:ext>
            </p:extLst>
          </p:nvPr>
        </p:nvPicPr>
        <p:blipFill>
          <a:blip r:embed="rId14"/>
          <a:stretch>
            <a:fillRect/>
          </a:stretch>
        </p:blipFill>
        <p:spPr>
          <a:xfrm>
            <a:off x="1942140" y="3862344"/>
            <a:ext cx="406400" cy="406400"/>
          </a:xfrm>
          <a:prstGeom prst="rect">
            <a:avLst/>
          </a:prstGeom>
        </p:spPr>
      </p:pic>
    </p:spTree>
    <p:extLst>
      <p:ext uri="{BB962C8B-B14F-4D97-AF65-F5344CB8AC3E}">
        <p14:creationId xmlns:p14="http://schemas.microsoft.com/office/powerpoint/2010/main" val="3536201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966" fill="hold"/>
                                        <p:tgtEl>
                                          <p:spTgt spid="6"/>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888" fill="hold"/>
                                        <p:tgtEl>
                                          <p:spTgt spid="7"/>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888" fill="hold"/>
                                        <p:tgtEl>
                                          <p:spTgt spid="8"/>
                                        </p:tgtEl>
                                      </p:cBhvr>
                                    </p:cmd>
                                  </p:childTnLst>
                                </p:cTn>
                              </p:par>
                            </p:childTnLst>
                          </p:cTn>
                        </p:par>
                      </p:childTnLst>
                    </p:cTn>
                  </p:par>
                  <p:par>
                    <p:cTn id="15" fill="hold">
                      <p:stCondLst>
                        <p:cond delay="indefinite"/>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888" fill="hold"/>
                                        <p:tgtEl>
                                          <p:spTgt spid="13"/>
                                        </p:tgtEl>
                                      </p:cBhvr>
                                    </p:cmd>
                                  </p:childTnLst>
                                </p:cTn>
                              </p:par>
                            </p:childTnLst>
                          </p:cTn>
                        </p:par>
                      </p:childTnLst>
                    </p:cTn>
                  </p:par>
                  <p:par>
                    <p:cTn id="19" fill="hold">
                      <p:stCondLst>
                        <p:cond delay="indefinite"/>
                      </p:stCondLst>
                      <p:childTnLst>
                        <p:par>
                          <p:cTn id="20" fill="hold">
                            <p:stCondLst>
                              <p:cond delay="0"/>
                            </p:stCondLst>
                            <p:childTnLst>
                              <p:par>
                                <p:cTn id="21" presetID="1" presetClass="mediacall" presetSubtype="0" fill="hold" nodeType="clickEffect">
                                  <p:stCondLst>
                                    <p:cond delay="0"/>
                                  </p:stCondLst>
                                  <p:childTnLst>
                                    <p:cmd type="call" cmd="playFrom(0.0)">
                                      <p:cBhvr>
                                        <p:cTn id="22" dur="1123"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23" fill="hold" display="0">
                  <p:stCondLst>
                    <p:cond delay="indefinite"/>
                  </p:stCondLst>
                  <p:endCondLst>
                    <p:cond evt="onStopAudio" delay="0">
                      <p:tgtEl>
                        <p:sldTgt/>
                      </p:tgtEl>
                    </p:cond>
                  </p:endCondLst>
                </p:cTn>
                <p:tgtEl>
                  <p:spTgt spid="6"/>
                </p:tgtEl>
              </p:cMediaNode>
            </p:audio>
            <p:audio>
              <p:cMediaNode vol="80000">
                <p:cTn id="24" fill="hold" display="0">
                  <p:stCondLst>
                    <p:cond delay="indefinite"/>
                  </p:stCondLst>
                  <p:endCondLst>
                    <p:cond evt="onStopAudio" delay="0">
                      <p:tgtEl>
                        <p:sldTgt/>
                      </p:tgtEl>
                    </p:cond>
                  </p:endCondLst>
                </p:cTn>
                <p:tgtEl>
                  <p:spTgt spid="7"/>
                </p:tgtEl>
              </p:cMediaNode>
            </p:audio>
            <p:audio>
              <p:cMediaNode vol="80000">
                <p:cTn id="25" fill="hold" display="0">
                  <p:stCondLst>
                    <p:cond delay="indefinite"/>
                  </p:stCondLst>
                  <p:endCondLst>
                    <p:cond evt="onStopAudio" delay="0">
                      <p:tgtEl>
                        <p:sldTgt/>
                      </p:tgtEl>
                    </p:cond>
                  </p:endCondLst>
                </p:cTn>
                <p:tgtEl>
                  <p:spTgt spid="8"/>
                </p:tgtEl>
              </p:cMediaNode>
            </p:audio>
            <p:audio>
              <p:cMediaNode vol="80000">
                <p:cTn id="26" fill="hold" display="0">
                  <p:stCondLst>
                    <p:cond delay="indefinite"/>
                  </p:stCondLst>
                  <p:endCondLst>
                    <p:cond evt="onStopAudio" delay="0">
                      <p:tgtEl>
                        <p:sldTgt/>
                      </p:tgtEl>
                    </p:cond>
                  </p:endCondLst>
                </p:cTn>
                <p:tgtEl>
                  <p:spTgt spid="13"/>
                </p:tgtEl>
              </p:cMediaNode>
            </p:audio>
            <p:audio>
              <p:cMediaNode vol="80000">
                <p:cTn id="27" fill="hold" display="0">
                  <p:stCondLst>
                    <p:cond delay="indefinite"/>
                  </p:stCondLst>
                  <p:endCondLst>
                    <p:cond evt="onStopAudio" delay="0">
                      <p:tgtEl>
                        <p:sldTgt/>
                      </p:tgtEl>
                    </p:cond>
                  </p:endCondLst>
                </p:cTn>
                <p:tgtEl>
                  <p:spTgt spid="3"/>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8885CC7-4175-5F78-86D6-EB5685DF34A0}"/>
              </a:ext>
            </a:extLst>
          </p:cNvPr>
          <p:cNvGraphicFramePr>
            <a:graphicFrameLocks noGrp="1"/>
          </p:cNvGraphicFramePr>
          <p:nvPr>
            <p:extLst/>
          </p:nvPr>
        </p:nvGraphicFramePr>
        <p:xfrm>
          <a:off x="3101340" y="643467"/>
          <a:ext cx="5989320" cy="5581079"/>
        </p:xfrm>
        <a:graphic>
          <a:graphicData uri="http://schemas.openxmlformats.org/drawingml/2006/table">
            <a:tbl>
              <a:tblPr firstRow="1" bandRow="1">
                <a:noFill/>
              </a:tblPr>
              <a:tblGrid>
                <a:gridCol w="2204045">
                  <a:extLst>
                    <a:ext uri="{9D8B030D-6E8A-4147-A177-3AD203B41FA5}">
                      <a16:colId xmlns:a16="http://schemas.microsoft.com/office/drawing/2014/main" val="3851111516"/>
                    </a:ext>
                  </a:extLst>
                </a:gridCol>
                <a:gridCol w="3785275">
                  <a:extLst>
                    <a:ext uri="{9D8B030D-6E8A-4147-A177-3AD203B41FA5}">
                      <a16:colId xmlns:a16="http://schemas.microsoft.com/office/drawing/2014/main" val="2902646407"/>
                    </a:ext>
                  </a:extLst>
                </a:gridCol>
              </a:tblGrid>
              <a:tr h="448963">
                <a:tc>
                  <a:txBody>
                    <a:bodyPr/>
                    <a:lstStyle/>
                    <a:p>
                      <a:pPr algn="l"/>
                      <a:r>
                        <a:rPr lang="en-US" sz="2000" b="1" cap="none" spc="30">
                          <a:solidFill>
                            <a:schemeClr val="tx1"/>
                          </a:solidFill>
                          <a:effectLst/>
                          <a:latin typeface="Comic Sans MS" panose="030F0702030302020204" pitchFamily="66" charset="0"/>
                        </a:rPr>
                        <a:t>Word</a:t>
                      </a:r>
                      <a:endParaRPr lang="en-US" sz="2000" b="1" cap="none" spc="30" dirty="0">
                        <a:solidFill>
                          <a:schemeClr val="tx1"/>
                        </a:solidFill>
                        <a:effectLst/>
                        <a:latin typeface="Comic Sans MS" panose="030F0702030302020204" pitchFamily="66" charset="0"/>
                      </a:endParaRPr>
                    </a:p>
                  </a:txBody>
                  <a:tcPr marL="0" marR="12662" marT="30330" marB="30330" anchor="ctr">
                    <a:lnL w="12700" cmpd="sng">
                      <a:noFill/>
                    </a:lnL>
                    <a:lnR w="12700" cmpd="sng">
                      <a:noFill/>
                    </a:lnR>
                    <a:lnT w="19050" cap="flat" cmpd="sng" algn="ctr">
                      <a:solidFill>
                        <a:schemeClr val="accent1"/>
                      </a:solidFill>
                      <a:prstDash val="solid"/>
                    </a:lnT>
                    <a:lnB w="38100" cmpd="sng">
                      <a:noFill/>
                    </a:lnB>
                    <a:noFill/>
                  </a:tcPr>
                </a:tc>
                <a:tc>
                  <a:txBody>
                    <a:bodyPr/>
                    <a:lstStyle/>
                    <a:p>
                      <a:pPr algn="l"/>
                      <a:r>
                        <a:rPr lang="en-US" sz="2000" b="1" cap="none" spc="30">
                          <a:solidFill>
                            <a:schemeClr val="tx1"/>
                          </a:solidFill>
                          <a:effectLst/>
                          <a:latin typeface="Comic Sans MS" panose="030F0702030302020204" pitchFamily="66" charset="0"/>
                        </a:rPr>
                        <a:t>Pronunciation</a:t>
                      </a:r>
                    </a:p>
                  </a:txBody>
                  <a:tcPr marL="0" marR="12662" marT="30330" marB="30330" anchor="ctr">
                    <a:lnL w="12700" cmpd="sng">
                      <a:noFill/>
                    </a:lnL>
                    <a:lnR w="12700" cmpd="sng">
                      <a:noFill/>
                    </a:lnR>
                    <a:lnT w="19050" cap="flat" cmpd="sng" algn="ctr">
                      <a:solidFill>
                        <a:schemeClr val="accent1"/>
                      </a:solidFill>
                      <a:prstDash val="solid"/>
                    </a:lnT>
                    <a:lnB w="38100" cmpd="sng">
                      <a:noFill/>
                    </a:lnB>
                    <a:noFill/>
                  </a:tcPr>
                </a:tc>
                <a:extLst>
                  <a:ext uri="{0D108BD9-81ED-4DB2-BD59-A6C34878D82A}">
                    <a16:rowId xmlns:a16="http://schemas.microsoft.com/office/drawing/2014/main" val="3959809717"/>
                  </a:ext>
                </a:extLst>
              </a:tr>
              <a:tr h="465646">
                <a:tc>
                  <a:txBody>
                    <a:bodyPr/>
                    <a:lstStyle/>
                    <a:p>
                      <a:r>
                        <a:rPr lang="en-US" sz="2000" b="0" cap="none" spc="0">
                          <a:solidFill>
                            <a:schemeClr val="tx1"/>
                          </a:solidFill>
                          <a:effectLst/>
                          <a:latin typeface="Comic Sans MS" panose="030F0702030302020204" pitchFamily="66" charset="0"/>
                        </a:rPr>
                        <a:t>tree frog</a:t>
                      </a:r>
                      <a:endParaRPr lang="en-US" sz="2000" b="0" cap="none" spc="0" dirty="0">
                        <a:solidFill>
                          <a:schemeClr val="tx1"/>
                        </a:solidFill>
                        <a:effectLst/>
                        <a:latin typeface="Comic Sans MS" panose="030F0702030302020204" pitchFamily="66" charset="0"/>
                      </a:endParaRPr>
                    </a:p>
                  </a:txBody>
                  <a:tcPr marL="0" marR="80878" marT="80878" marB="80878" anchor="ctr">
                    <a:lnL w="12700" cmpd="sng">
                      <a:noFill/>
                      <a:prstDash val="solid"/>
                    </a:lnL>
                    <a:lnR w="12700" cmpd="sng">
                      <a:noFill/>
                      <a:prstDash val="solid"/>
                    </a:lnR>
                    <a:lnT w="38100" cmpd="sng">
                      <a:noFill/>
                    </a:lnT>
                    <a:lnB w="9525" cap="flat" cmpd="sng" algn="ctr">
                      <a:solidFill>
                        <a:schemeClr val="accent1"/>
                      </a:solidFill>
                      <a:prstDash val="solid"/>
                    </a:lnB>
                    <a:noFill/>
                  </a:tcPr>
                </a:tc>
                <a:tc>
                  <a:txBody>
                    <a:bodyPr/>
                    <a:lstStyle/>
                    <a:p>
                      <a:r>
                        <a:rPr lang="en-US" sz="2000" b="0" cap="none" spc="0">
                          <a:solidFill>
                            <a:schemeClr val="tx1"/>
                          </a:solidFill>
                          <a:effectLst/>
                          <a:latin typeface="Comic Sans MS" panose="030F0702030302020204" pitchFamily="66" charset="0"/>
                        </a:rPr>
                        <a:t>/ˈtriː frɒɡ/</a:t>
                      </a:r>
                    </a:p>
                  </a:txBody>
                  <a:tcPr marL="0" marR="80878" marT="80878" marB="80878" anchor="ctr">
                    <a:lnL w="12700" cmpd="sng">
                      <a:noFill/>
                      <a:prstDash val="solid"/>
                    </a:lnL>
                    <a:lnR w="12700" cmpd="sng">
                      <a:noFill/>
                      <a:prstDash val="solid"/>
                    </a:lnR>
                    <a:lnT w="38100" cmpd="sng">
                      <a:noFill/>
                    </a:lnT>
                    <a:lnB w="9525" cap="flat" cmpd="sng" algn="ctr">
                      <a:solidFill>
                        <a:schemeClr val="accent1"/>
                      </a:solidFill>
                      <a:prstDash val="solid"/>
                    </a:lnB>
                    <a:noFill/>
                  </a:tcPr>
                </a:tc>
                <a:extLst>
                  <a:ext uri="{0D108BD9-81ED-4DB2-BD59-A6C34878D82A}">
                    <a16:rowId xmlns:a16="http://schemas.microsoft.com/office/drawing/2014/main" val="2378589747"/>
                  </a:ext>
                </a:extLst>
              </a:tr>
              <a:tr h="465646">
                <a:tc>
                  <a:txBody>
                    <a:bodyPr/>
                    <a:lstStyle/>
                    <a:p>
                      <a:r>
                        <a:rPr lang="en-US" sz="2000" b="0" cap="none" spc="0">
                          <a:solidFill>
                            <a:schemeClr val="tx1"/>
                          </a:solidFill>
                          <a:effectLst/>
                          <a:latin typeface="Comic Sans MS" panose="030F0702030302020204" pitchFamily="66" charset="0"/>
                        </a:rPr>
                        <a:t>journey</a:t>
                      </a:r>
                    </a:p>
                  </a:txBody>
                  <a:tcPr marL="63310" marR="80878" marT="80878" marB="80878"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r>
                        <a:rPr lang="en-US" sz="2000" b="0" cap="none" spc="0">
                          <a:solidFill>
                            <a:schemeClr val="tx1"/>
                          </a:solidFill>
                          <a:effectLst/>
                          <a:latin typeface="Comic Sans MS" panose="030F0702030302020204" pitchFamily="66" charset="0"/>
                        </a:rPr>
                        <a:t>/ˈdʒɜːrni/</a:t>
                      </a:r>
                    </a:p>
                  </a:txBody>
                  <a:tcPr marL="63310" marR="80878" marT="80878" marB="80878"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3550758356"/>
                  </a:ext>
                </a:extLst>
              </a:tr>
              <a:tr h="465646">
                <a:tc>
                  <a:txBody>
                    <a:bodyPr/>
                    <a:lstStyle/>
                    <a:p>
                      <a:r>
                        <a:rPr lang="en-US" sz="2000" b="0" cap="none" spc="0">
                          <a:solidFill>
                            <a:schemeClr val="tx1"/>
                          </a:solidFill>
                          <a:effectLst/>
                          <a:latin typeface="Comic Sans MS" panose="030F0702030302020204" pitchFamily="66" charset="0"/>
                        </a:rPr>
                        <a:t>shorter</a:t>
                      </a:r>
                      <a:endParaRPr lang="en-US" sz="2000" b="0" cap="none" spc="0" dirty="0">
                        <a:solidFill>
                          <a:schemeClr val="tx1"/>
                        </a:solidFill>
                        <a:effectLst/>
                        <a:latin typeface="Comic Sans MS" panose="030F0702030302020204" pitchFamily="66" charset="0"/>
                      </a:endParaRPr>
                    </a:p>
                  </a:txBody>
                  <a:tcPr marL="0" marR="80878" marT="80878" marB="80878"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r>
                        <a:rPr lang="en-US" sz="2000" b="0" cap="none" spc="0">
                          <a:solidFill>
                            <a:schemeClr val="tx1"/>
                          </a:solidFill>
                          <a:effectLst/>
                          <a:latin typeface="Comic Sans MS" panose="030F0702030302020204" pitchFamily="66" charset="0"/>
                        </a:rPr>
                        <a:t>/ˈʃɔːrtər/</a:t>
                      </a:r>
                    </a:p>
                  </a:txBody>
                  <a:tcPr marL="0" marR="80878" marT="80878" marB="80878"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2197493315"/>
                  </a:ext>
                </a:extLst>
              </a:tr>
              <a:tr h="465646">
                <a:tc>
                  <a:txBody>
                    <a:bodyPr/>
                    <a:lstStyle/>
                    <a:p>
                      <a:r>
                        <a:rPr lang="en-US" sz="2000" b="0" cap="none" spc="0">
                          <a:solidFill>
                            <a:schemeClr val="tx1"/>
                          </a:solidFill>
                          <a:effectLst/>
                          <a:latin typeface="Comic Sans MS" panose="030F0702030302020204" pitchFamily="66" charset="0"/>
                        </a:rPr>
                        <a:t>easier</a:t>
                      </a:r>
                      <a:endParaRPr lang="en-US" sz="2000" b="0" cap="none" spc="0" dirty="0">
                        <a:solidFill>
                          <a:schemeClr val="tx1"/>
                        </a:solidFill>
                        <a:effectLst/>
                        <a:latin typeface="Comic Sans MS" panose="030F0702030302020204" pitchFamily="66" charset="0"/>
                      </a:endParaRPr>
                    </a:p>
                  </a:txBody>
                  <a:tcPr marL="63310" marR="80878" marT="80878" marB="80878"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r>
                        <a:rPr lang="en-US" sz="2000" b="0" cap="none" spc="0">
                          <a:solidFill>
                            <a:schemeClr val="tx1"/>
                          </a:solidFill>
                          <a:effectLst/>
                          <a:latin typeface="Comic Sans MS" panose="030F0702030302020204" pitchFamily="66" charset="0"/>
                        </a:rPr>
                        <a:t>/ˈiːziər/</a:t>
                      </a:r>
                      <a:endParaRPr lang="en-US" sz="2000" b="0" cap="none" spc="0" dirty="0">
                        <a:solidFill>
                          <a:schemeClr val="tx1"/>
                        </a:solidFill>
                        <a:effectLst/>
                        <a:latin typeface="Comic Sans MS" panose="030F0702030302020204" pitchFamily="66" charset="0"/>
                      </a:endParaRPr>
                    </a:p>
                  </a:txBody>
                  <a:tcPr marL="63310" marR="80878" marT="80878" marB="80878"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142654534"/>
                  </a:ext>
                </a:extLst>
              </a:tr>
              <a:tr h="465646">
                <a:tc>
                  <a:txBody>
                    <a:bodyPr/>
                    <a:lstStyle/>
                    <a:p>
                      <a:r>
                        <a:rPr lang="en-US" sz="2000" b="0" cap="none" spc="0">
                          <a:solidFill>
                            <a:schemeClr val="tx1"/>
                          </a:solidFill>
                          <a:effectLst/>
                          <a:latin typeface="Comic Sans MS" panose="030F0702030302020204" pitchFamily="66" charset="0"/>
                        </a:rPr>
                        <a:t>spring</a:t>
                      </a:r>
                    </a:p>
                  </a:txBody>
                  <a:tcPr marL="0" marR="80878" marT="80878" marB="80878"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r>
                        <a:rPr lang="en-US" sz="2000" b="0" cap="none" spc="0">
                          <a:solidFill>
                            <a:schemeClr val="tx1"/>
                          </a:solidFill>
                          <a:effectLst/>
                          <a:latin typeface="Comic Sans MS" panose="030F0702030302020204" pitchFamily="66" charset="0"/>
                        </a:rPr>
                        <a:t>/sprɪŋ/</a:t>
                      </a:r>
                    </a:p>
                  </a:txBody>
                  <a:tcPr marL="0" marR="80878" marT="80878" marB="80878"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2456610392"/>
                  </a:ext>
                </a:extLst>
              </a:tr>
              <a:tr h="465646">
                <a:tc>
                  <a:txBody>
                    <a:bodyPr/>
                    <a:lstStyle/>
                    <a:p>
                      <a:r>
                        <a:rPr lang="en-US" sz="2000" b="0" cap="none" spc="0">
                          <a:solidFill>
                            <a:schemeClr val="tx1"/>
                          </a:solidFill>
                          <a:effectLst/>
                          <a:latin typeface="Comic Sans MS" panose="030F0702030302020204" pitchFamily="66" charset="0"/>
                        </a:rPr>
                        <a:t>climb</a:t>
                      </a:r>
                    </a:p>
                  </a:txBody>
                  <a:tcPr marL="63310" marR="80878" marT="80878" marB="80878"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r>
                        <a:rPr lang="en-US" sz="2000" b="0" cap="none" spc="0">
                          <a:solidFill>
                            <a:schemeClr val="tx1"/>
                          </a:solidFill>
                          <a:effectLst/>
                          <a:latin typeface="Comic Sans MS" panose="030F0702030302020204" pitchFamily="66" charset="0"/>
                        </a:rPr>
                        <a:t>/klaɪm/</a:t>
                      </a:r>
                      <a:endParaRPr lang="en-US" sz="2000" b="0" cap="none" spc="0" dirty="0">
                        <a:solidFill>
                          <a:schemeClr val="tx1"/>
                        </a:solidFill>
                        <a:effectLst/>
                        <a:latin typeface="Comic Sans MS" panose="030F0702030302020204" pitchFamily="66" charset="0"/>
                      </a:endParaRPr>
                    </a:p>
                  </a:txBody>
                  <a:tcPr marL="63310" marR="80878" marT="80878" marB="80878"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3905605587"/>
                  </a:ext>
                </a:extLst>
              </a:tr>
              <a:tr h="465646">
                <a:tc>
                  <a:txBody>
                    <a:bodyPr/>
                    <a:lstStyle/>
                    <a:p>
                      <a:r>
                        <a:rPr lang="en-US" sz="2000" b="0" cap="none" spc="0">
                          <a:solidFill>
                            <a:schemeClr val="tx1"/>
                          </a:solidFill>
                          <a:effectLst/>
                          <a:latin typeface="Comic Sans MS" panose="030F0702030302020204" pitchFamily="66" charset="0"/>
                        </a:rPr>
                        <a:t>metre</a:t>
                      </a:r>
                    </a:p>
                  </a:txBody>
                  <a:tcPr marL="0" marR="80878" marT="80878" marB="80878"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r>
                        <a:rPr lang="en-US" sz="2000" b="0" cap="none" spc="0">
                          <a:solidFill>
                            <a:schemeClr val="tx1"/>
                          </a:solidFill>
                          <a:effectLst/>
                          <a:latin typeface="Comic Sans MS" panose="030F0702030302020204" pitchFamily="66" charset="0"/>
                        </a:rPr>
                        <a:t>/ˈmiːtər/</a:t>
                      </a:r>
                    </a:p>
                  </a:txBody>
                  <a:tcPr marL="0" marR="80878" marT="80878" marB="80878"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2709004524"/>
                  </a:ext>
                </a:extLst>
              </a:tr>
              <a:tr h="465646">
                <a:tc>
                  <a:txBody>
                    <a:bodyPr/>
                    <a:lstStyle/>
                    <a:p>
                      <a:r>
                        <a:rPr lang="en-US" sz="2000" b="0" cap="none" spc="0">
                          <a:solidFill>
                            <a:schemeClr val="tx1"/>
                          </a:solidFill>
                          <a:effectLst/>
                          <a:latin typeface="Comic Sans MS" panose="030F0702030302020204" pitchFamily="66" charset="0"/>
                        </a:rPr>
                        <a:t>lay</a:t>
                      </a:r>
                    </a:p>
                  </a:txBody>
                  <a:tcPr marL="63310" marR="80878" marT="80878" marB="80878"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r>
                        <a:rPr lang="en-US" sz="2000" b="0" cap="none" spc="0">
                          <a:solidFill>
                            <a:schemeClr val="tx1"/>
                          </a:solidFill>
                          <a:effectLst/>
                          <a:latin typeface="Comic Sans MS" panose="030F0702030302020204" pitchFamily="66" charset="0"/>
                        </a:rPr>
                        <a:t>/leɪ/</a:t>
                      </a:r>
                    </a:p>
                  </a:txBody>
                  <a:tcPr marL="63310" marR="80878" marT="80878" marB="80878"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165910459"/>
                  </a:ext>
                </a:extLst>
              </a:tr>
              <a:tr h="465646">
                <a:tc>
                  <a:txBody>
                    <a:bodyPr/>
                    <a:lstStyle/>
                    <a:p>
                      <a:r>
                        <a:rPr lang="en-US" sz="2000" b="0" cap="none" spc="0">
                          <a:solidFill>
                            <a:schemeClr val="tx1"/>
                          </a:solidFill>
                          <a:effectLst/>
                          <a:latin typeface="Comic Sans MS" panose="030F0702030302020204" pitchFamily="66" charset="0"/>
                        </a:rPr>
                        <a:t>egg</a:t>
                      </a:r>
                    </a:p>
                  </a:txBody>
                  <a:tcPr marL="0" marR="80878" marT="80878" marB="80878"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r>
                        <a:rPr lang="en-US" sz="2000" b="0" cap="none" spc="0">
                          <a:solidFill>
                            <a:schemeClr val="tx1"/>
                          </a:solidFill>
                          <a:effectLst/>
                          <a:latin typeface="Comic Sans MS" panose="030F0702030302020204" pitchFamily="66" charset="0"/>
                        </a:rPr>
                        <a:t>/eɡ/</a:t>
                      </a:r>
                    </a:p>
                  </a:txBody>
                  <a:tcPr marL="0" marR="80878" marT="80878" marB="80878"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2799454684"/>
                  </a:ext>
                </a:extLst>
              </a:tr>
              <a:tr h="465646">
                <a:tc>
                  <a:txBody>
                    <a:bodyPr/>
                    <a:lstStyle/>
                    <a:p>
                      <a:r>
                        <a:rPr lang="en-US" sz="2000" b="0" cap="none" spc="0">
                          <a:solidFill>
                            <a:schemeClr val="tx1"/>
                          </a:solidFill>
                          <a:effectLst/>
                          <a:latin typeface="Comic Sans MS" panose="030F0702030302020204" pitchFamily="66" charset="0"/>
                        </a:rPr>
                        <a:t>water</a:t>
                      </a:r>
                    </a:p>
                  </a:txBody>
                  <a:tcPr marL="63310" marR="80878" marT="80878" marB="80878"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r>
                        <a:rPr lang="en-US" sz="2000" b="0" cap="none" spc="0">
                          <a:solidFill>
                            <a:schemeClr val="tx1"/>
                          </a:solidFill>
                          <a:effectLst/>
                          <a:latin typeface="Comic Sans MS" panose="030F0702030302020204" pitchFamily="66" charset="0"/>
                        </a:rPr>
                        <a:t>/ˈwɔːtər/</a:t>
                      </a:r>
                    </a:p>
                  </a:txBody>
                  <a:tcPr marL="63310" marR="80878" marT="80878" marB="80878"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1129815466"/>
                  </a:ext>
                </a:extLst>
              </a:tr>
              <a:tr h="465646">
                <a:tc>
                  <a:txBody>
                    <a:bodyPr/>
                    <a:lstStyle/>
                    <a:p>
                      <a:r>
                        <a:rPr lang="en-US" sz="2000" b="0" cap="none" spc="0">
                          <a:solidFill>
                            <a:schemeClr val="tx1"/>
                          </a:solidFill>
                          <a:effectLst/>
                          <a:latin typeface="Comic Sans MS" panose="030F0702030302020204" pitchFamily="66" charset="0"/>
                        </a:rPr>
                        <a:t>difficult</a:t>
                      </a:r>
                    </a:p>
                  </a:txBody>
                  <a:tcPr marL="0" marR="80878" marT="80878" marB="80878"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2000" b="0" cap="none" spc="0">
                          <a:solidFill>
                            <a:schemeClr val="tx1"/>
                          </a:solidFill>
                          <a:effectLst/>
                          <a:latin typeface="Comic Sans MS" panose="030F0702030302020204" pitchFamily="66" charset="0"/>
                        </a:rPr>
                        <a:t>/ˈdɪfɪkəlt/</a:t>
                      </a:r>
                      <a:endParaRPr lang="en-US" sz="2000" b="0" cap="none" spc="0" dirty="0">
                        <a:solidFill>
                          <a:schemeClr val="tx1"/>
                        </a:solidFill>
                        <a:effectLst/>
                        <a:latin typeface="Comic Sans MS" panose="030F0702030302020204" pitchFamily="66" charset="0"/>
                      </a:endParaRPr>
                    </a:p>
                  </a:txBody>
                  <a:tcPr marL="0" marR="80878" marT="80878" marB="80878"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182685329"/>
                  </a:ext>
                </a:extLst>
              </a:tr>
            </a:tbl>
          </a:graphicData>
        </a:graphic>
      </p:graphicFrame>
    </p:spTree>
    <p:extLst>
      <p:ext uri="{BB962C8B-B14F-4D97-AF65-F5344CB8AC3E}">
        <p14:creationId xmlns:p14="http://schemas.microsoft.com/office/powerpoint/2010/main" val="1822631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object 2"/>
          <p:cNvSpPr txBox="1"/>
          <p:nvPr/>
        </p:nvSpPr>
        <p:spPr>
          <a:xfrm>
            <a:off x="2674416" y="1115313"/>
            <a:ext cx="6539230" cy="4300536"/>
          </a:xfrm>
          <a:prstGeom prst="rect">
            <a:avLst/>
          </a:prstGeom>
        </p:spPr>
        <p:txBody>
          <a:bodyPr vert="horz" wrap="square" lIns="0" tIns="67945" rIns="0" bIns="0" rtlCol="0">
            <a:spAutoFit/>
          </a:bodyPr>
          <a:lstStyle/>
          <a:p>
            <a:pPr marL="12700" marR="141605">
              <a:lnSpc>
                <a:spcPts val="3460"/>
              </a:lnSpc>
              <a:spcBef>
                <a:spcPts val="535"/>
              </a:spcBef>
              <a:buSzPct val="75000"/>
              <a:buFont typeface="Wingdings"/>
              <a:buChar char=""/>
              <a:tabLst>
                <a:tab pos="368300" algn="l"/>
              </a:tabLst>
            </a:pPr>
            <a:r>
              <a:rPr sz="3200" b="1" dirty="0">
                <a:latin typeface="Arial"/>
                <a:cs typeface="Arial"/>
              </a:rPr>
              <a:t>How do </a:t>
            </a:r>
            <a:r>
              <a:rPr sz="3200" b="1" spc="-5" dirty="0">
                <a:latin typeface="Arial"/>
                <a:cs typeface="Arial"/>
              </a:rPr>
              <a:t>animals </a:t>
            </a:r>
            <a:r>
              <a:rPr sz="3200" b="1" dirty="0">
                <a:latin typeface="Arial"/>
                <a:cs typeface="Arial"/>
              </a:rPr>
              <a:t>know where</a:t>
            </a:r>
            <a:r>
              <a:rPr sz="3200" b="1" spc="-145" dirty="0">
                <a:latin typeface="Arial"/>
                <a:cs typeface="Arial"/>
              </a:rPr>
              <a:t> </a:t>
            </a:r>
            <a:r>
              <a:rPr sz="3200" b="1" dirty="0">
                <a:latin typeface="Arial"/>
                <a:cs typeface="Arial"/>
              </a:rPr>
              <a:t>to  </a:t>
            </a:r>
            <a:r>
              <a:rPr sz="3200" b="1" spc="-5" dirty="0">
                <a:latin typeface="Arial"/>
                <a:cs typeface="Arial"/>
              </a:rPr>
              <a:t>go?</a:t>
            </a:r>
            <a:endParaRPr sz="3200" dirty="0">
              <a:latin typeface="Arial"/>
              <a:cs typeface="Arial"/>
            </a:endParaRPr>
          </a:p>
          <a:p>
            <a:pPr marL="824865" lvl="1" indent="-356235">
              <a:lnSpc>
                <a:spcPts val="2425"/>
              </a:lnSpc>
              <a:buClr>
                <a:srgbClr val="000000"/>
              </a:buClr>
              <a:buFont typeface="Wingdings"/>
              <a:buChar char=""/>
              <a:tabLst>
                <a:tab pos="825500" algn="l"/>
              </a:tabLst>
            </a:pPr>
            <a:r>
              <a:rPr sz="2400" spc="-5" dirty="0">
                <a:solidFill>
                  <a:srgbClr val="C00000"/>
                </a:solidFill>
                <a:latin typeface="Arial"/>
                <a:cs typeface="Arial"/>
              </a:rPr>
              <a:t>Specialized abilities </a:t>
            </a:r>
            <a:r>
              <a:rPr sz="2400" dirty="0">
                <a:solidFill>
                  <a:srgbClr val="C00000"/>
                </a:solidFill>
                <a:latin typeface="Arial"/>
                <a:cs typeface="Arial"/>
              </a:rPr>
              <a:t>to</a:t>
            </a:r>
            <a:r>
              <a:rPr sz="2400" spc="75" dirty="0">
                <a:solidFill>
                  <a:srgbClr val="C00000"/>
                </a:solidFill>
                <a:latin typeface="Arial"/>
                <a:cs typeface="Arial"/>
              </a:rPr>
              <a:t> </a:t>
            </a:r>
            <a:r>
              <a:rPr sz="2400" spc="-5" dirty="0">
                <a:solidFill>
                  <a:srgbClr val="C00000"/>
                </a:solidFill>
                <a:latin typeface="Arial"/>
                <a:cs typeface="Arial"/>
              </a:rPr>
              <a:t>navigate</a:t>
            </a:r>
            <a:endParaRPr sz="2400" dirty="0">
              <a:latin typeface="Arial"/>
              <a:cs typeface="Arial"/>
            </a:endParaRPr>
          </a:p>
          <a:p>
            <a:pPr marL="824865" lvl="1" indent="-356235">
              <a:lnSpc>
                <a:spcPts val="2595"/>
              </a:lnSpc>
              <a:buClr>
                <a:srgbClr val="000000"/>
              </a:buClr>
              <a:buFont typeface="Wingdings"/>
              <a:buChar char=""/>
              <a:tabLst>
                <a:tab pos="825500" algn="l"/>
              </a:tabLst>
            </a:pPr>
            <a:r>
              <a:rPr sz="2400" spc="-5" dirty="0">
                <a:solidFill>
                  <a:srgbClr val="C00000"/>
                </a:solidFill>
                <a:latin typeface="Arial"/>
                <a:cs typeface="Arial"/>
              </a:rPr>
              <a:t>External</a:t>
            </a:r>
            <a:r>
              <a:rPr sz="2400" spc="10" dirty="0">
                <a:solidFill>
                  <a:srgbClr val="C00000"/>
                </a:solidFill>
                <a:latin typeface="Arial"/>
                <a:cs typeface="Arial"/>
              </a:rPr>
              <a:t> </a:t>
            </a:r>
            <a:r>
              <a:rPr sz="2400" dirty="0">
                <a:solidFill>
                  <a:srgbClr val="C00000"/>
                </a:solidFill>
                <a:latin typeface="Arial"/>
                <a:cs typeface="Arial"/>
              </a:rPr>
              <a:t>forces</a:t>
            </a:r>
            <a:endParaRPr sz="2400" dirty="0">
              <a:latin typeface="Arial"/>
              <a:cs typeface="Arial"/>
            </a:endParaRPr>
          </a:p>
          <a:p>
            <a:pPr marL="1151255" lvl="2" indent="-224790">
              <a:lnSpc>
                <a:spcPts val="2590"/>
              </a:lnSpc>
              <a:buFont typeface="Wingdings"/>
              <a:buChar char=""/>
              <a:tabLst>
                <a:tab pos="1151890" algn="l"/>
              </a:tabLst>
            </a:pPr>
            <a:r>
              <a:rPr sz="2400" spc="-5" dirty="0">
                <a:latin typeface="Arial"/>
                <a:cs typeface="Arial"/>
              </a:rPr>
              <a:t>Ex.: </a:t>
            </a:r>
            <a:r>
              <a:rPr sz="2400" spc="-10" dirty="0">
                <a:latin typeface="Arial"/>
                <a:cs typeface="Arial"/>
              </a:rPr>
              <a:t>wind </a:t>
            </a:r>
            <a:r>
              <a:rPr sz="2400" dirty="0">
                <a:latin typeface="Arial"/>
                <a:cs typeface="Arial"/>
              </a:rPr>
              <a:t>&amp; </a:t>
            </a:r>
            <a:r>
              <a:rPr sz="2400" spc="-5" dirty="0">
                <a:latin typeface="Arial"/>
                <a:cs typeface="Arial"/>
              </a:rPr>
              <a:t>water</a:t>
            </a:r>
            <a:r>
              <a:rPr sz="2400" spc="25" dirty="0">
                <a:latin typeface="Arial"/>
                <a:cs typeface="Arial"/>
              </a:rPr>
              <a:t> </a:t>
            </a:r>
            <a:r>
              <a:rPr sz="2400" spc="-5" dirty="0">
                <a:latin typeface="Arial"/>
                <a:cs typeface="Arial"/>
              </a:rPr>
              <a:t>currents</a:t>
            </a:r>
            <a:endParaRPr sz="2400" dirty="0">
              <a:latin typeface="Arial"/>
              <a:cs typeface="Arial"/>
            </a:endParaRPr>
          </a:p>
          <a:p>
            <a:pPr marL="824865" lvl="1" indent="-356235">
              <a:lnSpc>
                <a:spcPts val="2590"/>
              </a:lnSpc>
              <a:buClr>
                <a:srgbClr val="000000"/>
              </a:buClr>
              <a:buFont typeface="Wingdings"/>
              <a:buChar char=""/>
              <a:tabLst>
                <a:tab pos="825500" algn="l"/>
              </a:tabLst>
            </a:pPr>
            <a:r>
              <a:rPr sz="2400" spc="-5" dirty="0">
                <a:solidFill>
                  <a:srgbClr val="C00000"/>
                </a:solidFill>
                <a:latin typeface="Arial"/>
                <a:cs typeface="Arial"/>
              </a:rPr>
              <a:t>Landmarks:</a:t>
            </a:r>
            <a:endParaRPr sz="2400" dirty="0">
              <a:latin typeface="Arial"/>
              <a:cs typeface="Arial"/>
            </a:endParaRPr>
          </a:p>
          <a:p>
            <a:pPr marL="1151255" lvl="2" indent="-224790">
              <a:lnSpc>
                <a:spcPts val="2595"/>
              </a:lnSpc>
              <a:buFont typeface="Wingdings"/>
              <a:buChar char=""/>
              <a:tabLst>
                <a:tab pos="1151890" algn="l"/>
              </a:tabLst>
            </a:pPr>
            <a:r>
              <a:rPr sz="2400" spc="-5" dirty="0">
                <a:latin typeface="Arial"/>
                <a:cs typeface="Arial"/>
              </a:rPr>
              <a:t>Ex.: coastlines, mountain ranges,</a:t>
            </a:r>
            <a:r>
              <a:rPr sz="2400" spc="45" dirty="0">
                <a:latin typeface="Arial"/>
                <a:cs typeface="Arial"/>
              </a:rPr>
              <a:t> </a:t>
            </a:r>
            <a:r>
              <a:rPr sz="2400" spc="-5" dirty="0">
                <a:latin typeface="Arial"/>
                <a:cs typeface="Arial"/>
              </a:rPr>
              <a:t>river</a:t>
            </a:r>
            <a:endParaRPr sz="2400" dirty="0">
              <a:latin typeface="Arial"/>
              <a:cs typeface="Arial"/>
            </a:endParaRPr>
          </a:p>
          <a:p>
            <a:pPr marL="927100">
              <a:lnSpc>
                <a:spcPts val="2595"/>
              </a:lnSpc>
            </a:pPr>
            <a:r>
              <a:rPr sz="2400" spc="-5" dirty="0">
                <a:latin typeface="Arial"/>
                <a:cs typeface="Arial"/>
              </a:rPr>
              <a:t>valleys </a:t>
            </a:r>
            <a:r>
              <a:rPr sz="2400" dirty="0">
                <a:latin typeface="Arial"/>
                <a:cs typeface="Arial"/>
              </a:rPr>
              <a:t>&amp; </a:t>
            </a:r>
            <a:r>
              <a:rPr sz="2400" spc="-5" dirty="0">
                <a:latin typeface="Arial"/>
                <a:cs typeface="Arial"/>
              </a:rPr>
              <a:t>distinctive</a:t>
            </a:r>
            <a:r>
              <a:rPr sz="2400" spc="25" dirty="0">
                <a:latin typeface="Arial"/>
                <a:cs typeface="Arial"/>
              </a:rPr>
              <a:t> </a:t>
            </a:r>
            <a:r>
              <a:rPr sz="2400" spc="-5" dirty="0">
                <a:latin typeface="Arial"/>
                <a:cs typeface="Arial"/>
              </a:rPr>
              <a:t>odors</a:t>
            </a:r>
            <a:endParaRPr sz="2400" dirty="0">
              <a:latin typeface="Arial"/>
              <a:cs typeface="Arial"/>
            </a:endParaRPr>
          </a:p>
          <a:p>
            <a:pPr marL="824865" lvl="1" indent="-356235">
              <a:lnSpc>
                <a:spcPts val="2590"/>
              </a:lnSpc>
              <a:buFont typeface="Wingdings"/>
              <a:buChar char=""/>
              <a:tabLst>
                <a:tab pos="825500" algn="l"/>
              </a:tabLst>
            </a:pPr>
            <a:r>
              <a:rPr sz="2400" spc="-5" dirty="0">
                <a:solidFill>
                  <a:srgbClr val="C00000"/>
                </a:solidFill>
                <a:latin typeface="Arial"/>
                <a:cs typeface="Arial"/>
              </a:rPr>
              <a:t>Sun:</a:t>
            </a:r>
            <a:endParaRPr sz="2400" dirty="0">
              <a:latin typeface="Arial"/>
              <a:cs typeface="Arial"/>
            </a:endParaRPr>
          </a:p>
          <a:p>
            <a:pPr marL="1146810" lvl="2" indent="-220345">
              <a:lnSpc>
                <a:spcPts val="2590"/>
              </a:lnSpc>
              <a:buFont typeface="Wingdings"/>
              <a:buChar char=""/>
              <a:tabLst>
                <a:tab pos="1147445" algn="l"/>
              </a:tabLst>
            </a:pPr>
            <a:r>
              <a:rPr sz="2400" spc="-20" dirty="0">
                <a:latin typeface="Arial"/>
                <a:cs typeface="Arial"/>
              </a:rPr>
              <a:t>Track </a:t>
            </a:r>
            <a:r>
              <a:rPr sz="2400" spc="-5" dirty="0">
                <a:latin typeface="Arial"/>
                <a:cs typeface="Arial"/>
              </a:rPr>
              <a:t>the passage </a:t>
            </a:r>
            <a:r>
              <a:rPr sz="2400" dirty="0">
                <a:latin typeface="Arial"/>
                <a:cs typeface="Arial"/>
              </a:rPr>
              <a:t>of </a:t>
            </a:r>
            <a:r>
              <a:rPr sz="2400" spc="-5" dirty="0">
                <a:latin typeface="Arial"/>
                <a:cs typeface="Arial"/>
              </a:rPr>
              <a:t>days and</a:t>
            </a:r>
            <a:r>
              <a:rPr sz="2400" spc="15" dirty="0">
                <a:latin typeface="Arial"/>
                <a:cs typeface="Arial"/>
              </a:rPr>
              <a:t> </a:t>
            </a:r>
            <a:r>
              <a:rPr sz="2400" dirty="0">
                <a:latin typeface="Arial"/>
                <a:cs typeface="Arial"/>
              </a:rPr>
              <a:t>months</a:t>
            </a:r>
          </a:p>
          <a:p>
            <a:pPr marL="927100" marR="5080" lvl="2">
              <a:lnSpc>
                <a:spcPts val="2590"/>
              </a:lnSpc>
              <a:spcBef>
                <a:spcPts val="185"/>
              </a:spcBef>
              <a:buFont typeface="Wingdings"/>
              <a:buChar char=""/>
              <a:tabLst>
                <a:tab pos="1147445" algn="l"/>
              </a:tabLst>
            </a:pPr>
            <a:r>
              <a:rPr sz="2400" spc="-20" dirty="0">
                <a:latin typeface="Arial"/>
                <a:cs typeface="Arial"/>
              </a:rPr>
              <a:t>Track </a:t>
            </a:r>
            <a:r>
              <a:rPr sz="2400" spc="-5" dirty="0">
                <a:latin typeface="Arial"/>
                <a:cs typeface="Arial"/>
              </a:rPr>
              <a:t>their position in relationship </a:t>
            </a:r>
            <a:r>
              <a:rPr sz="2400" dirty="0">
                <a:latin typeface="Arial"/>
                <a:cs typeface="Arial"/>
              </a:rPr>
              <a:t>to the  sun</a:t>
            </a:r>
          </a:p>
        </p:txBody>
      </p:sp>
      <p:sp>
        <p:nvSpPr>
          <p:cNvPr id="3" name="object 3"/>
          <p:cNvSpPr txBox="1">
            <a:spLocks noGrp="1"/>
          </p:cNvSpPr>
          <p:nvPr>
            <p:ph type="title"/>
          </p:nvPr>
        </p:nvSpPr>
        <p:spPr>
          <a:xfrm>
            <a:off x="3174620" y="378178"/>
            <a:ext cx="6303488" cy="504625"/>
          </a:xfrm>
          <a:prstGeom prst="rect">
            <a:avLst/>
          </a:prstGeom>
        </p:spPr>
        <p:txBody>
          <a:bodyPr vert="horz" wrap="square" lIns="0" tIns="12065" rIns="0" bIns="0" rtlCol="0" anchor="ctr">
            <a:spAutoFit/>
          </a:bodyPr>
          <a:lstStyle/>
          <a:p>
            <a:pPr marL="12700">
              <a:lnSpc>
                <a:spcPct val="100000"/>
              </a:lnSpc>
              <a:spcBef>
                <a:spcPts val="95"/>
              </a:spcBef>
            </a:pPr>
            <a:r>
              <a:rPr sz="3200" dirty="0">
                <a:latin typeface="Showcard Gothic" panose="04020904020102020604" pitchFamily="82" charset="0"/>
              </a:rPr>
              <a:t>Migration Destinations</a:t>
            </a:r>
          </a:p>
        </p:txBody>
      </p:sp>
      <p:pic>
        <p:nvPicPr>
          <p:cNvPr id="4" name="Picture 3"/>
          <p:cNvPicPr>
            <a:picLocks noChangeAspect="1"/>
          </p:cNvPicPr>
          <p:nvPr/>
        </p:nvPicPr>
        <p:blipFill>
          <a:blip r:embed="rId3"/>
          <a:stretch>
            <a:fillRect/>
          </a:stretch>
        </p:blipFill>
        <p:spPr>
          <a:xfrm>
            <a:off x="0" y="-92647"/>
            <a:ext cx="12192000" cy="6857999"/>
          </a:xfrm>
          <a:prstGeom prst="rect">
            <a:avLst/>
          </a:prstGeom>
        </p:spPr>
      </p:pic>
    </p:spTree>
    <p:extLst>
      <p:ext uri="{BB962C8B-B14F-4D97-AF65-F5344CB8AC3E}">
        <p14:creationId xmlns:p14="http://schemas.microsoft.com/office/powerpoint/2010/main" val="128315083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object 2"/>
          <p:cNvSpPr txBox="1"/>
          <p:nvPr/>
        </p:nvSpPr>
        <p:spPr>
          <a:xfrm>
            <a:off x="2102916" y="235458"/>
            <a:ext cx="7321550" cy="5879465"/>
          </a:xfrm>
          <a:prstGeom prst="rect">
            <a:avLst/>
          </a:prstGeom>
        </p:spPr>
        <p:txBody>
          <a:bodyPr vert="horz" wrap="square" lIns="0" tIns="12700" rIns="0" bIns="0" rtlCol="0">
            <a:spAutoFit/>
          </a:bodyPr>
          <a:lstStyle/>
          <a:p>
            <a:pPr marL="487680" indent="-475615">
              <a:spcBef>
                <a:spcPts val="100"/>
              </a:spcBef>
              <a:buClr>
                <a:srgbClr val="000000"/>
              </a:buClr>
              <a:buFont typeface="Wingdings"/>
              <a:buChar char=""/>
              <a:tabLst>
                <a:tab pos="488315" algn="l"/>
              </a:tabLst>
            </a:pPr>
            <a:r>
              <a:rPr sz="3200" spc="-5" dirty="0">
                <a:solidFill>
                  <a:srgbClr val="C00000"/>
                </a:solidFill>
                <a:latin typeface="Arial"/>
                <a:cs typeface="Arial"/>
              </a:rPr>
              <a:t>Internal</a:t>
            </a:r>
            <a:r>
              <a:rPr sz="3200" spc="-30" dirty="0">
                <a:solidFill>
                  <a:srgbClr val="C00000"/>
                </a:solidFill>
                <a:latin typeface="Arial"/>
                <a:cs typeface="Arial"/>
              </a:rPr>
              <a:t> </a:t>
            </a:r>
            <a:r>
              <a:rPr sz="3200" spc="-5" dirty="0">
                <a:solidFill>
                  <a:srgbClr val="C00000"/>
                </a:solidFill>
                <a:latin typeface="Arial"/>
                <a:cs typeface="Arial"/>
              </a:rPr>
              <a:t>Clues</a:t>
            </a:r>
            <a:endParaRPr sz="3200">
              <a:latin typeface="Arial"/>
              <a:cs typeface="Arial"/>
            </a:endParaRPr>
          </a:p>
          <a:p>
            <a:pPr marL="922019" lvl="1" indent="-452755">
              <a:lnSpc>
                <a:spcPts val="3804"/>
              </a:lnSpc>
              <a:spcBef>
                <a:spcPts val="5"/>
              </a:spcBef>
              <a:buFont typeface="Wingdings"/>
              <a:buChar char=""/>
              <a:tabLst>
                <a:tab pos="922655" algn="l"/>
              </a:tabLst>
            </a:pPr>
            <a:r>
              <a:rPr sz="3200" dirty="0">
                <a:latin typeface="Arial"/>
                <a:cs typeface="Arial"/>
              </a:rPr>
              <a:t>Are </a:t>
            </a:r>
            <a:r>
              <a:rPr sz="3200" spc="-5" dirty="0">
                <a:latin typeface="Arial"/>
                <a:cs typeface="Arial"/>
              </a:rPr>
              <a:t>sensitive </a:t>
            </a:r>
            <a:r>
              <a:rPr sz="3200" dirty="0">
                <a:latin typeface="Arial"/>
                <a:cs typeface="Arial"/>
              </a:rPr>
              <a:t>to a </a:t>
            </a:r>
            <a:r>
              <a:rPr sz="3200" spc="-5" dirty="0">
                <a:latin typeface="Arial"/>
                <a:cs typeface="Arial"/>
              </a:rPr>
              <a:t>mineral </a:t>
            </a:r>
            <a:r>
              <a:rPr sz="3200" dirty="0">
                <a:latin typeface="Arial"/>
                <a:cs typeface="Arial"/>
              </a:rPr>
              <a:t>known</a:t>
            </a:r>
            <a:r>
              <a:rPr sz="3200" spc="-85" dirty="0">
                <a:latin typeface="Arial"/>
                <a:cs typeface="Arial"/>
              </a:rPr>
              <a:t> </a:t>
            </a:r>
            <a:r>
              <a:rPr sz="3200" dirty="0">
                <a:latin typeface="Arial"/>
                <a:cs typeface="Arial"/>
              </a:rPr>
              <a:t>as</a:t>
            </a:r>
            <a:endParaRPr sz="3200">
              <a:latin typeface="Arial"/>
              <a:cs typeface="Arial"/>
            </a:endParaRPr>
          </a:p>
          <a:p>
            <a:pPr marL="469900">
              <a:lnSpc>
                <a:spcPts val="3804"/>
              </a:lnSpc>
            </a:pPr>
            <a:r>
              <a:rPr sz="3200" u="heavy" dirty="0">
                <a:solidFill>
                  <a:srgbClr val="35436A"/>
                </a:solidFill>
                <a:uFill>
                  <a:solidFill>
                    <a:srgbClr val="35436A"/>
                  </a:solidFill>
                </a:uFill>
                <a:latin typeface="Comic Sans MS"/>
                <a:cs typeface="Comic Sans MS"/>
              </a:rPr>
              <a:t>magnetite</a:t>
            </a:r>
            <a:endParaRPr sz="3200">
              <a:latin typeface="Comic Sans MS"/>
              <a:cs typeface="Comic Sans MS"/>
            </a:endParaRPr>
          </a:p>
          <a:p>
            <a:pPr marL="926465" marR="54610" lvl="2">
              <a:spcBef>
                <a:spcPts val="70"/>
              </a:spcBef>
              <a:buFont typeface="Wingdings"/>
              <a:buChar char=""/>
              <a:tabLst>
                <a:tab pos="1226185" algn="l"/>
              </a:tabLst>
            </a:pPr>
            <a:r>
              <a:rPr sz="3200" dirty="0">
                <a:latin typeface="Arial"/>
                <a:cs typeface="Arial"/>
              </a:rPr>
              <a:t>Found in </a:t>
            </a:r>
            <a:r>
              <a:rPr sz="3200" spc="-5" dirty="0">
                <a:latin typeface="Arial"/>
                <a:cs typeface="Arial"/>
              </a:rPr>
              <a:t>many </a:t>
            </a:r>
            <a:r>
              <a:rPr sz="3200" dirty="0">
                <a:latin typeface="Arial"/>
                <a:cs typeface="Arial"/>
              </a:rPr>
              <a:t>animals,</a:t>
            </a:r>
            <a:r>
              <a:rPr sz="3200" spc="-80" dirty="0">
                <a:latin typeface="Arial"/>
                <a:cs typeface="Arial"/>
              </a:rPr>
              <a:t> </a:t>
            </a:r>
            <a:r>
              <a:rPr sz="3200" dirty="0">
                <a:latin typeface="Arial"/>
                <a:cs typeface="Arial"/>
              </a:rPr>
              <a:t>including  </a:t>
            </a:r>
            <a:r>
              <a:rPr sz="3200" spc="-10" dirty="0">
                <a:latin typeface="Arial"/>
                <a:cs typeface="Arial"/>
              </a:rPr>
              <a:t>humans</a:t>
            </a:r>
            <a:endParaRPr sz="3200">
              <a:latin typeface="Arial"/>
              <a:cs typeface="Arial"/>
            </a:endParaRPr>
          </a:p>
          <a:p>
            <a:pPr marL="926465" marR="201295" lvl="2">
              <a:buFont typeface="Wingdings"/>
              <a:buChar char=""/>
              <a:tabLst>
                <a:tab pos="1203325" algn="l"/>
              </a:tabLst>
            </a:pPr>
            <a:r>
              <a:rPr sz="3200" dirty="0">
                <a:latin typeface="Arial"/>
                <a:cs typeface="Arial"/>
              </a:rPr>
              <a:t>Allows </a:t>
            </a:r>
            <a:r>
              <a:rPr sz="3200" spc="-5" dirty="0">
                <a:latin typeface="Arial"/>
                <a:cs typeface="Arial"/>
              </a:rPr>
              <a:t>animals </a:t>
            </a:r>
            <a:r>
              <a:rPr sz="3200" dirty="0">
                <a:latin typeface="Arial"/>
                <a:cs typeface="Arial"/>
              </a:rPr>
              <a:t>to </a:t>
            </a:r>
            <a:r>
              <a:rPr sz="3200" spc="-5" dirty="0">
                <a:latin typeface="Arial"/>
                <a:cs typeface="Arial"/>
              </a:rPr>
              <a:t>use </a:t>
            </a:r>
            <a:r>
              <a:rPr sz="3200" dirty="0">
                <a:latin typeface="Arial"/>
                <a:cs typeface="Arial"/>
              </a:rPr>
              <a:t>the</a:t>
            </a:r>
            <a:r>
              <a:rPr sz="3200" spc="-75" dirty="0">
                <a:latin typeface="Arial"/>
                <a:cs typeface="Arial"/>
              </a:rPr>
              <a:t> </a:t>
            </a:r>
            <a:r>
              <a:rPr sz="3200" spc="-15" dirty="0">
                <a:latin typeface="Arial"/>
                <a:cs typeface="Arial"/>
              </a:rPr>
              <a:t>earth’s  </a:t>
            </a:r>
            <a:r>
              <a:rPr sz="3200" spc="-5" dirty="0">
                <a:latin typeface="Arial"/>
                <a:cs typeface="Arial"/>
              </a:rPr>
              <a:t>magnetic field </a:t>
            </a:r>
            <a:r>
              <a:rPr sz="3200" dirty="0">
                <a:latin typeface="Arial"/>
                <a:cs typeface="Arial"/>
              </a:rPr>
              <a:t>as a</a:t>
            </a:r>
            <a:r>
              <a:rPr sz="3200" spc="-40" dirty="0">
                <a:latin typeface="Arial"/>
                <a:cs typeface="Arial"/>
              </a:rPr>
              <a:t> </a:t>
            </a:r>
            <a:r>
              <a:rPr sz="3200" spc="-5" dirty="0">
                <a:latin typeface="Arial"/>
                <a:cs typeface="Arial"/>
              </a:rPr>
              <a:t>guide.</a:t>
            </a:r>
            <a:endParaRPr sz="3200">
              <a:latin typeface="Arial"/>
              <a:cs typeface="Arial"/>
            </a:endParaRPr>
          </a:p>
          <a:p>
            <a:pPr marL="1402715" indent="-476884">
              <a:spcBef>
                <a:spcPts val="5"/>
              </a:spcBef>
              <a:buFont typeface="Wingdings"/>
              <a:buChar char=""/>
              <a:tabLst>
                <a:tab pos="1403350" algn="l"/>
              </a:tabLst>
            </a:pPr>
            <a:r>
              <a:rPr sz="3200" dirty="0">
                <a:latin typeface="Arial"/>
                <a:cs typeface="Arial"/>
              </a:rPr>
              <a:t>Ex.: Gray</a:t>
            </a:r>
            <a:r>
              <a:rPr sz="3200" spc="-45" dirty="0">
                <a:latin typeface="Arial"/>
                <a:cs typeface="Arial"/>
              </a:rPr>
              <a:t> </a:t>
            </a:r>
            <a:r>
              <a:rPr sz="3200" spc="-5" dirty="0">
                <a:latin typeface="Arial"/>
                <a:cs typeface="Arial"/>
              </a:rPr>
              <a:t>whales</a:t>
            </a:r>
            <a:endParaRPr sz="3200">
              <a:latin typeface="Arial"/>
              <a:cs typeface="Arial"/>
            </a:endParaRPr>
          </a:p>
          <a:p>
            <a:pPr marL="1384300" marR="353695" lvl="1">
              <a:buFont typeface="Wingdings"/>
              <a:buChar char=""/>
              <a:tabLst>
                <a:tab pos="1683385" algn="l"/>
              </a:tabLst>
            </a:pPr>
            <a:r>
              <a:rPr sz="3200" spc="-5" dirty="0">
                <a:latin typeface="Arial"/>
                <a:cs typeface="Arial"/>
              </a:rPr>
              <a:t>Large amount </a:t>
            </a:r>
            <a:r>
              <a:rPr sz="3200" dirty="0">
                <a:latin typeface="Arial"/>
                <a:cs typeface="Arial"/>
              </a:rPr>
              <a:t>of </a:t>
            </a:r>
            <a:r>
              <a:rPr sz="3200" spc="-5" dirty="0">
                <a:latin typeface="Arial"/>
                <a:cs typeface="Arial"/>
              </a:rPr>
              <a:t>magnetite</a:t>
            </a:r>
            <a:r>
              <a:rPr sz="3200" spc="-85" dirty="0">
                <a:latin typeface="Arial"/>
                <a:cs typeface="Arial"/>
              </a:rPr>
              <a:t> </a:t>
            </a:r>
            <a:r>
              <a:rPr sz="3200" dirty="0">
                <a:latin typeface="Arial"/>
                <a:cs typeface="Arial"/>
              </a:rPr>
              <a:t>in  </a:t>
            </a:r>
            <a:r>
              <a:rPr sz="3200" spc="-5" dirty="0">
                <a:latin typeface="Arial"/>
                <a:cs typeface="Arial"/>
              </a:rPr>
              <a:t>their retinas</a:t>
            </a:r>
            <a:endParaRPr sz="3200">
              <a:latin typeface="Arial"/>
              <a:cs typeface="Arial"/>
            </a:endParaRPr>
          </a:p>
          <a:p>
            <a:pPr marL="1841500" marR="614045" lvl="2">
              <a:buChar char="•"/>
              <a:tabLst>
                <a:tab pos="2098040" algn="l"/>
              </a:tabLst>
            </a:pPr>
            <a:r>
              <a:rPr sz="3200" spc="-5" dirty="0">
                <a:latin typeface="Arial"/>
                <a:cs typeface="Arial"/>
              </a:rPr>
              <a:t>Helps them navigate</a:t>
            </a:r>
            <a:r>
              <a:rPr sz="3200" spc="-55" dirty="0">
                <a:latin typeface="Arial"/>
                <a:cs typeface="Arial"/>
              </a:rPr>
              <a:t> </a:t>
            </a:r>
            <a:r>
              <a:rPr sz="3200" spc="-5" dirty="0">
                <a:latin typeface="Arial"/>
                <a:cs typeface="Arial"/>
              </a:rPr>
              <a:t>their  10,000 mile</a:t>
            </a:r>
            <a:r>
              <a:rPr sz="3200" spc="-25" dirty="0">
                <a:latin typeface="Arial"/>
                <a:cs typeface="Arial"/>
              </a:rPr>
              <a:t> </a:t>
            </a:r>
            <a:r>
              <a:rPr sz="3200" spc="-5" dirty="0">
                <a:latin typeface="Arial"/>
                <a:cs typeface="Arial"/>
              </a:rPr>
              <a:t>journey</a:t>
            </a:r>
            <a:endParaRPr sz="3200">
              <a:latin typeface="Arial"/>
              <a:cs typeface="Arial"/>
            </a:endParaRPr>
          </a:p>
        </p:txBody>
      </p:sp>
      <p:pic>
        <p:nvPicPr>
          <p:cNvPr id="3" name="Picture 2"/>
          <p:cNvPicPr>
            <a:picLocks noChangeAspect="1"/>
          </p:cNvPicPr>
          <p:nvPr/>
        </p:nvPicPr>
        <p:blipFill>
          <a:blip r:embed="rId2"/>
          <a:stretch>
            <a:fillRect/>
          </a:stretch>
        </p:blipFill>
        <p:spPr>
          <a:xfrm>
            <a:off x="0" y="-92647"/>
            <a:ext cx="12192000" cy="6857999"/>
          </a:xfrm>
          <a:prstGeom prst="rect">
            <a:avLst/>
          </a:prstGeom>
        </p:spPr>
      </p:pic>
    </p:spTree>
    <p:extLst>
      <p:ext uri="{BB962C8B-B14F-4D97-AF65-F5344CB8AC3E}">
        <p14:creationId xmlns:p14="http://schemas.microsoft.com/office/powerpoint/2010/main" val="383819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4" name="object 4"/>
          <p:cNvSpPr/>
          <p:nvPr/>
        </p:nvSpPr>
        <p:spPr>
          <a:xfrm>
            <a:off x="11166846" y="5612714"/>
            <a:ext cx="548640" cy="548640"/>
          </a:xfrm>
          <a:custGeom>
            <a:avLst/>
            <a:gdLst/>
            <a:ahLst/>
            <a:cxnLst/>
            <a:rect l="l" t="t" r="r" b="b"/>
            <a:pathLst>
              <a:path w="548640" h="548639">
                <a:moveTo>
                  <a:pt x="274320" y="0"/>
                </a:moveTo>
                <a:lnTo>
                  <a:pt x="225008" y="4419"/>
                </a:lnTo>
                <a:lnTo>
                  <a:pt x="178597" y="17162"/>
                </a:lnTo>
                <a:lnTo>
                  <a:pt x="135861" y="37453"/>
                </a:lnTo>
                <a:lnTo>
                  <a:pt x="97575" y="64518"/>
                </a:lnTo>
                <a:lnTo>
                  <a:pt x="64513" y="97580"/>
                </a:lnTo>
                <a:lnTo>
                  <a:pt x="37450" y="135867"/>
                </a:lnTo>
                <a:lnTo>
                  <a:pt x="17161" y="178602"/>
                </a:lnTo>
                <a:lnTo>
                  <a:pt x="4419" y="225011"/>
                </a:lnTo>
                <a:lnTo>
                  <a:pt x="0" y="274319"/>
                </a:lnTo>
                <a:lnTo>
                  <a:pt x="4419" y="323628"/>
                </a:lnTo>
                <a:lnTo>
                  <a:pt x="17161" y="370037"/>
                </a:lnTo>
                <a:lnTo>
                  <a:pt x="37450" y="412772"/>
                </a:lnTo>
                <a:lnTo>
                  <a:pt x="64513" y="451059"/>
                </a:lnTo>
                <a:lnTo>
                  <a:pt x="97575" y="484121"/>
                </a:lnTo>
                <a:lnTo>
                  <a:pt x="135861" y="511186"/>
                </a:lnTo>
                <a:lnTo>
                  <a:pt x="178597" y="531477"/>
                </a:lnTo>
                <a:lnTo>
                  <a:pt x="225008" y="544220"/>
                </a:lnTo>
                <a:lnTo>
                  <a:pt x="274320" y="548640"/>
                </a:lnTo>
                <a:lnTo>
                  <a:pt x="323631" y="544220"/>
                </a:lnTo>
                <a:lnTo>
                  <a:pt x="370042" y="531477"/>
                </a:lnTo>
                <a:lnTo>
                  <a:pt x="412778" y="511186"/>
                </a:lnTo>
                <a:lnTo>
                  <a:pt x="451064" y="484121"/>
                </a:lnTo>
                <a:lnTo>
                  <a:pt x="484126" y="451059"/>
                </a:lnTo>
                <a:lnTo>
                  <a:pt x="511189" y="412772"/>
                </a:lnTo>
                <a:lnTo>
                  <a:pt x="531478" y="370037"/>
                </a:lnTo>
                <a:lnTo>
                  <a:pt x="544220" y="323628"/>
                </a:lnTo>
                <a:lnTo>
                  <a:pt x="548640" y="274319"/>
                </a:lnTo>
                <a:lnTo>
                  <a:pt x="544220" y="225011"/>
                </a:lnTo>
                <a:lnTo>
                  <a:pt x="531478" y="178602"/>
                </a:lnTo>
                <a:lnTo>
                  <a:pt x="511189" y="135867"/>
                </a:lnTo>
                <a:lnTo>
                  <a:pt x="484126" y="97580"/>
                </a:lnTo>
                <a:lnTo>
                  <a:pt x="451064" y="64518"/>
                </a:lnTo>
                <a:lnTo>
                  <a:pt x="412778" y="37453"/>
                </a:lnTo>
                <a:lnTo>
                  <a:pt x="370042" y="17162"/>
                </a:lnTo>
                <a:lnTo>
                  <a:pt x="323631" y="4419"/>
                </a:lnTo>
                <a:lnTo>
                  <a:pt x="274320" y="0"/>
                </a:lnTo>
                <a:close/>
              </a:path>
            </a:pathLst>
          </a:custGeom>
          <a:solidFill>
            <a:srgbClr val="3891A7"/>
          </a:solidFill>
        </p:spPr>
        <p:txBody>
          <a:bodyPr wrap="square" lIns="0" tIns="0" rIns="0" bIns="0" rtlCol="0"/>
          <a:lstStyle/>
          <a:p>
            <a:endParaRPr/>
          </a:p>
        </p:txBody>
      </p:sp>
      <p:sp>
        <p:nvSpPr>
          <p:cNvPr id="11" name="object 11"/>
          <p:cNvSpPr txBox="1"/>
          <p:nvPr/>
        </p:nvSpPr>
        <p:spPr>
          <a:xfrm>
            <a:off x="1817014" y="1009854"/>
            <a:ext cx="6818630" cy="3737562"/>
          </a:xfrm>
          <a:prstGeom prst="rect">
            <a:avLst/>
          </a:prstGeom>
        </p:spPr>
        <p:txBody>
          <a:bodyPr vert="horz" wrap="square" lIns="0" tIns="94615" rIns="0" bIns="0" rtlCol="0">
            <a:spAutoFit/>
          </a:bodyPr>
          <a:lstStyle/>
          <a:p>
            <a:pPr marL="155575" marR="5080">
              <a:lnSpc>
                <a:spcPts val="2690"/>
              </a:lnSpc>
              <a:spcBef>
                <a:spcPts val="745"/>
              </a:spcBef>
              <a:buFont typeface="Wingdings"/>
              <a:buChar char=""/>
              <a:tabLst>
                <a:tab pos="572135" algn="l"/>
              </a:tabLst>
            </a:pPr>
            <a:r>
              <a:rPr sz="2800" spc="-5" dirty="0">
                <a:solidFill>
                  <a:srgbClr val="2A6C7C"/>
                </a:solidFill>
                <a:latin typeface="Arial"/>
                <a:cs typeface="Arial"/>
              </a:rPr>
              <a:t>Most animals must </a:t>
            </a:r>
            <a:r>
              <a:rPr sz="2800" u="heavy" spc="-5" dirty="0">
                <a:solidFill>
                  <a:srgbClr val="2A6C7C"/>
                </a:solidFill>
                <a:uFill>
                  <a:solidFill>
                    <a:srgbClr val="2A6C7C"/>
                  </a:solidFill>
                </a:uFill>
                <a:latin typeface="Arial"/>
                <a:cs typeface="Arial"/>
              </a:rPr>
              <a:t>learn</a:t>
            </a:r>
            <a:r>
              <a:rPr sz="2800" spc="-5" dirty="0">
                <a:solidFill>
                  <a:srgbClr val="2A6C7C"/>
                </a:solidFill>
                <a:latin typeface="Arial"/>
                <a:cs typeface="Arial"/>
              </a:rPr>
              <a:t> </a:t>
            </a:r>
            <a:r>
              <a:rPr sz="2800" dirty="0">
                <a:solidFill>
                  <a:srgbClr val="2A6C7C"/>
                </a:solidFill>
                <a:latin typeface="Arial"/>
                <a:cs typeface="Arial"/>
              </a:rPr>
              <a:t>their migratory  routes.</a:t>
            </a:r>
            <a:endParaRPr sz="2800" dirty="0">
              <a:latin typeface="Arial"/>
              <a:cs typeface="Arial"/>
            </a:endParaRPr>
          </a:p>
          <a:p>
            <a:pPr marL="12700" marR="3208655">
              <a:lnSpc>
                <a:spcPts val="2810"/>
              </a:lnSpc>
              <a:spcBef>
                <a:spcPts val="2010"/>
              </a:spcBef>
              <a:buSzPct val="96153"/>
              <a:buFont typeface="Wingdings"/>
              <a:buChar char=""/>
              <a:tabLst>
                <a:tab pos="308610" algn="l"/>
              </a:tabLst>
            </a:pPr>
            <a:r>
              <a:rPr sz="2600" dirty="0">
                <a:latin typeface="Arial"/>
                <a:cs typeface="Arial"/>
              </a:rPr>
              <a:t>Older members of the  group teach the</a:t>
            </a:r>
            <a:r>
              <a:rPr sz="2600" spc="-45" dirty="0">
                <a:latin typeface="Arial"/>
                <a:cs typeface="Arial"/>
              </a:rPr>
              <a:t> </a:t>
            </a:r>
            <a:r>
              <a:rPr sz="2600" dirty="0">
                <a:latin typeface="Arial"/>
                <a:cs typeface="Arial"/>
              </a:rPr>
              <a:t>younger  animals:</a:t>
            </a:r>
          </a:p>
          <a:p>
            <a:pPr marL="597535" lvl="1" indent="-128270">
              <a:lnSpc>
                <a:spcPts val="2205"/>
              </a:lnSpc>
              <a:buSzPct val="95454"/>
              <a:buFont typeface="Wingdings"/>
              <a:buChar char=""/>
              <a:tabLst>
                <a:tab pos="598170" algn="l"/>
              </a:tabLst>
            </a:pPr>
            <a:r>
              <a:rPr sz="2200" spc="-5" dirty="0">
                <a:latin typeface="Arial"/>
                <a:cs typeface="Arial"/>
              </a:rPr>
              <a:t>The </a:t>
            </a:r>
            <a:r>
              <a:rPr sz="2200" dirty="0">
                <a:latin typeface="Arial"/>
                <a:cs typeface="Arial"/>
              </a:rPr>
              <a:t>route</a:t>
            </a:r>
            <a:r>
              <a:rPr sz="2200" spc="20" dirty="0">
                <a:latin typeface="Arial"/>
                <a:cs typeface="Arial"/>
              </a:rPr>
              <a:t> </a:t>
            </a:r>
            <a:r>
              <a:rPr sz="2200" spc="-5" dirty="0">
                <a:latin typeface="Arial"/>
                <a:cs typeface="Arial"/>
              </a:rPr>
              <a:t>traveled</a:t>
            </a:r>
            <a:endParaRPr sz="2200" dirty="0">
              <a:latin typeface="Arial"/>
              <a:cs typeface="Arial"/>
            </a:endParaRPr>
          </a:p>
          <a:p>
            <a:pPr marL="469900" marR="2981325" lvl="1">
              <a:lnSpc>
                <a:spcPts val="2380"/>
              </a:lnSpc>
              <a:spcBef>
                <a:spcPts val="160"/>
              </a:spcBef>
              <a:buSzPct val="95454"/>
              <a:buFont typeface="Wingdings"/>
              <a:buChar char=""/>
              <a:tabLst>
                <a:tab pos="598170" algn="l"/>
              </a:tabLst>
            </a:pPr>
            <a:r>
              <a:rPr sz="2200" spc="-25" dirty="0">
                <a:latin typeface="Arial"/>
                <a:cs typeface="Arial"/>
              </a:rPr>
              <a:t>Valuable </a:t>
            </a:r>
            <a:r>
              <a:rPr sz="2200" dirty="0">
                <a:latin typeface="Arial"/>
                <a:cs typeface="Arial"/>
              </a:rPr>
              <a:t>strategies and/or  </a:t>
            </a:r>
            <a:r>
              <a:rPr sz="2200" spc="-5" dirty="0">
                <a:latin typeface="Arial"/>
                <a:cs typeface="Arial"/>
              </a:rPr>
              <a:t>behaviors</a:t>
            </a:r>
            <a:endParaRPr sz="2200" dirty="0">
              <a:latin typeface="Arial"/>
              <a:cs typeface="Arial"/>
            </a:endParaRPr>
          </a:p>
          <a:p>
            <a:pPr marL="307975" indent="-295910">
              <a:lnSpc>
                <a:spcPts val="2610"/>
              </a:lnSpc>
              <a:buSzPct val="96153"/>
              <a:buFont typeface="Wingdings"/>
              <a:buChar char=""/>
              <a:tabLst>
                <a:tab pos="308610" algn="l"/>
              </a:tabLst>
            </a:pPr>
            <a:r>
              <a:rPr sz="2600" dirty="0">
                <a:latin typeface="Arial"/>
                <a:cs typeface="Arial"/>
              </a:rPr>
              <a:t>Humans teach</a:t>
            </a:r>
            <a:r>
              <a:rPr sz="2600" spc="-40" dirty="0">
                <a:latin typeface="Arial"/>
                <a:cs typeface="Arial"/>
              </a:rPr>
              <a:t> </a:t>
            </a:r>
            <a:r>
              <a:rPr sz="2600" dirty="0">
                <a:latin typeface="Arial"/>
                <a:cs typeface="Arial"/>
              </a:rPr>
              <a:t>younger</a:t>
            </a:r>
          </a:p>
          <a:p>
            <a:pPr marL="12700">
              <a:lnSpc>
                <a:spcPts val="2835"/>
              </a:lnSpc>
            </a:pPr>
            <a:r>
              <a:rPr sz="2600" dirty="0">
                <a:latin typeface="Arial"/>
                <a:cs typeface="Arial"/>
              </a:rPr>
              <a:t>animals,</a:t>
            </a:r>
            <a:r>
              <a:rPr sz="2600" spc="-25" dirty="0">
                <a:latin typeface="Arial"/>
                <a:cs typeface="Arial"/>
              </a:rPr>
              <a:t> </a:t>
            </a:r>
            <a:r>
              <a:rPr sz="2600" dirty="0">
                <a:latin typeface="Arial"/>
                <a:cs typeface="Arial"/>
              </a:rPr>
              <a:t>too</a:t>
            </a:r>
            <a:r>
              <a:rPr sz="2600" dirty="0" smtClean="0">
                <a:latin typeface="Arial"/>
                <a:cs typeface="Arial"/>
              </a:rPr>
              <a:t>.</a:t>
            </a:r>
            <a:endParaRPr sz="2600" dirty="0">
              <a:latin typeface="Arial"/>
              <a:cs typeface="Arial"/>
            </a:endParaRPr>
          </a:p>
        </p:txBody>
      </p:sp>
      <p:sp>
        <p:nvSpPr>
          <p:cNvPr id="12" name="object 12"/>
          <p:cNvSpPr txBox="1"/>
          <p:nvPr/>
        </p:nvSpPr>
        <p:spPr>
          <a:xfrm>
            <a:off x="1817014" y="5087569"/>
            <a:ext cx="3449954" cy="1050290"/>
          </a:xfrm>
          <a:prstGeom prst="rect">
            <a:avLst/>
          </a:prstGeom>
        </p:spPr>
        <p:txBody>
          <a:bodyPr vert="horz" wrap="square" lIns="0" tIns="49530" rIns="0" bIns="0" rtlCol="0">
            <a:spAutoFit/>
          </a:bodyPr>
          <a:lstStyle/>
          <a:p>
            <a:pPr marL="355600" marR="5080" indent="-342900">
              <a:lnSpc>
                <a:spcPct val="90000"/>
              </a:lnSpc>
              <a:spcBef>
                <a:spcPts val="390"/>
              </a:spcBef>
              <a:buFont typeface="Wingdings"/>
              <a:buChar char=""/>
              <a:tabLst>
                <a:tab pos="355600" algn="l"/>
              </a:tabLst>
            </a:pPr>
            <a:r>
              <a:rPr sz="2400" spc="-5" dirty="0">
                <a:latin typeface="Arial"/>
                <a:cs typeface="Arial"/>
              </a:rPr>
              <a:t>Animals who </a:t>
            </a:r>
            <a:r>
              <a:rPr sz="2400" dirty="0">
                <a:latin typeface="Arial"/>
                <a:cs typeface="Arial"/>
              </a:rPr>
              <a:t>are </a:t>
            </a:r>
            <a:r>
              <a:rPr sz="2400" spc="-5" dirty="0">
                <a:latin typeface="Arial"/>
                <a:cs typeface="Arial"/>
              </a:rPr>
              <a:t>not  taught these</a:t>
            </a:r>
            <a:r>
              <a:rPr sz="2400" spc="-20" dirty="0">
                <a:latin typeface="Arial"/>
                <a:cs typeface="Arial"/>
              </a:rPr>
              <a:t> </a:t>
            </a:r>
            <a:r>
              <a:rPr sz="2400" spc="-5" dirty="0">
                <a:latin typeface="Arial"/>
                <a:cs typeface="Arial"/>
              </a:rPr>
              <a:t>behaviors  will </a:t>
            </a:r>
            <a:r>
              <a:rPr sz="2400" dirty="0">
                <a:latin typeface="Arial"/>
                <a:cs typeface="Arial"/>
              </a:rPr>
              <a:t>not </a:t>
            </a:r>
            <a:r>
              <a:rPr sz="2400" spc="-5" dirty="0">
                <a:latin typeface="Arial"/>
                <a:cs typeface="Arial"/>
              </a:rPr>
              <a:t>likely</a:t>
            </a:r>
            <a:r>
              <a:rPr sz="2400" dirty="0">
                <a:latin typeface="Arial"/>
                <a:cs typeface="Arial"/>
              </a:rPr>
              <a:t> survive.</a:t>
            </a:r>
          </a:p>
        </p:txBody>
      </p:sp>
      <p:sp>
        <p:nvSpPr>
          <p:cNvPr id="13" name="object 13"/>
          <p:cNvSpPr txBox="1">
            <a:spLocks noGrp="1"/>
          </p:cNvSpPr>
          <p:nvPr>
            <p:ph type="title"/>
          </p:nvPr>
        </p:nvSpPr>
        <p:spPr>
          <a:xfrm>
            <a:off x="3103245" y="328074"/>
            <a:ext cx="4966335" cy="505267"/>
          </a:xfrm>
          <a:prstGeom prst="rect">
            <a:avLst/>
          </a:prstGeom>
        </p:spPr>
        <p:txBody>
          <a:bodyPr vert="horz" wrap="square" lIns="0" tIns="12700" rIns="0" bIns="0" rtlCol="0" anchor="ctr">
            <a:spAutoFit/>
          </a:bodyPr>
          <a:lstStyle/>
          <a:p>
            <a:pPr marL="12700">
              <a:lnSpc>
                <a:spcPct val="100000"/>
              </a:lnSpc>
              <a:spcBef>
                <a:spcPts val="100"/>
              </a:spcBef>
            </a:pPr>
            <a:r>
              <a:rPr sz="3200" dirty="0">
                <a:latin typeface="Showcard Gothic" panose="04020904020102020604" pitchFamily="82" charset="0"/>
              </a:rPr>
              <a:t>Migration Behaviors</a:t>
            </a:r>
          </a:p>
        </p:txBody>
      </p:sp>
      <p:sp>
        <p:nvSpPr>
          <p:cNvPr id="14" name="object 5"/>
          <p:cNvSpPr/>
          <p:nvPr/>
        </p:nvSpPr>
        <p:spPr>
          <a:xfrm>
            <a:off x="6550269" y="1719655"/>
            <a:ext cx="4392381" cy="4355830"/>
          </a:xfrm>
          <a:prstGeom prst="rect">
            <a:avLst/>
          </a:prstGeom>
          <a:blipFill>
            <a:blip r:embed="rId2" cstate="print"/>
            <a:stretch>
              <a:fillRect/>
            </a:stretch>
          </a:blipFill>
        </p:spPr>
        <p:txBody>
          <a:bodyPr wrap="square" lIns="0" tIns="0" rIns="0" bIns="0" rtlCol="0"/>
          <a:lstStyle/>
          <a:p>
            <a:endParaRPr/>
          </a:p>
        </p:txBody>
      </p:sp>
      <p:pic>
        <p:nvPicPr>
          <p:cNvPr id="15" name="Picture 14"/>
          <p:cNvPicPr>
            <a:picLocks noChangeAspect="1"/>
          </p:cNvPicPr>
          <p:nvPr/>
        </p:nvPicPr>
        <p:blipFill>
          <a:blip r:embed="rId3"/>
          <a:stretch>
            <a:fillRect/>
          </a:stretch>
        </p:blipFill>
        <p:spPr>
          <a:xfrm>
            <a:off x="0" y="1"/>
            <a:ext cx="12192000" cy="6857999"/>
          </a:xfrm>
          <a:prstGeom prst="rect">
            <a:avLst/>
          </a:prstGeom>
        </p:spPr>
      </p:pic>
    </p:spTree>
    <p:extLst>
      <p:ext uri="{BB962C8B-B14F-4D97-AF65-F5344CB8AC3E}">
        <p14:creationId xmlns:p14="http://schemas.microsoft.com/office/powerpoint/2010/main" val="2056942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object 2"/>
          <p:cNvSpPr/>
          <p:nvPr/>
        </p:nvSpPr>
        <p:spPr>
          <a:xfrm>
            <a:off x="2910839" y="193547"/>
            <a:ext cx="5797296" cy="57454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881884" y="701041"/>
            <a:ext cx="5865875" cy="67055"/>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2317192" y="1011758"/>
            <a:ext cx="7273925" cy="4415790"/>
          </a:xfrm>
          <a:prstGeom prst="rect">
            <a:avLst/>
          </a:prstGeom>
        </p:spPr>
        <p:txBody>
          <a:bodyPr vert="horz" wrap="square" lIns="0" tIns="12700" rIns="0" bIns="0" rtlCol="0">
            <a:spAutoFit/>
          </a:bodyPr>
          <a:lstStyle/>
          <a:p>
            <a:pPr marL="12700" marR="5080">
              <a:spcBef>
                <a:spcPts val="100"/>
              </a:spcBef>
              <a:buAutoNum type="arabicPeriod"/>
              <a:tabLst>
                <a:tab pos="622935" algn="l"/>
                <a:tab pos="3194685" algn="l"/>
              </a:tabLst>
            </a:pPr>
            <a:r>
              <a:rPr sz="4800" spc="-5" dirty="0">
                <a:latin typeface="Times New Roman"/>
                <a:cs typeface="Times New Roman"/>
              </a:rPr>
              <a:t>Shortage </a:t>
            </a:r>
            <a:r>
              <a:rPr sz="4800" dirty="0">
                <a:latin typeface="Times New Roman"/>
                <a:cs typeface="Times New Roman"/>
              </a:rPr>
              <a:t>of food supply</a:t>
            </a:r>
            <a:r>
              <a:rPr sz="4800" spc="-55" dirty="0">
                <a:latin typeface="Times New Roman"/>
                <a:cs typeface="Times New Roman"/>
              </a:rPr>
              <a:t> </a:t>
            </a:r>
            <a:r>
              <a:rPr sz="4800" dirty="0">
                <a:latin typeface="Times New Roman"/>
                <a:cs typeface="Times New Roman"/>
              </a:rPr>
              <a:t>on  the breeding	ground</a:t>
            </a:r>
            <a:endParaRPr sz="4800">
              <a:latin typeface="Times New Roman"/>
              <a:cs typeface="Times New Roman"/>
            </a:endParaRPr>
          </a:p>
          <a:p>
            <a:pPr marL="622300" indent="-610235">
              <a:spcBef>
                <a:spcPts val="5"/>
              </a:spcBef>
              <a:buAutoNum type="arabicPeriod"/>
              <a:tabLst>
                <a:tab pos="622935" algn="l"/>
              </a:tabLst>
            </a:pPr>
            <a:r>
              <a:rPr sz="4800" spc="-5" dirty="0">
                <a:latin typeface="Times New Roman"/>
                <a:cs typeface="Times New Roman"/>
              </a:rPr>
              <a:t>Environmental </a:t>
            </a:r>
            <a:r>
              <a:rPr sz="4800" dirty="0">
                <a:latin typeface="Times New Roman"/>
                <a:cs typeface="Times New Roman"/>
              </a:rPr>
              <a:t>factors</a:t>
            </a:r>
            <a:endParaRPr sz="4800">
              <a:latin typeface="Times New Roman"/>
              <a:cs typeface="Times New Roman"/>
            </a:endParaRPr>
          </a:p>
          <a:p>
            <a:pPr marL="622300" indent="-609600">
              <a:buAutoNum type="arabicPeriod"/>
              <a:tabLst>
                <a:tab pos="621665" algn="l"/>
                <a:tab pos="622300" algn="l"/>
                <a:tab pos="2669540" algn="l"/>
              </a:tabLst>
            </a:pPr>
            <a:r>
              <a:rPr sz="4800" dirty="0">
                <a:latin typeface="Times New Roman"/>
                <a:cs typeface="Times New Roman"/>
              </a:rPr>
              <a:t>Internal	factors</a:t>
            </a:r>
            <a:endParaRPr sz="4800">
              <a:latin typeface="Times New Roman"/>
              <a:cs typeface="Times New Roman"/>
            </a:endParaRPr>
          </a:p>
          <a:p>
            <a:pPr marL="622300" indent="-610235">
              <a:buAutoNum type="arabicPeriod"/>
              <a:tabLst>
                <a:tab pos="622935" algn="l"/>
              </a:tabLst>
            </a:pPr>
            <a:r>
              <a:rPr sz="4800" dirty="0">
                <a:latin typeface="Times New Roman"/>
                <a:cs typeface="Times New Roman"/>
              </a:rPr>
              <a:t>Photoperiodism</a:t>
            </a:r>
            <a:endParaRPr sz="4800">
              <a:latin typeface="Times New Roman"/>
              <a:cs typeface="Times New Roman"/>
            </a:endParaRPr>
          </a:p>
          <a:p>
            <a:pPr marL="622300" indent="-609600">
              <a:spcBef>
                <a:spcPts val="5"/>
              </a:spcBef>
              <a:buAutoNum type="arabicPeriod"/>
              <a:tabLst>
                <a:tab pos="621665" algn="l"/>
                <a:tab pos="622300" algn="l"/>
                <a:tab pos="1553210" algn="l"/>
              </a:tabLst>
            </a:pPr>
            <a:r>
              <a:rPr sz="4800" spc="-5" dirty="0">
                <a:latin typeface="Times New Roman"/>
                <a:cs typeface="Times New Roman"/>
              </a:rPr>
              <a:t>Fat	</a:t>
            </a:r>
            <a:r>
              <a:rPr sz="4800" dirty="0">
                <a:latin typeface="Times New Roman"/>
                <a:cs typeface="Times New Roman"/>
              </a:rPr>
              <a:t>deposition</a:t>
            </a:r>
            <a:endParaRPr sz="4800">
              <a:latin typeface="Times New Roman"/>
              <a:cs typeface="Times New Roman"/>
            </a:endParaRPr>
          </a:p>
        </p:txBody>
      </p:sp>
      <p:pic>
        <p:nvPicPr>
          <p:cNvPr id="5" name="Picture 4"/>
          <p:cNvPicPr>
            <a:picLocks noChangeAspect="1"/>
          </p:cNvPicPr>
          <p:nvPr/>
        </p:nvPicPr>
        <p:blipFill>
          <a:blip r:embed="rId4"/>
          <a:stretch>
            <a:fillRect/>
          </a:stretch>
        </p:blipFill>
        <p:spPr>
          <a:xfrm>
            <a:off x="0" y="1"/>
            <a:ext cx="12192000" cy="6857999"/>
          </a:xfrm>
          <a:prstGeom prst="rect">
            <a:avLst/>
          </a:prstGeom>
        </p:spPr>
      </p:pic>
    </p:spTree>
    <p:extLst>
      <p:ext uri="{BB962C8B-B14F-4D97-AF65-F5344CB8AC3E}">
        <p14:creationId xmlns:p14="http://schemas.microsoft.com/office/powerpoint/2010/main" val="4248912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031289" y="274702"/>
            <a:ext cx="4111625" cy="513715"/>
          </a:xfrm>
          <a:prstGeom prst="rect">
            <a:avLst/>
          </a:prstGeom>
        </p:spPr>
        <p:txBody>
          <a:bodyPr vert="horz" wrap="square" lIns="0" tIns="12700" rIns="0" bIns="0" rtlCol="0" anchor="ctr">
            <a:spAutoFit/>
          </a:bodyPr>
          <a:lstStyle/>
          <a:p>
            <a:pPr marL="12700">
              <a:lnSpc>
                <a:spcPct val="100000"/>
              </a:lnSpc>
              <a:spcBef>
                <a:spcPts val="100"/>
              </a:spcBef>
            </a:pPr>
            <a:r>
              <a:rPr sz="3200" u="heavy" spc="5" dirty="0">
                <a:solidFill>
                  <a:srgbClr val="00AF50"/>
                </a:solidFill>
                <a:uFill>
                  <a:solidFill>
                    <a:srgbClr val="00AF50"/>
                  </a:solidFill>
                </a:uFill>
                <a:latin typeface="Times New Roman" panose="02020603050405020304" pitchFamily="18" charset="0"/>
                <a:cs typeface="Times New Roman" panose="02020603050405020304" pitchFamily="18" charset="0"/>
              </a:rPr>
              <a:t>Pattern </a:t>
            </a:r>
            <a:r>
              <a:rPr sz="3200" u="heavy" spc="30" dirty="0">
                <a:solidFill>
                  <a:srgbClr val="00AF50"/>
                </a:solidFill>
                <a:uFill>
                  <a:solidFill>
                    <a:srgbClr val="00AF50"/>
                  </a:solidFill>
                </a:uFill>
                <a:latin typeface="Times New Roman" panose="02020603050405020304" pitchFamily="18" charset="0"/>
                <a:cs typeface="Times New Roman" panose="02020603050405020304" pitchFamily="18" charset="0"/>
              </a:rPr>
              <a:t>of</a:t>
            </a:r>
            <a:r>
              <a:rPr sz="3200" u="heavy" spc="-120" dirty="0">
                <a:solidFill>
                  <a:srgbClr val="00AF50"/>
                </a:solidFill>
                <a:uFill>
                  <a:solidFill>
                    <a:srgbClr val="00AF50"/>
                  </a:solidFill>
                </a:uFill>
                <a:latin typeface="Times New Roman" panose="02020603050405020304" pitchFamily="18" charset="0"/>
                <a:cs typeface="Times New Roman" panose="02020603050405020304" pitchFamily="18" charset="0"/>
              </a:rPr>
              <a:t> </a:t>
            </a:r>
            <a:r>
              <a:rPr sz="3200" u="heavy" spc="-30" dirty="0">
                <a:solidFill>
                  <a:srgbClr val="00AF50"/>
                </a:solidFill>
                <a:uFill>
                  <a:solidFill>
                    <a:srgbClr val="00AF50"/>
                  </a:solidFill>
                </a:uFill>
                <a:latin typeface="Times New Roman" panose="02020603050405020304" pitchFamily="18" charset="0"/>
                <a:cs typeface="Times New Roman" panose="02020603050405020304" pitchFamily="18" charset="0"/>
              </a:rPr>
              <a:t>migration?</a:t>
            </a:r>
            <a:endParaRPr sz="3200">
              <a:latin typeface="Times New Roman" panose="02020603050405020304" pitchFamily="18" charset="0"/>
              <a:cs typeface="Times New Roman" panose="02020603050405020304" pitchFamily="18" charset="0"/>
            </a:endParaRPr>
          </a:p>
        </p:txBody>
      </p:sp>
      <p:sp>
        <p:nvSpPr>
          <p:cNvPr id="3" name="object 3"/>
          <p:cNvSpPr txBox="1"/>
          <p:nvPr/>
        </p:nvSpPr>
        <p:spPr>
          <a:xfrm>
            <a:off x="1888643" y="878205"/>
            <a:ext cx="7738109" cy="5332095"/>
          </a:xfrm>
          <a:prstGeom prst="rect">
            <a:avLst/>
          </a:prstGeom>
        </p:spPr>
        <p:txBody>
          <a:bodyPr vert="horz" wrap="square" lIns="0" tIns="12700" rIns="0" bIns="0" rtlCol="0">
            <a:spAutoFit/>
          </a:bodyPr>
          <a:lstStyle/>
          <a:p>
            <a:pPr marL="367665" indent="-355600">
              <a:lnSpc>
                <a:spcPts val="2800"/>
              </a:lnSpc>
              <a:spcBef>
                <a:spcPts val="100"/>
              </a:spcBef>
              <a:buFont typeface="Wingdings"/>
              <a:buChar char=""/>
              <a:tabLst>
                <a:tab pos="368300" algn="l"/>
              </a:tabLst>
            </a:pPr>
            <a:r>
              <a:rPr sz="2400" dirty="0">
                <a:solidFill>
                  <a:srgbClr val="3891A7"/>
                </a:solidFill>
                <a:latin typeface="Times New Roman" panose="02020603050405020304" pitchFamily="18" charset="0"/>
                <a:cs typeface="Times New Roman" panose="02020603050405020304" pitchFamily="18" charset="0"/>
              </a:rPr>
              <a:t>3</a:t>
            </a:r>
            <a:r>
              <a:rPr sz="2400" spc="-5" dirty="0">
                <a:solidFill>
                  <a:srgbClr val="3891A7"/>
                </a:solidFill>
                <a:latin typeface="Times New Roman" panose="02020603050405020304" pitchFamily="18" charset="0"/>
                <a:cs typeface="Times New Roman" panose="02020603050405020304" pitchFamily="18" charset="0"/>
              </a:rPr>
              <a:t> </a:t>
            </a:r>
            <a:r>
              <a:rPr sz="2400" dirty="0">
                <a:solidFill>
                  <a:srgbClr val="3891A7"/>
                </a:solidFill>
                <a:latin typeface="Times New Roman" panose="02020603050405020304" pitchFamily="18" charset="0"/>
                <a:cs typeface="Times New Roman" panose="02020603050405020304" pitchFamily="18" charset="0"/>
              </a:rPr>
              <a:t>types</a:t>
            </a:r>
            <a:endParaRPr sz="2400">
              <a:latin typeface="Times New Roman" panose="02020603050405020304" pitchFamily="18" charset="0"/>
              <a:cs typeface="Times New Roman" panose="02020603050405020304" pitchFamily="18" charset="0"/>
            </a:endParaRPr>
          </a:p>
          <a:p>
            <a:pPr marL="355600" indent="-342900">
              <a:lnSpc>
                <a:spcPts val="2800"/>
              </a:lnSpc>
              <a:buAutoNum type="arabicPeriod"/>
              <a:tabLst>
                <a:tab pos="354965" algn="l"/>
                <a:tab pos="355600" algn="l"/>
              </a:tabLst>
            </a:pPr>
            <a:r>
              <a:rPr sz="2400" b="1" spc="-5" dirty="0">
                <a:solidFill>
                  <a:srgbClr val="C0644B"/>
                </a:solidFill>
                <a:latin typeface="Times New Roman" panose="02020603050405020304" pitchFamily="18" charset="0"/>
                <a:cs typeface="Times New Roman" panose="02020603050405020304" pitchFamily="18" charset="0"/>
              </a:rPr>
              <a:t>Diurnal </a:t>
            </a:r>
            <a:r>
              <a:rPr sz="2400" b="1" spc="35" dirty="0">
                <a:solidFill>
                  <a:srgbClr val="C0644B"/>
                </a:solidFill>
                <a:latin typeface="Times New Roman" panose="02020603050405020304" pitchFamily="18" charset="0"/>
                <a:cs typeface="Times New Roman" panose="02020603050405020304" pitchFamily="18" charset="0"/>
              </a:rPr>
              <a:t>and </a:t>
            </a:r>
            <a:r>
              <a:rPr sz="2400" b="1" spc="25" dirty="0">
                <a:solidFill>
                  <a:srgbClr val="C0644B"/>
                </a:solidFill>
                <a:latin typeface="Times New Roman" panose="02020603050405020304" pitchFamily="18" charset="0"/>
                <a:cs typeface="Times New Roman" panose="02020603050405020304" pitchFamily="18" charset="0"/>
              </a:rPr>
              <a:t>tidal</a:t>
            </a:r>
            <a:r>
              <a:rPr sz="2400" b="1" spc="-30" dirty="0">
                <a:solidFill>
                  <a:srgbClr val="C0644B"/>
                </a:solidFill>
                <a:latin typeface="Times New Roman" panose="02020603050405020304" pitchFamily="18" charset="0"/>
                <a:cs typeface="Times New Roman" panose="02020603050405020304" pitchFamily="18" charset="0"/>
              </a:rPr>
              <a:t> </a:t>
            </a:r>
            <a:r>
              <a:rPr sz="2400" b="1" spc="-35" dirty="0">
                <a:solidFill>
                  <a:srgbClr val="C0644B"/>
                </a:solidFill>
                <a:latin typeface="Times New Roman" panose="02020603050405020304" pitchFamily="18" charset="0"/>
                <a:cs typeface="Times New Roman" panose="02020603050405020304" pitchFamily="18" charset="0"/>
              </a:rPr>
              <a:t>movements</a:t>
            </a:r>
            <a:endParaRPr sz="2400">
              <a:latin typeface="Times New Roman" panose="02020603050405020304" pitchFamily="18" charset="0"/>
              <a:cs typeface="Times New Roman" panose="02020603050405020304" pitchFamily="18" charset="0"/>
            </a:endParaRPr>
          </a:p>
          <a:p>
            <a:pPr marL="355600" indent="-342900">
              <a:buAutoNum type="arabicPeriod"/>
              <a:tabLst>
                <a:tab pos="354965" algn="l"/>
                <a:tab pos="355600" algn="l"/>
              </a:tabLst>
            </a:pPr>
            <a:r>
              <a:rPr sz="2400" b="1" spc="-30" dirty="0">
                <a:solidFill>
                  <a:srgbClr val="C0644B"/>
                </a:solidFill>
                <a:latin typeface="Times New Roman" panose="02020603050405020304" pitchFamily="18" charset="0"/>
                <a:cs typeface="Times New Roman" panose="02020603050405020304" pitchFamily="18" charset="0"/>
              </a:rPr>
              <a:t>Seasonal </a:t>
            </a:r>
            <a:r>
              <a:rPr sz="2400" b="1" spc="-35" dirty="0">
                <a:solidFill>
                  <a:srgbClr val="C0644B"/>
                </a:solidFill>
                <a:latin typeface="Times New Roman" panose="02020603050405020304" pitchFamily="18" charset="0"/>
                <a:cs typeface="Times New Roman" panose="02020603050405020304" pitchFamily="18" charset="0"/>
              </a:rPr>
              <a:t>movements </a:t>
            </a:r>
            <a:r>
              <a:rPr sz="2400" b="1" spc="45" dirty="0">
                <a:solidFill>
                  <a:srgbClr val="C0644B"/>
                </a:solidFill>
                <a:latin typeface="Times New Roman" panose="02020603050405020304" pitchFamily="18" charset="0"/>
                <a:cs typeface="Times New Roman" panose="02020603050405020304" pitchFamily="18" charset="0"/>
              </a:rPr>
              <a:t>between</a:t>
            </a:r>
            <a:r>
              <a:rPr sz="2400" b="1" spc="80" dirty="0">
                <a:solidFill>
                  <a:srgbClr val="C0644B"/>
                </a:solidFill>
                <a:latin typeface="Times New Roman" panose="02020603050405020304" pitchFamily="18" charset="0"/>
                <a:cs typeface="Times New Roman" panose="02020603050405020304" pitchFamily="18" charset="0"/>
              </a:rPr>
              <a:t> </a:t>
            </a:r>
            <a:r>
              <a:rPr sz="2400" b="1" spc="-10" dirty="0">
                <a:solidFill>
                  <a:srgbClr val="C0644B"/>
                </a:solidFill>
                <a:latin typeface="Times New Roman" panose="02020603050405020304" pitchFamily="18" charset="0"/>
                <a:cs typeface="Times New Roman" panose="02020603050405020304" pitchFamily="18" charset="0"/>
              </a:rPr>
              <a:t>habitats</a:t>
            </a:r>
            <a:endParaRPr sz="2400">
              <a:latin typeface="Times New Roman" panose="02020603050405020304" pitchFamily="18" charset="0"/>
              <a:cs typeface="Times New Roman" panose="02020603050405020304" pitchFamily="18" charset="0"/>
            </a:endParaRPr>
          </a:p>
          <a:p>
            <a:pPr marL="439420" indent="-426720">
              <a:spcBef>
                <a:spcPts val="35"/>
              </a:spcBef>
              <a:buAutoNum type="arabicPeriod"/>
              <a:tabLst>
                <a:tab pos="438784" algn="l"/>
                <a:tab pos="439420" algn="l"/>
              </a:tabLst>
            </a:pPr>
            <a:r>
              <a:rPr sz="2400" b="1" spc="-15" dirty="0">
                <a:solidFill>
                  <a:srgbClr val="C0644B"/>
                </a:solidFill>
                <a:latin typeface="Times New Roman" panose="02020603050405020304" pitchFamily="18" charset="0"/>
                <a:cs typeface="Times New Roman" panose="02020603050405020304" pitchFamily="18" charset="0"/>
              </a:rPr>
              <a:t>long </a:t>
            </a:r>
            <a:r>
              <a:rPr sz="2400" b="1" spc="-60" dirty="0">
                <a:solidFill>
                  <a:srgbClr val="C0644B"/>
                </a:solidFill>
                <a:latin typeface="Times New Roman" panose="02020603050405020304" pitchFamily="18" charset="0"/>
                <a:cs typeface="Times New Roman" panose="02020603050405020304" pitchFamily="18" charset="0"/>
              </a:rPr>
              <a:t>distance</a:t>
            </a:r>
            <a:r>
              <a:rPr sz="2400" b="1" spc="-15" dirty="0">
                <a:solidFill>
                  <a:srgbClr val="C0644B"/>
                </a:solidFill>
                <a:latin typeface="Times New Roman" panose="02020603050405020304" pitchFamily="18" charset="0"/>
                <a:cs typeface="Times New Roman" panose="02020603050405020304" pitchFamily="18" charset="0"/>
              </a:rPr>
              <a:t> </a:t>
            </a:r>
            <a:r>
              <a:rPr sz="2400" b="1" spc="5" dirty="0">
                <a:solidFill>
                  <a:srgbClr val="C0644B"/>
                </a:solidFill>
                <a:latin typeface="Times New Roman" panose="02020603050405020304" pitchFamily="18" charset="0"/>
                <a:cs typeface="Times New Roman" panose="02020603050405020304" pitchFamily="18" charset="0"/>
              </a:rPr>
              <a:t>migration</a:t>
            </a:r>
            <a:endParaRPr sz="2400">
              <a:latin typeface="Times New Roman" panose="02020603050405020304" pitchFamily="18" charset="0"/>
              <a:cs typeface="Times New Roman" panose="02020603050405020304" pitchFamily="18" charset="0"/>
            </a:endParaRPr>
          </a:p>
          <a:p>
            <a:pPr marL="12700">
              <a:spcBef>
                <a:spcPts val="1575"/>
              </a:spcBef>
            </a:pPr>
            <a:r>
              <a:rPr sz="2400" b="1" u="heavy" spc="-5" dirty="0">
                <a:solidFill>
                  <a:srgbClr val="425418"/>
                </a:solidFill>
                <a:uFill>
                  <a:solidFill>
                    <a:srgbClr val="425418"/>
                  </a:solidFill>
                </a:uFill>
                <a:latin typeface="Times New Roman" panose="02020603050405020304" pitchFamily="18" charset="0"/>
                <a:cs typeface="Times New Roman" panose="02020603050405020304" pitchFamily="18" charset="0"/>
              </a:rPr>
              <a:t>1.DIURNAL AND TIDAL</a:t>
            </a:r>
            <a:r>
              <a:rPr sz="2400" b="1" u="heavy" spc="-135" dirty="0">
                <a:solidFill>
                  <a:srgbClr val="425418"/>
                </a:solidFill>
                <a:uFill>
                  <a:solidFill>
                    <a:srgbClr val="425418"/>
                  </a:solidFill>
                </a:uFill>
                <a:latin typeface="Times New Roman" panose="02020603050405020304" pitchFamily="18" charset="0"/>
                <a:cs typeface="Times New Roman" panose="02020603050405020304" pitchFamily="18" charset="0"/>
              </a:rPr>
              <a:t> </a:t>
            </a:r>
            <a:r>
              <a:rPr sz="2400" b="1" u="heavy" spc="-5" dirty="0">
                <a:solidFill>
                  <a:srgbClr val="425418"/>
                </a:solidFill>
                <a:uFill>
                  <a:solidFill>
                    <a:srgbClr val="425418"/>
                  </a:solidFill>
                </a:uFill>
                <a:latin typeface="Times New Roman" panose="02020603050405020304" pitchFamily="18" charset="0"/>
                <a:cs typeface="Times New Roman" panose="02020603050405020304" pitchFamily="18" charset="0"/>
              </a:rPr>
              <a:t>MOVEMENTS</a:t>
            </a:r>
            <a:endParaRPr sz="2400">
              <a:latin typeface="Times New Roman" panose="02020603050405020304" pitchFamily="18" charset="0"/>
              <a:cs typeface="Times New Roman" panose="02020603050405020304" pitchFamily="18" charset="0"/>
            </a:endParaRPr>
          </a:p>
          <a:p>
            <a:pPr marL="12700" marR="363855">
              <a:buSzPct val="95833"/>
              <a:buFont typeface="Wingdings"/>
              <a:buChar char=""/>
              <a:tabLst>
                <a:tab pos="253365" algn="l"/>
              </a:tabLst>
            </a:pPr>
            <a:r>
              <a:rPr sz="2400" u="heavy" spc="60" dirty="0">
                <a:uFill>
                  <a:solidFill>
                    <a:srgbClr val="000000"/>
                  </a:solidFill>
                </a:uFill>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Many species move </a:t>
            </a:r>
            <a:r>
              <a:rPr sz="2400" dirty="0">
                <a:latin typeface="Times New Roman" panose="02020603050405020304" pitchFamily="18" charset="0"/>
                <a:cs typeface="Times New Roman" panose="02020603050405020304" pitchFamily="18" charset="0"/>
              </a:rPr>
              <a:t>from </a:t>
            </a:r>
            <a:r>
              <a:rPr sz="2400" spc="-5" dirty="0">
                <a:latin typeface="Times New Roman" panose="02020603050405020304" pitchFamily="18" charset="0"/>
                <a:cs typeface="Times New Roman" panose="02020603050405020304" pitchFamily="18" charset="0"/>
              </a:rPr>
              <a:t>one habitat </a:t>
            </a:r>
            <a:r>
              <a:rPr sz="2400" dirty="0">
                <a:latin typeface="Times New Roman" panose="02020603050405020304" pitchFamily="18" charset="0"/>
                <a:cs typeface="Times New Roman" panose="02020603050405020304" pitchFamily="18" charset="0"/>
              </a:rPr>
              <a:t>to </a:t>
            </a:r>
            <a:r>
              <a:rPr sz="2400" spc="-5" dirty="0">
                <a:latin typeface="Times New Roman" panose="02020603050405020304" pitchFamily="18" charset="0"/>
                <a:cs typeface="Times New Roman" panose="02020603050405020304" pitchFamily="18" charset="0"/>
              </a:rPr>
              <a:t>another and  back again repeatedly during their</a:t>
            </a:r>
            <a:r>
              <a:rPr sz="2400" spc="7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life</a:t>
            </a:r>
            <a:endParaRPr sz="2400">
              <a:latin typeface="Times New Roman" panose="02020603050405020304" pitchFamily="18" charset="0"/>
              <a:cs typeface="Times New Roman" panose="02020603050405020304" pitchFamily="18" charset="0"/>
            </a:endParaRPr>
          </a:p>
          <a:p>
            <a:pPr marL="12700" marR="701040">
              <a:spcBef>
                <a:spcPts val="5"/>
              </a:spcBef>
              <a:buSzPct val="95833"/>
              <a:buFont typeface="Wingdings"/>
              <a:buChar char=""/>
              <a:tabLst>
                <a:tab pos="335915" algn="l"/>
              </a:tabLst>
            </a:pPr>
            <a:r>
              <a:rPr sz="2400" dirty="0">
                <a:latin typeface="Times New Roman" panose="02020603050405020304" pitchFamily="18" charset="0"/>
                <a:cs typeface="Times New Roman" panose="02020603050405020304" pitchFamily="18" charset="0"/>
              </a:rPr>
              <a:t>time </a:t>
            </a:r>
            <a:r>
              <a:rPr sz="2400" spc="-5" dirty="0">
                <a:latin typeface="Times New Roman" panose="02020603050405020304" pitchFamily="18" charset="0"/>
                <a:cs typeface="Times New Roman" panose="02020603050405020304" pitchFamily="18" charset="0"/>
              </a:rPr>
              <a:t>scale involved </a:t>
            </a:r>
            <a:r>
              <a:rPr sz="2400" dirty="0">
                <a:latin typeface="Times New Roman" panose="02020603050405020304" pitchFamily="18" charset="0"/>
                <a:cs typeface="Times New Roman" panose="02020603050405020304" pitchFamily="18" charset="0"/>
              </a:rPr>
              <a:t>may </a:t>
            </a:r>
            <a:r>
              <a:rPr sz="2400" spc="-5" dirty="0">
                <a:latin typeface="Times New Roman" panose="02020603050405020304" pitchFamily="18" charset="0"/>
                <a:cs typeface="Times New Roman" panose="02020603050405020304" pitchFamily="18" charset="0"/>
              </a:rPr>
              <a:t>be hours </a:t>
            </a:r>
            <a:r>
              <a:rPr sz="2400" dirty="0">
                <a:latin typeface="Times New Roman" panose="02020603050405020304" pitchFamily="18" charset="0"/>
                <a:cs typeface="Times New Roman" panose="02020603050405020304" pitchFamily="18" charset="0"/>
              </a:rPr>
              <a:t>,days, month </a:t>
            </a:r>
            <a:r>
              <a:rPr sz="2400" spc="-5" dirty="0">
                <a:latin typeface="Times New Roman" panose="02020603050405020304" pitchFamily="18" charset="0"/>
                <a:cs typeface="Times New Roman" panose="02020603050405020304" pitchFamily="18" charset="0"/>
              </a:rPr>
              <a:t>or  years</a:t>
            </a:r>
            <a:endParaRPr sz="2400">
              <a:latin typeface="Times New Roman" panose="02020603050405020304" pitchFamily="18" charset="0"/>
              <a:cs typeface="Times New Roman" panose="02020603050405020304" pitchFamily="18" charset="0"/>
            </a:endParaRPr>
          </a:p>
          <a:p>
            <a:pPr marL="335280" indent="-323215">
              <a:buSzPct val="95833"/>
              <a:buFont typeface="Wingdings"/>
              <a:buChar char=""/>
              <a:tabLst>
                <a:tab pos="335915" algn="l"/>
              </a:tabLst>
            </a:pPr>
            <a:r>
              <a:rPr sz="2400" spc="-5" dirty="0">
                <a:latin typeface="Times New Roman" panose="02020603050405020304" pitchFamily="18" charset="0"/>
                <a:cs typeface="Times New Roman" panose="02020603050405020304" pitchFamily="18" charset="0"/>
              </a:rPr>
              <a:t>Eg </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crabs on shoreline (tidal</a:t>
            </a:r>
            <a:r>
              <a:rPr sz="2400" spc="4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movement)</a:t>
            </a:r>
            <a:endParaRPr sz="2400">
              <a:latin typeface="Times New Roman" panose="02020603050405020304" pitchFamily="18" charset="0"/>
              <a:cs typeface="Times New Roman" panose="02020603050405020304" pitchFamily="18" charset="0"/>
            </a:endParaRPr>
          </a:p>
          <a:p>
            <a:pPr marL="335280" indent="-323215">
              <a:buSzPct val="95833"/>
              <a:buFont typeface="Wingdings"/>
              <a:buChar char=""/>
              <a:tabLst>
                <a:tab pos="335915" algn="l"/>
              </a:tabLst>
            </a:pPr>
            <a:r>
              <a:rPr sz="2400" spc="-5" dirty="0">
                <a:latin typeface="Times New Roman" panose="02020603050405020304" pitchFamily="18" charset="0"/>
                <a:cs typeface="Times New Roman" panose="02020603050405020304" pitchFamily="18" charset="0"/>
              </a:rPr>
              <a:t>Diurnal migration involve moving between</a:t>
            </a:r>
            <a:r>
              <a:rPr sz="2400" spc="10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to</a:t>
            </a:r>
            <a:endParaRPr sz="2400">
              <a:latin typeface="Times New Roman" panose="02020603050405020304" pitchFamily="18" charset="0"/>
              <a:cs typeface="Times New Roman" panose="02020603050405020304" pitchFamily="18" charset="0"/>
            </a:endParaRPr>
          </a:p>
          <a:p>
            <a:pPr marL="12700"/>
            <a:r>
              <a:rPr sz="2400" spc="-5" dirty="0">
                <a:latin typeface="Times New Roman" panose="02020603050405020304" pitchFamily="18" charset="0"/>
                <a:cs typeface="Times New Roman" panose="02020603050405020304" pitchFamily="18" charset="0"/>
              </a:rPr>
              <a:t>habitats,each </a:t>
            </a:r>
            <a:r>
              <a:rPr sz="2400" dirty="0">
                <a:latin typeface="Times New Roman" panose="02020603050405020304" pitchFamily="18" charset="0"/>
                <a:cs typeface="Times New Roman" panose="02020603050405020304" pitchFamily="18" charset="0"/>
              </a:rPr>
              <a:t>of </a:t>
            </a:r>
            <a:r>
              <a:rPr sz="2400" spc="-5" dirty="0">
                <a:latin typeface="Times New Roman" panose="02020603050405020304" pitchFamily="18" charset="0"/>
                <a:cs typeface="Times New Roman" panose="02020603050405020304" pitchFamily="18" charset="0"/>
              </a:rPr>
              <a:t>which can supply limited</a:t>
            </a:r>
            <a:r>
              <a:rPr sz="2400" spc="9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resources</a:t>
            </a:r>
            <a:endParaRPr sz="2400">
              <a:latin typeface="Times New Roman" panose="02020603050405020304" pitchFamily="18" charset="0"/>
              <a:cs typeface="Times New Roman" panose="02020603050405020304" pitchFamily="18" charset="0"/>
            </a:endParaRPr>
          </a:p>
          <a:p>
            <a:pPr marL="12700" marR="5080">
              <a:buSzPct val="95833"/>
              <a:buFont typeface="Wingdings"/>
              <a:buChar char=""/>
              <a:tabLst>
                <a:tab pos="335915" algn="l"/>
              </a:tabLst>
            </a:pPr>
            <a:r>
              <a:rPr sz="2400" spc="-5" dirty="0">
                <a:latin typeface="Times New Roman" panose="02020603050405020304" pitchFamily="18" charset="0"/>
                <a:cs typeface="Times New Roman" panose="02020603050405020304" pitchFamily="18" charset="0"/>
              </a:rPr>
              <a:t>Eg </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planktonic algae both in sea and </a:t>
            </a:r>
            <a:r>
              <a:rPr sz="2400" dirty="0">
                <a:latin typeface="Times New Roman" panose="02020603050405020304" pitchFamily="18" charset="0"/>
                <a:cs typeface="Times New Roman" panose="02020603050405020304" pitchFamily="18" charset="0"/>
              </a:rPr>
              <a:t>fresh </a:t>
            </a:r>
            <a:r>
              <a:rPr sz="2400" spc="-5" dirty="0">
                <a:latin typeface="Times New Roman" panose="02020603050405020304" pitchFamily="18" charset="0"/>
                <a:cs typeface="Times New Roman" panose="02020603050405020304" pitchFamily="18" charset="0"/>
              </a:rPr>
              <a:t>water lakes  move depth @ night </a:t>
            </a:r>
            <a:r>
              <a:rPr sz="2400" dirty="0">
                <a:latin typeface="Times New Roman" panose="02020603050405020304" pitchFamily="18" charset="0"/>
                <a:cs typeface="Times New Roman" panose="02020603050405020304" pitchFamily="18" charset="0"/>
              </a:rPr>
              <a:t>but </a:t>
            </a:r>
            <a:r>
              <a:rPr sz="2400" spc="-5" dirty="0">
                <a:latin typeface="Times New Roman" panose="02020603050405020304" pitchFamily="18" charset="0"/>
                <a:cs typeface="Times New Roman" panose="02020603050405020304" pitchFamily="18" charset="0"/>
              </a:rPr>
              <a:t>move </a:t>
            </a:r>
            <a:r>
              <a:rPr sz="2400" dirty="0">
                <a:latin typeface="Times New Roman" panose="02020603050405020304" pitchFamily="18" charset="0"/>
                <a:cs typeface="Times New Roman" panose="02020603050405020304" pitchFamily="18" charset="0"/>
              </a:rPr>
              <a:t>to </a:t>
            </a:r>
            <a:r>
              <a:rPr sz="2400" spc="-5" dirty="0">
                <a:latin typeface="Times New Roman" panose="02020603050405020304" pitchFamily="18" charset="0"/>
                <a:cs typeface="Times New Roman" panose="02020603050405020304" pitchFamily="18" charset="0"/>
              </a:rPr>
              <a:t>surface during</a:t>
            </a:r>
            <a:r>
              <a:rPr sz="2400" spc="50" dirty="0">
                <a:latin typeface="Times New Roman" panose="02020603050405020304" pitchFamily="18" charset="0"/>
                <a:cs typeface="Times New Roman" panose="02020603050405020304" pitchFamily="18" charset="0"/>
              </a:rPr>
              <a:t> </a:t>
            </a:r>
            <a:r>
              <a:rPr sz="2400" spc="-50" dirty="0">
                <a:latin typeface="Times New Roman" panose="02020603050405020304" pitchFamily="18" charset="0"/>
                <a:cs typeface="Times New Roman" panose="02020603050405020304" pitchFamily="18" charset="0"/>
              </a:rPr>
              <a:t>day.</a:t>
            </a:r>
            <a:endParaRPr sz="24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1"/>
            <a:ext cx="12192000" cy="6857999"/>
          </a:xfrm>
          <a:prstGeom prst="rect">
            <a:avLst/>
          </a:prstGeom>
        </p:spPr>
      </p:pic>
    </p:spTree>
    <p:extLst>
      <p:ext uri="{BB962C8B-B14F-4D97-AF65-F5344CB8AC3E}">
        <p14:creationId xmlns:p14="http://schemas.microsoft.com/office/powerpoint/2010/main" val="2157929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object 2"/>
          <p:cNvSpPr txBox="1"/>
          <p:nvPr/>
        </p:nvSpPr>
        <p:spPr>
          <a:xfrm>
            <a:off x="1959965" y="235457"/>
            <a:ext cx="7900034" cy="4444807"/>
          </a:xfrm>
          <a:prstGeom prst="rect">
            <a:avLst/>
          </a:prstGeom>
        </p:spPr>
        <p:txBody>
          <a:bodyPr vert="horz" wrap="square" lIns="0" tIns="12700" rIns="0" bIns="0" rtlCol="0">
            <a:spAutoFit/>
          </a:bodyPr>
          <a:lstStyle/>
          <a:p>
            <a:pPr marL="12700" marR="681355">
              <a:spcBef>
                <a:spcPts val="100"/>
              </a:spcBef>
            </a:pPr>
            <a:r>
              <a:rPr sz="3200" b="1" u="heavy" dirty="0">
                <a:solidFill>
                  <a:srgbClr val="627E25"/>
                </a:solidFill>
                <a:uFill>
                  <a:solidFill>
                    <a:srgbClr val="627E25"/>
                  </a:solidFill>
                </a:uFill>
                <a:latin typeface="Times New Roman" panose="02020603050405020304" pitchFamily="18" charset="0"/>
                <a:cs typeface="Times New Roman" panose="02020603050405020304" pitchFamily="18" charset="0"/>
              </a:rPr>
              <a:t>2.SEASONAL MOVEMENT</a:t>
            </a:r>
            <a:r>
              <a:rPr sz="3200" b="1" u="heavy" spc="-150" dirty="0">
                <a:solidFill>
                  <a:srgbClr val="627E25"/>
                </a:solidFill>
                <a:uFill>
                  <a:solidFill>
                    <a:srgbClr val="627E25"/>
                  </a:solidFill>
                </a:uFill>
                <a:latin typeface="Times New Roman" panose="02020603050405020304" pitchFamily="18" charset="0"/>
                <a:cs typeface="Times New Roman" panose="02020603050405020304" pitchFamily="18" charset="0"/>
              </a:rPr>
              <a:t> </a:t>
            </a:r>
            <a:r>
              <a:rPr sz="3200" b="1" u="heavy" dirty="0">
                <a:solidFill>
                  <a:srgbClr val="627E25"/>
                </a:solidFill>
                <a:uFill>
                  <a:solidFill>
                    <a:srgbClr val="627E25"/>
                  </a:solidFill>
                </a:uFill>
                <a:latin typeface="Times New Roman" panose="02020603050405020304" pitchFamily="18" charset="0"/>
                <a:cs typeface="Times New Roman" panose="02020603050405020304" pitchFamily="18" charset="0"/>
              </a:rPr>
              <a:t>BETWEEN  </a:t>
            </a:r>
            <a:r>
              <a:rPr sz="3200" b="1" u="heavy" spc="-70" dirty="0">
                <a:solidFill>
                  <a:srgbClr val="627E25"/>
                </a:solidFill>
                <a:uFill>
                  <a:solidFill>
                    <a:srgbClr val="627E25"/>
                  </a:solidFill>
                </a:uFill>
                <a:latin typeface="Times New Roman" panose="02020603050405020304" pitchFamily="18" charset="0"/>
                <a:cs typeface="Times New Roman" panose="02020603050405020304" pitchFamily="18" charset="0"/>
              </a:rPr>
              <a:t>HABITAT</a:t>
            </a:r>
            <a:endParaRPr sz="3200" dirty="0">
              <a:latin typeface="Times New Roman" panose="02020603050405020304" pitchFamily="18" charset="0"/>
              <a:cs typeface="Times New Roman" panose="02020603050405020304" pitchFamily="18" charset="0"/>
            </a:endParaRPr>
          </a:p>
          <a:p>
            <a:pPr marL="443865" indent="-431800">
              <a:spcBef>
                <a:spcPts val="5"/>
              </a:spcBef>
              <a:buFont typeface="Wingdings"/>
              <a:buChar char=""/>
              <a:tabLst>
                <a:tab pos="444500" algn="l"/>
              </a:tabLst>
            </a:pPr>
            <a:r>
              <a:rPr sz="3200" spc="-5" dirty="0">
                <a:latin typeface="Times New Roman" panose="02020603050405020304" pitchFamily="18" charset="0"/>
                <a:cs typeface="Times New Roman" panose="02020603050405020304" pitchFamily="18" charset="0"/>
              </a:rPr>
              <a:t>Seasonal movement between</a:t>
            </a:r>
            <a:r>
              <a:rPr sz="3200" spc="-55"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habitat</a:t>
            </a:r>
            <a:endParaRPr sz="3200" dirty="0">
              <a:latin typeface="Times New Roman" panose="02020603050405020304" pitchFamily="18" charset="0"/>
              <a:cs typeface="Times New Roman" panose="02020603050405020304" pitchFamily="18" charset="0"/>
            </a:endParaRPr>
          </a:p>
          <a:p>
            <a:pPr marL="12700" marR="142240">
              <a:buFont typeface="Wingdings"/>
              <a:buChar char=""/>
              <a:tabLst>
                <a:tab pos="436880" algn="l"/>
              </a:tabLst>
            </a:pPr>
            <a:r>
              <a:rPr sz="3200" dirty="0">
                <a:latin typeface="Times New Roman" panose="02020603050405020304" pitchFamily="18" charset="0"/>
                <a:cs typeface="Times New Roman" panose="02020603050405020304" pitchFamily="18" charset="0"/>
              </a:rPr>
              <a:t>The </a:t>
            </a:r>
            <a:r>
              <a:rPr sz="3200" spc="-5" dirty="0">
                <a:latin typeface="Times New Roman" panose="02020603050405020304" pitchFamily="18" charset="0"/>
                <a:cs typeface="Times New Roman" panose="02020603050405020304" pitchFamily="18" charset="0"/>
              </a:rPr>
              <a:t>path of environment </a:t>
            </a:r>
            <a:r>
              <a:rPr sz="3200" dirty="0">
                <a:latin typeface="Times New Roman" panose="02020603050405020304" pitchFamily="18" charset="0"/>
                <a:cs typeface="Times New Roman" panose="02020603050405020304" pitchFamily="18" charset="0"/>
              </a:rPr>
              <a:t>in which </a:t>
            </a:r>
            <a:r>
              <a:rPr sz="3200" spc="-5" dirty="0">
                <a:latin typeface="Times New Roman" panose="02020603050405020304" pitchFamily="18" charset="0"/>
                <a:cs typeface="Times New Roman" panose="02020603050405020304" pitchFamily="18" charset="0"/>
              </a:rPr>
              <a:t>the  </a:t>
            </a:r>
            <a:r>
              <a:rPr sz="3200" dirty="0">
                <a:latin typeface="Times New Roman" panose="02020603050405020304" pitchFamily="18" charset="0"/>
                <a:cs typeface="Times New Roman" panose="02020603050405020304" pitchFamily="18" charset="0"/>
              </a:rPr>
              <a:t>resources are </a:t>
            </a:r>
            <a:r>
              <a:rPr sz="3200" spc="-5" dirty="0">
                <a:latin typeface="Times New Roman" panose="02020603050405020304" pitchFamily="18" charset="0"/>
                <a:cs typeface="Times New Roman" panose="02020603050405020304" pitchFamily="18" charset="0"/>
              </a:rPr>
              <a:t>available </a:t>
            </a:r>
            <a:r>
              <a:rPr sz="3200" dirty="0">
                <a:latin typeface="Times New Roman" panose="02020603050405020304" pitchFamily="18" charset="0"/>
                <a:cs typeface="Times New Roman" panose="02020603050405020304" pitchFamily="18" charset="0"/>
              </a:rPr>
              <a:t>change with  seasons </a:t>
            </a:r>
            <a:r>
              <a:rPr sz="3200" spc="-5" dirty="0">
                <a:latin typeface="Times New Roman" panose="02020603050405020304" pitchFamily="18" charset="0"/>
                <a:cs typeface="Times New Roman" panose="02020603050405020304" pitchFamily="18" charset="0"/>
              </a:rPr>
              <a:t>and population move one patch</a:t>
            </a:r>
            <a:r>
              <a:rPr sz="3200" spc="-90"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to  </a:t>
            </a:r>
            <a:r>
              <a:rPr sz="3200" spc="-5" dirty="0">
                <a:latin typeface="Times New Roman" panose="02020603050405020304" pitchFamily="18" charset="0"/>
                <a:cs typeface="Times New Roman" panose="02020603050405020304" pitchFamily="18" charset="0"/>
              </a:rPr>
              <a:t>another</a:t>
            </a:r>
            <a:endParaRPr sz="3200" dirty="0">
              <a:latin typeface="Times New Roman" panose="02020603050405020304" pitchFamily="18" charset="0"/>
              <a:cs typeface="Times New Roman" panose="02020603050405020304" pitchFamily="18" charset="0"/>
            </a:endParaRPr>
          </a:p>
          <a:p>
            <a:pPr marL="12700" marR="5080">
              <a:buFont typeface="Wingdings"/>
              <a:buChar char=""/>
              <a:tabLst>
                <a:tab pos="444500" algn="l"/>
              </a:tabLst>
            </a:pPr>
            <a:r>
              <a:rPr sz="3200" spc="-5" dirty="0">
                <a:latin typeface="Times New Roman" panose="02020603050405020304" pitchFamily="18" charset="0"/>
                <a:cs typeface="Times New Roman" panose="02020603050405020304" pitchFamily="18" charset="0"/>
              </a:rPr>
              <a:t>eg </a:t>
            </a:r>
            <a:r>
              <a:rPr sz="3200"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altitudinal migration </a:t>
            </a:r>
            <a:r>
              <a:rPr sz="3200" dirty="0">
                <a:latin typeface="Times New Roman" panose="02020603050405020304" pitchFamily="18" charset="0"/>
                <a:cs typeface="Times New Roman" panose="02020603050405020304" pitchFamily="18" charset="0"/>
              </a:rPr>
              <a:t>of </a:t>
            </a:r>
            <a:r>
              <a:rPr sz="3200" spc="-5" dirty="0">
                <a:solidFill>
                  <a:srgbClr val="3891A7"/>
                </a:solidFill>
                <a:latin typeface="Times New Roman" panose="02020603050405020304" pitchFamily="18" charset="0"/>
                <a:cs typeface="Times New Roman" panose="02020603050405020304" pitchFamily="18" charset="0"/>
              </a:rPr>
              <a:t>mule deer </a:t>
            </a:r>
            <a:r>
              <a:rPr sz="3200" spc="-10" dirty="0">
                <a:latin typeface="Times New Roman" panose="02020603050405020304" pitchFamily="18" charset="0"/>
                <a:cs typeface="Times New Roman" panose="02020603050405020304" pitchFamily="18" charset="0"/>
              </a:rPr>
              <a:t>and </a:t>
            </a:r>
            <a:r>
              <a:rPr sz="3200" spc="-10" dirty="0">
                <a:solidFill>
                  <a:srgbClr val="1C4752"/>
                </a:solidFill>
                <a:latin typeface="Times New Roman" panose="02020603050405020304" pitchFamily="18" charset="0"/>
                <a:cs typeface="Times New Roman" panose="02020603050405020304" pitchFamily="18" charset="0"/>
              </a:rPr>
              <a:t> </a:t>
            </a:r>
            <a:r>
              <a:rPr sz="3200" dirty="0">
                <a:solidFill>
                  <a:srgbClr val="1C4752"/>
                </a:solidFill>
                <a:latin typeface="Times New Roman" panose="02020603050405020304" pitchFamily="18" charset="0"/>
                <a:cs typeface="Times New Roman" panose="02020603050405020304" pitchFamily="18" charset="0"/>
              </a:rPr>
              <a:t>american elk </a:t>
            </a:r>
            <a:r>
              <a:rPr sz="3200" dirty="0">
                <a:latin typeface="Times New Roman" panose="02020603050405020304" pitchFamily="18" charset="0"/>
                <a:cs typeface="Times New Roman" panose="02020603050405020304" pitchFamily="18" charset="0"/>
              </a:rPr>
              <a:t>(move to </a:t>
            </a:r>
            <a:r>
              <a:rPr sz="3200" spc="-5" dirty="0">
                <a:latin typeface="Times New Roman" panose="02020603050405020304" pitchFamily="18" charset="0"/>
                <a:cs typeface="Times New Roman" panose="02020603050405020304" pitchFamily="18" charset="0"/>
              </a:rPr>
              <a:t>high mountain  during </a:t>
            </a:r>
            <a:r>
              <a:rPr sz="3200" dirty="0">
                <a:latin typeface="Times New Roman" panose="02020603050405020304" pitchFamily="18" charset="0"/>
                <a:cs typeface="Times New Roman" panose="02020603050405020304" pitchFamily="18" charset="0"/>
              </a:rPr>
              <a:t>summer </a:t>
            </a:r>
            <a:r>
              <a:rPr sz="3200" spc="-5" dirty="0">
                <a:latin typeface="Times New Roman" panose="02020603050405020304" pitchFamily="18" charset="0"/>
                <a:cs typeface="Times New Roman" panose="02020603050405020304" pitchFamily="18" charset="0"/>
              </a:rPr>
              <a:t>&amp;down to valleys </a:t>
            </a:r>
            <a:r>
              <a:rPr sz="3200" dirty="0">
                <a:latin typeface="Times New Roman" panose="02020603050405020304" pitchFamily="18" charset="0"/>
                <a:cs typeface="Times New Roman" panose="02020603050405020304" pitchFamily="18" charset="0"/>
              </a:rPr>
              <a:t>in</a:t>
            </a:r>
            <a:r>
              <a:rPr sz="3200" spc="-60"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winter)</a:t>
            </a:r>
            <a:endParaRPr sz="3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0" y="1"/>
            <a:ext cx="12192000" cy="6857999"/>
          </a:xfrm>
          <a:prstGeom prst="rect">
            <a:avLst/>
          </a:prstGeom>
        </p:spPr>
      </p:pic>
    </p:spTree>
    <p:extLst>
      <p:ext uri="{BB962C8B-B14F-4D97-AF65-F5344CB8AC3E}">
        <p14:creationId xmlns:p14="http://schemas.microsoft.com/office/powerpoint/2010/main" val="2299648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959966" y="23571"/>
            <a:ext cx="5340985" cy="452120"/>
          </a:xfrm>
          <a:prstGeom prst="rect">
            <a:avLst/>
          </a:prstGeom>
        </p:spPr>
        <p:txBody>
          <a:bodyPr vert="horz" wrap="square" lIns="0" tIns="12065" rIns="0" bIns="0" rtlCol="0" anchor="ctr">
            <a:spAutoFit/>
          </a:bodyPr>
          <a:lstStyle/>
          <a:p>
            <a:pPr marL="12700">
              <a:lnSpc>
                <a:spcPct val="100000"/>
              </a:lnSpc>
              <a:spcBef>
                <a:spcPts val="95"/>
              </a:spcBef>
            </a:pPr>
            <a:r>
              <a:rPr sz="2800" u="heavy" spc="-5" dirty="0">
                <a:solidFill>
                  <a:srgbClr val="627E25"/>
                </a:solidFill>
                <a:uFill>
                  <a:solidFill>
                    <a:srgbClr val="627E25"/>
                  </a:solidFill>
                </a:uFill>
              </a:rPr>
              <a:t>3.LONG </a:t>
            </a:r>
            <a:r>
              <a:rPr sz="2800" u="heavy" spc="-30" dirty="0">
                <a:solidFill>
                  <a:srgbClr val="627E25"/>
                </a:solidFill>
                <a:uFill>
                  <a:solidFill>
                    <a:srgbClr val="627E25"/>
                  </a:solidFill>
                </a:uFill>
              </a:rPr>
              <a:t>DISTANCE</a:t>
            </a:r>
            <a:r>
              <a:rPr sz="2800" u="heavy" spc="-25" dirty="0">
                <a:solidFill>
                  <a:srgbClr val="627E25"/>
                </a:solidFill>
                <a:uFill>
                  <a:solidFill>
                    <a:srgbClr val="627E25"/>
                  </a:solidFill>
                </a:uFill>
              </a:rPr>
              <a:t> </a:t>
            </a:r>
            <a:r>
              <a:rPr sz="2800" u="heavy" spc="-30" dirty="0">
                <a:solidFill>
                  <a:srgbClr val="627E25"/>
                </a:solidFill>
                <a:uFill>
                  <a:solidFill>
                    <a:srgbClr val="627E25"/>
                  </a:solidFill>
                </a:uFill>
              </a:rPr>
              <a:t>MIGRATION</a:t>
            </a:r>
            <a:endParaRPr sz="2800"/>
          </a:p>
        </p:txBody>
      </p:sp>
      <p:sp>
        <p:nvSpPr>
          <p:cNvPr id="3" name="object 3"/>
          <p:cNvSpPr txBox="1"/>
          <p:nvPr/>
        </p:nvSpPr>
        <p:spPr>
          <a:xfrm>
            <a:off x="2102916" y="882777"/>
            <a:ext cx="6007100" cy="4415790"/>
          </a:xfrm>
          <a:prstGeom prst="rect">
            <a:avLst/>
          </a:prstGeom>
        </p:spPr>
        <p:txBody>
          <a:bodyPr vert="horz" wrap="square" lIns="0" tIns="12700" rIns="0" bIns="0" rtlCol="0">
            <a:spAutoFit/>
          </a:bodyPr>
          <a:lstStyle/>
          <a:p>
            <a:pPr marL="330835" indent="-318770">
              <a:spcBef>
                <a:spcPts val="100"/>
              </a:spcBef>
              <a:buFont typeface="Wingdings"/>
              <a:buChar char=""/>
              <a:tabLst>
                <a:tab pos="331470" algn="l"/>
              </a:tabLst>
            </a:pPr>
            <a:r>
              <a:rPr sz="2400" spc="-15" dirty="0">
                <a:latin typeface="Arial"/>
                <a:cs typeface="Arial"/>
              </a:rPr>
              <a:t>Travells </a:t>
            </a:r>
            <a:r>
              <a:rPr sz="2400" spc="-5" dirty="0">
                <a:latin typeface="Arial"/>
                <a:cs typeface="Arial"/>
              </a:rPr>
              <a:t>long</a:t>
            </a:r>
            <a:r>
              <a:rPr sz="2400" spc="35" dirty="0">
                <a:latin typeface="Arial"/>
                <a:cs typeface="Arial"/>
              </a:rPr>
              <a:t> </a:t>
            </a:r>
            <a:r>
              <a:rPr sz="2400" spc="-5" dirty="0">
                <a:latin typeface="Arial"/>
                <a:cs typeface="Arial"/>
              </a:rPr>
              <a:t>distance</a:t>
            </a:r>
            <a:endParaRPr sz="2400">
              <a:latin typeface="Arial"/>
              <a:cs typeface="Arial"/>
            </a:endParaRPr>
          </a:p>
          <a:p>
            <a:pPr marL="12700" marR="38735">
              <a:buFont typeface="Wingdings"/>
              <a:buChar char=""/>
              <a:tabLst>
                <a:tab pos="335915" algn="l"/>
              </a:tabLst>
            </a:pPr>
            <a:r>
              <a:rPr sz="2400" spc="-5" dirty="0">
                <a:latin typeface="Arial"/>
                <a:cs typeface="Arial"/>
              </a:rPr>
              <a:t>Eg: terrestrial bird </a:t>
            </a:r>
            <a:r>
              <a:rPr sz="2400" dirty="0">
                <a:latin typeface="Arial"/>
                <a:cs typeface="Arial"/>
              </a:rPr>
              <a:t>in northern </a:t>
            </a:r>
            <a:r>
              <a:rPr sz="2400" spc="-5" dirty="0">
                <a:latin typeface="Arial"/>
                <a:cs typeface="Arial"/>
              </a:rPr>
              <a:t>hemisphere  move </a:t>
            </a:r>
            <a:r>
              <a:rPr sz="2400" dirty="0">
                <a:latin typeface="Arial"/>
                <a:cs typeface="Arial"/>
              </a:rPr>
              <a:t>north </a:t>
            </a:r>
            <a:r>
              <a:rPr sz="2400" spc="-5" dirty="0">
                <a:latin typeface="Arial"/>
                <a:cs typeface="Arial"/>
              </a:rPr>
              <a:t>in </a:t>
            </a:r>
            <a:r>
              <a:rPr sz="2400" dirty="0">
                <a:latin typeface="Arial"/>
                <a:cs typeface="Arial"/>
              </a:rPr>
              <a:t>the </a:t>
            </a:r>
            <a:r>
              <a:rPr sz="2400" spc="-5" dirty="0">
                <a:latin typeface="Arial"/>
                <a:cs typeface="Arial"/>
              </a:rPr>
              <a:t>spring when </a:t>
            </a:r>
            <a:r>
              <a:rPr sz="2400" dirty="0">
                <a:latin typeface="Arial"/>
                <a:cs typeface="Arial"/>
              </a:rPr>
              <a:t>the food  </a:t>
            </a:r>
            <a:r>
              <a:rPr sz="2400" spc="-5" dirty="0">
                <a:latin typeface="Arial"/>
                <a:cs typeface="Arial"/>
              </a:rPr>
              <a:t>supplies will become abundant during  summer period</a:t>
            </a:r>
            <a:endParaRPr sz="2400">
              <a:latin typeface="Arial"/>
              <a:cs typeface="Arial"/>
            </a:endParaRPr>
          </a:p>
          <a:p>
            <a:pPr marL="12700" marR="205104" algn="just">
              <a:buFont typeface="Wingdings"/>
              <a:buChar char=""/>
              <a:tabLst>
                <a:tab pos="335915" algn="l"/>
              </a:tabLst>
            </a:pPr>
            <a:r>
              <a:rPr sz="2400" dirty="0">
                <a:latin typeface="Arial"/>
                <a:cs typeface="Arial"/>
              </a:rPr>
              <a:t>Move to </a:t>
            </a:r>
            <a:r>
              <a:rPr sz="2400" spc="-5" dirty="0">
                <a:latin typeface="Arial"/>
                <a:cs typeface="Arial"/>
              </a:rPr>
              <a:t>south savannahs </a:t>
            </a:r>
            <a:r>
              <a:rPr sz="2400" dirty="0">
                <a:latin typeface="Arial"/>
                <a:cs typeface="Arial"/>
              </a:rPr>
              <a:t>in the </a:t>
            </a:r>
            <a:r>
              <a:rPr sz="2400" spc="-5" dirty="0">
                <a:latin typeface="Arial"/>
                <a:cs typeface="Arial"/>
              </a:rPr>
              <a:t>autumn  when food become abundant only </a:t>
            </a:r>
            <a:r>
              <a:rPr sz="2400" dirty="0">
                <a:latin typeface="Arial"/>
                <a:cs typeface="Arial"/>
              </a:rPr>
              <a:t>after the  </a:t>
            </a:r>
            <a:r>
              <a:rPr sz="2400" spc="-5" dirty="0">
                <a:latin typeface="Arial"/>
                <a:cs typeface="Arial"/>
              </a:rPr>
              <a:t>rainy</a:t>
            </a:r>
            <a:r>
              <a:rPr sz="2400" spc="5" dirty="0">
                <a:latin typeface="Arial"/>
                <a:cs typeface="Arial"/>
              </a:rPr>
              <a:t> </a:t>
            </a:r>
            <a:r>
              <a:rPr sz="2400" spc="-5" dirty="0">
                <a:latin typeface="Arial"/>
                <a:cs typeface="Arial"/>
              </a:rPr>
              <a:t>season</a:t>
            </a:r>
            <a:endParaRPr sz="2400">
              <a:latin typeface="Arial"/>
              <a:cs typeface="Arial"/>
            </a:endParaRPr>
          </a:p>
          <a:p>
            <a:pPr marL="12700" marR="5080">
              <a:spcBef>
                <a:spcPts val="5"/>
              </a:spcBef>
              <a:buFont typeface="Wingdings"/>
              <a:buChar char=""/>
              <a:tabLst>
                <a:tab pos="335915" algn="l"/>
              </a:tabLst>
            </a:pPr>
            <a:r>
              <a:rPr sz="2400" spc="-5" dirty="0">
                <a:latin typeface="Arial"/>
                <a:cs typeface="Arial"/>
              </a:rPr>
              <a:t>so long distant migration seems </a:t>
            </a:r>
            <a:r>
              <a:rPr sz="2400" dirty="0">
                <a:latin typeface="Arial"/>
                <a:cs typeface="Arial"/>
              </a:rPr>
              <a:t>to </a:t>
            </a:r>
            <a:r>
              <a:rPr sz="2400" spc="-5" dirty="0">
                <a:latin typeface="Arial"/>
                <a:cs typeface="Arial"/>
              </a:rPr>
              <a:t>involve  transit between </a:t>
            </a:r>
            <a:r>
              <a:rPr sz="2400" dirty="0">
                <a:latin typeface="Arial"/>
                <a:cs typeface="Arial"/>
              </a:rPr>
              <a:t>area that </a:t>
            </a:r>
            <a:r>
              <a:rPr sz="2400" spc="-5" dirty="0">
                <a:latin typeface="Arial"/>
                <a:cs typeface="Arial"/>
              </a:rPr>
              <a:t>have supply </a:t>
            </a:r>
            <a:r>
              <a:rPr sz="2400" dirty="0">
                <a:latin typeface="Arial"/>
                <a:cs typeface="Arial"/>
              </a:rPr>
              <a:t>of  </a:t>
            </a:r>
            <a:r>
              <a:rPr sz="2400" spc="-5" dirty="0">
                <a:latin typeface="Arial"/>
                <a:cs typeface="Arial"/>
              </a:rPr>
              <a:t>abudant food </a:t>
            </a:r>
            <a:r>
              <a:rPr sz="2400" dirty="0">
                <a:latin typeface="Arial"/>
                <a:cs typeface="Arial"/>
              </a:rPr>
              <a:t>but </a:t>
            </a:r>
            <a:r>
              <a:rPr sz="2400" spc="-5" dirty="0">
                <a:latin typeface="Arial"/>
                <a:cs typeface="Arial"/>
              </a:rPr>
              <a:t>only </a:t>
            </a:r>
            <a:r>
              <a:rPr sz="2400" dirty="0">
                <a:latin typeface="Arial"/>
                <a:cs typeface="Arial"/>
              </a:rPr>
              <a:t>for </a:t>
            </a:r>
            <a:r>
              <a:rPr sz="2400" spc="-5" dirty="0">
                <a:latin typeface="Arial"/>
                <a:cs typeface="Arial"/>
              </a:rPr>
              <a:t>a limited</a:t>
            </a:r>
            <a:r>
              <a:rPr sz="2400" spc="45" dirty="0">
                <a:latin typeface="Arial"/>
                <a:cs typeface="Arial"/>
              </a:rPr>
              <a:t> </a:t>
            </a:r>
            <a:r>
              <a:rPr sz="2400" spc="-5" dirty="0">
                <a:latin typeface="Arial"/>
                <a:cs typeface="Arial"/>
              </a:rPr>
              <a:t>period</a:t>
            </a:r>
            <a:endParaRPr sz="2400">
              <a:latin typeface="Arial"/>
              <a:cs typeface="Arial"/>
            </a:endParaRPr>
          </a:p>
          <a:p>
            <a:pPr marL="335280" indent="-323215">
              <a:buFont typeface="Wingdings"/>
              <a:buChar char=""/>
              <a:tabLst>
                <a:tab pos="335915" algn="l"/>
              </a:tabLst>
            </a:pPr>
            <a:r>
              <a:rPr sz="2400" spc="-5" dirty="0">
                <a:latin typeface="Arial"/>
                <a:cs typeface="Arial"/>
              </a:rPr>
              <a:t>Eg: swallows</a:t>
            </a:r>
            <a:endParaRPr sz="2400">
              <a:latin typeface="Arial"/>
              <a:cs typeface="Arial"/>
            </a:endParaRPr>
          </a:p>
        </p:txBody>
      </p:sp>
      <p:pic>
        <p:nvPicPr>
          <p:cNvPr id="4" name="Picture 3"/>
          <p:cNvPicPr>
            <a:picLocks noChangeAspect="1"/>
          </p:cNvPicPr>
          <p:nvPr/>
        </p:nvPicPr>
        <p:blipFill>
          <a:blip r:embed="rId2"/>
          <a:stretch>
            <a:fillRect/>
          </a:stretch>
        </p:blipFill>
        <p:spPr>
          <a:xfrm>
            <a:off x="0" y="1"/>
            <a:ext cx="12192000" cy="6857999"/>
          </a:xfrm>
          <a:prstGeom prst="rect">
            <a:avLst/>
          </a:prstGeom>
        </p:spPr>
      </p:pic>
    </p:spTree>
    <p:extLst>
      <p:ext uri="{BB962C8B-B14F-4D97-AF65-F5344CB8AC3E}">
        <p14:creationId xmlns:p14="http://schemas.microsoft.com/office/powerpoint/2010/main" val="13857373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6857999"/>
          </a:xfrm>
          <a:prstGeom prst="rect">
            <a:avLst/>
          </a:prstGeom>
        </p:spPr>
      </p:pic>
      <p:sp>
        <p:nvSpPr>
          <p:cNvPr id="2" name="Rectangle 1"/>
          <p:cNvSpPr/>
          <p:nvPr/>
        </p:nvSpPr>
        <p:spPr>
          <a:xfrm>
            <a:off x="874232" y="1188092"/>
            <a:ext cx="10722345" cy="1200329"/>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Name: Vo </a:t>
            </a:r>
            <a:r>
              <a:rPr lang="en-US" sz="2400" dirty="0" err="1">
                <a:latin typeface="Times New Roman" panose="02020603050405020304" pitchFamily="18" charset="0"/>
                <a:cs typeface="Times New Roman" panose="02020603050405020304" pitchFamily="18" charset="0"/>
              </a:rPr>
              <a:t>PhamThanh</a:t>
            </a:r>
            <a:r>
              <a:rPr lang="en-US" sz="2400" dirty="0">
                <a:latin typeface="Times New Roman" panose="02020603050405020304" pitchFamily="18" charset="0"/>
                <a:cs typeface="Times New Roman" panose="02020603050405020304" pitchFamily="18" charset="0"/>
              </a:rPr>
              <a:t> Luan                	 	</a:t>
            </a:r>
            <a:r>
              <a:rPr lang="en-US" sz="2400" dirty="0"/>
              <a:t> FINAL EXAM </a:t>
            </a:r>
            <a:endParaRPr lang="en-US" sz="2400" dirty="0" smtClean="0"/>
          </a:p>
          <a:p>
            <a:r>
              <a:rPr lang="en-US" sz="2400" dirty="0" smtClean="0">
                <a:latin typeface="Times New Roman" panose="02020603050405020304" pitchFamily="18" charset="0"/>
                <a:cs typeface="Times New Roman" panose="02020603050405020304" pitchFamily="18" charset="0"/>
              </a:rPr>
              <a:t>Class</a:t>
            </a:r>
            <a:r>
              <a:rPr lang="en-US" sz="2400" dirty="0">
                <a:latin typeface="Times New Roman" panose="02020603050405020304" pitchFamily="18" charset="0"/>
                <a:cs typeface="Times New Roman" panose="02020603050405020304" pitchFamily="18" charset="0"/>
              </a:rPr>
              <a:t>: 	</a:t>
            </a:r>
            <a:r>
              <a:rPr lang="en-US" sz="2400" dirty="0" smtClean="0"/>
              <a:t>22BAV11 </a:t>
            </a:r>
            <a:r>
              <a:rPr lang="en-US" sz="2400" dirty="0" smtClean="0">
                <a:latin typeface="Times New Roman" panose="02020603050405020304" pitchFamily="18" charset="0"/>
                <a:cs typeface="Times New Roman" panose="02020603050405020304" pitchFamily="18" charset="0"/>
              </a:rPr>
              <a:t>Time</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45minutes</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874231" y="2058220"/>
            <a:ext cx="5136709" cy="3757643"/>
          </a:xfrm>
          <a:prstGeom prst="rect">
            <a:avLst/>
          </a:prstGeom>
        </p:spPr>
      </p:pic>
      <p:sp>
        <p:nvSpPr>
          <p:cNvPr id="196" name="Rectangle 195"/>
          <p:cNvSpPr/>
          <p:nvPr/>
        </p:nvSpPr>
        <p:spPr>
          <a:xfrm>
            <a:off x="10046586" y="406401"/>
            <a:ext cx="1765529" cy="318100"/>
          </a:xfrm>
          <a:prstGeom prst="rect">
            <a:avLst/>
          </a:prstGeom>
        </p:spPr>
        <p:txBody>
          <a:bodyPr wrap="square">
            <a:spAutoFit/>
          </a:bodyPr>
          <a:lstStyle/>
          <a:p>
            <a:r>
              <a:rPr lang="en-US" sz="1467" dirty="0"/>
              <a:t>Date: </a:t>
            </a:r>
            <a:r>
              <a:rPr lang="en-US" sz="1467" dirty="0" smtClean="0">
                <a:solidFill>
                  <a:srgbClr val="FF0000"/>
                </a:solidFill>
              </a:rPr>
              <a:t>01/10/2023</a:t>
            </a:r>
            <a:endParaRPr lang="en-US" sz="1467" dirty="0">
              <a:solidFill>
                <a:srgbClr val="FF0000"/>
              </a:solidFill>
            </a:endParaRPr>
          </a:p>
        </p:txBody>
      </p:sp>
      <p:sp>
        <p:nvSpPr>
          <p:cNvPr id="7" name="矩形 16">
            <a:extLst>
              <a:ext uri="{FF2B5EF4-FFF2-40B4-BE49-F238E27FC236}">
                <a16:creationId xmlns:a16="http://schemas.microsoft.com/office/drawing/2014/main" id="{D80B526C-337B-4449-8583-DC38D97EA83B}"/>
              </a:ext>
            </a:extLst>
          </p:cNvPr>
          <p:cNvSpPr/>
          <p:nvPr/>
        </p:nvSpPr>
        <p:spPr>
          <a:xfrm>
            <a:off x="6379110" y="5231088"/>
            <a:ext cx="5217467" cy="584775"/>
          </a:xfrm>
          <a:prstGeom prst="rect">
            <a:avLst/>
          </a:prstGeom>
          <a:ln>
            <a:noFill/>
          </a:ln>
        </p:spPr>
        <p:txBody>
          <a:bodyPr wrap="square">
            <a:spAutoFit/>
          </a:bodyPr>
          <a:lstStyle/>
          <a:p>
            <a:pPr>
              <a:spcAft>
                <a:spcPts val="1200"/>
              </a:spcAft>
            </a:pPr>
            <a:r>
              <a:rPr lang="en-US" altLang="zh-TW" sz="1600" dirty="0">
                <a:latin typeface="Calibri" panose="020F0502020204030204" pitchFamily="34" charset="0"/>
                <a:cs typeface="Calibri" panose="020F0502020204030204" pitchFamily="34" charset="0"/>
              </a:rPr>
              <a:t>Every year, animals around the world go on long and difficult journeys called migrations. </a:t>
            </a:r>
            <a:endParaRPr lang="zh-TW" altLang="en-US" sz="1200" dirty="0">
              <a:latin typeface="Calibri" panose="020F0502020204030204" pitchFamily="34" charset="0"/>
            </a:endParaRPr>
          </a:p>
        </p:txBody>
      </p:sp>
      <p:sp>
        <p:nvSpPr>
          <p:cNvPr id="8" name="矩形 11">
            <a:extLst>
              <a:ext uri="{FF2B5EF4-FFF2-40B4-BE49-F238E27FC236}">
                <a16:creationId xmlns:a16="http://schemas.microsoft.com/office/drawing/2014/main" id="{D80B526C-337B-4449-8583-DC38D97EA83B}"/>
              </a:ext>
            </a:extLst>
          </p:cNvPr>
          <p:cNvSpPr/>
          <p:nvPr/>
        </p:nvSpPr>
        <p:spPr>
          <a:xfrm>
            <a:off x="6379110" y="4563465"/>
            <a:ext cx="8503919" cy="584775"/>
          </a:xfrm>
          <a:prstGeom prst="rect">
            <a:avLst/>
          </a:prstGeom>
          <a:ln>
            <a:noFill/>
          </a:ln>
        </p:spPr>
        <p:txBody>
          <a:bodyPr wrap="square">
            <a:spAutoFit/>
          </a:bodyPr>
          <a:lstStyle/>
          <a:p>
            <a:pPr>
              <a:spcAft>
                <a:spcPts val="1200"/>
              </a:spcAft>
            </a:pPr>
            <a:r>
              <a:rPr lang="en-US" altLang="zh-TW" sz="3200" b="1" dirty="0">
                <a:latin typeface="Calibri" panose="020F0502020204030204" pitchFamily="34" charset="0"/>
                <a:cs typeface="Calibri" panose="020F0502020204030204" pitchFamily="34" charset="0"/>
              </a:rPr>
              <a:t>Animal journeys</a:t>
            </a:r>
            <a:endParaRPr lang="zh-TW" altLang="en-US" sz="2400" dirty="0">
              <a:latin typeface="Calibri" panose="020F0502020204030204" pitchFamily="34" charset="0"/>
            </a:endParaRPr>
          </a:p>
        </p:txBody>
      </p:sp>
    </p:spTree>
    <p:extLst>
      <p:ext uri="{BB962C8B-B14F-4D97-AF65-F5344CB8AC3E}">
        <p14:creationId xmlns:p14="http://schemas.microsoft.com/office/powerpoint/2010/main" val="233174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0" y="1"/>
            <a:ext cx="12192000" cy="6857999"/>
          </a:xfrm>
          <a:prstGeom prst="rect">
            <a:avLst/>
          </a:prstGeom>
          <a:pattFill prst="wdDnDiag">
            <a:fgClr>
              <a:schemeClr val="accent1"/>
            </a:fgClr>
            <a:bgClr>
              <a:schemeClr val="bg1"/>
            </a:bgClr>
          </a:pattFill>
          <a:ln>
            <a:noFill/>
          </a:ln>
        </p:spPr>
      </p:pic>
      <p:sp>
        <p:nvSpPr>
          <p:cNvPr id="2" name="object 2"/>
          <p:cNvSpPr txBox="1">
            <a:spLocks noGrp="1"/>
          </p:cNvSpPr>
          <p:nvPr>
            <p:ph type="title"/>
          </p:nvPr>
        </p:nvSpPr>
        <p:spPr>
          <a:xfrm>
            <a:off x="2468372" y="302133"/>
            <a:ext cx="7042150" cy="756920"/>
          </a:xfrm>
          <a:prstGeom prst="rect">
            <a:avLst/>
          </a:prstGeom>
        </p:spPr>
        <p:txBody>
          <a:bodyPr vert="horz" wrap="square" lIns="0" tIns="12700" rIns="0" bIns="0" rtlCol="0" anchor="ctr">
            <a:spAutoFit/>
          </a:bodyPr>
          <a:lstStyle/>
          <a:p>
            <a:pPr marL="12700">
              <a:lnSpc>
                <a:spcPct val="100000"/>
              </a:lnSpc>
              <a:spcBef>
                <a:spcPts val="100"/>
              </a:spcBef>
            </a:pPr>
            <a:r>
              <a:rPr sz="4800" i="1" spc="-5" dirty="0">
                <a:solidFill>
                  <a:srgbClr val="00AF50"/>
                </a:solidFill>
                <a:latin typeface="Arial"/>
                <a:cs typeface="Arial"/>
              </a:rPr>
              <a:t>Which animals</a:t>
            </a:r>
            <a:r>
              <a:rPr sz="4800" i="1" spc="35" dirty="0">
                <a:solidFill>
                  <a:srgbClr val="00AF50"/>
                </a:solidFill>
                <a:latin typeface="Arial"/>
                <a:cs typeface="Arial"/>
              </a:rPr>
              <a:t> </a:t>
            </a:r>
            <a:r>
              <a:rPr sz="4800" i="1" spc="-5" dirty="0">
                <a:solidFill>
                  <a:srgbClr val="00AF50"/>
                </a:solidFill>
                <a:latin typeface="Arial"/>
                <a:cs typeface="Arial"/>
              </a:rPr>
              <a:t>migrate?</a:t>
            </a:r>
            <a:endParaRPr sz="4800" dirty="0">
              <a:latin typeface="Arial"/>
              <a:cs typeface="Arial"/>
            </a:endParaRPr>
          </a:p>
        </p:txBody>
      </p:sp>
      <p:sp>
        <p:nvSpPr>
          <p:cNvPr id="3" name="object 3"/>
          <p:cNvSpPr/>
          <p:nvPr/>
        </p:nvSpPr>
        <p:spPr>
          <a:xfrm>
            <a:off x="2480970" y="988314"/>
            <a:ext cx="7016750" cy="64135"/>
          </a:xfrm>
          <a:custGeom>
            <a:avLst/>
            <a:gdLst/>
            <a:ahLst/>
            <a:cxnLst/>
            <a:rect l="l" t="t" r="r" b="b"/>
            <a:pathLst>
              <a:path w="7016750" h="64134">
                <a:moveTo>
                  <a:pt x="7016470" y="0"/>
                </a:moveTo>
                <a:lnTo>
                  <a:pt x="0" y="0"/>
                </a:lnTo>
                <a:lnTo>
                  <a:pt x="0" y="64008"/>
                </a:lnTo>
                <a:lnTo>
                  <a:pt x="7016470" y="64008"/>
                </a:lnTo>
                <a:lnTo>
                  <a:pt x="7016470" y="0"/>
                </a:lnTo>
                <a:close/>
              </a:path>
            </a:pathLst>
          </a:custGeom>
          <a:solidFill>
            <a:srgbClr val="00AF50"/>
          </a:solidFill>
        </p:spPr>
        <p:txBody>
          <a:bodyPr wrap="square" lIns="0" tIns="0" rIns="0" bIns="0" rtlCol="0"/>
          <a:lstStyle/>
          <a:p>
            <a:endParaRPr/>
          </a:p>
        </p:txBody>
      </p:sp>
      <p:sp>
        <p:nvSpPr>
          <p:cNvPr id="4" name="object 4"/>
          <p:cNvSpPr/>
          <p:nvPr/>
        </p:nvSpPr>
        <p:spPr>
          <a:xfrm>
            <a:off x="2615540" y="2935223"/>
            <a:ext cx="1989455" cy="59690"/>
          </a:xfrm>
          <a:custGeom>
            <a:avLst/>
            <a:gdLst/>
            <a:ahLst/>
            <a:cxnLst/>
            <a:rect l="l" t="t" r="r" b="b"/>
            <a:pathLst>
              <a:path w="1989455" h="59689">
                <a:moveTo>
                  <a:pt x="1988845" y="0"/>
                </a:moveTo>
                <a:lnTo>
                  <a:pt x="0" y="0"/>
                </a:lnTo>
                <a:lnTo>
                  <a:pt x="0" y="59436"/>
                </a:lnTo>
                <a:lnTo>
                  <a:pt x="1988845" y="59436"/>
                </a:lnTo>
                <a:lnTo>
                  <a:pt x="1988845" y="0"/>
                </a:lnTo>
                <a:close/>
              </a:path>
            </a:pathLst>
          </a:custGeom>
          <a:solidFill>
            <a:srgbClr val="000000"/>
          </a:solidFill>
        </p:spPr>
        <p:txBody>
          <a:bodyPr wrap="square" lIns="0" tIns="0" rIns="0" bIns="0" rtlCol="0"/>
          <a:lstStyle/>
          <a:p>
            <a:endParaRPr/>
          </a:p>
        </p:txBody>
      </p:sp>
      <p:sp>
        <p:nvSpPr>
          <p:cNvPr id="5" name="object 5"/>
          <p:cNvSpPr/>
          <p:nvPr/>
        </p:nvSpPr>
        <p:spPr>
          <a:xfrm>
            <a:off x="2615539" y="3605784"/>
            <a:ext cx="2237740" cy="59690"/>
          </a:xfrm>
          <a:custGeom>
            <a:avLst/>
            <a:gdLst/>
            <a:ahLst/>
            <a:cxnLst/>
            <a:rect l="l" t="t" r="r" b="b"/>
            <a:pathLst>
              <a:path w="2237740" h="59689">
                <a:moveTo>
                  <a:pt x="2237257" y="0"/>
                </a:moveTo>
                <a:lnTo>
                  <a:pt x="0" y="0"/>
                </a:lnTo>
                <a:lnTo>
                  <a:pt x="0" y="59435"/>
                </a:lnTo>
                <a:lnTo>
                  <a:pt x="2237257" y="59435"/>
                </a:lnTo>
                <a:lnTo>
                  <a:pt x="2237257" y="0"/>
                </a:lnTo>
                <a:close/>
              </a:path>
            </a:pathLst>
          </a:custGeom>
          <a:solidFill>
            <a:srgbClr val="000000"/>
          </a:solidFill>
        </p:spPr>
        <p:txBody>
          <a:bodyPr wrap="square" lIns="0" tIns="0" rIns="0" bIns="0" rtlCol="0"/>
          <a:lstStyle/>
          <a:p>
            <a:endParaRPr/>
          </a:p>
        </p:txBody>
      </p:sp>
      <p:sp>
        <p:nvSpPr>
          <p:cNvPr id="6" name="object 6"/>
          <p:cNvSpPr/>
          <p:nvPr/>
        </p:nvSpPr>
        <p:spPr>
          <a:xfrm>
            <a:off x="2615540" y="4276344"/>
            <a:ext cx="3201035" cy="59690"/>
          </a:xfrm>
          <a:custGeom>
            <a:avLst/>
            <a:gdLst/>
            <a:ahLst/>
            <a:cxnLst/>
            <a:rect l="l" t="t" r="r" b="b"/>
            <a:pathLst>
              <a:path w="3201035" h="59689">
                <a:moveTo>
                  <a:pt x="3200425" y="0"/>
                </a:moveTo>
                <a:lnTo>
                  <a:pt x="0" y="0"/>
                </a:lnTo>
                <a:lnTo>
                  <a:pt x="0" y="59435"/>
                </a:lnTo>
                <a:lnTo>
                  <a:pt x="3200425" y="59435"/>
                </a:lnTo>
                <a:lnTo>
                  <a:pt x="3200425" y="0"/>
                </a:lnTo>
                <a:close/>
              </a:path>
            </a:pathLst>
          </a:custGeom>
          <a:solidFill>
            <a:srgbClr val="000000"/>
          </a:solidFill>
        </p:spPr>
        <p:txBody>
          <a:bodyPr wrap="square" lIns="0" tIns="0" rIns="0" bIns="0" rtlCol="0"/>
          <a:lstStyle/>
          <a:p>
            <a:endParaRPr/>
          </a:p>
        </p:txBody>
      </p:sp>
      <p:sp>
        <p:nvSpPr>
          <p:cNvPr id="7" name="object 7"/>
          <p:cNvSpPr/>
          <p:nvPr/>
        </p:nvSpPr>
        <p:spPr>
          <a:xfrm>
            <a:off x="2615539" y="4946903"/>
            <a:ext cx="2611120" cy="59690"/>
          </a:xfrm>
          <a:custGeom>
            <a:avLst/>
            <a:gdLst/>
            <a:ahLst/>
            <a:cxnLst/>
            <a:rect l="l" t="t" r="r" b="b"/>
            <a:pathLst>
              <a:path w="2611120" h="59689">
                <a:moveTo>
                  <a:pt x="2610637" y="0"/>
                </a:moveTo>
                <a:lnTo>
                  <a:pt x="0" y="0"/>
                </a:lnTo>
                <a:lnTo>
                  <a:pt x="0" y="59436"/>
                </a:lnTo>
                <a:lnTo>
                  <a:pt x="2610637" y="59436"/>
                </a:lnTo>
                <a:lnTo>
                  <a:pt x="2610637" y="0"/>
                </a:lnTo>
                <a:close/>
              </a:path>
            </a:pathLst>
          </a:custGeom>
          <a:solidFill>
            <a:srgbClr val="000000"/>
          </a:solidFill>
        </p:spPr>
        <p:txBody>
          <a:bodyPr wrap="square" lIns="0" tIns="0" rIns="0" bIns="0" rtlCol="0"/>
          <a:lstStyle/>
          <a:p>
            <a:endParaRPr/>
          </a:p>
        </p:txBody>
      </p:sp>
      <p:sp>
        <p:nvSpPr>
          <p:cNvPr id="8" name="object 8"/>
          <p:cNvSpPr/>
          <p:nvPr/>
        </p:nvSpPr>
        <p:spPr>
          <a:xfrm>
            <a:off x="2615539" y="5617451"/>
            <a:ext cx="3386454" cy="59690"/>
          </a:xfrm>
          <a:custGeom>
            <a:avLst/>
            <a:gdLst/>
            <a:ahLst/>
            <a:cxnLst/>
            <a:rect l="l" t="t" r="r" b="b"/>
            <a:pathLst>
              <a:path w="3386454" h="59689">
                <a:moveTo>
                  <a:pt x="3386353" y="0"/>
                </a:moveTo>
                <a:lnTo>
                  <a:pt x="0" y="0"/>
                </a:lnTo>
                <a:lnTo>
                  <a:pt x="0" y="59435"/>
                </a:lnTo>
                <a:lnTo>
                  <a:pt x="3386353" y="59435"/>
                </a:lnTo>
                <a:lnTo>
                  <a:pt x="3386353" y="0"/>
                </a:lnTo>
                <a:close/>
              </a:path>
            </a:pathLst>
          </a:custGeom>
          <a:solidFill>
            <a:srgbClr val="000000"/>
          </a:solidFill>
        </p:spPr>
        <p:txBody>
          <a:bodyPr wrap="square" lIns="0" tIns="0" rIns="0" bIns="0" rtlCol="0"/>
          <a:lstStyle/>
          <a:p>
            <a:endParaRPr/>
          </a:p>
        </p:txBody>
      </p:sp>
      <p:sp>
        <p:nvSpPr>
          <p:cNvPr id="9" name="object 9"/>
          <p:cNvSpPr txBox="1"/>
          <p:nvPr/>
        </p:nvSpPr>
        <p:spPr>
          <a:xfrm>
            <a:off x="2524735" y="1597267"/>
            <a:ext cx="4160520" cy="4050029"/>
          </a:xfrm>
          <a:prstGeom prst="rect">
            <a:avLst/>
          </a:prstGeom>
          <a:pattFill prst="wdDnDiag">
            <a:fgClr>
              <a:schemeClr val="accent1"/>
            </a:fgClr>
            <a:bgClr>
              <a:schemeClr val="bg1"/>
            </a:bgClr>
          </a:pattFill>
        </p:spPr>
        <p:txBody>
          <a:bodyPr vert="horz" wrap="square" lIns="0" tIns="13335" rIns="0" bIns="0" rtlCol="0">
            <a:spAutoFit/>
          </a:bodyPr>
          <a:lstStyle/>
          <a:p>
            <a:pPr marL="634365" indent="-622300">
              <a:spcBef>
                <a:spcPts val="105"/>
              </a:spcBef>
              <a:buAutoNum type="arabicPeriod"/>
              <a:tabLst>
                <a:tab pos="635000" algn="l"/>
              </a:tabLst>
            </a:pPr>
            <a:r>
              <a:rPr sz="4400" b="1" i="1" dirty="0">
                <a:latin typeface="Arial"/>
                <a:cs typeface="Arial"/>
              </a:rPr>
              <a:t>birds</a:t>
            </a:r>
            <a:endParaRPr sz="4400" dirty="0">
              <a:latin typeface="Arial"/>
              <a:cs typeface="Arial"/>
            </a:endParaRPr>
          </a:p>
          <a:p>
            <a:pPr marL="634365" indent="-622300">
              <a:buAutoNum type="arabicPeriod"/>
              <a:tabLst>
                <a:tab pos="635000" algn="l"/>
              </a:tabLst>
            </a:pPr>
            <a:r>
              <a:rPr sz="4400" b="1" i="1" dirty="0">
                <a:latin typeface="Arial"/>
                <a:cs typeface="Arial"/>
              </a:rPr>
              <a:t>fishes</a:t>
            </a:r>
            <a:endParaRPr sz="4400" dirty="0">
              <a:latin typeface="Arial"/>
              <a:cs typeface="Arial"/>
            </a:endParaRPr>
          </a:p>
          <a:p>
            <a:pPr marL="634365" indent="-622300">
              <a:buAutoNum type="arabicPeriod"/>
              <a:tabLst>
                <a:tab pos="635000" algn="l"/>
              </a:tabLst>
            </a:pPr>
            <a:r>
              <a:rPr sz="4400" b="1" i="1" dirty="0">
                <a:latin typeface="Arial"/>
                <a:cs typeface="Arial"/>
              </a:rPr>
              <a:t>mammals</a:t>
            </a:r>
            <a:endParaRPr sz="4400" dirty="0">
              <a:latin typeface="Arial"/>
              <a:cs typeface="Arial"/>
            </a:endParaRPr>
          </a:p>
          <a:p>
            <a:pPr marL="634365" indent="-622300">
              <a:buAutoNum type="arabicPeriod"/>
              <a:tabLst>
                <a:tab pos="635000" algn="l"/>
              </a:tabLst>
            </a:pPr>
            <a:r>
              <a:rPr sz="4400" b="1" i="1" dirty="0">
                <a:latin typeface="Arial"/>
                <a:cs typeface="Arial"/>
              </a:rPr>
              <a:t>reptiles</a:t>
            </a:r>
            <a:endParaRPr sz="4400" dirty="0">
              <a:latin typeface="Arial"/>
              <a:cs typeface="Arial"/>
            </a:endParaRPr>
          </a:p>
          <a:p>
            <a:pPr marL="634365" indent="-622300">
              <a:spcBef>
                <a:spcPts val="5"/>
              </a:spcBef>
              <a:buAutoNum type="arabicPeriod"/>
              <a:tabLst>
                <a:tab pos="635000" algn="l"/>
              </a:tabLst>
            </a:pPr>
            <a:r>
              <a:rPr sz="4400" b="1" i="1" dirty="0">
                <a:latin typeface="Arial"/>
                <a:cs typeface="Arial"/>
              </a:rPr>
              <a:t>amhibians</a:t>
            </a:r>
            <a:endParaRPr sz="4400" dirty="0">
              <a:latin typeface="Arial"/>
              <a:cs typeface="Arial"/>
            </a:endParaRPr>
          </a:p>
          <a:p>
            <a:pPr marL="634365" indent="-622300">
              <a:buAutoNum type="arabicPeriod"/>
              <a:tabLst>
                <a:tab pos="635000" algn="l"/>
              </a:tabLst>
            </a:pPr>
            <a:r>
              <a:rPr sz="4400" b="1" i="1" dirty="0">
                <a:latin typeface="Arial"/>
                <a:cs typeface="Arial"/>
              </a:rPr>
              <a:t>invertebrates</a:t>
            </a:r>
            <a:endParaRPr sz="4400" dirty="0">
              <a:latin typeface="Arial"/>
              <a:cs typeface="Arial"/>
            </a:endParaRPr>
          </a:p>
        </p:txBody>
      </p:sp>
      <p:sp>
        <p:nvSpPr>
          <p:cNvPr id="10" name="object 10"/>
          <p:cNvSpPr/>
          <p:nvPr/>
        </p:nvSpPr>
        <p:spPr>
          <a:xfrm>
            <a:off x="2615540" y="6288011"/>
            <a:ext cx="4133215" cy="59690"/>
          </a:xfrm>
          <a:custGeom>
            <a:avLst/>
            <a:gdLst/>
            <a:ahLst/>
            <a:cxnLst/>
            <a:rect l="l" t="t" r="r" b="b"/>
            <a:pathLst>
              <a:path w="4133215" h="59689">
                <a:moveTo>
                  <a:pt x="4133113" y="0"/>
                </a:moveTo>
                <a:lnTo>
                  <a:pt x="0" y="0"/>
                </a:lnTo>
                <a:lnTo>
                  <a:pt x="0" y="59435"/>
                </a:lnTo>
                <a:lnTo>
                  <a:pt x="4133113" y="59435"/>
                </a:lnTo>
                <a:lnTo>
                  <a:pt x="4133113"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5809665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36401" y="401161"/>
            <a:ext cx="5173248" cy="645479"/>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959966" y="1381505"/>
            <a:ext cx="7967345" cy="4782720"/>
          </a:xfrm>
          <a:prstGeom prst="rect">
            <a:avLst/>
          </a:prstGeom>
        </p:spPr>
        <p:txBody>
          <a:bodyPr vert="horz" wrap="square" lIns="0" tIns="12065" rIns="0" bIns="0" rtlCol="0">
            <a:spAutoFit/>
          </a:bodyPr>
          <a:lstStyle/>
          <a:p>
            <a:pPr marL="12700" marR="5080">
              <a:spcBef>
                <a:spcPts val="95"/>
              </a:spcBef>
              <a:buFont typeface="Courier New"/>
              <a:buChar char="o"/>
              <a:tabLst>
                <a:tab pos="325120" algn="l"/>
              </a:tabLst>
            </a:pPr>
            <a:r>
              <a:rPr sz="2800" b="1" i="1" spc="-5" dirty="0">
                <a:latin typeface="Arial"/>
                <a:cs typeface="Arial"/>
              </a:rPr>
              <a:t>It is the seasonal movement from </a:t>
            </a:r>
            <a:r>
              <a:rPr sz="2800" b="1" i="1" spc="-10" dirty="0">
                <a:latin typeface="Arial"/>
                <a:cs typeface="Arial"/>
              </a:rPr>
              <a:t>one </a:t>
            </a:r>
            <a:r>
              <a:rPr sz="2800" b="1" i="1" spc="-5" dirty="0">
                <a:latin typeface="Arial"/>
                <a:cs typeface="Arial"/>
              </a:rPr>
              <a:t>habitat  to another and back again ,to get the  advantages of favorable</a:t>
            </a:r>
            <a:r>
              <a:rPr sz="2800" b="1" i="1" spc="100" dirty="0">
                <a:latin typeface="Arial"/>
                <a:cs typeface="Arial"/>
              </a:rPr>
              <a:t> </a:t>
            </a:r>
            <a:r>
              <a:rPr sz="2800" b="1" i="1" spc="-5" dirty="0">
                <a:latin typeface="Arial"/>
                <a:cs typeface="Arial"/>
              </a:rPr>
              <a:t>conditions</a:t>
            </a:r>
            <a:endParaRPr sz="2800">
              <a:latin typeface="Arial"/>
              <a:cs typeface="Arial"/>
            </a:endParaRPr>
          </a:p>
          <a:p>
            <a:pPr>
              <a:spcBef>
                <a:spcPts val="25"/>
              </a:spcBef>
              <a:buFont typeface="Courier New"/>
              <a:buChar char="o"/>
            </a:pPr>
            <a:endParaRPr sz="2900">
              <a:latin typeface="Arial"/>
              <a:cs typeface="Arial"/>
            </a:endParaRPr>
          </a:p>
          <a:p>
            <a:pPr marL="12700" marR="307340">
              <a:buFont typeface="Courier New"/>
              <a:buChar char="o"/>
              <a:tabLst>
                <a:tab pos="325120" algn="l"/>
              </a:tabLst>
            </a:pPr>
            <a:r>
              <a:rPr sz="2800" b="1" i="1" spc="-10" dirty="0">
                <a:latin typeface="Arial"/>
                <a:cs typeface="Arial"/>
              </a:rPr>
              <a:t>Traditional, </a:t>
            </a:r>
            <a:r>
              <a:rPr sz="2800" b="1" i="1" spc="-5" dirty="0">
                <a:latin typeface="Arial"/>
                <a:cs typeface="Arial"/>
              </a:rPr>
              <a:t>hereditary ( </a:t>
            </a:r>
            <a:r>
              <a:rPr sz="2800" b="1" i="1" dirty="0">
                <a:latin typeface="Arial"/>
                <a:cs typeface="Arial"/>
              </a:rPr>
              <a:t>instinctive), </a:t>
            </a:r>
            <a:r>
              <a:rPr sz="2800" b="1" i="1" spc="-5" dirty="0">
                <a:latin typeface="Arial"/>
                <a:cs typeface="Arial"/>
              </a:rPr>
              <a:t>regular  occurrence at definite intervals </a:t>
            </a:r>
            <a:r>
              <a:rPr sz="2800" b="1" i="1" dirty="0">
                <a:latin typeface="Arial"/>
                <a:cs typeface="Arial"/>
              </a:rPr>
              <a:t>every</a:t>
            </a:r>
            <a:r>
              <a:rPr sz="2800" b="1" i="1" spc="75" dirty="0">
                <a:latin typeface="Arial"/>
                <a:cs typeface="Arial"/>
              </a:rPr>
              <a:t> </a:t>
            </a:r>
            <a:r>
              <a:rPr sz="2800" b="1" i="1" dirty="0">
                <a:latin typeface="Arial"/>
                <a:cs typeface="Arial"/>
              </a:rPr>
              <a:t>year</a:t>
            </a:r>
            <a:endParaRPr sz="2800">
              <a:latin typeface="Arial"/>
              <a:cs typeface="Arial"/>
            </a:endParaRPr>
          </a:p>
          <a:p>
            <a:pPr>
              <a:spcBef>
                <a:spcPts val="30"/>
              </a:spcBef>
              <a:buFont typeface="Courier New"/>
              <a:buChar char="o"/>
            </a:pPr>
            <a:endParaRPr sz="2900">
              <a:latin typeface="Arial"/>
              <a:cs typeface="Arial"/>
            </a:endParaRPr>
          </a:p>
          <a:p>
            <a:pPr marL="12700" marR="553085">
              <a:buFont typeface="Courier New"/>
              <a:buChar char="o"/>
              <a:tabLst>
                <a:tab pos="325120" algn="l"/>
              </a:tabLst>
            </a:pPr>
            <a:r>
              <a:rPr sz="2800" b="1" i="1" spc="-5" dirty="0">
                <a:latin typeface="Arial"/>
                <a:cs typeface="Arial"/>
              </a:rPr>
              <a:t>Usually , birds migrate </a:t>
            </a:r>
            <a:r>
              <a:rPr sz="2800" b="1" i="1" dirty="0">
                <a:latin typeface="Arial"/>
                <a:cs typeface="Arial"/>
              </a:rPr>
              <a:t>from </a:t>
            </a:r>
            <a:r>
              <a:rPr sz="2800" b="1" i="1" spc="-5" dirty="0">
                <a:latin typeface="Arial"/>
                <a:cs typeface="Arial"/>
              </a:rPr>
              <a:t>northern  hemisphere in spring to breed and return to  southern hemisphere in autumn to pass the  winter</a:t>
            </a:r>
            <a:endParaRPr sz="2800">
              <a:latin typeface="Arial"/>
              <a:cs typeface="Arial"/>
            </a:endParaRPr>
          </a:p>
        </p:txBody>
      </p:sp>
      <p:pic>
        <p:nvPicPr>
          <p:cNvPr id="4" name="Picture 3"/>
          <p:cNvPicPr>
            <a:picLocks noChangeAspect="1"/>
          </p:cNvPicPr>
          <p:nvPr/>
        </p:nvPicPr>
        <p:blipFill>
          <a:blip r:embed="rId3"/>
          <a:stretch>
            <a:fillRect/>
          </a:stretch>
        </p:blipFill>
        <p:spPr>
          <a:xfrm>
            <a:off x="0" y="1"/>
            <a:ext cx="12192000" cy="6857999"/>
          </a:xfrm>
          <a:prstGeom prst="rect">
            <a:avLst/>
          </a:prstGeom>
        </p:spPr>
      </p:pic>
    </p:spTree>
    <p:extLst>
      <p:ext uri="{BB962C8B-B14F-4D97-AF65-F5344CB8AC3E}">
        <p14:creationId xmlns:p14="http://schemas.microsoft.com/office/powerpoint/2010/main" val="994854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object 2"/>
          <p:cNvSpPr txBox="1"/>
          <p:nvPr/>
        </p:nvSpPr>
        <p:spPr>
          <a:xfrm>
            <a:off x="2317192" y="452755"/>
            <a:ext cx="6948805" cy="4705775"/>
          </a:xfrm>
          <a:prstGeom prst="rect">
            <a:avLst/>
          </a:prstGeom>
        </p:spPr>
        <p:txBody>
          <a:bodyPr vert="horz" wrap="square" lIns="0" tIns="12065" rIns="0" bIns="0" rtlCol="0">
            <a:spAutoFit/>
          </a:bodyPr>
          <a:lstStyle/>
          <a:p>
            <a:pPr marL="355600" marR="5080" indent="-342900">
              <a:spcBef>
                <a:spcPts val="95"/>
              </a:spcBef>
              <a:buClr>
                <a:srgbClr val="8DC664"/>
              </a:buClr>
              <a:buSzPct val="64285"/>
              <a:buFont typeface="Wingdings"/>
              <a:buChar char=""/>
              <a:tabLst>
                <a:tab pos="354965" algn="l"/>
                <a:tab pos="355600" algn="l"/>
              </a:tabLst>
            </a:pPr>
            <a:r>
              <a:rPr sz="2800" b="1" i="1" spc="-5" dirty="0">
                <a:latin typeface="Arial"/>
                <a:cs typeface="Arial"/>
              </a:rPr>
              <a:t>Over 5 billion land birds of 187 species  migrate between Europe and Asia to  Africa</a:t>
            </a:r>
            <a:endParaRPr sz="2800">
              <a:latin typeface="Arial"/>
              <a:cs typeface="Arial"/>
            </a:endParaRPr>
          </a:p>
          <a:p>
            <a:pPr>
              <a:spcBef>
                <a:spcPts val="45"/>
              </a:spcBef>
              <a:buClr>
                <a:srgbClr val="8DC664"/>
              </a:buClr>
              <a:buFont typeface="Wingdings"/>
              <a:buChar char=""/>
            </a:pPr>
            <a:endParaRPr sz="4050">
              <a:latin typeface="Arial"/>
              <a:cs typeface="Arial"/>
            </a:endParaRPr>
          </a:p>
          <a:p>
            <a:pPr marL="355600" marR="558165" indent="-342900">
              <a:spcBef>
                <a:spcPts val="5"/>
              </a:spcBef>
              <a:buClr>
                <a:srgbClr val="8DC664"/>
              </a:buClr>
              <a:buSzPct val="64285"/>
              <a:buFont typeface="Wingdings"/>
              <a:buChar char=""/>
              <a:tabLst>
                <a:tab pos="354965" algn="l"/>
                <a:tab pos="355600" algn="l"/>
              </a:tabLst>
            </a:pPr>
            <a:r>
              <a:rPr sz="2800" b="1" i="1" spc="-5" dirty="0">
                <a:latin typeface="Arial"/>
                <a:cs typeface="Arial"/>
              </a:rPr>
              <a:t>Over 5 billion land birds of over 200  species migrate between North  America and the New </a:t>
            </a:r>
            <a:r>
              <a:rPr sz="2800" b="1" i="1" spc="-15" dirty="0">
                <a:latin typeface="Arial"/>
                <a:cs typeface="Arial"/>
              </a:rPr>
              <a:t>World</a:t>
            </a:r>
            <a:r>
              <a:rPr sz="2800" b="1" i="1" spc="50" dirty="0">
                <a:latin typeface="Arial"/>
                <a:cs typeface="Arial"/>
              </a:rPr>
              <a:t> </a:t>
            </a:r>
            <a:r>
              <a:rPr sz="2800" b="1" i="1" spc="-5" dirty="0">
                <a:latin typeface="Arial"/>
                <a:cs typeface="Arial"/>
              </a:rPr>
              <a:t>tropics</a:t>
            </a:r>
            <a:endParaRPr sz="2800">
              <a:latin typeface="Arial"/>
              <a:cs typeface="Arial"/>
            </a:endParaRPr>
          </a:p>
          <a:p>
            <a:pPr>
              <a:spcBef>
                <a:spcPts val="45"/>
              </a:spcBef>
              <a:buClr>
                <a:srgbClr val="8DC664"/>
              </a:buClr>
              <a:buFont typeface="Wingdings"/>
              <a:buChar char=""/>
            </a:pPr>
            <a:endParaRPr sz="4050">
              <a:latin typeface="Arial"/>
              <a:cs typeface="Arial"/>
            </a:endParaRPr>
          </a:p>
          <a:p>
            <a:pPr marL="355600" marR="118745" indent="-342900">
              <a:spcBef>
                <a:spcPts val="5"/>
              </a:spcBef>
              <a:buClr>
                <a:srgbClr val="8DC664"/>
              </a:buClr>
              <a:buSzPct val="64285"/>
              <a:buFont typeface="Wingdings"/>
              <a:buChar char=""/>
              <a:tabLst>
                <a:tab pos="354965" algn="l"/>
                <a:tab pos="355600" algn="l"/>
              </a:tabLst>
            </a:pPr>
            <a:r>
              <a:rPr sz="2800" b="1" i="1" spc="-5" dirty="0">
                <a:latin typeface="Arial"/>
                <a:cs typeface="Arial"/>
              </a:rPr>
              <a:t>75% of 650 bird species that nest in N.  America</a:t>
            </a:r>
            <a:r>
              <a:rPr sz="2800" b="1" i="1" dirty="0">
                <a:latin typeface="Arial"/>
                <a:cs typeface="Arial"/>
              </a:rPr>
              <a:t> </a:t>
            </a:r>
            <a:r>
              <a:rPr sz="2800" b="1" i="1" spc="-5" dirty="0">
                <a:latin typeface="Arial"/>
                <a:cs typeface="Arial"/>
              </a:rPr>
              <a:t>migrate</a:t>
            </a:r>
            <a:endParaRPr sz="2800">
              <a:latin typeface="Arial"/>
              <a:cs typeface="Arial"/>
            </a:endParaRPr>
          </a:p>
        </p:txBody>
      </p:sp>
      <p:pic>
        <p:nvPicPr>
          <p:cNvPr id="3" name="Picture 2"/>
          <p:cNvPicPr>
            <a:picLocks noChangeAspect="1"/>
          </p:cNvPicPr>
          <p:nvPr/>
        </p:nvPicPr>
        <p:blipFill>
          <a:blip r:embed="rId2"/>
          <a:stretch>
            <a:fillRect/>
          </a:stretch>
        </p:blipFill>
        <p:spPr>
          <a:xfrm>
            <a:off x="0" y="1"/>
            <a:ext cx="12192000" cy="6857999"/>
          </a:xfrm>
          <a:prstGeom prst="rect">
            <a:avLst/>
          </a:prstGeom>
        </p:spPr>
      </p:pic>
    </p:spTree>
    <p:extLst>
      <p:ext uri="{BB962C8B-B14F-4D97-AF65-F5344CB8AC3E}">
        <p14:creationId xmlns:p14="http://schemas.microsoft.com/office/powerpoint/2010/main" val="3744910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object 2"/>
          <p:cNvSpPr/>
          <p:nvPr/>
        </p:nvSpPr>
        <p:spPr>
          <a:xfrm>
            <a:off x="3218689" y="384048"/>
            <a:ext cx="5411723" cy="739139"/>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3192779" y="427481"/>
            <a:ext cx="5438140" cy="697230"/>
            <a:chOff x="1668779" y="427481"/>
            <a:chExt cx="5438140" cy="697230"/>
          </a:xfrm>
        </p:grpSpPr>
        <p:sp>
          <p:nvSpPr>
            <p:cNvPr id="4" name="object 4"/>
            <p:cNvSpPr/>
            <p:nvPr/>
          </p:nvSpPr>
          <p:spPr>
            <a:xfrm>
              <a:off x="1748662" y="436625"/>
              <a:ext cx="5303646" cy="635253"/>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5757290" y="752602"/>
              <a:ext cx="151511" cy="120396"/>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3280790" y="752602"/>
              <a:ext cx="151511" cy="120396"/>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3907027" y="626744"/>
              <a:ext cx="195834" cy="243967"/>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2609341" y="623061"/>
              <a:ext cx="179704" cy="243586"/>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1748662" y="436625"/>
              <a:ext cx="5304155" cy="635635"/>
            </a:xfrm>
            <a:custGeom>
              <a:avLst/>
              <a:gdLst/>
              <a:ahLst/>
              <a:cxnLst/>
              <a:rect l="l" t="t" r="r" b="b"/>
              <a:pathLst>
                <a:path w="5304155" h="635635">
                  <a:moveTo>
                    <a:pt x="4607179" y="135254"/>
                  </a:moveTo>
                  <a:lnTo>
                    <a:pt x="4703318" y="135254"/>
                  </a:lnTo>
                  <a:lnTo>
                    <a:pt x="4659503" y="345948"/>
                  </a:lnTo>
                  <a:lnTo>
                    <a:pt x="4655982" y="363043"/>
                  </a:lnTo>
                  <a:lnTo>
                    <a:pt x="4653438" y="376602"/>
                  </a:lnTo>
                  <a:lnTo>
                    <a:pt x="4651894" y="386613"/>
                  </a:lnTo>
                  <a:lnTo>
                    <a:pt x="4651375" y="393064"/>
                  </a:lnTo>
                  <a:lnTo>
                    <a:pt x="4652089" y="400516"/>
                  </a:lnTo>
                  <a:lnTo>
                    <a:pt x="4683432" y="429966"/>
                  </a:lnTo>
                  <a:lnTo>
                    <a:pt x="4691888" y="430657"/>
                  </a:lnTo>
                  <a:lnTo>
                    <a:pt x="4698245" y="430347"/>
                  </a:lnTo>
                  <a:lnTo>
                    <a:pt x="4736036" y="415613"/>
                  </a:lnTo>
                  <a:lnTo>
                    <a:pt x="4765929" y="388365"/>
                  </a:lnTo>
                  <a:lnTo>
                    <a:pt x="4785360" y="354964"/>
                  </a:lnTo>
                  <a:lnTo>
                    <a:pt x="4799076" y="304673"/>
                  </a:lnTo>
                  <a:lnTo>
                    <a:pt x="4834636" y="135254"/>
                  </a:lnTo>
                  <a:lnTo>
                    <a:pt x="4930647" y="135254"/>
                  </a:lnTo>
                  <a:lnTo>
                    <a:pt x="4856353" y="490854"/>
                  </a:lnTo>
                  <a:lnTo>
                    <a:pt x="4766564" y="490854"/>
                  </a:lnTo>
                  <a:lnTo>
                    <a:pt x="4776723" y="442722"/>
                  </a:lnTo>
                  <a:lnTo>
                    <a:pt x="4746573" y="467465"/>
                  </a:lnTo>
                  <a:lnTo>
                    <a:pt x="4715160" y="485124"/>
                  </a:lnTo>
                  <a:lnTo>
                    <a:pt x="4682462" y="495710"/>
                  </a:lnTo>
                  <a:lnTo>
                    <a:pt x="4648454" y="499237"/>
                  </a:lnTo>
                  <a:lnTo>
                    <a:pt x="4627641" y="497665"/>
                  </a:lnTo>
                  <a:lnTo>
                    <a:pt x="4579493" y="474090"/>
                  </a:lnTo>
                  <a:lnTo>
                    <a:pt x="4555918" y="426906"/>
                  </a:lnTo>
                  <a:lnTo>
                    <a:pt x="4554347" y="406908"/>
                  </a:lnTo>
                  <a:lnTo>
                    <a:pt x="4555059" y="395384"/>
                  </a:lnTo>
                  <a:lnTo>
                    <a:pt x="4557188" y="379301"/>
                  </a:lnTo>
                  <a:lnTo>
                    <a:pt x="4560722" y="358669"/>
                  </a:lnTo>
                  <a:lnTo>
                    <a:pt x="4565650" y="333501"/>
                  </a:lnTo>
                  <a:lnTo>
                    <a:pt x="4607179" y="135254"/>
                  </a:lnTo>
                  <a:close/>
                </a:path>
                <a:path w="5304155" h="635635">
                  <a:moveTo>
                    <a:pt x="645541" y="135254"/>
                  </a:moveTo>
                  <a:lnTo>
                    <a:pt x="741553" y="135254"/>
                  </a:lnTo>
                  <a:lnTo>
                    <a:pt x="667257" y="490854"/>
                  </a:lnTo>
                  <a:lnTo>
                    <a:pt x="571119" y="490854"/>
                  </a:lnTo>
                  <a:lnTo>
                    <a:pt x="645541" y="135254"/>
                  </a:lnTo>
                  <a:close/>
                </a:path>
                <a:path w="5304155" h="635635">
                  <a:moveTo>
                    <a:pt x="5155311" y="126873"/>
                  </a:moveTo>
                  <a:lnTo>
                    <a:pt x="5215524" y="133159"/>
                  </a:lnTo>
                  <a:lnTo>
                    <a:pt x="5259070" y="152019"/>
                  </a:lnTo>
                  <a:lnTo>
                    <a:pt x="5287740" y="181562"/>
                  </a:lnTo>
                  <a:lnTo>
                    <a:pt x="5303646" y="219963"/>
                  </a:lnTo>
                  <a:lnTo>
                    <a:pt x="5214873" y="235458"/>
                  </a:lnTo>
                  <a:lnTo>
                    <a:pt x="5210804" y="226339"/>
                  </a:lnTo>
                  <a:lnTo>
                    <a:pt x="5205650" y="218424"/>
                  </a:lnTo>
                  <a:lnTo>
                    <a:pt x="5168503" y="196469"/>
                  </a:lnTo>
                  <a:lnTo>
                    <a:pt x="5140579" y="193166"/>
                  </a:lnTo>
                  <a:lnTo>
                    <a:pt x="5126505" y="193805"/>
                  </a:lnTo>
                  <a:lnTo>
                    <a:pt x="5087254" y="214042"/>
                  </a:lnTo>
                  <a:lnTo>
                    <a:pt x="5083937" y="226313"/>
                  </a:lnTo>
                  <a:lnTo>
                    <a:pt x="5084770" y="232767"/>
                  </a:lnTo>
                  <a:lnTo>
                    <a:pt x="5130794" y="261020"/>
                  </a:lnTo>
                  <a:lnTo>
                    <a:pt x="5151246" y="267208"/>
                  </a:lnTo>
                  <a:lnTo>
                    <a:pt x="5183489" y="277371"/>
                  </a:lnTo>
                  <a:lnTo>
                    <a:pt x="5230542" y="297461"/>
                  </a:lnTo>
                  <a:lnTo>
                    <a:pt x="5260002" y="321960"/>
                  </a:lnTo>
                  <a:lnTo>
                    <a:pt x="5278755" y="374396"/>
                  </a:lnTo>
                  <a:lnTo>
                    <a:pt x="5276109" y="398805"/>
                  </a:lnTo>
                  <a:lnTo>
                    <a:pt x="5254912" y="442672"/>
                  </a:lnTo>
                  <a:lnTo>
                    <a:pt x="5212853" y="478395"/>
                  </a:lnTo>
                  <a:lnTo>
                    <a:pt x="5152933" y="496925"/>
                  </a:lnTo>
                  <a:lnTo>
                    <a:pt x="5116448" y="499237"/>
                  </a:lnTo>
                  <a:lnTo>
                    <a:pt x="5080083" y="497472"/>
                  </a:lnTo>
                  <a:lnTo>
                    <a:pt x="5020544" y="483324"/>
                  </a:lnTo>
                  <a:lnTo>
                    <a:pt x="4978036" y="455368"/>
                  </a:lnTo>
                  <a:lnTo>
                    <a:pt x="4949513" y="415605"/>
                  </a:lnTo>
                  <a:lnTo>
                    <a:pt x="4940300" y="391413"/>
                  </a:lnTo>
                  <a:lnTo>
                    <a:pt x="5033391" y="376682"/>
                  </a:lnTo>
                  <a:lnTo>
                    <a:pt x="5039961" y="390352"/>
                  </a:lnTo>
                  <a:lnTo>
                    <a:pt x="5047281" y="401843"/>
                  </a:lnTo>
                  <a:lnTo>
                    <a:pt x="5085937" y="427593"/>
                  </a:lnTo>
                  <a:lnTo>
                    <a:pt x="5114417" y="430657"/>
                  </a:lnTo>
                  <a:lnTo>
                    <a:pt x="5129990" y="429730"/>
                  </a:lnTo>
                  <a:lnTo>
                    <a:pt x="5166995" y="415925"/>
                  </a:lnTo>
                  <a:lnTo>
                    <a:pt x="5180711" y="391413"/>
                  </a:lnTo>
                  <a:lnTo>
                    <a:pt x="5180711" y="384937"/>
                  </a:lnTo>
                  <a:lnTo>
                    <a:pt x="5148490" y="361102"/>
                  </a:lnTo>
                  <a:lnTo>
                    <a:pt x="5094462" y="342338"/>
                  </a:lnTo>
                  <a:lnTo>
                    <a:pt x="5063363" y="330184"/>
                  </a:lnTo>
                  <a:lnTo>
                    <a:pt x="5026025" y="310388"/>
                  </a:lnTo>
                  <a:lnTo>
                    <a:pt x="5001625" y="280273"/>
                  </a:lnTo>
                  <a:lnTo>
                    <a:pt x="4993513" y="242062"/>
                  </a:lnTo>
                  <a:lnTo>
                    <a:pt x="4995487" y="221728"/>
                  </a:lnTo>
                  <a:lnTo>
                    <a:pt x="5011247" y="185394"/>
                  </a:lnTo>
                  <a:lnTo>
                    <a:pt x="5049583" y="150822"/>
                  </a:lnTo>
                  <a:lnTo>
                    <a:pt x="5114734" y="129538"/>
                  </a:lnTo>
                  <a:lnTo>
                    <a:pt x="5155311" y="126873"/>
                  </a:lnTo>
                  <a:close/>
                </a:path>
                <a:path w="5304155" h="635635">
                  <a:moveTo>
                    <a:pt x="4127881" y="126873"/>
                  </a:moveTo>
                  <a:lnTo>
                    <a:pt x="4187571" y="133810"/>
                  </a:lnTo>
                  <a:lnTo>
                    <a:pt x="4229354" y="154559"/>
                  </a:lnTo>
                  <a:lnTo>
                    <a:pt x="4253928" y="185229"/>
                  </a:lnTo>
                  <a:lnTo>
                    <a:pt x="4262120" y="221996"/>
                  </a:lnTo>
                  <a:lnTo>
                    <a:pt x="4261951" y="230137"/>
                  </a:lnTo>
                  <a:lnTo>
                    <a:pt x="4257014" y="268896"/>
                  </a:lnTo>
                  <a:lnTo>
                    <a:pt x="4247056" y="316470"/>
                  </a:lnTo>
                  <a:lnTo>
                    <a:pt x="4239387" y="351282"/>
                  </a:lnTo>
                  <a:lnTo>
                    <a:pt x="4233219" y="380712"/>
                  </a:lnTo>
                  <a:lnTo>
                    <a:pt x="4228814" y="405368"/>
                  </a:lnTo>
                  <a:lnTo>
                    <a:pt x="4226171" y="425237"/>
                  </a:lnTo>
                  <a:lnTo>
                    <a:pt x="4225290" y="440309"/>
                  </a:lnTo>
                  <a:lnTo>
                    <a:pt x="4225792" y="452028"/>
                  </a:lnTo>
                  <a:lnTo>
                    <a:pt x="4227306" y="464343"/>
                  </a:lnTo>
                  <a:lnTo>
                    <a:pt x="4229844" y="477277"/>
                  </a:lnTo>
                  <a:lnTo>
                    <a:pt x="4233418" y="490854"/>
                  </a:lnTo>
                  <a:lnTo>
                    <a:pt x="4139946" y="490854"/>
                  </a:lnTo>
                  <a:lnTo>
                    <a:pt x="4137372" y="481066"/>
                  </a:lnTo>
                  <a:lnTo>
                    <a:pt x="4135358" y="471122"/>
                  </a:lnTo>
                  <a:lnTo>
                    <a:pt x="4133891" y="461011"/>
                  </a:lnTo>
                  <a:lnTo>
                    <a:pt x="4132961" y="450723"/>
                  </a:lnTo>
                  <a:lnTo>
                    <a:pt x="4121985" y="461750"/>
                  </a:lnTo>
                  <a:lnTo>
                    <a:pt x="4084320" y="486663"/>
                  </a:lnTo>
                  <a:lnTo>
                    <a:pt x="4042957" y="498451"/>
                  </a:lnTo>
                  <a:lnTo>
                    <a:pt x="4029075" y="499237"/>
                  </a:lnTo>
                  <a:lnTo>
                    <a:pt x="4007949" y="497427"/>
                  </a:lnTo>
                  <a:lnTo>
                    <a:pt x="3971460" y="482949"/>
                  </a:lnTo>
                  <a:lnTo>
                    <a:pt x="3943475" y="454775"/>
                  </a:lnTo>
                  <a:lnTo>
                    <a:pt x="3929135" y="417524"/>
                  </a:lnTo>
                  <a:lnTo>
                    <a:pt x="3927348" y="395732"/>
                  </a:lnTo>
                  <a:lnTo>
                    <a:pt x="3929324" y="371584"/>
                  </a:lnTo>
                  <a:lnTo>
                    <a:pt x="3945135" y="330956"/>
                  </a:lnTo>
                  <a:lnTo>
                    <a:pt x="3977899" y="300714"/>
                  </a:lnTo>
                  <a:lnTo>
                    <a:pt x="4034426" y="282287"/>
                  </a:lnTo>
                  <a:lnTo>
                    <a:pt x="4103455" y="274621"/>
                  </a:lnTo>
                  <a:lnTo>
                    <a:pt x="4129230" y="271335"/>
                  </a:lnTo>
                  <a:lnTo>
                    <a:pt x="4166362" y="254331"/>
                  </a:lnTo>
                  <a:lnTo>
                    <a:pt x="4169791" y="231775"/>
                  </a:lnTo>
                  <a:lnTo>
                    <a:pt x="4169007" y="224369"/>
                  </a:lnTo>
                  <a:lnTo>
                    <a:pt x="4131966" y="196222"/>
                  </a:lnTo>
                  <a:lnTo>
                    <a:pt x="4120515" y="195579"/>
                  </a:lnTo>
                  <a:lnTo>
                    <a:pt x="4108324" y="196226"/>
                  </a:lnTo>
                  <a:lnTo>
                    <a:pt x="4072967" y="211929"/>
                  </a:lnTo>
                  <a:lnTo>
                    <a:pt x="4059554" y="236093"/>
                  </a:lnTo>
                  <a:lnTo>
                    <a:pt x="3965829" y="227964"/>
                  </a:lnTo>
                  <a:lnTo>
                    <a:pt x="3987847" y="185674"/>
                  </a:lnTo>
                  <a:lnTo>
                    <a:pt x="4021963" y="153670"/>
                  </a:lnTo>
                  <a:lnTo>
                    <a:pt x="4068444" y="133603"/>
                  </a:lnTo>
                  <a:lnTo>
                    <a:pt x="4096543" y="128559"/>
                  </a:lnTo>
                  <a:lnTo>
                    <a:pt x="4127881" y="126873"/>
                  </a:lnTo>
                  <a:close/>
                </a:path>
                <a:path w="5304155" h="635635">
                  <a:moveTo>
                    <a:pt x="3517011" y="126873"/>
                  </a:moveTo>
                  <a:lnTo>
                    <a:pt x="3577224" y="133159"/>
                  </a:lnTo>
                  <a:lnTo>
                    <a:pt x="3620770" y="152019"/>
                  </a:lnTo>
                  <a:lnTo>
                    <a:pt x="3649440" y="181562"/>
                  </a:lnTo>
                  <a:lnTo>
                    <a:pt x="3665347" y="219963"/>
                  </a:lnTo>
                  <a:lnTo>
                    <a:pt x="3576574" y="235458"/>
                  </a:lnTo>
                  <a:lnTo>
                    <a:pt x="3572504" y="226339"/>
                  </a:lnTo>
                  <a:lnTo>
                    <a:pt x="3567350" y="218424"/>
                  </a:lnTo>
                  <a:lnTo>
                    <a:pt x="3530203" y="196469"/>
                  </a:lnTo>
                  <a:lnTo>
                    <a:pt x="3502279" y="193166"/>
                  </a:lnTo>
                  <a:lnTo>
                    <a:pt x="3488205" y="193805"/>
                  </a:lnTo>
                  <a:lnTo>
                    <a:pt x="3448954" y="214042"/>
                  </a:lnTo>
                  <a:lnTo>
                    <a:pt x="3445637" y="226313"/>
                  </a:lnTo>
                  <a:lnTo>
                    <a:pt x="3446470" y="232767"/>
                  </a:lnTo>
                  <a:lnTo>
                    <a:pt x="3492494" y="261020"/>
                  </a:lnTo>
                  <a:lnTo>
                    <a:pt x="3512947" y="267208"/>
                  </a:lnTo>
                  <a:lnTo>
                    <a:pt x="3545189" y="277371"/>
                  </a:lnTo>
                  <a:lnTo>
                    <a:pt x="3592242" y="297461"/>
                  </a:lnTo>
                  <a:lnTo>
                    <a:pt x="3621702" y="321960"/>
                  </a:lnTo>
                  <a:lnTo>
                    <a:pt x="3640454" y="374396"/>
                  </a:lnTo>
                  <a:lnTo>
                    <a:pt x="3637809" y="398805"/>
                  </a:lnTo>
                  <a:lnTo>
                    <a:pt x="3616612" y="442672"/>
                  </a:lnTo>
                  <a:lnTo>
                    <a:pt x="3574553" y="478395"/>
                  </a:lnTo>
                  <a:lnTo>
                    <a:pt x="3514633" y="496925"/>
                  </a:lnTo>
                  <a:lnTo>
                    <a:pt x="3478149" y="499237"/>
                  </a:lnTo>
                  <a:lnTo>
                    <a:pt x="3441783" y="497472"/>
                  </a:lnTo>
                  <a:lnTo>
                    <a:pt x="3382244" y="483324"/>
                  </a:lnTo>
                  <a:lnTo>
                    <a:pt x="3339736" y="455368"/>
                  </a:lnTo>
                  <a:lnTo>
                    <a:pt x="3311213" y="415605"/>
                  </a:lnTo>
                  <a:lnTo>
                    <a:pt x="3302000" y="391413"/>
                  </a:lnTo>
                  <a:lnTo>
                    <a:pt x="3395091" y="376682"/>
                  </a:lnTo>
                  <a:lnTo>
                    <a:pt x="3401661" y="390352"/>
                  </a:lnTo>
                  <a:lnTo>
                    <a:pt x="3408981" y="401843"/>
                  </a:lnTo>
                  <a:lnTo>
                    <a:pt x="3447637" y="427593"/>
                  </a:lnTo>
                  <a:lnTo>
                    <a:pt x="3476116" y="430657"/>
                  </a:lnTo>
                  <a:lnTo>
                    <a:pt x="3491690" y="429730"/>
                  </a:lnTo>
                  <a:lnTo>
                    <a:pt x="3528695" y="415925"/>
                  </a:lnTo>
                  <a:lnTo>
                    <a:pt x="3542411" y="391413"/>
                  </a:lnTo>
                  <a:lnTo>
                    <a:pt x="3542411" y="384937"/>
                  </a:lnTo>
                  <a:lnTo>
                    <a:pt x="3510190" y="361102"/>
                  </a:lnTo>
                  <a:lnTo>
                    <a:pt x="3456162" y="342338"/>
                  </a:lnTo>
                  <a:lnTo>
                    <a:pt x="3425063" y="330184"/>
                  </a:lnTo>
                  <a:lnTo>
                    <a:pt x="3387725" y="310388"/>
                  </a:lnTo>
                  <a:lnTo>
                    <a:pt x="3363325" y="280273"/>
                  </a:lnTo>
                  <a:lnTo>
                    <a:pt x="3355213" y="242062"/>
                  </a:lnTo>
                  <a:lnTo>
                    <a:pt x="3357187" y="221728"/>
                  </a:lnTo>
                  <a:lnTo>
                    <a:pt x="3372947" y="185394"/>
                  </a:lnTo>
                  <a:lnTo>
                    <a:pt x="3411283" y="150822"/>
                  </a:lnTo>
                  <a:lnTo>
                    <a:pt x="3476434" y="129538"/>
                  </a:lnTo>
                  <a:lnTo>
                    <a:pt x="3517011" y="126873"/>
                  </a:lnTo>
                  <a:close/>
                </a:path>
                <a:path w="5304155" h="635635">
                  <a:moveTo>
                    <a:pt x="2729357" y="126873"/>
                  </a:moveTo>
                  <a:lnTo>
                    <a:pt x="2767965" y="134874"/>
                  </a:lnTo>
                  <a:lnTo>
                    <a:pt x="2772917" y="136906"/>
                  </a:lnTo>
                  <a:lnTo>
                    <a:pt x="2772664" y="135254"/>
                  </a:lnTo>
                  <a:lnTo>
                    <a:pt x="2868422" y="135254"/>
                  </a:lnTo>
                  <a:lnTo>
                    <a:pt x="2892552" y="312420"/>
                  </a:lnTo>
                  <a:lnTo>
                    <a:pt x="2896548" y="344044"/>
                  </a:lnTo>
                  <a:lnTo>
                    <a:pt x="2899568" y="370538"/>
                  </a:lnTo>
                  <a:lnTo>
                    <a:pt x="2901588" y="391912"/>
                  </a:lnTo>
                  <a:lnTo>
                    <a:pt x="2902585" y="408177"/>
                  </a:lnTo>
                  <a:lnTo>
                    <a:pt x="2912820" y="380535"/>
                  </a:lnTo>
                  <a:lnTo>
                    <a:pt x="2924841" y="352107"/>
                  </a:lnTo>
                  <a:lnTo>
                    <a:pt x="2938625" y="322917"/>
                  </a:lnTo>
                  <a:lnTo>
                    <a:pt x="2954147" y="292988"/>
                  </a:lnTo>
                  <a:lnTo>
                    <a:pt x="3039237" y="135254"/>
                  </a:lnTo>
                  <a:lnTo>
                    <a:pt x="3140964" y="135254"/>
                  </a:lnTo>
                  <a:lnTo>
                    <a:pt x="2921381" y="525779"/>
                  </a:lnTo>
                  <a:lnTo>
                    <a:pt x="2897076" y="566991"/>
                  </a:lnTo>
                  <a:lnTo>
                    <a:pt x="2870442" y="602916"/>
                  </a:lnTo>
                  <a:lnTo>
                    <a:pt x="2829613" y="629038"/>
                  </a:lnTo>
                  <a:lnTo>
                    <a:pt x="2788412" y="635253"/>
                  </a:lnTo>
                  <a:lnTo>
                    <a:pt x="2772693" y="634585"/>
                  </a:lnTo>
                  <a:lnTo>
                    <a:pt x="2756011" y="632571"/>
                  </a:lnTo>
                  <a:lnTo>
                    <a:pt x="2738352" y="629199"/>
                  </a:lnTo>
                  <a:lnTo>
                    <a:pt x="2719704" y="624459"/>
                  </a:lnTo>
                  <a:lnTo>
                    <a:pt x="2728087" y="552831"/>
                  </a:lnTo>
                  <a:lnTo>
                    <a:pt x="2736760" y="555017"/>
                  </a:lnTo>
                  <a:lnTo>
                    <a:pt x="2745279" y="556609"/>
                  </a:lnTo>
                  <a:lnTo>
                    <a:pt x="2753679" y="557581"/>
                  </a:lnTo>
                  <a:lnTo>
                    <a:pt x="2761996" y="557911"/>
                  </a:lnTo>
                  <a:lnTo>
                    <a:pt x="2783097" y="553720"/>
                  </a:lnTo>
                  <a:lnTo>
                    <a:pt x="2802223" y="541147"/>
                  </a:lnTo>
                  <a:lnTo>
                    <a:pt x="2819396" y="520191"/>
                  </a:lnTo>
                  <a:lnTo>
                    <a:pt x="2834640" y="490854"/>
                  </a:lnTo>
                  <a:lnTo>
                    <a:pt x="2773299" y="138557"/>
                  </a:lnTo>
                  <a:lnTo>
                    <a:pt x="2736977" y="216026"/>
                  </a:lnTo>
                  <a:lnTo>
                    <a:pt x="2730380" y="213953"/>
                  </a:lnTo>
                  <a:lnTo>
                    <a:pt x="2723546" y="212486"/>
                  </a:lnTo>
                  <a:lnTo>
                    <a:pt x="2716474" y="211615"/>
                  </a:lnTo>
                  <a:lnTo>
                    <a:pt x="2709164" y="211327"/>
                  </a:lnTo>
                  <a:lnTo>
                    <a:pt x="2696733" y="212494"/>
                  </a:lnTo>
                  <a:lnTo>
                    <a:pt x="2658872" y="229997"/>
                  </a:lnTo>
                  <a:lnTo>
                    <a:pt x="2626725" y="265251"/>
                  </a:lnTo>
                  <a:lnTo>
                    <a:pt x="2604484" y="320563"/>
                  </a:lnTo>
                  <a:lnTo>
                    <a:pt x="2590291" y="379349"/>
                  </a:lnTo>
                  <a:lnTo>
                    <a:pt x="2566924" y="490854"/>
                  </a:lnTo>
                  <a:lnTo>
                    <a:pt x="2470785" y="490854"/>
                  </a:lnTo>
                  <a:lnTo>
                    <a:pt x="2545079" y="135254"/>
                  </a:lnTo>
                  <a:lnTo>
                    <a:pt x="2634869" y="135254"/>
                  </a:lnTo>
                  <a:lnTo>
                    <a:pt x="2620517" y="204215"/>
                  </a:lnTo>
                  <a:lnTo>
                    <a:pt x="2646114" y="170378"/>
                  </a:lnTo>
                  <a:lnTo>
                    <a:pt x="2672794" y="146208"/>
                  </a:lnTo>
                  <a:lnTo>
                    <a:pt x="2700545" y="131706"/>
                  </a:lnTo>
                  <a:lnTo>
                    <a:pt x="2729357" y="126873"/>
                  </a:lnTo>
                  <a:close/>
                </a:path>
                <a:path w="5304155" h="635635">
                  <a:moveTo>
                    <a:pt x="2273427" y="126873"/>
                  </a:moveTo>
                  <a:lnTo>
                    <a:pt x="2343451" y="137731"/>
                  </a:lnTo>
                  <a:lnTo>
                    <a:pt x="2396236" y="170307"/>
                  </a:lnTo>
                  <a:lnTo>
                    <a:pt x="2429383" y="221138"/>
                  </a:lnTo>
                  <a:lnTo>
                    <a:pt x="2440432" y="287020"/>
                  </a:lnTo>
                  <a:lnTo>
                    <a:pt x="2436979" y="328715"/>
                  </a:lnTo>
                  <a:lnTo>
                    <a:pt x="2426620" y="367506"/>
                  </a:lnTo>
                  <a:lnTo>
                    <a:pt x="2409356" y="403391"/>
                  </a:lnTo>
                  <a:lnTo>
                    <a:pt x="2385187" y="436372"/>
                  </a:lnTo>
                  <a:lnTo>
                    <a:pt x="2355228" y="463875"/>
                  </a:lnTo>
                  <a:lnTo>
                    <a:pt x="2320591" y="483520"/>
                  </a:lnTo>
                  <a:lnTo>
                    <a:pt x="2281263" y="495307"/>
                  </a:lnTo>
                  <a:lnTo>
                    <a:pt x="2237232" y="499237"/>
                  </a:lnTo>
                  <a:lnTo>
                    <a:pt x="2212800" y="497994"/>
                  </a:lnTo>
                  <a:lnTo>
                    <a:pt x="2168223" y="487985"/>
                  </a:lnTo>
                  <a:lnTo>
                    <a:pt x="2129956" y="468102"/>
                  </a:lnTo>
                  <a:lnTo>
                    <a:pt x="2101000" y="439630"/>
                  </a:lnTo>
                  <a:lnTo>
                    <a:pt x="2081831" y="403484"/>
                  </a:lnTo>
                  <a:lnTo>
                    <a:pt x="2072306" y="363999"/>
                  </a:lnTo>
                  <a:lnTo>
                    <a:pt x="2071115" y="343281"/>
                  </a:lnTo>
                  <a:lnTo>
                    <a:pt x="2074594" y="296348"/>
                  </a:lnTo>
                  <a:lnTo>
                    <a:pt x="2085038" y="254428"/>
                  </a:lnTo>
                  <a:lnTo>
                    <a:pt x="2102459" y="217533"/>
                  </a:lnTo>
                  <a:lnTo>
                    <a:pt x="2126869" y="185674"/>
                  </a:lnTo>
                  <a:lnTo>
                    <a:pt x="2156948" y="159930"/>
                  </a:lnTo>
                  <a:lnTo>
                    <a:pt x="2191385" y="141557"/>
                  </a:lnTo>
                  <a:lnTo>
                    <a:pt x="2230203" y="130542"/>
                  </a:lnTo>
                  <a:lnTo>
                    <a:pt x="2273427" y="126873"/>
                  </a:lnTo>
                  <a:close/>
                </a:path>
                <a:path w="5304155" h="635635">
                  <a:moveTo>
                    <a:pt x="1651381" y="126873"/>
                  </a:moveTo>
                  <a:lnTo>
                    <a:pt x="1711071" y="133810"/>
                  </a:lnTo>
                  <a:lnTo>
                    <a:pt x="1752853" y="154559"/>
                  </a:lnTo>
                  <a:lnTo>
                    <a:pt x="1777428" y="185229"/>
                  </a:lnTo>
                  <a:lnTo>
                    <a:pt x="1785620" y="221996"/>
                  </a:lnTo>
                  <a:lnTo>
                    <a:pt x="1785451" y="230137"/>
                  </a:lnTo>
                  <a:lnTo>
                    <a:pt x="1780514" y="268896"/>
                  </a:lnTo>
                  <a:lnTo>
                    <a:pt x="1770556" y="316470"/>
                  </a:lnTo>
                  <a:lnTo>
                    <a:pt x="1762887" y="351282"/>
                  </a:lnTo>
                  <a:lnTo>
                    <a:pt x="1756719" y="380712"/>
                  </a:lnTo>
                  <a:lnTo>
                    <a:pt x="1752314" y="405368"/>
                  </a:lnTo>
                  <a:lnTo>
                    <a:pt x="1749671" y="425237"/>
                  </a:lnTo>
                  <a:lnTo>
                    <a:pt x="1748789" y="440309"/>
                  </a:lnTo>
                  <a:lnTo>
                    <a:pt x="1749292" y="452028"/>
                  </a:lnTo>
                  <a:lnTo>
                    <a:pt x="1750806" y="464343"/>
                  </a:lnTo>
                  <a:lnTo>
                    <a:pt x="1753344" y="477277"/>
                  </a:lnTo>
                  <a:lnTo>
                    <a:pt x="1756917" y="490854"/>
                  </a:lnTo>
                  <a:lnTo>
                    <a:pt x="1663446" y="490854"/>
                  </a:lnTo>
                  <a:lnTo>
                    <a:pt x="1660872" y="481066"/>
                  </a:lnTo>
                  <a:lnTo>
                    <a:pt x="1658858" y="471122"/>
                  </a:lnTo>
                  <a:lnTo>
                    <a:pt x="1657391" y="461011"/>
                  </a:lnTo>
                  <a:lnTo>
                    <a:pt x="1656461" y="450723"/>
                  </a:lnTo>
                  <a:lnTo>
                    <a:pt x="1645485" y="461750"/>
                  </a:lnTo>
                  <a:lnTo>
                    <a:pt x="1607820" y="486663"/>
                  </a:lnTo>
                  <a:lnTo>
                    <a:pt x="1566457" y="498451"/>
                  </a:lnTo>
                  <a:lnTo>
                    <a:pt x="1552575" y="499237"/>
                  </a:lnTo>
                  <a:lnTo>
                    <a:pt x="1531449" y="497427"/>
                  </a:lnTo>
                  <a:lnTo>
                    <a:pt x="1494960" y="482949"/>
                  </a:lnTo>
                  <a:lnTo>
                    <a:pt x="1466975" y="454775"/>
                  </a:lnTo>
                  <a:lnTo>
                    <a:pt x="1452635" y="417524"/>
                  </a:lnTo>
                  <a:lnTo>
                    <a:pt x="1450848" y="395732"/>
                  </a:lnTo>
                  <a:lnTo>
                    <a:pt x="1452824" y="371584"/>
                  </a:lnTo>
                  <a:lnTo>
                    <a:pt x="1468635" y="330956"/>
                  </a:lnTo>
                  <a:lnTo>
                    <a:pt x="1501399" y="300714"/>
                  </a:lnTo>
                  <a:lnTo>
                    <a:pt x="1557926" y="282287"/>
                  </a:lnTo>
                  <a:lnTo>
                    <a:pt x="1626955" y="274621"/>
                  </a:lnTo>
                  <a:lnTo>
                    <a:pt x="1652730" y="271335"/>
                  </a:lnTo>
                  <a:lnTo>
                    <a:pt x="1689862" y="254331"/>
                  </a:lnTo>
                  <a:lnTo>
                    <a:pt x="1693290" y="231775"/>
                  </a:lnTo>
                  <a:lnTo>
                    <a:pt x="1692507" y="224369"/>
                  </a:lnTo>
                  <a:lnTo>
                    <a:pt x="1655466" y="196222"/>
                  </a:lnTo>
                  <a:lnTo>
                    <a:pt x="1644014" y="195579"/>
                  </a:lnTo>
                  <a:lnTo>
                    <a:pt x="1631824" y="196226"/>
                  </a:lnTo>
                  <a:lnTo>
                    <a:pt x="1596467" y="211929"/>
                  </a:lnTo>
                  <a:lnTo>
                    <a:pt x="1583054" y="236093"/>
                  </a:lnTo>
                  <a:lnTo>
                    <a:pt x="1489329" y="227964"/>
                  </a:lnTo>
                  <a:lnTo>
                    <a:pt x="1511347" y="185674"/>
                  </a:lnTo>
                  <a:lnTo>
                    <a:pt x="1545463" y="153670"/>
                  </a:lnTo>
                  <a:lnTo>
                    <a:pt x="1591944" y="133603"/>
                  </a:lnTo>
                  <a:lnTo>
                    <a:pt x="1620043" y="128559"/>
                  </a:lnTo>
                  <a:lnTo>
                    <a:pt x="1651381" y="126873"/>
                  </a:lnTo>
                  <a:close/>
                </a:path>
                <a:path w="5304155" h="635635">
                  <a:moveTo>
                    <a:pt x="1433957" y="126873"/>
                  </a:moveTo>
                  <a:lnTo>
                    <a:pt x="1444527" y="127517"/>
                  </a:lnTo>
                  <a:lnTo>
                    <a:pt x="1455467" y="129460"/>
                  </a:lnTo>
                  <a:lnTo>
                    <a:pt x="1466764" y="132713"/>
                  </a:lnTo>
                  <a:lnTo>
                    <a:pt x="1478407" y="137287"/>
                  </a:lnTo>
                  <a:lnTo>
                    <a:pt x="1441577" y="216026"/>
                  </a:lnTo>
                  <a:lnTo>
                    <a:pt x="1434980" y="213953"/>
                  </a:lnTo>
                  <a:lnTo>
                    <a:pt x="1428146" y="212486"/>
                  </a:lnTo>
                  <a:lnTo>
                    <a:pt x="1421074" y="211615"/>
                  </a:lnTo>
                  <a:lnTo>
                    <a:pt x="1413764" y="211327"/>
                  </a:lnTo>
                  <a:lnTo>
                    <a:pt x="1401333" y="212494"/>
                  </a:lnTo>
                  <a:lnTo>
                    <a:pt x="1363472" y="229997"/>
                  </a:lnTo>
                  <a:lnTo>
                    <a:pt x="1331325" y="265251"/>
                  </a:lnTo>
                  <a:lnTo>
                    <a:pt x="1309084" y="320563"/>
                  </a:lnTo>
                  <a:lnTo>
                    <a:pt x="1294892" y="379349"/>
                  </a:lnTo>
                  <a:lnTo>
                    <a:pt x="1271524" y="490854"/>
                  </a:lnTo>
                  <a:lnTo>
                    <a:pt x="1175385" y="490854"/>
                  </a:lnTo>
                  <a:lnTo>
                    <a:pt x="1249680" y="135254"/>
                  </a:lnTo>
                  <a:lnTo>
                    <a:pt x="1339469" y="135254"/>
                  </a:lnTo>
                  <a:lnTo>
                    <a:pt x="1325118" y="204215"/>
                  </a:lnTo>
                  <a:lnTo>
                    <a:pt x="1350714" y="170378"/>
                  </a:lnTo>
                  <a:lnTo>
                    <a:pt x="1377394" y="146208"/>
                  </a:lnTo>
                  <a:lnTo>
                    <a:pt x="1405145" y="131706"/>
                  </a:lnTo>
                  <a:lnTo>
                    <a:pt x="1433957" y="126873"/>
                  </a:lnTo>
                  <a:close/>
                </a:path>
                <a:path w="5304155" h="635635">
                  <a:moveTo>
                    <a:pt x="946785" y="126873"/>
                  </a:moveTo>
                  <a:lnTo>
                    <a:pt x="996684" y="137427"/>
                  </a:lnTo>
                  <a:lnTo>
                    <a:pt x="1038018" y="168148"/>
                  </a:lnTo>
                  <a:lnTo>
                    <a:pt x="1057656" y="198247"/>
                  </a:lnTo>
                  <a:lnTo>
                    <a:pt x="1071118" y="135254"/>
                  </a:lnTo>
                  <a:lnTo>
                    <a:pt x="1161161" y="135254"/>
                  </a:lnTo>
                  <a:lnTo>
                    <a:pt x="1099566" y="431673"/>
                  </a:lnTo>
                  <a:lnTo>
                    <a:pt x="1085659" y="492728"/>
                  </a:lnTo>
                  <a:lnTo>
                    <a:pt x="1074039" y="533400"/>
                  </a:lnTo>
                  <a:lnTo>
                    <a:pt x="1056786" y="572208"/>
                  </a:lnTo>
                  <a:lnTo>
                    <a:pt x="1026269" y="605793"/>
                  </a:lnTo>
                  <a:lnTo>
                    <a:pt x="981700" y="626750"/>
                  </a:lnTo>
                  <a:lnTo>
                    <a:pt x="939292" y="633920"/>
                  </a:lnTo>
                  <a:lnTo>
                    <a:pt x="908050" y="635253"/>
                  </a:lnTo>
                  <a:lnTo>
                    <a:pt x="872640" y="633636"/>
                  </a:lnTo>
                  <a:lnTo>
                    <a:pt x="815681" y="620734"/>
                  </a:lnTo>
                  <a:lnTo>
                    <a:pt x="777295" y="594399"/>
                  </a:lnTo>
                  <a:lnTo>
                    <a:pt x="758055" y="551537"/>
                  </a:lnTo>
                  <a:lnTo>
                    <a:pt x="755650" y="523748"/>
                  </a:lnTo>
                  <a:lnTo>
                    <a:pt x="755650" y="519429"/>
                  </a:lnTo>
                  <a:lnTo>
                    <a:pt x="755904" y="514731"/>
                  </a:lnTo>
                  <a:lnTo>
                    <a:pt x="756666" y="509650"/>
                  </a:lnTo>
                  <a:lnTo>
                    <a:pt x="858138" y="524383"/>
                  </a:lnTo>
                  <a:lnTo>
                    <a:pt x="858138" y="534670"/>
                  </a:lnTo>
                  <a:lnTo>
                    <a:pt x="859789" y="542416"/>
                  </a:lnTo>
                  <a:lnTo>
                    <a:pt x="892603" y="565197"/>
                  </a:lnTo>
                  <a:lnTo>
                    <a:pt x="909955" y="566547"/>
                  </a:lnTo>
                  <a:lnTo>
                    <a:pt x="924452" y="565804"/>
                  </a:lnTo>
                  <a:lnTo>
                    <a:pt x="965398" y="549100"/>
                  </a:lnTo>
                  <a:lnTo>
                    <a:pt x="984186" y="515903"/>
                  </a:lnTo>
                  <a:lnTo>
                    <a:pt x="995044" y="467487"/>
                  </a:lnTo>
                  <a:lnTo>
                    <a:pt x="998347" y="450723"/>
                  </a:lnTo>
                  <a:lnTo>
                    <a:pt x="973250" y="468891"/>
                  </a:lnTo>
                  <a:lnTo>
                    <a:pt x="947689" y="481869"/>
                  </a:lnTo>
                  <a:lnTo>
                    <a:pt x="921676" y="489656"/>
                  </a:lnTo>
                  <a:lnTo>
                    <a:pt x="895223" y="492251"/>
                  </a:lnTo>
                  <a:lnTo>
                    <a:pt x="870291" y="489944"/>
                  </a:lnTo>
                  <a:lnTo>
                    <a:pt x="827428" y="471517"/>
                  </a:lnTo>
                  <a:lnTo>
                    <a:pt x="794902" y="434824"/>
                  </a:lnTo>
                  <a:lnTo>
                    <a:pt x="778190" y="380912"/>
                  </a:lnTo>
                  <a:lnTo>
                    <a:pt x="776097" y="347599"/>
                  </a:lnTo>
                  <a:lnTo>
                    <a:pt x="777505" y="316924"/>
                  </a:lnTo>
                  <a:lnTo>
                    <a:pt x="788848" y="259480"/>
                  </a:lnTo>
                  <a:lnTo>
                    <a:pt x="811385" y="208158"/>
                  </a:lnTo>
                  <a:lnTo>
                    <a:pt x="843353" y="168673"/>
                  </a:lnTo>
                  <a:lnTo>
                    <a:pt x="883509" y="141982"/>
                  </a:lnTo>
                  <a:lnTo>
                    <a:pt x="925470" y="128559"/>
                  </a:lnTo>
                  <a:lnTo>
                    <a:pt x="946785" y="126873"/>
                  </a:lnTo>
                  <a:close/>
                </a:path>
                <a:path w="5304155" h="635635">
                  <a:moveTo>
                    <a:pt x="4512564" y="12064"/>
                  </a:moveTo>
                  <a:lnTo>
                    <a:pt x="4486783" y="135254"/>
                  </a:lnTo>
                  <a:lnTo>
                    <a:pt x="4545330" y="135254"/>
                  </a:lnTo>
                  <a:lnTo>
                    <a:pt x="4530598" y="206628"/>
                  </a:lnTo>
                  <a:lnTo>
                    <a:pt x="4471670" y="206628"/>
                  </a:lnTo>
                  <a:lnTo>
                    <a:pt x="4440555" y="355600"/>
                  </a:lnTo>
                  <a:lnTo>
                    <a:pt x="4436887" y="373699"/>
                  </a:lnTo>
                  <a:lnTo>
                    <a:pt x="4434268" y="387429"/>
                  </a:lnTo>
                  <a:lnTo>
                    <a:pt x="4432696" y="396801"/>
                  </a:lnTo>
                  <a:lnTo>
                    <a:pt x="4432173" y="401827"/>
                  </a:lnTo>
                  <a:lnTo>
                    <a:pt x="4432173" y="409194"/>
                  </a:lnTo>
                  <a:lnTo>
                    <a:pt x="4464685" y="425323"/>
                  </a:lnTo>
                  <a:lnTo>
                    <a:pt x="4469040" y="425160"/>
                  </a:lnTo>
                  <a:lnTo>
                    <a:pt x="4475813" y="424688"/>
                  </a:lnTo>
                  <a:lnTo>
                    <a:pt x="4484991" y="423929"/>
                  </a:lnTo>
                  <a:lnTo>
                    <a:pt x="4496562" y="422910"/>
                  </a:lnTo>
                  <a:lnTo>
                    <a:pt x="4481449" y="494284"/>
                  </a:lnTo>
                  <a:lnTo>
                    <a:pt x="4468973" y="496450"/>
                  </a:lnTo>
                  <a:lnTo>
                    <a:pt x="4456318" y="497998"/>
                  </a:lnTo>
                  <a:lnTo>
                    <a:pt x="4443497" y="498927"/>
                  </a:lnTo>
                  <a:lnTo>
                    <a:pt x="4430522" y="499237"/>
                  </a:lnTo>
                  <a:lnTo>
                    <a:pt x="4406826" y="498020"/>
                  </a:lnTo>
                  <a:lnTo>
                    <a:pt x="4369817" y="488253"/>
                  </a:lnTo>
                  <a:lnTo>
                    <a:pt x="4339161" y="456263"/>
                  </a:lnTo>
                  <a:lnTo>
                    <a:pt x="4333367" y="425323"/>
                  </a:lnTo>
                  <a:lnTo>
                    <a:pt x="4334150" y="414389"/>
                  </a:lnTo>
                  <a:lnTo>
                    <a:pt x="4336494" y="398145"/>
                  </a:lnTo>
                  <a:lnTo>
                    <a:pt x="4340385" y="376566"/>
                  </a:lnTo>
                  <a:lnTo>
                    <a:pt x="4345813" y="349631"/>
                  </a:lnTo>
                  <a:lnTo>
                    <a:pt x="4375658" y="206628"/>
                  </a:lnTo>
                  <a:lnTo>
                    <a:pt x="4329049" y="206628"/>
                  </a:lnTo>
                  <a:lnTo>
                    <a:pt x="4343781" y="135254"/>
                  </a:lnTo>
                  <a:lnTo>
                    <a:pt x="4390644" y="135254"/>
                  </a:lnTo>
                  <a:lnTo>
                    <a:pt x="4402455" y="78359"/>
                  </a:lnTo>
                  <a:lnTo>
                    <a:pt x="4512564" y="12064"/>
                  </a:lnTo>
                  <a:close/>
                </a:path>
                <a:path w="5304155" h="635635">
                  <a:moveTo>
                    <a:pt x="3902964" y="12064"/>
                  </a:moveTo>
                  <a:lnTo>
                    <a:pt x="3877183" y="135254"/>
                  </a:lnTo>
                  <a:lnTo>
                    <a:pt x="3935729" y="135254"/>
                  </a:lnTo>
                  <a:lnTo>
                    <a:pt x="3920998" y="206628"/>
                  </a:lnTo>
                  <a:lnTo>
                    <a:pt x="3862070" y="206628"/>
                  </a:lnTo>
                  <a:lnTo>
                    <a:pt x="3830954" y="355600"/>
                  </a:lnTo>
                  <a:lnTo>
                    <a:pt x="3827287" y="373699"/>
                  </a:lnTo>
                  <a:lnTo>
                    <a:pt x="3824668" y="387429"/>
                  </a:lnTo>
                  <a:lnTo>
                    <a:pt x="3823096" y="396801"/>
                  </a:lnTo>
                  <a:lnTo>
                    <a:pt x="3822573" y="401827"/>
                  </a:lnTo>
                  <a:lnTo>
                    <a:pt x="3822573" y="409194"/>
                  </a:lnTo>
                  <a:lnTo>
                    <a:pt x="3855085" y="425323"/>
                  </a:lnTo>
                  <a:lnTo>
                    <a:pt x="3859440" y="425160"/>
                  </a:lnTo>
                  <a:lnTo>
                    <a:pt x="3866213" y="424688"/>
                  </a:lnTo>
                  <a:lnTo>
                    <a:pt x="3875391" y="423929"/>
                  </a:lnTo>
                  <a:lnTo>
                    <a:pt x="3886962" y="422910"/>
                  </a:lnTo>
                  <a:lnTo>
                    <a:pt x="3871849" y="494284"/>
                  </a:lnTo>
                  <a:lnTo>
                    <a:pt x="3859373" y="496450"/>
                  </a:lnTo>
                  <a:lnTo>
                    <a:pt x="3846718" y="497998"/>
                  </a:lnTo>
                  <a:lnTo>
                    <a:pt x="3833897" y="498927"/>
                  </a:lnTo>
                  <a:lnTo>
                    <a:pt x="3820922" y="499237"/>
                  </a:lnTo>
                  <a:lnTo>
                    <a:pt x="3797226" y="498020"/>
                  </a:lnTo>
                  <a:lnTo>
                    <a:pt x="3760217" y="488253"/>
                  </a:lnTo>
                  <a:lnTo>
                    <a:pt x="3729561" y="456263"/>
                  </a:lnTo>
                  <a:lnTo>
                    <a:pt x="3723766" y="425323"/>
                  </a:lnTo>
                  <a:lnTo>
                    <a:pt x="3724550" y="414389"/>
                  </a:lnTo>
                  <a:lnTo>
                    <a:pt x="3726894" y="398145"/>
                  </a:lnTo>
                  <a:lnTo>
                    <a:pt x="3730785" y="376566"/>
                  </a:lnTo>
                  <a:lnTo>
                    <a:pt x="3736213" y="349631"/>
                  </a:lnTo>
                  <a:lnTo>
                    <a:pt x="3766058" y="206628"/>
                  </a:lnTo>
                  <a:lnTo>
                    <a:pt x="3719449" y="206628"/>
                  </a:lnTo>
                  <a:lnTo>
                    <a:pt x="3734181" y="135254"/>
                  </a:lnTo>
                  <a:lnTo>
                    <a:pt x="3781044" y="135254"/>
                  </a:lnTo>
                  <a:lnTo>
                    <a:pt x="3792854" y="78359"/>
                  </a:lnTo>
                  <a:lnTo>
                    <a:pt x="3902964" y="12064"/>
                  </a:lnTo>
                  <a:close/>
                </a:path>
                <a:path w="5304155" h="635635">
                  <a:moveTo>
                    <a:pt x="2036064" y="12064"/>
                  </a:moveTo>
                  <a:lnTo>
                    <a:pt x="2010283" y="135254"/>
                  </a:lnTo>
                  <a:lnTo>
                    <a:pt x="2068829" y="135254"/>
                  </a:lnTo>
                  <a:lnTo>
                    <a:pt x="2054098" y="206628"/>
                  </a:lnTo>
                  <a:lnTo>
                    <a:pt x="1995170" y="206628"/>
                  </a:lnTo>
                  <a:lnTo>
                    <a:pt x="1964054" y="355600"/>
                  </a:lnTo>
                  <a:lnTo>
                    <a:pt x="1960387" y="373699"/>
                  </a:lnTo>
                  <a:lnTo>
                    <a:pt x="1957768" y="387429"/>
                  </a:lnTo>
                  <a:lnTo>
                    <a:pt x="1956196" y="396801"/>
                  </a:lnTo>
                  <a:lnTo>
                    <a:pt x="1955673" y="401827"/>
                  </a:lnTo>
                  <a:lnTo>
                    <a:pt x="1955673" y="409194"/>
                  </a:lnTo>
                  <a:lnTo>
                    <a:pt x="1988185" y="425323"/>
                  </a:lnTo>
                  <a:lnTo>
                    <a:pt x="1992540" y="425160"/>
                  </a:lnTo>
                  <a:lnTo>
                    <a:pt x="1999313" y="424688"/>
                  </a:lnTo>
                  <a:lnTo>
                    <a:pt x="2008491" y="423929"/>
                  </a:lnTo>
                  <a:lnTo>
                    <a:pt x="2020062" y="422910"/>
                  </a:lnTo>
                  <a:lnTo>
                    <a:pt x="2004949" y="494284"/>
                  </a:lnTo>
                  <a:lnTo>
                    <a:pt x="1992473" y="496450"/>
                  </a:lnTo>
                  <a:lnTo>
                    <a:pt x="1979818" y="497998"/>
                  </a:lnTo>
                  <a:lnTo>
                    <a:pt x="1966997" y="498927"/>
                  </a:lnTo>
                  <a:lnTo>
                    <a:pt x="1954022" y="499237"/>
                  </a:lnTo>
                  <a:lnTo>
                    <a:pt x="1930326" y="498020"/>
                  </a:lnTo>
                  <a:lnTo>
                    <a:pt x="1893317" y="488253"/>
                  </a:lnTo>
                  <a:lnTo>
                    <a:pt x="1862661" y="456263"/>
                  </a:lnTo>
                  <a:lnTo>
                    <a:pt x="1856866" y="425323"/>
                  </a:lnTo>
                  <a:lnTo>
                    <a:pt x="1857650" y="414389"/>
                  </a:lnTo>
                  <a:lnTo>
                    <a:pt x="1859994" y="398145"/>
                  </a:lnTo>
                  <a:lnTo>
                    <a:pt x="1863885" y="376566"/>
                  </a:lnTo>
                  <a:lnTo>
                    <a:pt x="1869313" y="349631"/>
                  </a:lnTo>
                  <a:lnTo>
                    <a:pt x="1899158" y="206628"/>
                  </a:lnTo>
                  <a:lnTo>
                    <a:pt x="1852549" y="206628"/>
                  </a:lnTo>
                  <a:lnTo>
                    <a:pt x="1867281" y="135254"/>
                  </a:lnTo>
                  <a:lnTo>
                    <a:pt x="1914144" y="135254"/>
                  </a:lnTo>
                  <a:lnTo>
                    <a:pt x="1925954" y="78359"/>
                  </a:lnTo>
                  <a:lnTo>
                    <a:pt x="2036064" y="12064"/>
                  </a:lnTo>
                  <a:close/>
                </a:path>
                <a:path w="5304155" h="635635">
                  <a:moveTo>
                    <a:pt x="673607" y="0"/>
                  </a:moveTo>
                  <a:lnTo>
                    <a:pt x="769747" y="0"/>
                  </a:lnTo>
                  <a:lnTo>
                    <a:pt x="751713" y="86995"/>
                  </a:lnTo>
                  <a:lnTo>
                    <a:pt x="655574" y="86995"/>
                  </a:lnTo>
                  <a:lnTo>
                    <a:pt x="673607" y="0"/>
                  </a:lnTo>
                  <a:close/>
                </a:path>
                <a:path w="5304155" h="635635">
                  <a:moveTo>
                    <a:pt x="102488" y="0"/>
                  </a:moveTo>
                  <a:lnTo>
                    <a:pt x="246506" y="0"/>
                  </a:lnTo>
                  <a:lnTo>
                    <a:pt x="261493" y="343915"/>
                  </a:lnTo>
                  <a:lnTo>
                    <a:pt x="429006" y="0"/>
                  </a:lnTo>
                  <a:lnTo>
                    <a:pt x="574675" y="0"/>
                  </a:lnTo>
                  <a:lnTo>
                    <a:pt x="471805" y="490854"/>
                  </a:lnTo>
                  <a:lnTo>
                    <a:pt x="379730" y="490854"/>
                  </a:lnTo>
                  <a:lnTo>
                    <a:pt x="476504" y="83693"/>
                  </a:lnTo>
                  <a:lnTo>
                    <a:pt x="282575" y="490854"/>
                  </a:lnTo>
                  <a:lnTo>
                    <a:pt x="186817" y="490854"/>
                  </a:lnTo>
                  <a:lnTo>
                    <a:pt x="169037" y="80645"/>
                  </a:lnTo>
                  <a:lnTo>
                    <a:pt x="91059" y="490854"/>
                  </a:lnTo>
                  <a:lnTo>
                    <a:pt x="0" y="490854"/>
                  </a:lnTo>
                  <a:lnTo>
                    <a:pt x="102488" y="0"/>
                  </a:lnTo>
                  <a:close/>
                </a:path>
              </a:pathLst>
            </a:custGeom>
            <a:ln w="18288">
              <a:solidFill>
                <a:srgbClr val="FFFFFF"/>
              </a:solidFill>
            </a:ln>
          </p:spPr>
          <p:txBody>
            <a:bodyPr wrap="square" lIns="0" tIns="0" rIns="0" bIns="0" rtlCol="0"/>
            <a:lstStyle/>
            <a:p>
              <a:endParaRPr/>
            </a:p>
          </p:txBody>
        </p:sp>
        <p:sp>
          <p:nvSpPr>
            <p:cNvPr id="10" name="object 10"/>
            <p:cNvSpPr/>
            <p:nvPr/>
          </p:nvSpPr>
          <p:spPr>
            <a:xfrm>
              <a:off x="1668779" y="949451"/>
              <a:ext cx="5437632" cy="175260"/>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1720849" y="1000633"/>
              <a:ext cx="5334000" cy="71627"/>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1720849" y="1000633"/>
              <a:ext cx="5334000" cy="71755"/>
            </a:xfrm>
            <a:custGeom>
              <a:avLst/>
              <a:gdLst/>
              <a:ahLst/>
              <a:cxnLst/>
              <a:rect l="l" t="t" r="r" b="b"/>
              <a:pathLst>
                <a:path w="5334000" h="71755">
                  <a:moveTo>
                    <a:pt x="0" y="0"/>
                  </a:moveTo>
                  <a:lnTo>
                    <a:pt x="1333500" y="0"/>
                  </a:lnTo>
                  <a:lnTo>
                    <a:pt x="2667000" y="0"/>
                  </a:lnTo>
                  <a:lnTo>
                    <a:pt x="4000500" y="0"/>
                  </a:lnTo>
                  <a:lnTo>
                    <a:pt x="5334000" y="0"/>
                  </a:lnTo>
                  <a:lnTo>
                    <a:pt x="5334000" y="71627"/>
                  </a:lnTo>
                  <a:lnTo>
                    <a:pt x="4000500" y="71627"/>
                  </a:lnTo>
                  <a:lnTo>
                    <a:pt x="2667000" y="71627"/>
                  </a:lnTo>
                  <a:lnTo>
                    <a:pt x="1333500" y="71627"/>
                  </a:lnTo>
                  <a:lnTo>
                    <a:pt x="0" y="71627"/>
                  </a:lnTo>
                  <a:lnTo>
                    <a:pt x="0" y="0"/>
                  </a:lnTo>
                  <a:close/>
                </a:path>
              </a:pathLst>
            </a:custGeom>
            <a:ln w="18288">
              <a:solidFill>
                <a:srgbClr val="FFFFFF"/>
              </a:solidFill>
            </a:ln>
          </p:spPr>
          <p:txBody>
            <a:bodyPr wrap="square" lIns="0" tIns="0" rIns="0" bIns="0" rtlCol="0"/>
            <a:lstStyle/>
            <a:p>
              <a:endParaRPr/>
            </a:p>
          </p:txBody>
        </p:sp>
      </p:grpSp>
      <p:sp>
        <p:nvSpPr>
          <p:cNvPr id="13" name="object 13"/>
          <p:cNvSpPr txBox="1">
            <a:spLocks noGrp="1"/>
          </p:cNvSpPr>
          <p:nvPr>
            <p:ph type="title"/>
          </p:nvPr>
        </p:nvSpPr>
        <p:spPr>
          <a:xfrm>
            <a:off x="1817015" y="1203147"/>
            <a:ext cx="6077585" cy="514350"/>
          </a:xfrm>
          <a:prstGeom prst="rect">
            <a:avLst/>
          </a:prstGeom>
        </p:spPr>
        <p:txBody>
          <a:bodyPr vert="horz" wrap="square" lIns="0" tIns="13335" rIns="0" bIns="0" rtlCol="0" anchor="ctr">
            <a:spAutoFit/>
          </a:bodyPr>
          <a:lstStyle/>
          <a:p>
            <a:pPr marL="12700">
              <a:lnSpc>
                <a:spcPct val="100000"/>
              </a:lnSpc>
              <a:spcBef>
                <a:spcPts val="105"/>
              </a:spcBef>
            </a:pPr>
            <a:r>
              <a:rPr sz="3200" spc="50" dirty="0">
                <a:solidFill>
                  <a:srgbClr val="000000"/>
                </a:solidFill>
              </a:rPr>
              <a:t>Migrating </a:t>
            </a:r>
            <a:r>
              <a:rPr sz="3200" spc="25" dirty="0">
                <a:solidFill>
                  <a:srgbClr val="000000"/>
                </a:solidFill>
              </a:rPr>
              <a:t>bird </a:t>
            </a:r>
            <a:r>
              <a:rPr sz="3200" spc="-185" dirty="0">
                <a:solidFill>
                  <a:srgbClr val="000000"/>
                </a:solidFill>
              </a:rPr>
              <a:t>is </a:t>
            </a:r>
            <a:r>
              <a:rPr sz="3200" spc="-30" dirty="0">
                <a:solidFill>
                  <a:srgbClr val="000000"/>
                </a:solidFill>
              </a:rPr>
              <a:t>called</a:t>
            </a:r>
            <a:r>
              <a:rPr sz="3200" spc="-10" dirty="0">
                <a:solidFill>
                  <a:srgbClr val="000000"/>
                </a:solidFill>
              </a:rPr>
              <a:t> </a:t>
            </a:r>
            <a:r>
              <a:rPr sz="3200" spc="15" dirty="0">
                <a:solidFill>
                  <a:srgbClr val="2A6C7C"/>
                </a:solidFill>
              </a:rPr>
              <a:t>migrant</a:t>
            </a:r>
            <a:endParaRPr sz="3200"/>
          </a:p>
        </p:txBody>
      </p:sp>
      <p:sp>
        <p:nvSpPr>
          <p:cNvPr id="14" name="object 14"/>
          <p:cNvSpPr/>
          <p:nvPr/>
        </p:nvSpPr>
        <p:spPr>
          <a:xfrm>
            <a:off x="1972602" y="2340482"/>
            <a:ext cx="4738370" cy="30480"/>
          </a:xfrm>
          <a:custGeom>
            <a:avLst/>
            <a:gdLst/>
            <a:ahLst/>
            <a:cxnLst/>
            <a:rect l="l" t="t" r="r" b="b"/>
            <a:pathLst>
              <a:path w="4738370" h="30480">
                <a:moveTo>
                  <a:pt x="4738077" y="0"/>
                </a:moveTo>
                <a:lnTo>
                  <a:pt x="0" y="0"/>
                </a:lnTo>
                <a:lnTo>
                  <a:pt x="0" y="30479"/>
                </a:lnTo>
                <a:lnTo>
                  <a:pt x="4738077" y="30479"/>
                </a:lnTo>
                <a:lnTo>
                  <a:pt x="4738077" y="0"/>
                </a:lnTo>
                <a:close/>
              </a:path>
            </a:pathLst>
          </a:custGeom>
          <a:solidFill>
            <a:srgbClr val="000000"/>
          </a:solidFill>
        </p:spPr>
        <p:txBody>
          <a:bodyPr wrap="square" lIns="0" tIns="0" rIns="0" bIns="0" rtlCol="0"/>
          <a:lstStyle/>
          <a:p>
            <a:endParaRPr/>
          </a:p>
        </p:txBody>
      </p:sp>
      <p:sp>
        <p:nvSpPr>
          <p:cNvPr id="15" name="object 15"/>
          <p:cNvSpPr txBox="1"/>
          <p:nvPr/>
        </p:nvSpPr>
        <p:spPr>
          <a:xfrm>
            <a:off x="1959966" y="1878584"/>
            <a:ext cx="5481955" cy="3444875"/>
          </a:xfrm>
          <a:prstGeom prst="rect">
            <a:avLst/>
          </a:prstGeom>
        </p:spPr>
        <p:txBody>
          <a:bodyPr vert="horz" wrap="square" lIns="0" tIns="13335" rIns="0" bIns="0" rtlCol="0">
            <a:spAutoFit/>
          </a:bodyPr>
          <a:lstStyle/>
          <a:p>
            <a:pPr marL="12700">
              <a:spcBef>
                <a:spcPts val="105"/>
              </a:spcBef>
              <a:tabLst>
                <a:tab pos="4344670" algn="l"/>
              </a:tabLst>
            </a:pPr>
            <a:r>
              <a:rPr sz="3200" spc="-5" dirty="0">
                <a:latin typeface="Arial"/>
                <a:cs typeface="Arial"/>
              </a:rPr>
              <a:t>1.Winter </a:t>
            </a:r>
            <a:r>
              <a:rPr sz="3200" dirty="0">
                <a:latin typeface="Arial"/>
                <a:cs typeface="Arial"/>
              </a:rPr>
              <a:t>visitors</a:t>
            </a:r>
            <a:r>
              <a:rPr sz="3200" spc="-5" dirty="0">
                <a:latin typeface="Arial"/>
                <a:cs typeface="Arial"/>
              </a:rPr>
              <a:t> </a:t>
            </a:r>
            <a:r>
              <a:rPr sz="3200" dirty="0">
                <a:latin typeface="Arial"/>
                <a:cs typeface="Arial"/>
              </a:rPr>
              <a:t>(</a:t>
            </a:r>
            <a:r>
              <a:rPr sz="3200" spc="-10" dirty="0">
                <a:latin typeface="Arial"/>
                <a:cs typeface="Arial"/>
              </a:rPr>
              <a:t> </a:t>
            </a:r>
            <a:r>
              <a:rPr sz="3200" dirty="0">
                <a:latin typeface="Arial"/>
                <a:cs typeface="Arial"/>
              </a:rPr>
              <a:t>N	S)</a:t>
            </a:r>
            <a:endParaRPr sz="3200">
              <a:latin typeface="Arial"/>
              <a:cs typeface="Arial"/>
            </a:endParaRPr>
          </a:p>
          <a:p>
            <a:pPr marL="12700" marR="5080">
              <a:spcBef>
                <a:spcPts val="30"/>
              </a:spcBef>
              <a:buFont typeface="Wingdings"/>
              <a:buChar char=""/>
              <a:tabLst>
                <a:tab pos="335915" algn="l"/>
              </a:tabLst>
            </a:pPr>
            <a:r>
              <a:rPr sz="2400" spc="-5" dirty="0">
                <a:latin typeface="Arial"/>
                <a:cs typeface="Arial"/>
              </a:rPr>
              <a:t>Include </a:t>
            </a:r>
            <a:r>
              <a:rPr sz="2400" dirty="0">
                <a:latin typeface="Arial"/>
                <a:cs typeface="Arial"/>
              </a:rPr>
              <a:t>those </a:t>
            </a:r>
            <a:r>
              <a:rPr sz="2400" spc="-5" dirty="0">
                <a:latin typeface="Arial"/>
                <a:cs typeface="Arial"/>
              </a:rPr>
              <a:t>species </a:t>
            </a:r>
            <a:r>
              <a:rPr sz="2400" dirty="0">
                <a:latin typeface="Arial"/>
                <a:cs typeface="Arial"/>
              </a:rPr>
              <a:t>move from </a:t>
            </a:r>
            <a:r>
              <a:rPr sz="2400" spc="-5" dirty="0">
                <a:latin typeface="Arial"/>
                <a:cs typeface="Arial"/>
              </a:rPr>
              <a:t>their  breeding ground </a:t>
            </a:r>
            <a:r>
              <a:rPr sz="2400" dirty="0">
                <a:latin typeface="Arial"/>
                <a:cs typeface="Arial"/>
              </a:rPr>
              <a:t>to </a:t>
            </a:r>
            <a:r>
              <a:rPr sz="2400" spc="-5" dirty="0">
                <a:latin typeface="Arial"/>
                <a:cs typeface="Arial"/>
              </a:rPr>
              <a:t>spent their winter in  a suitable place </a:t>
            </a:r>
            <a:r>
              <a:rPr sz="2400" dirty="0">
                <a:latin typeface="Arial"/>
                <a:cs typeface="Arial"/>
              </a:rPr>
              <a:t>,food </a:t>
            </a:r>
            <a:r>
              <a:rPr sz="2400" spc="-10" dirty="0">
                <a:latin typeface="Arial"/>
                <a:cs typeface="Arial"/>
              </a:rPr>
              <a:t>is </a:t>
            </a:r>
            <a:r>
              <a:rPr sz="2400" spc="-5" dirty="0">
                <a:latin typeface="Arial"/>
                <a:cs typeface="Arial"/>
              </a:rPr>
              <a:t>also</a:t>
            </a:r>
            <a:r>
              <a:rPr sz="2400" spc="50" dirty="0">
                <a:latin typeface="Arial"/>
                <a:cs typeface="Arial"/>
              </a:rPr>
              <a:t> </a:t>
            </a:r>
            <a:r>
              <a:rPr sz="2400" spc="-5" dirty="0">
                <a:latin typeface="Arial"/>
                <a:cs typeface="Arial"/>
              </a:rPr>
              <a:t>plenty</a:t>
            </a:r>
            <a:endParaRPr sz="2400">
              <a:latin typeface="Arial"/>
              <a:cs typeface="Arial"/>
            </a:endParaRPr>
          </a:p>
          <a:p>
            <a:pPr marL="335280" indent="-323215">
              <a:buClr>
                <a:srgbClr val="000000"/>
              </a:buClr>
              <a:buFont typeface="Wingdings"/>
              <a:buChar char=""/>
              <a:tabLst>
                <a:tab pos="335915" algn="l"/>
              </a:tabLst>
            </a:pPr>
            <a:r>
              <a:rPr sz="2400" spc="-5" dirty="0">
                <a:solidFill>
                  <a:srgbClr val="C00000"/>
                </a:solidFill>
                <a:latin typeface="Arial"/>
                <a:cs typeface="Arial"/>
              </a:rPr>
              <a:t>Field </a:t>
            </a:r>
            <a:r>
              <a:rPr sz="2400" dirty="0">
                <a:solidFill>
                  <a:srgbClr val="C00000"/>
                </a:solidFill>
                <a:latin typeface="Arial"/>
                <a:cs typeface="Arial"/>
              </a:rPr>
              <a:t>fare, </a:t>
            </a:r>
            <a:r>
              <a:rPr sz="2400" spc="-5" dirty="0">
                <a:solidFill>
                  <a:srgbClr val="C00000"/>
                </a:solidFill>
                <a:latin typeface="Arial"/>
                <a:cs typeface="Arial"/>
              </a:rPr>
              <a:t>snow bunting, red</a:t>
            </a:r>
            <a:r>
              <a:rPr sz="2400" spc="5" dirty="0">
                <a:solidFill>
                  <a:srgbClr val="C00000"/>
                </a:solidFill>
                <a:latin typeface="Arial"/>
                <a:cs typeface="Arial"/>
              </a:rPr>
              <a:t> </a:t>
            </a:r>
            <a:r>
              <a:rPr sz="2400" spc="-5" dirty="0">
                <a:solidFill>
                  <a:srgbClr val="C00000"/>
                </a:solidFill>
                <a:latin typeface="Arial"/>
                <a:cs typeface="Arial"/>
              </a:rPr>
              <a:t>wing</a:t>
            </a:r>
            <a:endParaRPr sz="2400">
              <a:latin typeface="Arial"/>
              <a:cs typeface="Arial"/>
            </a:endParaRPr>
          </a:p>
          <a:p>
            <a:pPr marL="12700" marR="173355">
              <a:buClr>
                <a:srgbClr val="000000"/>
              </a:buClr>
              <a:buFont typeface="Wingdings"/>
              <a:buChar char=""/>
              <a:tabLst>
                <a:tab pos="335915" algn="l"/>
              </a:tabLst>
            </a:pPr>
            <a:r>
              <a:rPr sz="2400" dirty="0">
                <a:solidFill>
                  <a:srgbClr val="2A6C7C"/>
                </a:solidFill>
                <a:latin typeface="Arial"/>
                <a:cs typeface="Arial"/>
              </a:rPr>
              <a:t>grey </a:t>
            </a:r>
            <a:r>
              <a:rPr sz="2400" spc="-5" dirty="0">
                <a:solidFill>
                  <a:srgbClr val="2A6C7C"/>
                </a:solidFill>
                <a:latin typeface="Arial"/>
                <a:cs typeface="Arial"/>
              </a:rPr>
              <a:t>lag goose, pintail, </a:t>
            </a:r>
            <a:r>
              <a:rPr sz="2400" dirty="0">
                <a:solidFill>
                  <a:srgbClr val="2A6C7C"/>
                </a:solidFill>
                <a:latin typeface="Arial"/>
                <a:cs typeface="Arial"/>
              </a:rPr>
              <a:t>common </a:t>
            </a:r>
            <a:r>
              <a:rPr sz="2400" spc="-5" dirty="0">
                <a:solidFill>
                  <a:srgbClr val="2A6C7C"/>
                </a:solidFill>
                <a:latin typeface="Arial"/>
                <a:cs typeface="Arial"/>
              </a:rPr>
              <a:t>teal,  gadwal, european starling </a:t>
            </a:r>
            <a:r>
              <a:rPr sz="2400" spc="-5" dirty="0">
                <a:latin typeface="Arial"/>
                <a:cs typeface="Arial"/>
              </a:rPr>
              <a:t>are </a:t>
            </a:r>
            <a:r>
              <a:rPr sz="2400" dirty="0">
                <a:latin typeface="Arial"/>
                <a:cs typeface="Arial"/>
              </a:rPr>
              <a:t>the  </a:t>
            </a:r>
            <a:r>
              <a:rPr sz="2400" spc="-5" dirty="0">
                <a:latin typeface="Arial"/>
                <a:cs typeface="Arial"/>
              </a:rPr>
              <a:t>winters visitors </a:t>
            </a:r>
            <a:r>
              <a:rPr sz="2400" dirty="0">
                <a:latin typeface="Arial"/>
                <a:cs typeface="Arial"/>
              </a:rPr>
              <a:t>(migrants) </a:t>
            </a:r>
            <a:r>
              <a:rPr sz="2400" spc="-5" dirty="0">
                <a:latin typeface="Arial"/>
                <a:cs typeface="Arial"/>
              </a:rPr>
              <a:t>visiting  keoladeo national</a:t>
            </a:r>
            <a:r>
              <a:rPr sz="2400" spc="60" dirty="0">
                <a:latin typeface="Arial"/>
                <a:cs typeface="Arial"/>
              </a:rPr>
              <a:t> </a:t>
            </a:r>
            <a:r>
              <a:rPr sz="2400" spc="-5" dirty="0">
                <a:latin typeface="Arial"/>
                <a:cs typeface="Arial"/>
              </a:rPr>
              <a:t>park,bharatpur</a:t>
            </a:r>
            <a:endParaRPr sz="2400">
              <a:latin typeface="Arial"/>
              <a:cs typeface="Arial"/>
            </a:endParaRPr>
          </a:p>
        </p:txBody>
      </p:sp>
      <p:sp>
        <p:nvSpPr>
          <p:cNvPr id="16" name="object 16"/>
          <p:cNvSpPr/>
          <p:nvPr/>
        </p:nvSpPr>
        <p:spPr>
          <a:xfrm>
            <a:off x="5952744" y="2020697"/>
            <a:ext cx="571500" cy="245745"/>
          </a:xfrm>
          <a:custGeom>
            <a:avLst/>
            <a:gdLst/>
            <a:ahLst/>
            <a:cxnLst/>
            <a:rect l="l" t="t" r="r" b="b"/>
            <a:pathLst>
              <a:path w="571500" h="245744">
                <a:moveTo>
                  <a:pt x="560755" y="58293"/>
                </a:moveTo>
                <a:lnTo>
                  <a:pt x="558927" y="58293"/>
                </a:lnTo>
                <a:lnTo>
                  <a:pt x="535355" y="58293"/>
                </a:lnTo>
                <a:lnTo>
                  <a:pt x="476377" y="92456"/>
                </a:lnTo>
                <a:lnTo>
                  <a:pt x="475361" y="96393"/>
                </a:lnTo>
                <a:lnTo>
                  <a:pt x="478917" y="102489"/>
                </a:lnTo>
                <a:lnTo>
                  <a:pt x="482727" y="103505"/>
                </a:lnTo>
                <a:lnTo>
                  <a:pt x="560755" y="58293"/>
                </a:lnTo>
                <a:close/>
              </a:path>
              <a:path w="571500" h="245744">
                <a:moveTo>
                  <a:pt x="571500" y="188976"/>
                </a:moveTo>
                <a:lnTo>
                  <a:pt x="36182" y="187401"/>
                </a:lnTo>
                <a:lnTo>
                  <a:pt x="25196" y="193776"/>
                </a:lnTo>
                <a:lnTo>
                  <a:pt x="34759" y="188214"/>
                </a:lnTo>
                <a:lnTo>
                  <a:pt x="36182" y="187401"/>
                </a:lnTo>
                <a:lnTo>
                  <a:pt x="95123" y="153162"/>
                </a:lnTo>
                <a:lnTo>
                  <a:pt x="96139" y="149352"/>
                </a:lnTo>
                <a:lnTo>
                  <a:pt x="92583" y="143256"/>
                </a:lnTo>
                <a:lnTo>
                  <a:pt x="88773" y="142240"/>
                </a:lnTo>
                <a:lnTo>
                  <a:pt x="0" y="193675"/>
                </a:lnTo>
                <a:lnTo>
                  <a:pt x="88519" y="245618"/>
                </a:lnTo>
                <a:lnTo>
                  <a:pt x="92329" y="244602"/>
                </a:lnTo>
                <a:lnTo>
                  <a:pt x="95885" y="238506"/>
                </a:lnTo>
                <a:lnTo>
                  <a:pt x="94869" y="234696"/>
                </a:lnTo>
                <a:lnTo>
                  <a:pt x="35966" y="200101"/>
                </a:lnTo>
                <a:lnTo>
                  <a:pt x="571500" y="201676"/>
                </a:lnTo>
                <a:lnTo>
                  <a:pt x="571500" y="188976"/>
                </a:lnTo>
                <a:close/>
              </a:path>
              <a:path w="571500" h="245744">
                <a:moveTo>
                  <a:pt x="571500" y="52070"/>
                </a:moveTo>
                <a:lnTo>
                  <a:pt x="482981" y="0"/>
                </a:lnTo>
                <a:lnTo>
                  <a:pt x="479171" y="1016"/>
                </a:lnTo>
                <a:lnTo>
                  <a:pt x="475615" y="7112"/>
                </a:lnTo>
                <a:lnTo>
                  <a:pt x="476631" y="11049"/>
                </a:lnTo>
                <a:lnTo>
                  <a:pt x="535482" y="45529"/>
                </a:lnTo>
                <a:lnTo>
                  <a:pt x="0" y="44069"/>
                </a:lnTo>
                <a:lnTo>
                  <a:pt x="0" y="56769"/>
                </a:lnTo>
                <a:lnTo>
                  <a:pt x="535470" y="58229"/>
                </a:lnTo>
                <a:lnTo>
                  <a:pt x="558927" y="58293"/>
                </a:lnTo>
                <a:lnTo>
                  <a:pt x="560857" y="58229"/>
                </a:lnTo>
                <a:lnTo>
                  <a:pt x="571500" y="52070"/>
                </a:lnTo>
                <a:close/>
              </a:path>
            </a:pathLst>
          </a:custGeom>
          <a:solidFill>
            <a:srgbClr val="1688A6"/>
          </a:solidFill>
        </p:spPr>
        <p:txBody>
          <a:bodyPr wrap="square" lIns="0" tIns="0" rIns="0" bIns="0" rtlCol="0"/>
          <a:lstStyle/>
          <a:p>
            <a:endParaRPr/>
          </a:p>
        </p:txBody>
      </p:sp>
      <p:sp>
        <p:nvSpPr>
          <p:cNvPr id="17" name="object 17"/>
          <p:cNvSpPr/>
          <p:nvPr/>
        </p:nvSpPr>
        <p:spPr>
          <a:xfrm>
            <a:off x="7738872" y="1714500"/>
            <a:ext cx="2429255" cy="1714500"/>
          </a:xfrm>
          <a:prstGeom prst="rect">
            <a:avLst/>
          </a:prstGeom>
          <a:blipFill>
            <a:blip r:embed="rId9" cstate="print"/>
            <a:stretch>
              <a:fillRect/>
            </a:stretch>
          </a:blipFill>
        </p:spPr>
        <p:txBody>
          <a:bodyPr wrap="square" lIns="0" tIns="0" rIns="0" bIns="0" rtlCol="0"/>
          <a:lstStyle/>
          <a:p>
            <a:endParaRPr/>
          </a:p>
        </p:txBody>
      </p:sp>
      <p:sp>
        <p:nvSpPr>
          <p:cNvPr id="18" name="object 18"/>
          <p:cNvSpPr/>
          <p:nvPr/>
        </p:nvSpPr>
        <p:spPr>
          <a:xfrm>
            <a:off x="7738872" y="4000500"/>
            <a:ext cx="2429255" cy="1571244"/>
          </a:xfrm>
          <a:prstGeom prst="rect">
            <a:avLst/>
          </a:prstGeom>
          <a:blipFill>
            <a:blip r:embed="rId10" cstate="print"/>
            <a:stretch>
              <a:fillRect/>
            </a:stretch>
          </a:blipFill>
        </p:spPr>
        <p:txBody>
          <a:bodyPr wrap="square" lIns="0" tIns="0" rIns="0" bIns="0" rtlCol="0"/>
          <a:lstStyle/>
          <a:p>
            <a:endParaRPr/>
          </a:p>
        </p:txBody>
      </p:sp>
      <p:sp>
        <p:nvSpPr>
          <p:cNvPr id="19" name="object 19"/>
          <p:cNvSpPr txBox="1"/>
          <p:nvPr/>
        </p:nvSpPr>
        <p:spPr>
          <a:xfrm>
            <a:off x="7961758" y="3456255"/>
            <a:ext cx="979169" cy="300355"/>
          </a:xfrm>
          <a:prstGeom prst="rect">
            <a:avLst/>
          </a:prstGeom>
        </p:spPr>
        <p:txBody>
          <a:bodyPr vert="horz" wrap="square" lIns="0" tIns="12700" rIns="0" bIns="0" rtlCol="0">
            <a:spAutoFit/>
          </a:bodyPr>
          <a:lstStyle/>
          <a:p>
            <a:pPr marL="12700">
              <a:spcBef>
                <a:spcPts val="100"/>
              </a:spcBef>
            </a:pPr>
            <a:r>
              <a:rPr spc="-5" dirty="0">
                <a:latin typeface="Arial"/>
                <a:cs typeface="Arial"/>
              </a:rPr>
              <a:t>Field</a:t>
            </a:r>
            <a:r>
              <a:rPr spc="-65" dirty="0">
                <a:latin typeface="Arial"/>
                <a:cs typeface="Arial"/>
              </a:rPr>
              <a:t> </a:t>
            </a:r>
            <a:r>
              <a:rPr dirty="0">
                <a:latin typeface="Arial"/>
                <a:cs typeface="Arial"/>
              </a:rPr>
              <a:t>fare</a:t>
            </a:r>
            <a:endParaRPr>
              <a:latin typeface="Arial"/>
              <a:cs typeface="Arial"/>
            </a:endParaRPr>
          </a:p>
        </p:txBody>
      </p:sp>
      <p:sp>
        <p:nvSpPr>
          <p:cNvPr id="20" name="object 20"/>
          <p:cNvSpPr txBox="1"/>
          <p:nvPr/>
        </p:nvSpPr>
        <p:spPr>
          <a:xfrm>
            <a:off x="7818882" y="5671820"/>
            <a:ext cx="1408430" cy="299720"/>
          </a:xfrm>
          <a:prstGeom prst="rect">
            <a:avLst/>
          </a:prstGeom>
        </p:spPr>
        <p:txBody>
          <a:bodyPr vert="horz" wrap="square" lIns="0" tIns="12700" rIns="0" bIns="0" rtlCol="0">
            <a:spAutoFit/>
          </a:bodyPr>
          <a:lstStyle/>
          <a:p>
            <a:pPr marL="12700">
              <a:spcBef>
                <a:spcPts val="100"/>
              </a:spcBef>
            </a:pPr>
            <a:r>
              <a:rPr spc="-5" dirty="0">
                <a:latin typeface="Arial"/>
                <a:cs typeface="Arial"/>
              </a:rPr>
              <a:t>Snow</a:t>
            </a:r>
            <a:r>
              <a:rPr spc="-60" dirty="0">
                <a:latin typeface="Arial"/>
                <a:cs typeface="Arial"/>
              </a:rPr>
              <a:t> </a:t>
            </a:r>
            <a:r>
              <a:rPr spc="-5" dirty="0">
                <a:latin typeface="Arial"/>
                <a:cs typeface="Arial"/>
              </a:rPr>
              <a:t>bunting</a:t>
            </a:r>
            <a:endParaRPr>
              <a:latin typeface="Arial"/>
              <a:cs typeface="Arial"/>
            </a:endParaRPr>
          </a:p>
        </p:txBody>
      </p:sp>
      <p:pic>
        <p:nvPicPr>
          <p:cNvPr id="21" name="Picture 20"/>
          <p:cNvPicPr>
            <a:picLocks noChangeAspect="1"/>
          </p:cNvPicPr>
          <p:nvPr/>
        </p:nvPicPr>
        <p:blipFill>
          <a:blip r:embed="rId11"/>
          <a:stretch>
            <a:fillRect/>
          </a:stretch>
        </p:blipFill>
        <p:spPr>
          <a:xfrm>
            <a:off x="0" y="0"/>
            <a:ext cx="12192000" cy="6857999"/>
          </a:xfrm>
          <a:prstGeom prst="rect">
            <a:avLst/>
          </a:prstGeom>
        </p:spPr>
      </p:pic>
    </p:spTree>
    <p:extLst>
      <p:ext uri="{BB962C8B-B14F-4D97-AF65-F5344CB8AC3E}">
        <p14:creationId xmlns:p14="http://schemas.microsoft.com/office/powerpoint/2010/main" val="3314716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959966" y="237820"/>
            <a:ext cx="4688205" cy="452120"/>
          </a:xfrm>
          <a:prstGeom prst="rect">
            <a:avLst/>
          </a:prstGeom>
        </p:spPr>
        <p:txBody>
          <a:bodyPr vert="horz" wrap="square" lIns="0" tIns="12065" rIns="0" bIns="0" rtlCol="0" anchor="ctr">
            <a:spAutoFit/>
          </a:bodyPr>
          <a:lstStyle/>
          <a:p>
            <a:pPr marL="12700">
              <a:lnSpc>
                <a:spcPct val="100000"/>
              </a:lnSpc>
              <a:spcBef>
                <a:spcPts val="95"/>
              </a:spcBef>
              <a:tabLst>
                <a:tab pos="4299585" algn="l"/>
              </a:tabLst>
            </a:pPr>
            <a:r>
              <a:rPr sz="2800" spc="-5" dirty="0">
                <a:solidFill>
                  <a:srgbClr val="6F2F9F"/>
                </a:solidFill>
                <a:latin typeface="Arial"/>
                <a:cs typeface="Arial"/>
              </a:rPr>
              <a:t>2. </a:t>
            </a:r>
            <a:r>
              <a:rPr sz="2800" spc="-20" dirty="0">
                <a:solidFill>
                  <a:srgbClr val="6F2F9F"/>
                </a:solidFill>
                <a:latin typeface="Arial"/>
                <a:cs typeface="Arial"/>
              </a:rPr>
              <a:t>S</a:t>
            </a:r>
            <a:r>
              <a:rPr sz="2800" spc="-5" dirty="0">
                <a:solidFill>
                  <a:srgbClr val="6F2F9F"/>
                </a:solidFill>
                <a:latin typeface="Arial"/>
                <a:cs typeface="Arial"/>
              </a:rPr>
              <a:t>ummer</a:t>
            </a:r>
            <a:r>
              <a:rPr sz="2800" spc="30" dirty="0">
                <a:solidFill>
                  <a:srgbClr val="6F2F9F"/>
                </a:solidFill>
                <a:latin typeface="Arial"/>
                <a:cs typeface="Arial"/>
              </a:rPr>
              <a:t> </a:t>
            </a:r>
            <a:r>
              <a:rPr sz="2800" spc="-5" dirty="0">
                <a:solidFill>
                  <a:srgbClr val="6F2F9F"/>
                </a:solidFill>
                <a:latin typeface="Arial"/>
                <a:cs typeface="Arial"/>
              </a:rPr>
              <a:t>vi</a:t>
            </a:r>
            <a:r>
              <a:rPr sz="2800" dirty="0">
                <a:solidFill>
                  <a:srgbClr val="6F2F9F"/>
                </a:solidFill>
                <a:latin typeface="Arial"/>
                <a:cs typeface="Arial"/>
              </a:rPr>
              <a:t>s</a:t>
            </a:r>
            <a:r>
              <a:rPr sz="2800" spc="-5" dirty="0">
                <a:solidFill>
                  <a:srgbClr val="6F2F9F"/>
                </a:solidFill>
                <a:latin typeface="Arial"/>
                <a:cs typeface="Arial"/>
              </a:rPr>
              <a:t>it</a:t>
            </a:r>
            <a:r>
              <a:rPr sz="2800" dirty="0">
                <a:solidFill>
                  <a:srgbClr val="6F2F9F"/>
                </a:solidFill>
                <a:latin typeface="Arial"/>
                <a:cs typeface="Arial"/>
              </a:rPr>
              <a:t>o</a:t>
            </a:r>
            <a:r>
              <a:rPr sz="2800" spc="-5" dirty="0">
                <a:solidFill>
                  <a:srgbClr val="6F2F9F"/>
                </a:solidFill>
                <a:latin typeface="Arial"/>
                <a:cs typeface="Arial"/>
              </a:rPr>
              <a:t>r</a:t>
            </a:r>
            <a:r>
              <a:rPr sz="2800" dirty="0">
                <a:solidFill>
                  <a:srgbClr val="6F2F9F"/>
                </a:solidFill>
                <a:latin typeface="Arial"/>
                <a:cs typeface="Arial"/>
              </a:rPr>
              <a:t>s</a:t>
            </a:r>
            <a:r>
              <a:rPr sz="2800" spc="-5" dirty="0">
                <a:solidFill>
                  <a:srgbClr val="6F2F9F"/>
                </a:solidFill>
                <a:latin typeface="Arial"/>
                <a:cs typeface="Arial"/>
              </a:rPr>
              <a:t>(S</a:t>
            </a:r>
            <a:r>
              <a:rPr sz="2800" dirty="0">
                <a:solidFill>
                  <a:srgbClr val="6F2F9F"/>
                </a:solidFill>
                <a:latin typeface="Arial"/>
                <a:cs typeface="Arial"/>
              </a:rPr>
              <a:t>	</a:t>
            </a:r>
            <a:r>
              <a:rPr sz="2800" spc="-5" dirty="0">
                <a:solidFill>
                  <a:srgbClr val="6F2F9F"/>
                </a:solidFill>
                <a:latin typeface="Arial"/>
                <a:cs typeface="Arial"/>
              </a:rPr>
              <a:t>N)</a:t>
            </a:r>
            <a:endParaRPr sz="2800">
              <a:latin typeface="Arial"/>
              <a:cs typeface="Arial"/>
            </a:endParaRPr>
          </a:p>
        </p:txBody>
      </p:sp>
      <p:sp>
        <p:nvSpPr>
          <p:cNvPr id="3" name="object 3"/>
          <p:cNvSpPr/>
          <p:nvPr/>
        </p:nvSpPr>
        <p:spPr>
          <a:xfrm>
            <a:off x="1972602" y="644016"/>
            <a:ext cx="4663440" cy="26034"/>
          </a:xfrm>
          <a:custGeom>
            <a:avLst/>
            <a:gdLst/>
            <a:ahLst/>
            <a:cxnLst/>
            <a:rect l="l" t="t" r="r" b="b"/>
            <a:pathLst>
              <a:path w="4663440" h="26034">
                <a:moveTo>
                  <a:pt x="4663401" y="0"/>
                </a:moveTo>
                <a:lnTo>
                  <a:pt x="0" y="0"/>
                </a:lnTo>
                <a:lnTo>
                  <a:pt x="0" y="25908"/>
                </a:lnTo>
                <a:lnTo>
                  <a:pt x="4663401" y="25908"/>
                </a:lnTo>
                <a:lnTo>
                  <a:pt x="4663401" y="0"/>
                </a:lnTo>
                <a:close/>
              </a:path>
            </a:pathLst>
          </a:custGeom>
          <a:solidFill>
            <a:srgbClr val="6F2F9F"/>
          </a:solidFill>
        </p:spPr>
        <p:txBody>
          <a:bodyPr wrap="square" lIns="0" tIns="0" rIns="0" bIns="0" rtlCol="0"/>
          <a:lstStyle/>
          <a:p>
            <a:endParaRPr/>
          </a:p>
        </p:txBody>
      </p:sp>
      <p:sp>
        <p:nvSpPr>
          <p:cNvPr id="4" name="object 4"/>
          <p:cNvSpPr/>
          <p:nvPr/>
        </p:nvSpPr>
        <p:spPr>
          <a:xfrm>
            <a:off x="5596129" y="306324"/>
            <a:ext cx="714375" cy="245745"/>
          </a:xfrm>
          <a:custGeom>
            <a:avLst/>
            <a:gdLst/>
            <a:ahLst/>
            <a:cxnLst/>
            <a:rect l="l" t="t" r="r" b="b"/>
            <a:pathLst>
              <a:path w="714375" h="245745">
                <a:moveTo>
                  <a:pt x="643001" y="188849"/>
                </a:moveTo>
                <a:lnTo>
                  <a:pt x="36029" y="187261"/>
                </a:lnTo>
                <a:lnTo>
                  <a:pt x="95123" y="153035"/>
                </a:lnTo>
                <a:lnTo>
                  <a:pt x="96139" y="149225"/>
                </a:lnTo>
                <a:lnTo>
                  <a:pt x="92583" y="143129"/>
                </a:lnTo>
                <a:lnTo>
                  <a:pt x="88773" y="142113"/>
                </a:lnTo>
                <a:lnTo>
                  <a:pt x="85725" y="143764"/>
                </a:lnTo>
                <a:lnTo>
                  <a:pt x="0" y="193548"/>
                </a:lnTo>
                <a:lnTo>
                  <a:pt x="88519" y="245491"/>
                </a:lnTo>
                <a:lnTo>
                  <a:pt x="92329" y="244475"/>
                </a:lnTo>
                <a:lnTo>
                  <a:pt x="95885" y="238379"/>
                </a:lnTo>
                <a:lnTo>
                  <a:pt x="94869" y="234569"/>
                </a:lnTo>
                <a:lnTo>
                  <a:pt x="35953" y="199961"/>
                </a:lnTo>
                <a:lnTo>
                  <a:pt x="642874" y="201549"/>
                </a:lnTo>
                <a:lnTo>
                  <a:pt x="643001" y="188849"/>
                </a:lnTo>
                <a:close/>
              </a:path>
              <a:path w="714375" h="245745">
                <a:moveTo>
                  <a:pt x="703630" y="58166"/>
                </a:moveTo>
                <a:lnTo>
                  <a:pt x="701802" y="58166"/>
                </a:lnTo>
                <a:lnTo>
                  <a:pt x="678281" y="58166"/>
                </a:lnTo>
                <a:lnTo>
                  <a:pt x="619252" y="92456"/>
                </a:lnTo>
                <a:lnTo>
                  <a:pt x="618236" y="96266"/>
                </a:lnTo>
                <a:lnTo>
                  <a:pt x="621792" y="102362"/>
                </a:lnTo>
                <a:lnTo>
                  <a:pt x="625602" y="103378"/>
                </a:lnTo>
                <a:lnTo>
                  <a:pt x="703630" y="58166"/>
                </a:lnTo>
                <a:close/>
              </a:path>
              <a:path w="714375" h="245745">
                <a:moveTo>
                  <a:pt x="714375" y="51943"/>
                </a:moveTo>
                <a:lnTo>
                  <a:pt x="625856" y="0"/>
                </a:lnTo>
                <a:lnTo>
                  <a:pt x="622046" y="1028"/>
                </a:lnTo>
                <a:lnTo>
                  <a:pt x="620268" y="4076"/>
                </a:lnTo>
                <a:lnTo>
                  <a:pt x="618490" y="6985"/>
                </a:lnTo>
                <a:lnTo>
                  <a:pt x="619506" y="10922"/>
                </a:lnTo>
                <a:lnTo>
                  <a:pt x="678370" y="45415"/>
                </a:lnTo>
                <a:lnTo>
                  <a:pt x="0" y="43954"/>
                </a:lnTo>
                <a:lnTo>
                  <a:pt x="0" y="56642"/>
                </a:lnTo>
                <a:lnTo>
                  <a:pt x="678370" y="58115"/>
                </a:lnTo>
                <a:lnTo>
                  <a:pt x="701802" y="58166"/>
                </a:lnTo>
                <a:lnTo>
                  <a:pt x="703719" y="58115"/>
                </a:lnTo>
                <a:lnTo>
                  <a:pt x="714375" y="51943"/>
                </a:lnTo>
                <a:close/>
              </a:path>
            </a:pathLst>
          </a:custGeom>
          <a:solidFill>
            <a:srgbClr val="1688A6"/>
          </a:solidFill>
        </p:spPr>
        <p:txBody>
          <a:bodyPr wrap="square" lIns="0" tIns="0" rIns="0" bIns="0" rtlCol="0"/>
          <a:lstStyle/>
          <a:p>
            <a:endParaRPr/>
          </a:p>
        </p:txBody>
      </p:sp>
      <p:sp>
        <p:nvSpPr>
          <p:cNvPr id="5" name="object 5"/>
          <p:cNvSpPr txBox="1"/>
          <p:nvPr/>
        </p:nvSpPr>
        <p:spPr>
          <a:xfrm>
            <a:off x="7808672" y="1218863"/>
            <a:ext cx="188595" cy="715581"/>
          </a:xfrm>
          <a:prstGeom prst="rect">
            <a:avLst/>
          </a:prstGeom>
        </p:spPr>
        <p:txBody>
          <a:bodyPr vert="horz" wrap="square" lIns="0" tIns="0" rIns="0" bIns="0" rtlCol="0">
            <a:spAutoFit/>
          </a:bodyPr>
          <a:lstStyle/>
          <a:p>
            <a:pPr marL="18415">
              <a:lnSpc>
                <a:spcPts val="2655"/>
              </a:lnSpc>
            </a:pPr>
            <a:r>
              <a:rPr sz="2400" spc="-5" dirty="0">
                <a:latin typeface="Arial"/>
                <a:cs typeface="Arial"/>
              </a:rPr>
              <a:t>h</a:t>
            </a:r>
            <a:endParaRPr sz="2400">
              <a:latin typeface="Arial"/>
              <a:cs typeface="Arial"/>
            </a:endParaRPr>
          </a:p>
          <a:p>
            <a:pPr>
              <a:lnSpc>
                <a:spcPct val="100000"/>
              </a:lnSpc>
            </a:pPr>
            <a:r>
              <a:rPr sz="2400" spc="-5" dirty="0">
                <a:latin typeface="Arial"/>
                <a:cs typeface="Arial"/>
              </a:rPr>
              <a:t>h</a:t>
            </a:r>
            <a:endParaRPr sz="2400">
              <a:latin typeface="Arial"/>
              <a:cs typeface="Arial"/>
            </a:endParaRPr>
          </a:p>
        </p:txBody>
      </p:sp>
      <p:sp>
        <p:nvSpPr>
          <p:cNvPr id="6" name="object 6"/>
          <p:cNvSpPr/>
          <p:nvPr/>
        </p:nvSpPr>
        <p:spPr>
          <a:xfrm>
            <a:off x="8644257" y="118401"/>
            <a:ext cx="685916" cy="1776022"/>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8604632" y="2241930"/>
            <a:ext cx="478155" cy="299720"/>
          </a:xfrm>
          <a:prstGeom prst="rect">
            <a:avLst/>
          </a:prstGeom>
        </p:spPr>
        <p:txBody>
          <a:bodyPr vert="horz" wrap="square" lIns="0" tIns="12700" rIns="0" bIns="0" rtlCol="0">
            <a:spAutoFit/>
          </a:bodyPr>
          <a:lstStyle/>
          <a:p>
            <a:pPr marL="12700">
              <a:spcBef>
                <a:spcPts val="100"/>
              </a:spcBef>
            </a:pPr>
            <a:r>
              <a:rPr spc="-5" dirty="0">
                <a:latin typeface="Arial"/>
                <a:cs typeface="Arial"/>
              </a:rPr>
              <a:t>s</a:t>
            </a:r>
            <a:r>
              <a:rPr spc="-45" dirty="0">
                <a:latin typeface="Arial"/>
                <a:cs typeface="Arial"/>
              </a:rPr>
              <a:t>w</a:t>
            </a:r>
            <a:r>
              <a:rPr dirty="0">
                <a:latin typeface="Arial"/>
                <a:cs typeface="Arial"/>
              </a:rPr>
              <a:t>ift</a:t>
            </a:r>
            <a:endParaRPr>
              <a:latin typeface="Arial"/>
              <a:cs typeface="Arial"/>
            </a:endParaRPr>
          </a:p>
        </p:txBody>
      </p:sp>
      <p:sp>
        <p:nvSpPr>
          <p:cNvPr id="8" name="object 8"/>
          <p:cNvSpPr txBox="1"/>
          <p:nvPr/>
        </p:nvSpPr>
        <p:spPr>
          <a:xfrm>
            <a:off x="7908951" y="3282359"/>
            <a:ext cx="169545" cy="1869743"/>
          </a:xfrm>
          <a:prstGeom prst="rect">
            <a:avLst/>
          </a:prstGeom>
        </p:spPr>
        <p:txBody>
          <a:bodyPr vert="horz" wrap="square" lIns="0" tIns="0" rIns="0" bIns="0" rtlCol="0">
            <a:spAutoFit/>
          </a:bodyPr>
          <a:lstStyle/>
          <a:p>
            <a:pPr>
              <a:lnSpc>
                <a:spcPts val="2655"/>
              </a:lnSpc>
            </a:pPr>
            <a:r>
              <a:rPr sz="2400" spc="-5" dirty="0">
                <a:latin typeface="Arial"/>
                <a:cs typeface="Arial"/>
              </a:rPr>
              <a:t>e</a:t>
            </a:r>
            <a:endParaRPr sz="2400">
              <a:latin typeface="Arial"/>
              <a:cs typeface="Arial"/>
            </a:endParaRPr>
          </a:p>
          <a:p>
            <a:pPr>
              <a:lnSpc>
                <a:spcPct val="100000"/>
              </a:lnSpc>
            </a:pPr>
            <a:endParaRPr sz="2700">
              <a:latin typeface="Arial"/>
              <a:cs typeface="Arial"/>
            </a:endParaRPr>
          </a:p>
          <a:p>
            <a:pPr>
              <a:lnSpc>
                <a:spcPct val="100000"/>
              </a:lnSpc>
            </a:pPr>
            <a:endParaRPr sz="2700">
              <a:latin typeface="Arial"/>
              <a:cs typeface="Arial"/>
            </a:endParaRPr>
          </a:p>
          <a:p>
            <a:pPr>
              <a:spcBef>
                <a:spcPts val="15"/>
              </a:spcBef>
            </a:pPr>
            <a:endParaRPr sz="2100">
              <a:latin typeface="Arial"/>
              <a:cs typeface="Arial"/>
            </a:endParaRPr>
          </a:p>
          <a:p>
            <a:pPr marL="62865"/>
            <a:r>
              <a:rPr sz="2400" dirty="0">
                <a:latin typeface="Arial"/>
                <a:cs typeface="Arial"/>
              </a:rPr>
              <a:t>r</a:t>
            </a:r>
            <a:endParaRPr sz="2400">
              <a:latin typeface="Arial"/>
              <a:cs typeface="Arial"/>
            </a:endParaRPr>
          </a:p>
        </p:txBody>
      </p:sp>
      <p:sp>
        <p:nvSpPr>
          <p:cNvPr id="9" name="object 9"/>
          <p:cNvSpPr txBox="1"/>
          <p:nvPr/>
        </p:nvSpPr>
        <p:spPr>
          <a:xfrm>
            <a:off x="1817014" y="811530"/>
            <a:ext cx="6219190" cy="5381625"/>
          </a:xfrm>
          <a:prstGeom prst="rect">
            <a:avLst/>
          </a:prstGeom>
        </p:spPr>
        <p:txBody>
          <a:bodyPr vert="horz" wrap="square" lIns="0" tIns="12700" rIns="0" bIns="0" rtlCol="0">
            <a:spAutoFit/>
          </a:bodyPr>
          <a:lstStyle/>
          <a:p>
            <a:pPr marL="335280" indent="-323215" algn="just">
              <a:spcBef>
                <a:spcPts val="100"/>
              </a:spcBef>
              <a:buFont typeface="Wingdings"/>
              <a:buChar char=""/>
              <a:tabLst>
                <a:tab pos="335915" algn="l"/>
              </a:tabLst>
            </a:pPr>
            <a:r>
              <a:rPr sz="2400" spc="-5" dirty="0">
                <a:latin typeface="Arial"/>
                <a:cs typeface="Arial"/>
              </a:rPr>
              <a:t>Spring onwards </a:t>
            </a:r>
            <a:r>
              <a:rPr sz="2400" dirty="0">
                <a:latin typeface="Arial"/>
                <a:cs typeface="Arial"/>
              </a:rPr>
              <a:t>,south start </a:t>
            </a:r>
            <a:r>
              <a:rPr sz="2400" spc="-5" dirty="0">
                <a:latin typeface="Arial"/>
                <a:cs typeface="Arial"/>
              </a:rPr>
              <a:t>getting</a:t>
            </a:r>
            <a:r>
              <a:rPr sz="2400" spc="15" dirty="0">
                <a:latin typeface="Arial"/>
                <a:cs typeface="Arial"/>
              </a:rPr>
              <a:t> </a:t>
            </a:r>
            <a:r>
              <a:rPr sz="2400" dirty="0">
                <a:latin typeface="Arial"/>
                <a:cs typeface="Arial"/>
              </a:rPr>
              <a:t>hot</a:t>
            </a:r>
            <a:endParaRPr sz="2400">
              <a:latin typeface="Arial"/>
              <a:cs typeface="Arial"/>
            </a:endParaRPr>
          </a:p>
          <a:p>
            <a:pPr marL="12700" marR="200025" algn="just">
              <a:buFont typeface="Wingdings"/>
              <a:buChar char=""/>
              <a:tabLst>
                <a:tab pos="335915" algn="l"/>
              </a:tabLst>
            </a:pPr>
            <a:r>
              <a:rPr sz="2400" dirty="0">
                <a:latin typeface="Arial"/>
                <a:cs typeface="Arial"/>
              </a:rPr>
              <a:t>the </a:t>
            </a:r>
            <a:r>
              <a:rPr sz="2400" spc="-5" dirty="0">
                <a:latin typeface="Arial"/>
                <a:cs typeface="Arial"/>
              </a:rPr>
              <a:t>birds </a:t>
            </a:r>
            <a:r>
              <a:rPr sz="2400" dirty="0">
                <a:latin typeface="Arial"/>
                <a:cs typeface="Arial"/>
              </a:rPr>
              <a:t>of </a:t>
            </a:r>
            <a:r>
              <a:rPr sz="2400" spc="-5" dirty="0">
                <a:latin typeface="Arial"/>
                <a:cs typeface="Arial"/>
              </a:rPr>
              <a:t>south leave </a:t>
            </a:r>
            <a:r>
              <a:rPr sz="2400" dirty="0">
                <a:latin typeface="Arial"/>
                <a:cs typeface="Arial"/>
              </a:rPr>
              <a:t>it </a:t>
            </a:r>
            <a:r>
              <a:rPr sz="2400" spc="-5" dirty="0">
                <a:latin typeface="Arial"/>
                <a:cs typeface="Arial"/>
              </a:rPr>
              <a:t>in spring </a:t>
            </a:r>
            <a:r>
              <a:rPr sz="2400" dirty="0">
                <a:latin typeface="Arial"/>
                <a:cs typeface="Arial"/>
              </a:rPr>
              <a:t>for nort  to </a:t>
            </a:r>
            <a:r>
              <a:rPr sz="2400" spc="-5" dirty="0">
                <a:latin typeface="Arial"/>
                <a:cs typeface="Arial"/>
              </a:rPr>
              <a:t>spend </a:t>
            </a:r>
            <a:r>
              <a:rPr sz="2400" dirty="0">
                <a:latin typeface="Arial"/>
                <a:cs typeface="Arial"/>
              </a:rPr>
              <a:t>the </a:t>
            </a:r>
            <a:r>
              <a:rPr sz="2400" spc="-5" dirty="0">
                <a:latin typeface="Arial"/>
                <a:cs typeface="Arial"/>
              </a:rPr>
              <a:t>summer ,breed </a:t>
            </a:r>
            <a:r>
              <a:rPr sz="2400" dirty="0">
                <a:latin typeface="Arial"/>
                <a:cs typeface="Arial"/>
              </a:rPr>
              <a:t>&amp; </a:t>
            </a:r>
            <a:r>
              <a:rPr sz="2400" spc="-5" dirty="0">
                <a:latin typeface="Arial"/>
                <a:cs typeface="Arial"/>
              </a:rPr>
              <a:t>return </a:t>
            </a:r>
            <a:r>
              <a:rPr sz="2400" dirty="0">
                <a:latin typeface="Arial"/>
                <a:cs typeface="Arial"/>
              </a:rPr>
              <a:t>to </a:t>
            </a:r>
            <a:r>
              <a:rPr sz="2400" spc="-5" dirty="0">
                <a:latin typeface="Arial"/>
                <a:cs typeface="Arial"/>
              </a:rPr>
              <a:t>sout  in autumn</a:t>
            </a:r>
            <a:r>
              <a:rPr sz="2400" spc="-10" dirty="0">
                <a:latin typeface="Arial"/>
                <a:cs typeface="Arial"/>
              </a:rPr>
              <a:t> </a:t>
            </a:r>
            <a:r>
              <a:rPr sz="2400" dirty="0">
                <a:latin typeface="Arial"/>
                <a:cs typeface="Arial"/>
              </a:rPr>
              <a:t>,</a:t>
            </a:r>
            <a:endParaRPr sz="2400">
              <a:latin typeface="Arial"/>
              <a:cs typeface="Arial"/>
            </a:endParaRPr>
          </a:p>
          <a:p>
            <a:pPr marL="335280" indent="-323215" algn="just">
              <a:buFont typeface="Wingdings"/>
              <a:buChar char=""/>
              <a:tabLst>
                <a:tab pos="335915" algn="l"/>
              </a:tabLst>
            </a:pPr>
            <a:r>
              <a:rPr sz="2400" spc="-5" dirty="0">
                <a:latin typeface="Arial"/>
                <a:cs typeface="Arial"/>
              </a:rPr>
              <a:t>eg: swifts</a:t>
            </a:r>
            <a:r>
              <a:rPr sz="2400" spc="10" dirty="0">
                <a:latin typeface="Arial"/>
                <a:cs typeface="Arial"/>
              </a:rPr>
              <a:t> </a:t>
            </a:r>
            <a:r>
              <a:rPr sz="2400" spc="-5" dirty="0">
                <a:latin typeface="Arial"/>
                <a:cs typeface="Arial"/>
              </a:rPr>
              <a:t>swallows,nightingales,cuckoo</a:t>
            </a:r>
            <a:endParaRPr sz="2400">
              <a:latin typeface="Arial"/>
              <a:cs typeface="Arial"/>
            </a:endParaRPr>
          </a:p>
          <a:p>
            <a:pPr marL="83820" algn="just">
              <a:spcBef>
                <a:spcPts val="1350"/>
              </a:spcBef>
            </a:pPr>
            <a:r>
              <a:rPr sz="2400" u="heavy" spc="-10" dirty="0">
                <a:solidFill>
                  <a:srgbClr val="6F2F9F"/>
                </a:solidFill>
                <a:uFill>
                  <a:solidFill>
                    <a:srgbClr val="6F2F9F"/>
                  </a:solidFill>
                </a:uFill>
                <a:latin typeface="Arial"/>
                <a:cs typeface="Arial"/>
              </a:rPr>
              <a:t>3.Transient </a:t>
            </a:r>
            <a:r>
              <a:rPr sz="2400" u="heavy" spc="-5" dirty="0">
                <a:solidFill>
                  <a:srgbClr val="6F2F9F"/>
                </a:solidFill>
                <a:uFill>
                  <a:solidFill>
                    <a:srgbClr val="6F2F9F"/>
                  </a:solidFill>
                </a:uFill>
                <a:latin typeface="Arial"/>
                <a:cs typeface="Arial"/>
              </a:rPr>
              <a:t>visitors or passage</a:t>
            </a:r>
            <a:r>
              <a:rPr sz="2400" u="heavy" spc="45" dirty="0">
                <a:solidFill>
                  <a:srgbClr val="6F2F9F"/>
                </a:solidFill>
                <a:uFill>
                  <a:solidFill>
                    <a:srgbClr val="6F2F9F"/>
                  </a:solidFill>
                </a:uFill>
                <a:latin typeface="Arial"/>
                <a:cs typeface="Arial"/>
              </a:rPr>
              <a:t> </a:t>
            </a:r>
            <a:r>
              <a:rPr sz="2400" u="heavy" spc="-5" dirty="0">
                <a:solidFill>
                  <a:srgbClr val="6F2F9F"/>
                </a:solidFill>
                <a:uFill>
                  <a:solidFill>
                    <a:srgbClr val="6F2F9F"/>
                  </a:solidFill>
                </a:uFill>
                <a:latin typeface="Arial"/>
                <a:cs typeface="Arial"/>
              </a:rPr>
              <a:t>migrants</a:t>
            </a:r>
            <a:endParaRPr sz="2400">
              <a:latin typeface="Arial"/>
              <a:cs typeface="Arial"/>
            </a:endParaRPr>
          </a:p>
          <a:p>
            <a:pPr marL="83820" marR="117475">
              <a:spcBef>
                <a:spcPts val="495"/>
              </a:spcBef>
              <a:buFont typeface="Wingdings"/>
              <a:buChar char=""/>
              <a:tabLst>
                <a:tab pos="403225" algn="l"/>
              </a:tabLst>
            </a:pPr>
            <a:r>
              <a:rPr sz="2400" spc="-5" dirty="0">
                <a:latin typeface="Arial"/>
                <a:cs typeface="Arial"/>
              </a:rPr>
              <a:t>These are summer and winter visitors whil  migrating </a:t>
            </a:r>
            <a:r>
              <a:rPr sz="2400" dirty="0">
                <a:latin typeface="Arial"/>
                <a:cs typeface="Arial"/>
              </a:rPr>
              <a:t>from </a:t>
            </a:r>
            <a:r>
              <a:rPr sz="2400" spc="-5" dirty="0">
                <a:latin typeface="Arial"/>
                <a:cs typeface="Arial"/>
              </a:rPr>
              <a:t>south </a:t>
            </a:r>
            <a:r>
              <a:rPr sz="2400" dirty="0">
                <a:latin typeface="Arial"/>
                <a:cs typeface="Arial"/>
              </a:rPr>
              <a:t>to </a:t>
            </a:r>
            <a:r>
              <a:rPr sz="2400" spc="-5" dirty="0">
                <a:latin typeface="Arial"/>
                <a:cs typeface="Arial"/>
              </a:rPr>
              <a:t>north </a:t>
            </a:r>
            <a:r>
              <a:rPr sz="2400" dirty="0">
                <a:latin typeface="Arial"/>
                <a:cs typeface="Arial"/>
              </a:rPr>
              <a:t>and vice</a:t>
            </a:r>
            <a:r>
              <a:rPr sz="2400" spc="-20" dirty="0">
                <a:latin typeface="Arial"/>
                <a:cs typeface="Arial"/>
              </a:rPr>
              <a:t> </a:t>
            </a:r>
            <a:r>
              <a:rPr sz="2400" dirty="0">
                <a:latin typeface="Arial"/>
                <a:cs typeface="Arial"/>
              </a:rPr>
              <a:t>versa</a:t>
            </a:r>
            <a:endParaRPr sz="2400">
              <a:latin typeface="Arial"/>
              <a:cs typeface="Arial"/>
            </a:endParaRPr>
          </a:p>
          <a:p>
            <a:pPr marL="83820" marR="434340">
              <a:spcBef>
                <a:spcPts val="5"/>
              </a:spcBef>
              <a:buFont typeface="Wingdings"/>
              <a:buChar char=""/>
              <a:tabLst>
                <a:tab pos="407670" algn="l"/>
              </a:tabLst>
            </a:pPr>
            <a:r>
              <a:rPr sz="2400" dirty="0">
                <a:latin typeface="Arial"/>
                <a:cs typeface="Arial"/>
              </a:rPr>
              <a:t>Stop at </a:t>
            </a:r>
            <a:r>
              <a:rPr sz="2400" spc="-5" dirty="0">
                <a:latin typeface="Arial"/>
                <a:cs typeface="Arial"/>
              </a:rPr>
              <a:t>some places </a:t>
            </a:r>
            <a:r>
              <a:rPr sz="2400" dirty="0">
                <a:latin typeface="Arial"/>
                <a:cs typeface="Arial"/>
              </a:rPr>
              <a:t>for the </a:t>
            </a:r>
            <a:r>
              <a:rPr sz="2400" spc="-5" dirty="0">
                <a:latin typeface="Arial"/>
                <a:cs typeface="Arial"/>
              </a:rPr>
              <a:t>sake </a:t>
            </a:r>
            <a:r>
              <a:rPr sz="2400" dirty="0">
                <a:latin typeface="Arial"/>
                <a:cs typeface="Arial"/>
              </a:rPr>
              <a:t>of</a:t>
            </a:r>
            <a:r>
              <a:rPr sz="2400" spc="-35" dirty="0">
                <a:latin typeface="Arial"/>
                <a:cs typeface="Arial"/>
              </a:rPr>
              <a:t> </a:t>
            </a:r>
            <a:r>
              <a:rPr sz="2400" dirty="0">
                <a:latin typeface="Arial"/>
                <a:cs typeface="Arial"/>
              </a:rPr>
              <a:t>rest  </a:t>
            </a:r>
            <a:r>
              <a:rPr sz="2400" spc="-5" dirty="0">
                <a:latin typeface="Arial"/>
                <a:cs typeface="Arial"/>
              </a:rPr>
              <a:t>only</a:t>
            </a:r>
            <a:endParaRPr sz="2400">
              <a:latin typeface="Arial"/>
              <a:cs typeface="Arial"/>
            </a:endParaRPr>
          </a:p>
          <a:p>
            <a:pPr marL="83820" marR="5715">
              <a:buFont typeface="Wingdings"/>
              <a:buChar char=""/>
              <a:tabLst>
                <a:tab pos="407670" algn="l"/>
              </a:tabLst>
            </a:pPr>
            <a:r>
              <a:rPr sz="2400" spc="-5" dirty="0">
                <a:latin typeface="Arial"/>
                <a:cs typeface="Arial"/>
              </a:rPr>
              <a:t>Eg: gargany teals migrate </a:t>
            </a:r>
            <a:r>
              <a:rPr sz="2400" dirty="0">
                <a:latin typeface="Arial"/>
                <a:cs typeface="Arial"/>
              </a:rPr>
              <a:t>from </a:t>
            </a:r>
            <a:r>
              <a:rPr sz="2400" spc="-5" dirty="0">
                <a:latin typeface="Arial"/>
                <a:cs typeface="Arial"/>
              </a:rPr>
              <a:t>mangolia o  siberia </a:t>
            </a:r>
            <a:r>
              <a:rPr sz="2400" dirty="0">
                <a:latin typeface="Arial"/>
                <a:cs typeface="Arial"/>
              </a:rPr>
              <a:t>to </a:t>
            </a:r>
            <a:r>
              <a:rPr sz="2400" spc="-5" dirty="0">
                <a:latin typeface="Arial"/>
                <a:cs typeface="Arial"/>
              </a:rPr>
              <a:t>bharatpur </a:t>
            </a:r>
            <a:r>
              <a:rPr sz="2400" dirty="0">
                <a:latin typeface="Arial"/>
                <a:cs typeface="Arial"/>
              </a:rPr>
              <a:t>to go south </a:t>
            </a:r>
            <a:r>
              <a:rPr sz="2400" spc="-5" dirty="0">
                <a:latin typeface="Arial"/>
                <a:cs typeface="Arial"/>
              </a:rPr>
              <a:t>india which </a:t>
            </a:r>
            <a:r>
              <a:rPr sz="2400" dirty="0">
                <a:latin typeface="Arial"/>
                <a:cs typeface="Arial"/>
              </a:rPr>
              <a:t>is  </a:t>
            </a:r>
            <a:r>
              <a:rPr sz="2400" spc="-5" dirty="0">
                <a:latin typeface="Arial"/>
                <a:cs typeface="Arial"/>
              </a:rPr>
              <a:t>their actual breeding ground,while returning  </a:t>
            </a:r>
            <a:r>
              <a:rPr sz="2400" dirty="0">
                <a:latin typeface="Arial"/>
                <a:cs typeface="Arial"/>
              </a:rPr>
              <a:t>thet </a:t>
            </a:r>
            <a:r>
              <a:rPr sz="2400" spc="-5" dirty="0">
                <a:latin typeface="Arial"/>
                <a:cs typeface="Arial"/>
              </a:rPr>
              <a:t>again </a:t>
            </a:r>
            <a:r>
              <a:rPr sz="2400" dirty="0">
                <a:latin typeface="Arial"/>
                <a:cs typeface="Arial"/>
              </a:rPr>
              <a:t>stop </a:t>
            </a:r>
            <a:r>
              <a:rPr sz="2400" spc="-5" dirty="0">
                <a:latin typeface="Arial"/>
                <a:cs typeface="Arial"/>
              </a:rPr>
              <a:t>over @ bharat</a:t>
            </a:r>
            <a:r>
              <a:rPr sz="2400" spc="20" dirty="0">
                <a:latin typeface="Arial"/>
                <a:cs typeface="Arial"/>
              </a:rPr>
              <a:t> </a:t>
            </a:r>
            <a:r>
              <a:rPr sz="2400" spc="-10" dirty="0">
                <a:latin typeface="Arial"/>
                <a:cs typeface="Arial"/>
              </a:rPr>
              <a:t>pur</a:t>
            </a:r>
            <a:endParaRPr sz="2400">
              <a:latin typeface="Arial"/>
              <a:cs typeface="Arial"/>
            </a:endParaRPr>
          </a:p>
        </p:txBody>
      </p:sp>
      <p:sp>
        <p:nvSpPr>
          <p:cNvPr id="10" name="object 10"/>
          <p:cNvSpPr/>
          <p:nvPr/>
        </p:nvSpPr>
        <p:spPr>
          <a:xfrm>
            <a:off x="7953755" y="3214116"/>
            <a:ext cx="2214372" cy="2001012"/>
          </a:xfrm>
          <a:prstGeom prst="rect">
            <a:avLst/>
          </a:prstGeom>
          <a:blipFill>
            <a:blip r:embed="rId3" cstate="print"/>
            <a:stretch>
              <a:fillRect/>
            </a:stretch>
          </a:blipFill>
        </p:spPr>
        <p:txBody>
          <a:bodyPr wrap="square" lIns="0" tIns="0" rIns="0" bIns="0" rtlCol="0"/>
          <a:lstStyle/>
          <a:p>
            <a:endParaRPr/>
          </a:p>
        </p:txBody>
      </p:sp>
      <p:sp>
        <p:nvSpPr>
          <p:cNvPr id="11" name="object 11"/>
          <p:cNvSpPr txBox="1"/>
          <p:nvPr/>
        </p:nvSpPr>
        <p:spPr>
          <a:xfrm>
            <a:off x="8247381" y="5242941"/>
            <a:ext cx="1448435" cy="299720"/>
          </a:xfrm>
          <a:prstGeom prst="rect">
            <a:avLst/>
          </a:prstGeom>
        </p:spPr>
        <p:txBody>
          <a:bodyPr vert="horz" wrap="square" lIns="0" tIns="12700" rIns="0" bIns="0" rtlCol="0">
            <a:spAutoFit/>
          </a:bodyPr>
          <a:lstStyle/>
          <a:p>
            <a:pPr marL="12700">
              <a:spcBef>
                <a:spcPts val="100"/>
              </a:spcBef>
            </a:pPr>
            <a:r>
              <a:rPr spc="-5" dirty="0">
                <a:latin typeface="Arial"/>
                <a:cs typeface="Arial"/>
              </a:rPr>
              <a:t>Gargany</a:t>
            </a:r>
            <a:r>
              <a:rPr spc="-45" dirty="0">
                <a:latin typeface="Arial"/>
                <a:cs typeface="Arial"/>
              </a:rPr>
              <a:t> </a:t>
            </a:r>
            <a:r>
              <a:rPr spc="-5" dirty="0">
                <a:latin typeface="Arial"/>
                <a:cs typeface="Arial"/>
              </a:rPr>
              <a:t>teals</a:t>
            </a:r>
            <a:endParaRPr>
              <a:latin typeface="Arial"/>
              <a:cs typeface="Arial"/>
            </a:endParaRPr>
          </a:p>
        </p:txBody>
      </p:sp>
      <p:pic>
        <p:nvPicPr>
          <p:cNvPr id="12" name="Picture 11"/>
          <p:cNvPicPr>
            <a:picLocks noChangeAspect="1"/>
          </p:cNvPicPr>
          <p:nvPr/>
        </p:nvPicPr>
        <p:blipFill>
          <a:blip r:embed="rId4"/>
          <a:stretch>
            <a:fillRect/>
          </a:stretch>
        </p:blipFill>
        <p:spPr>
          <a:xfrm>
            <a:off x="0" y="1"/>
            <a:ext cx="12192000" cy="6857999"/>
          </a:xfrm>
          <a:prstGeom prst="rect">
            <a:avLst/>
          </a:prstGeom>
        </p:spPr>
      </p:pic>
    </p:spTree>
    <p:extLst>
      <p:ext uri="{BB962C8B-B14F-4D97-AF65-F5344CB8AC3E}">
        <p14:creationId xmlns:p14="http://schemas.microsoft.com/office/powerpoint/2010/main" val="1634135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0" y="0"/>
            <a:ext cx="12192000" cy="6858000"/>
          </a:xfrm>
          <a:prstGeom prst="rect">
            <a:avLst/>
          </a:prstGeom>
        </p:spPr>
      </p:pic>
      <p:sp>
        <p:nvSpPr>
          <p:cNvPr id="10" name="object 10"/>
          <p:cNvSpPr txBox="1">
            <a:spLocks noGrp="1"/>
          </p:cNvSpPr>
          <p:nvPr>
            <p:ph type="title"/>
          </p:nvPr>
        </p:nvSpPr>
        <p:spPr>
          <a:xfrm>
            <a:off x="2174241" y="452754"/>
            <a:ext cx="3428365" cy="452120"/>
          </a:xfrm>
          <a:prstGeom prst="rect">
            <a:avLst/>
          </a:prstGeom>
        </p:spPr>
        <p:txBody>
          <a:bodyPr vert="horz" wrap="square" lIns="0" tIns="12065" rIns="0" bIns="0" rtlCol="0" anchor="ctr">
            <a:spAutoFit/>
          </a:bodyPr>
          <a:lstStyle/>
          <a:p>
            <a:pPr marL="12700">
              <a:lnSpc>
                <a:spcPct val="100000"/>
              </a:lnSpc>
              <a:spcBef>
                <a:spcPts val="95"/>
              </a:spcBef>
            </a:pPr>
            <a:r>
              <a:rPr sz="2800" u="heavy" spc="-5" dirty="0">
                <a:solidFill>
                  <a:srgbClr val="6F2F9F"/>
                </a:solidFill>
                <a:uFill>
                  <a:solidFill>
                    <a:srgbClr val="6F2F9F"/>
                  </a:solidFill>
                </a:uFill>
                <a:latin typeface="Arial"/>
                <a:cs typeface="Arial"/>
              </a:rPr>
              <a:t>4.Permanent</a:t>
            </a:r>
            <a:r>
              <a:rPr sz="2800" dirty="0">
                <a:solidFill>
                  <a:srgbClr val="6F2F9F"/>
                </a:solidFill>
                <a:latin typeface="Arial"/>
                <a:cs typeface="Arial"/>
              </a:rPr>
              <a:t> </a:t>
            </a:r>
            <a:r>
              <a:rPr sz="2800" u="heavy" spc="-5" dirty="0">
                <a:solidFill>
                  <a:srgbClr val="6F2F9F"/>
                </a:solidFill>
                <a:uFill>
                  <a:solidFill>
                    <a:srgbClr val="6F2F9F"/>
                  </a:solidFill>
                </a:uFill>
                <a:latin typeface="Arial"/>
                <a:cs typeface="Arial"/>
              </a:rPr>
              <a:t>resident</a:t>
            </a:r>
            <a:endParaRPr sz="2800">
              <a:latin typeface="Arial"/>
              <a:cs typeface="Arial"/>
            </a:endParaRPr>
          </a:p>
        </p:txBody>
      </p:sp>
      <p:sp>
        <p:nvSpPr>
          <p:cNvPr id="11" name="object 11"/>
          <p:cNvSpPr txBox="1"/>
          <p:nvPr/>
        </p:nvSpPr>
        <p:spPr>
          <a:xfrm>
            <a:off x="1888643" y="1239723"/>
            <a:ext cx="5299075" cy="2613536"/>
          </a:xfrm>
          <a:prstGeom prst="rect">
            <a:avLst/>
          </a:prstGeom>
        </p:spPr>
        <p:txBody>
          <a:bodyPr vert="horz" wrap="square" lIns="0" tIns="12700" rIns="0" bIns="0" rtlCol="0">
            <a:spAutoFit/>
          </a:bodyPr>
          <a:lstStyle/>
          <a:p>
            <a:pPr marL="12700" marR="5080">
              <a:spcBef>
                <a:spcPts val="100"/>
              </a:spcBef>
              <a:buFont typeface="Wingdings"/>
              <a:buChar char=""/>
              <a:tabLst>
                <a:tab pos="335915" algn="l"/>
              </a:tabLst>
            </a:pPr>
            <a:r>
              <a:rPr sz="2400" dirty="0">
                <a:latin typeface="Arial"/>
                <a:cs typeface="Arial"/>
              </a:rPr>
              <a:t>these birds found in a </a:t>
            </a:r>
            <a:r>
              <a:rPr sz="2400" spc="-5" dirty="0">
                <a:latin typeface="Arial"/>
                <a:cs typeface="Arial"/>
              </a:rPr>
              <a:t>particular</a:t>
            </a:r>
            <a:r>
              <a:rPr sz="2400" spc="-55" dirty="0">
                <a:latin typeface="Arial"/>
                <a:cs typeface="Arial"/>
              </a:rPr>
              <a:t> </a:t>
            </a:r>
            <a:r>
              <a:rPr sz="2400" dirty="0">
                <a:latin typeface="Arial"/>
                <a:cs typeface="Arial"/>
              </a:rPr>
              <a:t>area  </a:t>
            </a:r>
            <a:r>
              <a:rPr sz="2400" spc="-5" dirty="0">
                <a:latin typeface="Arial"/>
                <a:cs typeface="Arial"/>
              </a:rPr>
              <a:t>through </a:t>
            </a:r>
            <a:r>
              <a:rPr sz="2400" dirty="0">
                <a:latin typeface="Arial"/>
                <a:cs typeface="Arial"/>
              </a:rPr>
              <a:t>out the </a:t>
            </a:r>
            <a:r>
              <a:rPr sz="2400" spc="-5" dirty="0">
                <a:latin typeface="Arial"/>
                <a:cs typeface="Arial"/>
              </a:rPr>
              <a:t>year and do </a:t>
            </a:r>
            <a:r>
              <a:rPr sz="2400" dirty="0">
                <a:latin typeface="Arial"/>
                <a:cs typeface="Arial"/>
              </a:rPr>
              <a:t>not  migratefrom </a:t>
            </a:r>
            <a:r>
              <a:rPr sz="2400" spc="-5" dirty="0">
                <a:latin typeface="Arial"/>
                <a:cs typeface="Arial"/>
              </a:rPr>
              <a:t>one place </a:t>
            </a:r>
            <a:r>
              <a:rPr sz="2400" dirty="0">
                <a:latin typeface="Arial"/>
                <a:cs typeface="Arial"/>
              </a:rPr>
              <a:t>to</a:t>
            </a:r>
            <a:r>
              <a:rPr sz="2400" spc="35" dirty="0">
                <a:latin typeface="Arial"/>
                <a:cs typeface="Arial"/>
              </a:rPr>
              <a:t> </a:t>
            </a:r>
            <a:r>
              <a:rPr sz="2400" spc="-5" dirty="0">
                <a:latin typeface="Arial"/>
                <a:cs typeface="Arial"/>
              </a:rPr>
              <a:t>another</a:t>
            </a:r>
            <a:endParaRPr sz="2400">
              <a:latin typeface="Arial"/>
              <a:cs typeface="Arial"/>
            </a:endParaRPr>
          </a:p>
          <a:p>
            <a:pPr>
              <a:spcBef>
                <a:spcPts val="5"/>
              </a:spcBef>
              <a:buFont typeface="Wingdings"/>
              <a:buChar char=""/>
            </a:pPr>
            <a:endParaRPr sz="2500">
              <a:latin typeface="Arial"/>
              <a:cs typeface="Arial"/>
            </a:endParaRPr>
          </a:p>
          <a:p>
            <a:pPr marL="12700" marR="902335">
              <a:spcBef>
                <a:spcPts val="5"/>
              </a:spcBef>
              <a:buFont typeface="Wingdings"/>
              <a:buChar char=""/>
              <a:tabLst>
                <a:tab pos="253365" algn="l"/>
              </a:tabLst>
            </a:pPr>
            <a:r>
              <a:rPr sz="2400" spc="-5" dirty="0">
                <a:latin typeface="Arial"/>
                <a:cs typeface="Arial"/>
              </a:rPr>
              <a:t>Eg: </a:t>
            </a:r>
            <a:r>
              <a:rPr sz="2400" dirty="0">
                <a:latin typeface="Arial"/>
                <a:cs typeface="Arial"/>
              </a:rPr>
              <a:t>cotton </a:t>
            </a:r>
            <a:r>
              <a:rPr sz="2400" spc="-5" dirty="0">
                <a:latin typeface="Arial"/>
                <a:cs typeface="Arial"/>
              </a:rPr>
              <a:t>teal, spotbill </a:t>
            </a:r>
            <a:r>
              <a:rPr sz="2400" dirty="0">
                <a:latin typeface="Arial"/>
                <a:cs typeface="Arial"/>
              </a:rPr>
              <a:t>duck,  </a:t>
            </a:r>
            <a:r>
              <a:rPr sz="2400" spc="-5" dirty="0">
                <a:latin typeface="Arial"/>
                <a:cs typeface="Arial"/>
              </a:rPr>
              <a:t>whistling </a:t>
            </a:r>
            <a:r>
              <a:rPr sz="2400" dirty="0">
                <a:latin typeface="Arial"/>
                <a:cs typeface="Arial"/>
              </a:rPr>
              <a:t>teal, </a:t>
            </a:r>
            <a:r>
              <a:rPr sz="2400" spc="-5" dirty="0">
                <a:latin typeface="Arial"/>
                <a:cs typeface="Arial"/>
              </a:rPr>
              <a:t>barheaded goose,  mallard,comb</a:t>
            </a:r>
            <a:r>
              <a:rPr sz="2400" spc="15" dirty="0">
                <a:latin typeface="Arial"/>
                <a:cs typeface="Arial"/>
              </a:rPr>
              <a:t> </a:t>
            </a:r>
            <a:r>
              <a:rPr sz="2400" spc="-5" dirty="0">
                <a:latin typeface="Arial"/>
                <a:cs typeface="Arial"/>
              </a:rPr>
              <a:t>duck</a:t>
            </a:r>
            <a:endParaRPr sz="2400">
              <a:latin typeface="Arial"/>
              <a:cs typeface="Arial"/>
            </a:endParaRPr>
          </a:p>
        </p:txBody>
      </p:sp>
      <p:sp>
        <p:nvSpPr>
          <p:cNvPr id="12" name="object 12"/>
          <p:cNvSpPr txBox="1"/>
          <p:nvPr/>
        </p:nvSpPr>
        <p:spPr>
          <a:xfrm>
            <a:off x="1888643" y="4166743"/>
            <a:ext cx="5229225" cy="757555"/>
          </a:xfrm>
          <a:prstGeom prst="rect">
            <a:avLst/>
          </a:prstGeom>
        </p:spPr>
        <p:txBody>
          <a:bodyPr vert="horz" wrap="square" lIns="0" tIns="12700" rIns="0" bIns="0" rtlCol="0">
            <a:spAutoFit/>
          </a:bodyPr>
          <a:lstStyle/>
          <a:p>
            <a:pPr marL="12700" marR="5080">
              <a:spcBef>
                <a:spcPts val="100"/>
              </a:spcBef>
              <a:buFont typeface="Wingdings"/>
              <a:buChar char=""/>
              <a:tabLst>
                <a:tab pos="335915" algn="l"/>
              </a:tabLst>
            </a:pPr>
            <a:r>
              <a:rPr sz="2400" spc="-5" dirty="0">
                <a:latin typeface="Arial"/>
                <a:cs typeface="Arial"/>
              </a:rPr>
              <a:t>these birds are permanent residents  </a:t>
            </a:r>
            <a:r>
              <a:rPr sz="2400" dirty="0">
                <a:latin typeface="Arial"/>
                <a:cs typeface="Arial"/>
              </a:rPr>
              <a:t>of </a:t>
            </a:r>
            <a:r>
              <a:rPr sz="2400" spc="-5" dirty="0">
                <a:latin typeface="Arial"/>
                <a:cs typeface="Arial"/>
              </a:rPr>
              <a:t>keoladeo national park</a:t>
            </a:r>
            <a:r>
              <a:rPr sz="2400" spc="35" dirty="0">
                <a:latin typeface="Arial"/>
                <a:cs typeface="Arial"/>
              </a:rPr>
              <a:t> </a:t>
            </a:r>
            <a:r>
              <a:rPr sz="2400" dirty="0">
                <a:latin typeface="Arial"/>
                <a:cs typeface="Arial"/>
              </a:rPr>
              <a:t>,bhartpur</a:t>
            </a:r>
            <a:endParaRPr sz="2400">
              <a:latin typeface="Arial"/>
              <a:cs typeface="Arial"/>
            </a:endParaRPr>
          </a:p>
        </p:txBody>
      </p:sp>
      <p:pic>
        <p:nvPicPr>
          <p:cNvPr id="1030" name="Picture 6" descr="Vịt Trời Hãm Tiết Ngon - Chợ Sạch Sài Gò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4471" y="1510601"/>
            <a:ext cx="4480433" cy="3171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506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79FA784-5B8B-D745-31BF-353D3989CF80}"/>
              </a:ext>
            </a:extLst>
          </p:cNvPr>
          <p:cNvGraphicFramePr>
            <a:graphicFrameLocks noGrp="1"/>
          </p:cNvGraphicFramePr>
          <p:nvPr>
            <p:extLst/>
          </p:nvPr>
        </p:nvGraphicFramePr>
        <p:xfrm>
          <a:off x="3100834" y="327873"/>
          <a:ext cx="5990332" cy="5797398"/>
        </p:xfrm>
        <a:graphic>
          <a:graphicData uri="http://schemas.openxmlformats.org/drawingml/2006/table">
            <a:tbl>
              <a:tblPr firstRow="1" bandRow="1">
                <a:tableStyleId>{0E3FDE45-AF77-4B5C-9715-49D594BDF05E}</a:tableStyleId>
              </a:tblPr>
              <a:tblGrid>
                <a:gridCol w="2862225">
                  <a:extLst>
                    <a:ext uri="{9D8B030D-6E8A-4147-A177-3AD203B41FA5}">
                      <a16:colId xmlns:a16="http://schemas.microsoft.com/office/drawing/2014/main" val="2099450027"/>
                    </a:ext>
                  </a:extLst>
                </a:gridCol>
                <a:gridCol w="3128107">
                  <a:extLst>
                    <a:ext uri="{9D8B030D-6E8A-4147-A177-3AD203B41FA5}">
                      <a16:colId xmlns:a16="http://schemas.microsoft.com/office/drawing/2014/main" val="4005260382"/>
                    </a:ext>
                  </a:extLst>
                </a:gridCol>
              </a:tblGrid>
              <a:tr h="345189">
                <a:tc>
                  <a:txBody>
                    <a:bodyPr/>
                    <a:lstStyle/>
                    <a:p>
                      <a:pPr algn="l"/>
                      <a:r>
                        <a:rPr lang="en-US" sz="2000" b="1" dirty="0">
                          <a:effectLst/>
                          <a:latin typeface="Comic Sans MS" panose="030F0702030302020204" pitchFamily="66" charset="0"/>
                        </a:rPr>
                        <a:t>Word</a:t>
                      </a:r>
                    </a:p>
                  </a:txBody>
                  <a:tcPr marL="70542" marR="70542" marT="35272" marB="35272" anchor="ctr"/>
                </a:tc>
                <a:tc>
                  <a:txBody>
                    <a:bodyPr/>
                    <a:lstStyle/>
                    <a:p>
                      <a:pPr algn="l"/>
                      <a:r>
                        <a:rPr lang="en-US" sz="2000" b="1" dirty="0">
                          <a:effectLst/>
                          <a:latin typeface="Comic Sans MS" panose="030F0702030302020204" pitchFamily="66" charset="0"/>
                        </a:rPr>
                        <a:t>Pronunciation</a:t>
                      </a:r>
                    </a:p>
                  </a:txBody>
                  <a:tcPr marL="70542" marR="70542" marT="35272" marB="35272" anchor="ctr"/>
                </a:tc>
                <a:extLst>
                  <a:ext uri="{0D108BD9-81ED-4DB2-BD59-A6C34878D82A}">
                    <a16:rowId xmlns:a16="http://schemas.microsoft.com/office/drawing/2014/main" val="1478785130"/>
                  </a:ext>
                </a:extLst>
              </a:tr>
              <a:tr h="459034">
                <a:tc>
                  <a:txBody>
                    <a:bodyPr/>
                    <a:lstStyle/>
                    <a:p>
                      <a:r>
                        <a:rPr lang="en-US" sz="2000" b="0">
                          <a:effectLst/>
                          <a:latin typeface="Comic Sans MS" panose="030F0702030302020204" pitchFamily="66" charset="0"/>
                        </a:rPr>
                        <a:t>antelope</a:t>
                      </a:r>
                    </a:p>
                  </a:txBody>
                  <a:tcPr marL="94057" marR="94057" marT="94057" marB="94057" anchor="ctr"/>
                </a:tc>
                <a:tc>
                  <a:txBody>
                    <a:bodyPr/>
                    <a:lstStyle/>
                    <a:p>
                      <a:r>
                        <a:rPr lang="en-US" sz="2000" b="0">
                          <a:effectLst/>
                          <a:latin typeface="Comic Sans MS" panose="030F0702030302020204" pitchFamily="66" charset="0"/>
                        </a:rPr>
                        <a:t>/ˈæntɪləʊp/</a:t>
                      </a:r>
                    </a:p>
                  </a:txBody>
                  <a:tcPr marL="94057" marR="94057" marT="94057" marB="94057" anchor="ctr"/>
                </a:tc>
                <a:extLst>
                  <a:ext uri="{0D108BD9-81ED-4DB2-BD59-A6C34878D82A}">
                    <a16:rowId xmlns:a16="http://schemas.microsoft.com/office/drawing/2014/main" val="3917198701"/>
                  </a:ext>
                </a:extLst>
              </a:tr>
              <a:tr h="459034">
                <a:tc>
                  <a:txBody>
                    <a:bodyPr/>
                    <a:lstStyle/>
                    <a:p>
                      <a:r>
                        <a:rPr lang="en-US" sz="2000" b="0">
                          <a:effectLst/>
                          <a:latin typeface="Comic Sans MS" panose="030F0702030302020204" pitchFamily="66" charset="0"/>
                        </a:rPr>
                        <a:t>Central Asia</a:t>
                      </a:r>
                    </a:p>
                  </a:txBody>
                  <a:tcPr marL="94057" marR="94057" marT="94057" marB="94057" anchor="ctr"/>
                </a:tc>
                <a:tc>
                  <a:txBody>
                    <a:bodyPr/>
                    <a:lstStyle/>
                    <a:p>
                      <a:r>
                        <a:rPr lang="en-US" sz="2000" b="0">
                          <a:effectLst/>
                          <a:latin typeface="Comic Sans MS" panose="030F0702030302020204" pitchFamily="66" charset="0"/>
                        </a:rPr>
                        <a:t>/ˈsɛntrəl eɪʒə/</a:t>
                      </a:r>
                    </a:p>
                  </a:txBody>
                  <a:tcPr marL="94057" marR="94057" marT="94057" marB="94057" anchor="ctr"/>
                </a:tc>
                <a:extLst>
                  <a:ext uri="{0D108BD9-81ED-4DB2-BD59-A6C34878D82A}">
                    <a16:rowId xmlns:a16="http://schemas.microsoft.com/office/drawing/2014/main" val="2708061131"/>
                  </a:ext>
                </a:extLst>
              </a:tr>
              <a:tr h="459034">
                <a:tc>
                  <a:txBody>
                    <a:bodyPr/>
                    <a:lstStyle/>
                    <a:p>
                      <a:r>
                        <a:rPr lang="en-US" sz="2000" b="0">
                          <a:effectLst/>
                          <a:latin typeface="Comic Sans MS" panose="030F0702030302020204" pitchFamily="66" charset="0"/>
                        </a:rPr>
                        <a:t>spring</a:t>
                      </a:r>
                    </a:p>
                  </a:txBody>
                  <a:tcPr marL="94057" marR="94057" marT="94057" marB="94057" anchor="ctr"/>
                </a:tc>
                <a:tc>
                  <a:txBody>
                    <a:bodyPr/>
                    <a:lstStyle/>
                    <a:p>
                      <a:r>
                        <a:rPr lang="en-US" sz="2000" b="0">
                          <a:effectLst/>
                          <a:latin typeface="Comic Sans MS" panose="030F0702030302020204" pitchFamily="66" charset="0"/>
                        </a:rPr>
                        <a:t>/sprɪŋ/</a:t>
                      </a:r>
                    </a:p>
                  </a:txBody>
                  <a:tcPr marL="94057" marR="94057" marT="94057" marB="94057" anchor="ctr"/>
                </a:tc>
                <a:extLst>
                  <a:ext uri="{0D108BD9-81ED-4DB2-BD59-A6C34878D82A}">
                    <a16:rowId xmlns:a16="http://schemas.microsoft.com/office/drawing/2014/main" val="784075450"/>
                  </a:ext>
                </a:extLst>
              </a:tr>
              <a:tr h="459034">
                <a:tc>
                  <a:txBody>
                    <a:bodyPr/>
                    <a:lstStyle/>
                    <a:p>
                      <a:r>
                        <a:rPr lang="en-US" sz="2000" b="0" dirty="0">
                          <a:effectLst/>
                          <a:latin typeface="Comic Sans MS" panose="030F0702030302020204" pitchFamily="66" charset="0"/>
                        </a:rPr>
                        <a:t>walk</a:t>
                      </a:r>
                    </a:p>
                  </a:txBody>
                  <a:tcPr marL="94057" marR="94057" marT="94057" marB="94057" anchor="ctr"/>
                </a:tc>
                <a:tc>
                  <a:txBody>
                    <a:bodyPr/>
                    <a:lstStyle/>
                    <a:p>
                      <a:r>
                        <a:rPr lang="en-US" sz="2000" b="0">
                          <a:effectLst/>
                          <a:latin typeface="Comic Sans MS" panose="030F0702030302020204" pitchFamily="66" charset="0"/>
                        </a:rPr>
                        <a:t>/wɔːk/</a:t>
                      </a:r>
                    </a:p>
                  </a:txBody>
                  <a:tcPr marL="94057" marR="94057" marT="94057" marB="94057" anchor="ctr"/>
                </a:tc>
                <a:extLst>
                  <a:ext uri="{0D108BD9-81ED-4DB2-BD59-A6C34878D82A}">
                    <a16:rowId xmlns:a16="http://schemas.microsoft.com/office/drawing/2014/main" val="2743715915"/>
                  </a:ext>
                </a:extLst>
              </a:tr>
              <a:tr h="459034">
                <a:tc>
                  <a:txBody>
                    <a:bodyPr/>
                    <a:lstStyle/>
                    <a:p>
                      <a:r>
                        <a:rPr lang="en-US" sz="2000" b="0" dirty="0">
                          <a:effectLst/>
                          <a:latin typeface="Comic Sans MS" panose="030F0702030302020204" pitchFamily="66" charset="0"/>
                        </a:rPr>
                        <a:t>higher places</a:t>
                      </a:r>
                    </a:p>
                  </a:txBody>
                  <a:tcPr marL="94057" marR="94057" marT="94057" marB="94057" anchor="ctr"/>
                </a:tc>
                <a:tc>
                  <a:txBody>
                    <a:bodyPr/>
                    <a:lstStyle/>
                    <a:p>
                      <a:r>
                        <a:rPr lang="en-US" sz="2000" b="0" dirty="0">
                          <a:effectLst/>
                          <a:latin typeface="Comic Sans MS" panose="030F0702030302020204" pitchFamily="66" charset="0"/>
                        </a:rPr>
                        <a:t>/ˈ</a:t>
                      </a:r>
                      <a:r>
                        <a:rPr lang="en-US" sz="2000" b="0" dirty="0" err="1">
                          <a:effectLst/>
                          <a:latin typeface="Comic Sans MS" panose="030F0702030302020204" pitchFamily="66" charset="0"/>
                        </a:rPr>
                        <a:t>haɪər</a:t>
                      </a:r>
                      <a:r>
                        <a:rPr lang="en-US" sz="2000" b="0" dirty="0">
                          <a:effectLst/>
                          <a:latin typeface="Comic Sans MS" panose="030F0702030302020204" pitchFamily="66" charset="0"/>
                        </a:rPr>
                        <a:t> </a:t>
                      </a:r>
                      <a:r>
                        <a:rPr lang="en-US" sz="2000" b="0" dirty="0" err="1">
                          <a:effectLst/>
                          <a:latin typeface="Comic Sans MS" panose="030F0702030302020204" pitchFamily="66" charset="0"/>
                        </a:rPr>
                        <a:t>pleɪsɪz</a:t>
                      </a:r>
                      <a:r>
                        <a:rPr lang="en-US" sz="2000" b="0" dirty="0">
                          <a:effectLst/>
                          <a:latin typeface="Comic Sans MS" panose="030F0702030302020204" pitchFamily="66" charset="0"/>
                        </a:rPr>
                        <a:t>/</a:t>
                      </a:r>
                    </a:p>
                  </a:txBody>
                  <a:tcPr marL="94057" marR="94057" marT="94057" marB="94057" anchor="ctr"/>
                </a:tc>
                <a:extLst>
                  <a:ext uri="{0D108BD9-81ED-4DB2-BD59-A6C34878D82A}">
                    <a16:rowId xmlns:a16="http://schemas.microsoft.com/office/drawing/2014/main" val="1284247303"/>
                  </a:ext>
                </a:extLst>
              </a:tr>
              <a:tr h="459034">
                <a:tc>
                  <a:txBody>
                    <a:bodyPr/>
                    <a:lstStyle/>
                    <a:p>
                      <a:r>
                        <a:rPr lang="en-US" sz="2000" b="0" dirty="0">
                          <a:effectLst/>
                          <a:latin typeface="Comic Sans MS" panose="030F0702030302020204" pitchFamily="66" charset="0"/>
                        </a:rPr>
                        <a:t>food</a:t>
                      </a:r>
                    </a:p>
                  </a:txBody>
                  <a:tcPr marL="94057" marR="94057" marT="94057" marB="94057" anchor="ctr"/>
                </a:tc>
                <a:tc>
                  <a:txBody>
                    <a:bodyPr/>
                    <a:lstStyle/>
                    <a:p>
                      <a:r>
                        <a:rPr lang="en-US" sz="2000" b="0" dirty="0">
                          <a:effectLst/>
                          <a:latin typeface="Comic Sans MS" panose="030F0702030302020204" pitchFamily="66" charset="0"/>
                        </a:rPr>
                        <a:t>/</a:t>
                      </a:r>
                      <a:r>
                        <a:rPr lang="en-US" sz="2000" b="0" dirty="0" err="1">
                          <a:effectLst/>
                          <a:latin typeface="Comic Sans MS" panose="030F0702030302020204" pitchFamily="66" charset="0"/>
                        </a:rPr>
                        <a:t>fuːd</a:t>
                      </a:r>
                      <a:r>
                        <a:rPr lang="en-US" sz="2000" b="0" dirty="0">
                          <a:effectLst/>
                          <a:latin typeface="Comic Sans MS" panose="030F0702030302020204" pitchFamily="66" charset="0"/>
                        </a:rPr>
                        <a:t>/</a:t>
                      </a:r>
                    </a:p>
                  </a:txBody>
                  <a:tcPr marL="94057" marR="94057" marT="94057" marB="94057" anchor="ctr"/>
                </a:tc>
                <a:extLst>
                  <a:ext uri="{0D108BD9-81ED-4DB2-BD59-A6C34878D82A}">
                    <a16:rowId xmlns:a16="http://schemas.microsoft.com/office/drawing/2014/main" val="2661173629"/>
                  </a:ext>
                </a:extLst>
              </a:tr>
              <a:tr h="459034">
                <a:tc>
                  <a:txBody>
                    <a:bodyPr/>
                    <a:lstStyle/>
                    <a:p>
                      <a:r>
                        <a:rPr lang="en-US" sz="2000" b="0" dirty="0">
                          <a:effectLst/>
                          <a:latin typeface="Comic Sans MS" panose="030F0702030302020204" pitchFamily="66" charset="0"/>
                        </a:rPr>
                        <a:t>male</a:t>
                      </a:r>
                    </a:p>
                  </a:txBody>
                  <a:tcPr marL="94057" marR="94057" marT="94057" marB="94057" anchor="ctr"/>
                </a:tc>
                <a:tc>
                  <a:txBody>
                    <a:bodyPr/>
                    <a:lstStyle/>
                    <a:p>
                      <a:r>
                        <a:rPr lang="en-US" sz="2000" b="0">
                          <a:effectLst/>
                          <a:latin typeface="Comic Sans MS" panose="030F0702030302020204" pitchFamily="66" charset="0"/>
                        </a:rPr>
                        <a:t>/meɪl/</a:t>
                      </a:r>
                    </a:p>
                  </a:txBody>
                  <a:tcPr marL="94057" marR="94057" marT="94057" marB="94057" anchor="ctr"/>
                </a:tc>
                <a:extLst>
                  <a:ext uri="{0D108BD9-81ED-4DB2-BD59-A6C34878D82A}">
                    <a16:rowId xmlns:a16="http://schemas.microsoft.com/office/drawing/2014/main" val="1990875140"/>
                  </a:ext>
                </a:extLst>
              </a:tr>
              <a:tr h="459034">
                <a:tc>
                  <a:txBody>
                    <a:bodyPr/>
                    <a:lstStyle/>
                    <a:p>
                      <a:r>
                        <a:rPr lang="en-US" sz="2000" b="0" dirty="0">
                          <a:effectLst/>
                          <a:latin typeface="Comic Sans MS" panose="030F0702030302020204" pitchFamily="66" charset="0"/>
                        </a:rPr>
                        <a:t>female</a:t>
                      </a:r>
                    </a:p>
                  </a:txBody>
                  <a:tcPr marL="94057" marR="94057" marT="94057" marB="94057" anchor="ctr"/>
                </a:tc>
                <a:tc>
                  <a:txBody>
                    <a:bodyPr/>
                    <a:lstStyle/>
                    <a:p>
                      <a:r>
                        <a:rPr lang="en-US" sz="2000" b="0">
                          <a:effectLst/>
                          <a:latin typeface="Comic Sans MS" panose="030F0702030302020204" pitchFamily="66" charset="0"/>
                        </a:rPr>
                        <a:t>/ˈfiːmeɪl/</a:t>
                      </a:r>
                    </a:p>
                  </a:txBody>
                  <a:tcPr marL="94057" marR="94057" marT="94057" marB="94057" anchor="ctr"/>
                </a:tc>
                <a:extLst>
                  <a:ext uri="{0D108BD9-81ED-4DB2-BD59-A6C34878D82A}">
                    <a16:rowId xmlns:a16="http://schemas.microsoft.com/office/drawing/2014/main" val="932335769"/>
                  </a:ext>
                </a:extLst>
              </a:tr>
              <a:tr h="459034">
                <a:tc>
                  <a:txBody>
                    <a:bodyPr/>
                    <a:lstStyle/>
                    <a:p>
                      <a:r>
                        <a:rPr lang="en-US" sz="2000" b="0">
                          <a:effectLst/>
                          <a:latin typeface="Comic Sans MS" panose="030F0702030302020204" pitchFamily="66" charset="0"/>
                        </a:rPr>
                        <a:t>calf</a:t>
                      </a:r>
                    </a:p>
                  </a:txBody>
                  <a:tcPr marL="94057" marR="94057" marT="94057" marB="94057" anchor="ctr"/>
                </a:tc>
                <a:tc>
                  <a:txBody>
                    <a:bodyPr/>
                    <a:lstStyle/>
                    <a:p>
                      <a:r>
                        <a:rPr lang="en-US" sz="2000" b="0">
                          <a:effectLst/>
                          <a:latin typeface="Comic Sans MS" panose="030F0702030302020204" pitchFamily="66" charset="0"/>
                        </a:rPr>
                        <a:t>/kæf/</a:t>
                      </a:r>
                    </a:p>
                  </a:txBody>
                  <a:tcPr marL="94057" marR="94057" marT="94057" marB="94057" anchor="ctr"/>
                </a:tc>
                <a:extLst>
                  <a:ext uri="{0D108BD9-81ED-4DB2-BD59-A6C34878D82A}">
                    <a16:rowId xmlns:a16="http://schemas.microsoft.com/office/drawing/2014/main" val="1841622553"/>
                  </a:ext>
                </a:extLst>
              </a:tr>
              <a:tr h="459034">
                <a:tc>
                  <a:txBody>
                    <a:bodyPr/>
                    <a:lstStyle/>
                    <a:p>
                      <a:r>
                        <a:rPr lang="en-US" sz="2000" b="0" dirty="0">
                          <a:effectLst/>
                          <a:latin typeface="Comic Sans MS" panose="030F0702030302020204" pitchFamily="66" charset="0"/>
                        </a:rPr>
                        <a:t>dangerous</a:t>
                      </a:r>
                    </a:p>
                  </a:txBody>
                  <a:tcPr marL="94057" marR="94057" marT="94057" marB="94057" anchor="ctr"/>
                </a:tc>
                <a:tc>
                  <a:txBody>
                    <a:bodyPr/>
                    <a:lstStyle/>
                    <a:p>
                      <a:r>
                        <a:rPr lang="en-US" sz="2000" b="0">
                          <a:effectLst/>
                          <a:latin typeface="Comic Sans MS" panose="030F0702030302020204" pitchFamily="66" charset="0"/>
                        </a:rPr>
                        <a:t>/ˈdeɪnʒərəs/</a:t>
                      </a:r>
                    </a:p>
                  </a:txBody>
                  <a:tcPr marL="94057" marR="94057" marT="94057" marB="94057" anchor="ctr"/>
                </a:tc>
                <a:extLst>
                  <a:ext uri="{0D108BD9-81ED-4DB2-BD59-A6C34878D82A}">
                    <a16:rowId xmlns:a16="http://schemas.microsoft.com/office/drawing/2014/main" val="2661229749"/>
                  </a:ext>
                </a:extLst>
              </a:tr>
              <a:tr h="403512">
                <a:tc>
                  <a:txBody>
                    <a:bodyPr/>
                    <a:lstStyle/>
                    <a:p>
                      <a:r>
                        <a:rPr lang="en-US" sz="2000" b="0">
                          <a:effectLst/>
                          <a:latin typeface="Comic Sans MS" panose="030F0702030302020204" pitchFamily="66" charset="0"/>
                        </a:rPr>
                        <a:t>journey</a:t>
                      </a:r>
                    </a:p>
                  </a:txBody>
                  <a:tcPr marL="94057" marR="94057" marT="94057" marB="94057" anchor="ctr"/>
                </a:tc>
                <a:tc>
                  <a:txBody>
                    <a:bodyPr/>
                    <a:lstStyle/>
                    <a:p>
                      <a:r>
                        <a:rPr lang="en-US" sz="2000" b="0" dirty="0">
                          <a:effectLst/>
                          <a:latin typeface="Comic Sans MS" panose="030F0702030302020204" pitchFamily="66" charset="0"/>
                        </a:rPr>
                        <a:t>/ˈ</a:t>
                      </a:r>
                      <a:r>
                        <a:rPr lang="en-US" sz="2000" b="0" dirty="0" err="1">
                          <a:effectLst/>
                          <a:latin typeface="Comic Sans MS" panose="030F0702030302020204" pitchFamily="66" charset="0"/>
                        </a:rPr>
                        <a:t>dʒɜːrni</a:t>
                      </a:r>
                      <a:r>
                        <a:rPr lang="en-US" sz="2000" b="0" dirty="0">
                          <a:effectLst/>
                          <a:latin typeface="Comic Sans MS" panose="030F0702030302020204" pitchFamily="66" charset="0"/>
                        </a:rPr>
                        <a:t>/</a:t>
                      </a:r>
                    </a:p>
                  </a:txBody>
                  <a:tcPr marL="94057" marR="94057" marT="94057" marB="94057" anchor="ctr"/>
                </a:tc>
                <a:extLst>
                  <a:ext uri="{0D108BD9-81ED-4DB2-BD59-A6C34878D82A}">
                    <a16:rowId xmlns:a16="http://schemas.microsoft.com/office/drawing/2014/main" val="2370966657"/>
                  </a:ext>
                </a:extLst>
              </a:tr>
            </a:tbl>
          </a:graphicData>
        </a:graphic>
      </p:graphicFrame>
    </p:spTree>
    <p:extLst>
      <p:ext uri="{BB962C8B-B14F-4D97-AF65-F5344CB8AC3E}">
        <p14:creationId xmlns:p14="http://schemas.microsoft.com/office/powerpoint/2010/main" val="256849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2"/>
          <a:stretch>
            <a:fillRect/>
          </a:stretch>
        </p:blipFill>
        <p:spPr>
          <a:xfrm>
            <a:off x="0" y="0"/>
            <a:ext cx="12192000" cy="6858000"/>
          </a:xfrm>
          <a:prstGeom prst="rect">
            <a:avLst/>
          </a:prstGeom>
        </p:spPr>
      </p:pic>
      <p:sp>
        <p:nvSpPr>
          <p:cNvPr id="2" name="object 2"/>
          <p:cNvSpPr/>
          <p:nvPr/>
        </p:nvSpPr>
        <p:spPr>
          <a:xfrm>
            <a:off x="2998479" y="195537"/>
            <a:ext cx="1734295" cy="656378"/>
          </a:xfrm>
          <a:prstGeom prst="rect">
            <a:avLst/>
          </a:prstGeom>
          <a:blipFill>
            <a:blip r:embed="rId3" cstate="print"/>
            <a:stretch>
              <a:fillRect/>
            </a:stretch>
          </a:blipFill>
        </p:spPr>
        <p:txBody>
          <a:bodyPr wrap="square" lIns="0" tIns="0" rIns="0" bIns="0" rtlCol="0"/>
          <a:lstStyle/>
          <a:p>
            <a:endParaRPr/>
          </a:p>
        </p:txBody>
      </p:sp>
      <p:grpSp>
        <p:nvGrpSpPr>
          <p:cNvPr id="3" name="object 3"/>
          <p:cNvGrpSpPr/>
          <p:nvPr/>
        </p:nvGrpSpPr>
        <p:grpSpPr>
          <a:xfrm>
            <a:off x="2906268" y="169163"/>
            <a:ext cx="5611495" cy="683260"/>
            <a:chOff x="1382267" y="169163"/>
            <a:chExt cx="5611495" cy="683260"/>
          </a:xfrm>
        </p:grpSpPr>
        <p:sp>
          <p:nvSpPr>
            <p:cNvPr id="4" name="object 4"/>
            <p:cNvSpPr/>
            <p:nvPr/>
          </p:nvSpPr>
          <p:spPr>
            <a:xfrm>
              <a:off x="1511426" y="202183"/>
              <a:ext cx="1661160" cy="565150"/>
            </a:xfrm>
            <a:custGeom>
              <a:avLst/>
              <a:gdLst/>
              <a:ahLst/>
              <a:cxnLst/>
              <a:rect l="l" t="t" r="r" b="b"/>
              <a:pathLst>
                <a:path w="1661160" h="565150">
                  <a:moveTo>
                    <a:pt x="1197610" y="112775"/>
                  </a:moveTo>
                  <a:lnTo>
                    <a:pt x="1154699" y="117060"/>
                  </a:lnTo>
                  <a:lnTo>
                    <a:pt x="1117028" y="129905"/>
                  </a:lnTo>
                  <a:lnTo>
                    <a:pt x="1084595" y="151298"/>
                  </a:lnTo>
                  <a:lnTo>
                    <a:pt x="1057402" y="181229"/>
                  </a:lnTo>
                  <a:lnTo>
                    <a:pt x="1030366" y="235442"/>
                  </a:lnTo>
                  <a:lnTo>
                    <a:pt x="1021334" y="296799"/>
                  </a:lnTo>
                  <a:lnTo>
                    <a:pt x="1023832" y="328326"/>
                  </a:lnTo>
                  <a:lnTo>
                    <a:pt x="1043783" y="381666"/>
                  </a:lnTo>
                  <a:lnTo>
                    <a:pt x="1082690" y="421147"/>
                  </a:lnTo>
                  <a:lnTo>
                    <a:pt x="1134506" y="441340"/>
                  </a:lnTo>
                  <a:lnTo>
                    <a:pt x="1164843" y="443865"/>
                  </a:lnTo>
                  <a:lnTo>
                    <a:pt x="1187513" y="442414"/>
                  </a:lnTo>
                  <a:lnTo>
                    <a:pt x="1229423" y="430845"/>
                  </a:lnTo>
                  <a:lnTo>
                    <a:pt x="1266384" y="407775"/>
                  </a:lnTo>
                  <a:lnTo>
                    <a:pt x="1289030" y="382778"/>
                  </a:lnTo>
                  <a:lnTo>
                    <a:pt x="1165479" y="382778"/>
                  </a:lnTo>
                  <a:lnTo>
                    <a:pt x="1153005" y="381565"/>
                  </a:lnTo>
                  <a:lnTo>
                    <a:pt x="1113629" y="353016"/>
                  </a:lnTo>
                  <a:lnTo>
                    <a:pt x="1103503" y="312547"/>
                  </a:lnTo>
                  <a:lnTo>
                    <a:pt x="1103630" y="308229"/>
                  </a:lnTo>
                  <a:lnTo>
                    <a:pt x="1103756" y="304800"/>
                  </a:lnTo>
                  <a:lnTo>
                    <a:pt x="1318133" y="304800"/>
                  </a:lnTo>
                  <a:lnTo>
                    <a:pt x="1320726" y="292036"/>
                  </a:lnTo>
                  <a:lnTo>
                    <a:pt x="1322593" y="278511"/>
                  </a:lnTo>
                  <a:lnTo>
                    <a:pt x="1323722" y="264223"/>
                  </a:lnTo>
                  <a:lnTo>
                    <a:pt x="1324012" y="252730"/>
                  </a:lnTo>
                  <a:lnTo>
                    <a:pt x="1112392" y="252730"/>
                  </a:lnTo>
                  <a:lnTo>
                    <a:pt x="1116963" y="234414"/>
                  </a:lnTo>
                  <a:lnTo>
                    <a:pt x="1140841" y="193802"/>
                  </a:lnTo>
                  <a:lnTo>
                    <a:pt x="1175434" y="175103"/>
                  </a:lnTo>
                  <a:lnTo>
                    <a:pt x="1188339" y="173863"/>
                  </a:lnTo>
                  <a:lnTo>
                    <a:pt x="1307309" y="173863"/>
                  </a:lnTo>
                  <a:lnTo>
                    <a:pt x="1304813" y="168431"/>
                  </a:lnTo>
                  <a:lnTo>
                    <a:pt x="1289811" y="148717"/>
                  </a:lnTo>
                  <a:lnTo>
                    <a:pt x="1271244" y="132974"/>
                  </a:lnTo>
                  <a:lnTo>
                    <a:pt x="1249664" y="121745"/>
                  </a:lnTo>
                  <a:lnTo>
                    <a:pt x="1225107" y="115016"/>
                  </a:lnTo>
                  <a:lnTo>
                    <a:pt x="1197610" y="112775"/>
                  </a:lnTo>
                  <a:close/>
                </a:path>
                <a:path w="1661160" h="565150">
                  <a:moveTo>
                    <a:pt x="1231773" y="338709"/>
                  </a:moveTo>
                  <a:lnTo>
                    <a:pt x="1218699" y="357971"/>
                  </a:lnTo>
                  <a:lnTo>
                    <a:pt x="1203293" y="371744"/>
                  </a:lnTo>
                  <a:lnTo>
                    <a:pt x="1185552" y="380017"/>
                  </a:lnTo>
                  <a:lnTo>
                    <a:pt x="1165479" y="382778"/>
                  </a:lnTo>
                  <a:lnTo>
                    <a:pt x="1289030" y="382778"/>
                  </a:lnTo>
                  <a:lnTo>
                    <a:pt x="1296205" y="373155"/>
                  </a:lnTo>
                  <a:lnTo>
                    <a:pt x="1308354" y="351536"/>
                  </a:lnTo>
                  <a:lnTo>
                    <a:pt x="1231773" y="338709"/>
                  </a:lnTo>
                  <a:close/>
                </a:path>
                <a:path w="1661160" h="565150">
                  <a:moveTo>
                    <a:pt x="1307309" y="173863"/>
                  </a:moveTo>
                  <a:lnTo>
                    <a:pt x="1188339" y="173863"/>
                  </a:lnTo>
                  <a:lnTo>
                    <a:pt x="1200912" y="174958"/>
                  </a:lnTo>
                  <a:lnTo>
                    <a:pt x="1212151" y="178244"/>
                  </a:lnTo>
                  <a:lnTo>
                    <a:pt x="1242456" y="213360"/>
                  </a:lnTo>
                  <a:lnTo>
                    <a:pt x="1246378" y="244094"/>
                  </a:lnTo>
                  <a:lnTo>
                    <a:pt x="1246378" y="246126"/>
                  </a:lnTo>
                  <a:lnTo>
                    <a:pt x="1246250" y="248920"/>
                  </a:lnTo>
                  <a:lnTo>
                    <a:pt x="1246123" y="252730"/>
                  </a:lnTo>
                  <a:lnTo>
                    <a:pt x="1324012" y="252730"/>
                  </a:lnTo>
                  <a:lnTo>
                    <a:pt x="1324084" y="248920"/>
                  </a:lnTo>
                  <a:lnTo>
                    <a:pt x="1321958" y="218672"/>
                  </a:lnTo>
                  <a:lnTo>
                    <a:pt x="1315529" y="191754"/>
                  </a:lnTo>
                  <a:lnTo>
                    <a:pt x="1307309" y="173863"/>
                  </a:lnTo>
                  <a:close/>
                </a:path>
                <a:path w="1661160" h="565150">
                  <a:moveTo>
                    <a:pt x="287020" y="491490"/>
                  </a:moveTo>
                  <a:lnTo>
                    <a:pt x="279653" y="555117"/>
                  </a:lnTo>
                  <a:lnTo>
                    <a:pt x="326659" y="564046"/>
                  </a:lnTo>
                  <a:lnTo>
                    <a:pt x="340614" y="564642"/>
                  </a:lnTo>
                  <a:lnTo>
                    <a:pt x="353829" y="564024"/>
                  </a:lnTo>
                  <a:lnTo>
                    <a:pt x="396910" y="549457"/>
                  </a:lnTo>
                  <a:lnTo>
                    <a:pt x="428454" y="517526"/>
                  </a:lnTo>
                  <a:lnTo>
                    <a:pt x="442183" y="495935"/>
                  </a:lnTo>
                  <a:lnTo>
                    <a:pt x="317118" y="495935"/>
                  </a:lnTo>
                  <a:lnTo>
                    <a:pt x="309808" y="495651"/>
                  </a:lnTo>
                  <a:lnTo>
                    <a:pt x="302355" y="494807"/>
                  </a:lnTo>
                  <a:lnTo>
                    <a:pt x="294759" y="493416"/>
                  </a:lnTo>
                  <a:lnTo>
                    <a:pt x="287020" y="491490"/>
                  </a:lnTo>
                  <a:close/>
                </a:path>
                <a:path w="1661160" h="565150">
                  <a:moveTo>
                    <a:pt x="782828" y="120269"/>
                  </a:moveTo>
                  <a:lnTo>
                    <a:pt x="701929" y="120269"/>
                  </a:lnTo>
                  <a:lnTo>
                    <a:pt x="610870" y="556895"/>
                  </a:lnTo>
                  <a:lnTo>
                    <a:pt x="696214" y="556895"/>
                  </a:lnTo>
                  <a:lnTo>
                    <a:pt x="730504" y="392938"/>
                  </a:lnTo>
                  <a:lnTo>
                    <a:pt x="931410" y="392938"/>
                  </a:lnTo>
                  <a:lnTo>
                    <a:pt x="941482" y="379222"/>
                  </a:lnTo>
                  <a:lnTo>
                    <a:pt x="813816" y="379222"/>
                  </a:lnTo>
                  <a:lnTo>
                    <a:pt x="802026" y="377938"/>
                  </a:lnTo>
                  <a:lnTo>
                    <a:pt x="763490" y="347557"/>
                  </a:lnTo>
                  <a:lnTo>
                    <a:pt x="753364" y="301498"/>
                  </a:lnTo>
                  <a:lnTo>
                    <a:pt x="754054" y="288305"/>
                  </a:lnTo>
                  <a:lnTo>
                    <a:pt x="764412" y="242443"/>
                  </a:lnTo>
                  <a:lnTo>
                    <a:pt x="786022" y="200973"/>
                  </a:lnTo>
                  <a:lnTo>
                    <a:pt x="816657" y="178228"/>
                  </a:lnTo>
                  <a:lnTo>
                    <a:pt x="839978" y="173863"/>
                  </a:lnTo>
                  <a:lnTo>
                    <a:pt x="969243" y="173863"/>
                  </a:lnTo>
                  <a:lnTo>
                    <a:pt x="966196" y="166306"/>
                  </a:lnTo>
                  <a:lnTo>
                    <a:pt x="956838" y="152654"/>
                  </a:lnTo>
                  <a:lnTo>
                    <a:pt x="775970" y="152654"/>
                  </a:lnTo>
                  <a:lnTo>
                    <a:pt x="782828" y="120269"/>
                  </a:lnTo>
                  <a:close/>
                </a:path>
                <a:path w="1661160" h="565150">
                  <a:moveTo>
                    <a:pt x="411734" y="120269"/>
                  </a:moveTo>
                  <a:lnTo>
                    <a:pt x="326643" y="120269"/>
                  </a:lnTo>
                  <a:lnTo>
                    <a:pt x="381761" y="436372"/>
                  </a:lnTo>
                  <a:lnTo>
                    <a:pt x="368214" y="462395"/>
                  </a:lnTo>
                  <a:lnTo>
                    <a:pt x="352917" y="481012"/>
                  </a:lnTo>
                  <a:lnTo>
                    <a:pt x="335881" y="492200"/>
                  </a:lnTo>
                  <a:lnTo>
                    <a:pt x="317118" y="495935"/>
                  </a:lnTo>
                  <a:lnTo>
                    <a:pt x="442183" y="495935"/>
                  </a:lnTo>
                  <a:lnTo>
                    <a:pt x="447417" y="487289"/>
                  </a:lnTo>
                  <a:lnTo>
                    <a:pt x="458850" y="467360"/>
                  </a:lnTo>
                  <a:lnTo>
                    <a:pt x="517632" y="362839"/>
                  </a:lnTo>
                  <a:lnTo>
                    <a:pt x="442086" y="362839"/>
                  </a:lnTo>
                  <a:lnTo>
                    <a:pt x="441233" y="348382"/>
                  </a:lnTo>
                  <a:lnTo>
                    <a:pt x="439451" y="329390"/>
                  </a:lnTo>
                  <a:lnTo>
                    <a:pt x="436764" y="305849"/>
                  </a:lnTo>
                  <a:lnTo>
                    <a:pt x="433197" y="277749"/>
                  </a:lnTo>
                  <a:lnTo>
                    <a:pt x="411734" y="120269"/>
                  </a:lnTo>
                  <a:close/>
                </a:path>
                <a:path w="1661160" h="565150">
                  <a:moveTo>
                    <a:pt x="931410" y="392938"/>
                  </a:moveTo>
                  <a:lnTo>
                    <a:pt x="730504" y="392938"/>
                  </a:lnTo>
                  <a:lnTo>
                    <a:pt x="748452" y="415200"/>
                  </a:lnTo>
                  <a:lnTo>
                    <a:pt x="770270" y="431117"/>
                  </a:lnTo>
                  <a:lnTo>
                    <a:pt x="795922" y="440676"/>
                  </a:lnTo>
                  <a:lnTo>
                    <a:pt x="825372" y="443865"/>
                  </a:lnTo>
                  <a:lnTo>
                    <a:pt x="854902" y="440719"/>
                  </a:lnTo>
                  <a:lnTo>
                    <a:pt x="882348" y="431276"/>
                  </a:lnTo>
                  <a:lnTo>
                    <a:pt x="907722" y="415522"/>
                  </a:lnTo>
                  <a:lnTo>
                    <a:pt x="931036" y="393446"/>
                  </a:lnTo>
                  <a:lnTo>
                    <a:pt x="931410" y="392938"/>
                  </a:lnTo>
                  <a:close/>
                </a:path>
                <a:path w="1661160" h="565150">
                  <a:moveTo>
                    <a:pt x="217550" y="72898"/>
                  </a:moveTo>
                  <a:lnTo>
                    <a:pt x="128015" y="72898"/>
                  </a:lnTo>
                  <a:lnTo>
                    <a:pt x="51815" y="436372"/>
                  </a:lnTo>
                  <a:lnTo>
                    <a:pt x="141604" y="436372"/>
                  </a:lnTo>
                  <a:lnTo>
                    <a:pt x="217550" y="72898"/>
                  </a:lnTo>
                  <a:close/>
                </a:path>
                <a:path w="1661160" h="565150">
                  <a:moveTo>
                    <a:pt x="969243" y="173863"/>
                  </a:moveTo>
                  <a:lnTo>
                    <a:pt x="839978" y="173863"/>
                  </a:lnTo>
                  <a:lnTo>
                    <a:pt x="852529" y="175033"/>
                  </a:lnTo>
                  <a:lnTo>
                    <a:pt x="863901" y="178562"/>
                  </a:lnTo>
                  <a:lnTo>
                    <a:pt x="895905" y="215757"/>
                  </a:lnTo>
                  <a:lnTo>
                    <a:pt x="900175" y="247015"/>
                  </a:lnTo>
                  <a:lnTo>
                    <a:pt x="899366" y="262566"/>
                  </a:lnTo>
                  <a:lnTo>
                    <a:pt x="887222" y="313055"/>
                  </a:lnTo>
                  <a:lnTo>
                    <a:pt x="863986" y="354953"/>
                  </a:lnTo>
                  <a:lnTo>
                    <a:pt x="824293" y="378267"/>
                  </a:lnTo>
                  <a:lnTo>
                    <a:pt x="813816" y="379222"/>
                  </a:lnTo>
                  <a:lnTo>
                    <a:pt x="941482" y="379222"/>
                  </a:lnTo>
                  <a:lnTo>
                    <a:pt x="953873" y="362348"/>
                  </a:lnTo>
                  <a:lnTo>
                    <a:pt x="970184" y="327929"/>
                  </a:lnTo>
                  <a:lnTo>
                    <a:pt x="979971" y="290200"/>
                  </a:lnTo>
                  <a:lnTo>
                    <a:pt x="983234" y="249174"/>
                  </a:lnTo>
                  <a:lnTo>
                    <a:pt x="981332" y="217360"/>
                  </a:lnTo>
                  <a:lnTo>
                    <a:pt x="975645" y="189738"/>
                  </a:lnTo>
                  <a:lnTo>
                    <a:pt x="969243" y="173863"/>
                  </a:lnTo>
                  <a:close/>
                </a:path>
                <a:path w="1661160" h="565150">
                  <a:moveTo>
                    <a:pt x="654049" y="120269"/>
                  </a:moveTo>
                  <a:lnTo>
                    <a:pt x="563625" y="120269"/>
                  </a:lnTo>
                  <a:lnTo>
                    <a:pt x="487934" y="260477"/>
                  </a:lnTo>
                  <a:lnTo>
                    <a:pt x="474144" y="287079"/>
                  </a:lnTo>
                  <a:lnTo>
                    <a:pt x="461888" y="313055"/>
                  </a:lnTo>
                  <a:lnTo>
                    <a:pt x="451232" y="338236"/>
                  </a:lnTo>
                  <a:lnTo>
                    <a:pt x="442086" y="362839"/>
                  </a:lnTo>
                  <a:lnTo>
                    <a:pt x="517632" y="362839"/>
                  </a:lnTo>
                  <a:lnTo>
                    <a:pt x="654049" y="120269"/>
                  </a:lnTo>
                  <a:close/>
                </a:path>
                <a:path w="1661160" h="565150">
                  <a:moveTo>
                    <a:pt x="872997" y="112775"/>
                  </a:moveTo>
                  <a:lnTo>
                    <a:pt x="824484" y="122047"/>
                  </a:lnTo>
                  <a:lnTo>
                    <a:pt x="788729" y="142728"/>
                  </a:lnTo>
                  <a:lnTo>
                    <a:pt x="775970" y="152654"/>
                  </a:lnTo>
                  <a:lnTo>
                    <a:pt x="956838" y="152654"/>
                  </a:lnTo>
                  <a:lnTo>
                    <a:pt x="917860" y="121348"/>
                  </a:lnTo>
                  <a:lnTo>
                    <a:pt x="872997" y="112775"/>
                  </a:lnTo>
                  <a:close/>
                </a:path>
                <a:path w="1661160" h="565150">
                  <a:moveTo>
                    <a:pt x="358902" y="0"/>
                  </a:moveTo>
                  <a:lnTo>
                    <a:pt x="15112" y="0"/>
                  </a:lnTo>
                  <a:lnTo>
                    <a:pt x="0" y="72898"/>
                  </a:lnTo>
                  <a:lnTo>
                    <a:pt x="343789" y="72898"/>
                  </a:lnTo>
                  <a:lnTo>
                    <a:pt x="358902" y="0"/>
                  </a:lnTo>
                  <a:close/>
                </a:path>
                <a:path w="1661160" h="565150">
                  <a:moveTo>
                    <a:pt x="1420367" y="334899"/>
                  </a:moveTo>
                  <a:lnTo>
                    <a:pt x="1337691" y="347980"/>
                  </a:lnTo>
                  <a:lnTo>
                    <a:pt x="1345858" y="369480"/>
                  </a:lnTo>
                  <a:lnTo>
                    <a:pt x="1357026" y="388445"/>
                  </a:lnTo>
                  <a:lnTo>
                    <a:pt x="1388364" y="418719"/>
                  </a:lnTo>
                  <a:lnTo>
                    <a:pt x="1433512" y="437578"/>
                  </a:lnTo>
                  <a:lnTo>
                    <a:pt x="1494281" y="443865"/>
                  </a:lnTo>
                  <a:lnTo>
                    <a:pt x="1526718" y="441793"/>
                  </a:lnTo>
                  <a:lnTo>
                    <a:pt x="1579971" y="425219"/>
                  </a:lnTo>
                  <a:lnTo>
                    <a:pt x="1617337" y="393479"/>
                  </a:lnTo>
                  <a:lnTo>
                    <a:pt x="1624064" y="382778"/>
                  </a:lnTo>
                  <a:lnTo>
                    <a:pt x="1492504" y="382778"/>
                  </a:lnTo>
                  <a:lnTo>
                    <a:pt x="1479071" y="382109"/>
                  </a:lnTo>
                  <a:lnTo>
                    <a:pt x="1439941" y="365581"/>
                  </a:lnTo>
                  <a:lnTo>
                    <a:pt x="1426225" y="347015"/>
                  </a:lnTo>
                  <a:lnTo>
                    <a:pt x="1420367" y="334899"/>
                  </a:lnTo>
                  <a:close/>
                </a:path>
                <a:path w="1661160" h="565150">
                  <a:moveTo>
                    <a:pt x="1528698" y="112775"/>
                  </a:moveTo>
                  <a:lnTo>
                    <a:pt x="1461373" y="122269"/>
                  </a:lnTo>
                  <a:lnTo>
                    <a:pt x="1413002" y="150622"/>
                  </a:lnTo>
                  <a:lnTo>
                    <a:pt x="1386695" y="197145"/>
                  </a:lnTo>
                  <a:lnTo>
                    <a:pt x="1384935" y="215265"/>
                  </a:lnTo>
                  <a:lnTo>
                    <a:pt x="1386744" y="233072"/>
                  </a:lnTo>
                  <a:lnTo>
                    <a:pt x="1413891" y="275971"/>
                  </a:lnTo>
                  <a:lnTo>
                    <a:pt x="1474666" y="304260"/>
                  </a:lnTo>
                  <a:lnTo>
                    <a:pt x="1522722" y="320948"/>
                  </a:lnTo>
                  <a:lnTo>
                    <a:pt x="1532985" y="325183"/>
                  </a:lnTo>
                  <a:lnTo>
                    <a:pt x="1540438" y="329037"/>
                  </a:lnTo>
                  <a:lnTo>
                    <a:pt x="1545081" y="332486"/>
                  </a:lnTo>
                  <a:lnTo>
                    <a:pt x="1549273" y="337058"/>
                  </a:lnTo>
                  <a:lnTo>
                    <a:pt x="1551431" y="342265"/>
                  </a:lnTo>
                  <a:lnTo>
                    <a:pt x="1551431" y="356489"/>
                  </a:lnTo>
                  <a:lnTo>
                    <a:pt x="1518713" y="379523"/>
                  </a:lnTo>
                  <a:lnTo>
                    <a:pt x="1492504" y="382778"/>
                  </a:lnTo>
                  <a:lnTo>
                    <a:pt x="1624064" y="382778"/>
                  </a:lnTo>
                  <a:lnTo>
                    <a:pt x="1629124" y="374729"/>
                  </a:lnTo>
                  <a:lnTo>
                    <a:pt x="1636196" y="354478"/>
                  </a:lnTo>
                  <a:lnTo>
                    <a:pt x="1638553" y="332740"/>
                  </a:lnTo>
                  <a:lnTo>
                    <a:pt x="1636696" y="316005"/>
                  </a:lnTo>
                  <a:lnTo>
                    <a:pt x="1608836" y="273304"/>
                  </a:lnTo>
                  <a:lnTo>
                    <a:pt x="1553811" y="246568"/>
                  </a:lnTo>
                  <a:lnTo>
                    <a:pt x="1506999" y="232015"/>
                  </a:lnTo>
                  <a:lnTo>
                    <a:pt x="1492964" y="227409"/>
                  </a:lnTo>
                  <a:lnTo>
                    <a:pt x="1465325" y="193421"/>
                  </a:lnTo>
                  <a:lnTo>
                    <a:pt x="1469262" y="186690"/>
                  </a:lnTo>
                  <a:lnTo>
                    <a:pt x="1515617" y="171704"/>
                  </a:lnTo>
                  <a:lnTo>
                    <a:pt x="1651977" y="171704"/>
                  </a:lnTo>
                  <a:lnTo>
                    <a:pt x="1646555" y="161401"/>
                  </a:lnTo>
                  <a:lnTo>
                    <a:pt x="1603547" y="125366"/>
                  </a:lnTo>
                  <a:lnTo>
                    <a:pt x="1557395" y="114178"/>
                  </a:lnTo>
                  <a:lnTo>
                    <a:pt x="1528698" y="112775"/>
                  </a:lnTo>
                  <a:close/>
                </a:path>
                <a:path w="1661160" h="565150">
                  <a:moveTo>
                    <a:pt x="1651977" y="171704"/>
                  </a:moveTo>
                  <a:lnTo>
                    <a:pt x="1515617" y="171704"/>
                  </a:lnTo>
                  <a:lnTo>
                    <a:pt x="1528550" y="172440"/>
                  </a:lnTo>
                  <a:lnTo>
                    <a:pt x="1540494" y="174640"/>
                  </a:lnTo>
                  <a:lnTo>
                    <a:pt x="1573577" y="194151"/>
                  </a:lnTo>
                  <a:lnTo>
                    <a:pt x="1581785" y="209296"/>
                  </a:lnTo>
                  <a:lnTo>
                    <a:pt x="1660652" y="195580"/>
                  </a:lnTo>
                  <a:lnTo>
                    <a:pt x="1655032" y="177508"/>
                  </a:lnTo>
                  <a:lnTo>
                    <a:pt x="1651977" y="171704"/>
                  </a:lnTo>
                  <a:close/>
                </a:path>
              </a:pathLst>
            </a:custGeom>
            <a:solidFill>
              <a:srgbClr val="ECEDF4"/>
            </a:solidFill>
          </p:spPr>
          <p:txBody>
            <a:bodyPr wrap="square" lIns="0" tIns="0" rIns="0" bIns="0" rtlCol="0"/>
            <a:lstStyle/>
            <a:p>
              <a:endParaRPr/>
            </a:p>
          </p:txBody>
        </p:sp>
        <p:sp>
          <p:nvSpPr>
            <p:cNvPr id="5" name="object 5"/>
            <p:cNvSpPr/>
            <p:nvPr/>
          </p:nvSpPr>
          <p:spPr>
            <a:xfrm>
              <a:off x="1494789" y="187197"/>
              <a:ext cx="1693926" cy="59562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382267" y="676655"/>
              <a:ext cx="5611367" cy="17526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438147" y="702563"/>
              <a:ext cx="5500370" cy="64135"/>
            </a:xfrm>
            <a:custGeom>
              <a:avLst/>
              <a:gdLst/>
              <a:ahLst/>
              <a:cxnLst/>
              <a:rect l="l" t="t" r="r" b="b"/>
              <a:pathLst>
                <a:path w="5500370" h="64134">
                  <a:moveTo>
                    <a:pt x="5500116" y="0"/>
                  </a:moveTo>
                  <a:lnTo>
                    <a:pt x="0" y="0"/>
                  </a:lnTo>
                  <a:lnTo>
                    <a:pt x="0" y="64008"/>
                  </a:lnTo>
                  <a:lnTo>
                    <a:pt x="5500116" y="64008"/>
                  </a:lnTo>
                  <a:lnTo>
                    <a:pt x="5500116" y="0"/>
                  </a:lnTo>
                  <a:close/>
                </a:path>
              </a:pathLst>
            </a:custGeom>
            <a:solidFill>
              <a:srgbClr val="ECEDF4"/>
            </a:solidFill>
          </p:spPr>
          <p:txBody>
            <a:bodyPr wrap="square" lIns="0" tIns="0" rIns="0" bIns="0" rtlCol="0"/>
            <a:lstStyle/>
            <a:p>
              <a:endParaRPr/>
            </a:p>
          </p:txBody>
        </p:sp>
        <p:sp>
          <p:nvSpPr>
            <p:cNvPr id="8" name="object 8"/>
            <p:cNvSpPr/>
            <p:nvPr/>
          </p:nvSpPr>
          <p:spPr>
            <a:xfrm>
              <a:off x="1422145" y="686562"/>
              <a:ext cx="5532120" cy="96012"/>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3348227" y="169163"/>
              <a:ext cx="536448" cy="562355"/>
            </a:xfrm>
            <a:prstGeom prst="rect">
              <a:avLst/>
            </a:prstGeom>
            <a:blipFill>
              <a:blip r:embed="rId7" cstate="print"/>
              <a:stretch>
                <a:fillRect/>
              </a:stretch>
            </a:blipFill>
          </p:spPr>
          <p:txBody>
            <a:bodyPr wrap="square" lIns="0" tIns="0" rIns="0" bIns="0" rtlCol="0"/>
            <a:lstStyle/>
            <a:p>
              <a:endParaRPr/>
            </a:p>
          </p:txBody>
        </p:sp>
        <p:sp>
          <p:nvSpPr>
            <p:cNvPr id="10" name="object 10"/>
            <p:cNvSpPr/>
            <p:nvPr/>
          </p:nvSpPr>
          <p:spPr>
            <a:xfrm>
              <a:off x="3404107" y="194690"/>
              <a:ext cx="424815" cy="452120"/>
            </a:xfrm>
            <a:custGeom>
              <a:avLst/>
              <a:gdLst/>
              <a:ahLst/>
              <a:cxnLst/>
              <a:rect l="l" t="t" r="r" b="b"/>
              <a:pathLst>
                <a:path w="424814" h="452120">
                  <a:moveTo>
                    <a:pt x="244093" y="0"/>
                  </a:moveTo>
                  <a:lnTo>
                    <a:pt x="186943" y="6175"/>
                  </a:lnTo>
                  <a:lnTo>
                    <a:pt x="136270" y="24637"/>
                  </a:lnTo>
                  <a:lnTo>
                    <a:pt x="93043" y="53609"/>
                  </a:lnTo>
                  <a:lnTo>
                    <a:pt x="57912" y="91439"/>
                  </a:lnTo>
                  <a:lnTo>
                    <a:pt x="30733" y="137525"/>
                  </a:lnTo>
                  <a:lnTo>
                    <a:pt x="11556" y="191134"/>
                  </a:lnTo>
                  <a:lnTo>
                    <a:pt x="2873" y="232949"/>
                  </a:lnTo>
                  <a:lnTo>
                    <a:pt x="0" y="272668"/>
                  </a:lnTo>
                  <a:lnTo>
                    <a:pt x="1073" y="293481"/>
                  </a:lnTo>
                  <a:lnTo>
                    <a:pt x="9697" y="334819"/>
                  </a:lnTo>
                  <a:lnTo>
                    <a:pt x="27414" y="375056"/>
                  </a:lnTo>
                  <a:lnTo>
                    <a:pt x="56651" y="409281"/>
                  </a:lnTo>
                  <a:lnTo>
                    <a:pt x="97780" y="436020"/>
                  </a:lnTo>
                  <a:lnTo>
                    <a:pt x="148988" y="449875"/>
                  </a:lnTo>
                  <a:lnTo>
                    <a:pt x="178307" y="451611"/>
                  </a:lnTo>
                  <a:lnTo>
                    <a:pt x="212474" y="449443"/>
                  </a:lnTo>
                  <a:lnTo>
                    <a:pt x="275427" y="432055"/>
                  </a:lnTo>
                  <a:lnTo>
                    <a:pt x="330545" y="397525"/>
                  </a:lnTo>
                  <a:lnTo>
                    <a:pt x="351968" y="376554"/>
                  </a:lnTo>
                  <a:lnTo>
                    <a:pt x="188087" y="376554"/>
                  </a:lnTo>
                  <a:lnTo>
                    <a:pt x="166870" y="374669"/>
                  </a:lnTo>
                  <a:lnTo>
                    <a:pt x="130865" y="359517"/>
                  </a:lnTo>
                  <a:lnTo>
                    <a:pt x="104076" y="330130"/>
                  </a:lnTo>
                  <a:lnTo>
                    <a:pt x="90360" y="292463"/>
                  </a:lnTo>
                  <a:lnTo>
                    <a:pt x="88645" y="270890"/>
                  </a:lnTo>
                  <a:lnTo>
                    <a:pt x="91219" y="235053"/>
                  </a:lnTo>
                  <a:lnTo>
                    <a:pt x="111845" y="167806"/>
                  </a:lnTo>
                  <a:lnTo>
                    <a:pt x="152040" y="109561"/>
                  </a:lnTo>
                  <a:lnTo>
                    <a:pt x="205519" y="78890"/>
                  </a:lnTo>
                  <a:lnTo>
                    <a:pt x="236854" y="75056"/>
                  </a:lnTo>
                  <a:lnTo>
                    <a:pt x="394621" y="75056"/>
                  </a:lnTo>
                  <a:lnTo>
                    <a:pt x="374903" y="50418"/>
                  </a:lnTo>
                  <a:lnTo>
                    <a:pt x="348017" y="28396"/>
                  </a:lnTo>
                  <a:lnTo>
                    <a:pt x="317261" y="12636"/>
                  </a:lnTo>
                  <a:lnTo>
                    <a:pt x="282624" y="3163"/>
                  </a:lnTo>
                  <a:lnTo>
                    <a:pt x="244093" y="0"/>
                  </a:lnTo>
                  <a:close/>
                </a:path>
                <a:path w="424814" h="452120">
                  <a:moveTo>
                    <a:pt x="394621" y="75056"/>
                  </a:moveTo>
                  <a:lnTo>
                    <a:pt x="236854" y="75056"/>
                  </a:lnTo>
                  <a:lnTo>
                    <a:pt x="257353" y="76890"/>
                  </a:lnTo>
                  <a:lnTo>
                    <a:pt x="275970" y="82391"/>
                  </a:lnTo>
                  <a:lnTo>
                    <a:pt x="307466" y="104393"/>
                  </a:lnTo>
                  <a:lnTo>
                    <a:pt x="328215" y="139255"/>
                  </a:lnTo>
                  <a:lnTo>
                    <a:pt x="335152" y="185165"/>
                  </a:lnTo>
                  <a:lnTo>
                    <a:pt x="333775" y="208383"/>
                  </a:lnTo>
                  <a:lnTo>
                    <a:pt x="322830" y="255817"/>
                  </a:lnTo>
                  <a:lnTo>
                    <a:pt x="301621" y="302797"/>
                  </a:lnTo>
                  <a:lnTo>
                    <a:pt x="273911" y="339131"/>
                  </a:lnTo>
                  <a:lnTo>
                    <a:pt x="241004" y="363106"/>
                  </a:lnTo>
                  <a:lnTo>
                    <a:pt x="188087" y="376554"/>
                  </a:lnTo>
                  <a:lnTo>
                    <a:pt x="351968" y="376554"/>
                  </a:lnTo>
                  <a:lnTo>
                    <a:pt x="392302" y="317372"/>
                  </a:lnTo>
                  <a:lnTo>
                    <a:pt x="416591" y="251666"/>
                  </a:lnTo>
                  <a:lnTo>
                    <a:pt x="424688" y="183768"/>
                  </a:lnTo>
                  <a:lnTo>
                    <a:pt x="421570" y="144287"/>
                  </a:lnTo>
                  <a:lnTo>
                    <a:pt x="412226" y="108902"/>
                  </a:lnTo>
                  <a:lnTo>
                    <a:pt x="396666" y="77612"/>
                  </a:lnTo>
                  <a:lnTo>
                    <a:pt x="394621" y="75056"/>
                  </a:lnTo>
                  <a:close/>
                </a:path>
              </a:pathLst>
            </a:custGeom>
            <a:solidFill>
              <a:srgbClr val="ECEDF4"/>
            </a:solidFill>
          </p:spPr>
          <p:txBody>
            <a:bodyPr wrap="square" lIns="0" tIns="0" rIns="0" bIns="0" rtlCol="0"/>
            <a:lstStyle/>
            <a:p>
              <a:endParaRPr/>
            </a:p>
          </p:txBody>
        </p:sp>
        <p:sp>
          <p:nvSpPr>
            <p:cNvPr id="11" name="object 11"/>
            <p:cNvSpPr/>
            <p:nvPr/>
          </p:nvSpPr>
          <p:spPr>
            <a:xfrm>
              <a:off x="3388105" y="179704"/>
              <a:ext cx="456819" cy="482600"/>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3802379" y="169163"/>
              <a:ext cx="3180587" cy="682752"/>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3857497" y="194690"/>
              <a:ext cx="3069590" cy="572135"/>
            </a:xfrm>
            <a:custGeom>
              <a:avLst/>
              <a:gdLst/>
              <a:ahLst/>
              <a:cxnLst/>
              <a:rect l="l" t="t" r="r" b="b"/>
              <a:pathLst>
                <a:path w="3069590" h="572135">
                  <a:moveTo>
                    <a:pt x="1947892" y="181355"/>
                  </a:moveTo>
                  <a:lnTo>
                    <a:pt x="1826005" y="181355"/>
                  </a:lnTo>
                  <a:lnTo>
                    <a:pt x="1836218" y="181931"/>
                  </a:lnTo>
                  <a:lnTo>
                    <a:pt x="1845055" y="183641"/>
                  </a:lnTo>
                  <a:lnTo>
                    <a:pt x="1869821" y="213486"/>
                  </a:lnTo>
                  <a:lnTo>
                    <a:pt x="1869487" y="219273"/>
                  </a:lnTo>
                  <a:lnTo>
                    <a:pt x="1833800" y="248634"/>
                  </a:lnTo>
                  <a:lnTo>
                    <a:pt x="1782826" y="254253"/>
                  </a:lnTo>
                  <a:lnTo>
                    <a:pt x="1749466" y="258444"/>
                  </a:lnTo>
                  <a:lnTo>
                    <a:pt x="1699226" y="274827"/>
                  </a:lnTo>
                  <a:lnTo>
                    <a:pt x="1670107" y="301686"/>
                  </a:lnTo>
                  <a:lnTo>
                    <a:pt x="1656062" y="337829"/>
                  </a:lnTo>
                  <a:lnTo>
                    <a:pt x="1654302" y="359282"/>
                  </a:lnTo>
                  <a:lnTo>
                    <a:pt x="1655897" y="378642"/>
                  </a:lnTo>
                  <a:lnTo>
                    <a:pt x="1679828" y="425576"/>
                  </a:lnTo>
                  <a:lnTo>
                    <a:pt x="1725959" y="449740"/>
                  </a:lnTo>
                  <a:lnTo>
                    <a:pt x="1744726" y="451357"/>
                  </a:lnTo>
                  <a:lnTo>
                    <a:pt x="1757084" y="450647"/>
                  </a:lnTo>
                  <a:lnTo>
                    <a:pt x="1793875" y="440181"/>
                  </a:lnTo>
                  <a:lnTo>
                    <a:pt x="1827343" y="417964"/>
                  </a:lnTo>
                  <a:lnTo>
                    <a:pt x="1837054" y="408177"/>
                  </a:lnTo>
                  <a:lnTo>
                    <a:pt x="1919626" y="408177"/>
                  </a:lnTo>
                  <a:lnTo>
                    <a:pt x="1919224" y="398906"/>
                  </a:lnTo>
                  <a:lnTo>
                    <a:pt x="1919898" y="387349"/>
                  </a:lnTo>
                  <a:lnTo>
                    <a:pt x="1773681" y="387349"/>
                  </a:lnTo>
                  <a:lnTo>
                    <a:pt x="1737360" y="365632"/>
                  </a:lnTo>
                  <a:lnTo>
                    <a:pt x="1734692" y="351916"/>
                  </a:lnTo>
                  <a:lnTo>
                    <a:pt x="1735554" y="343267"/>
                  </a:lnTo>
                  <a:lnTo>
                    <a:pt x="1779444" y="309895"/>
                  </a:lnTo>
                  <a:lnTo>
                    <a:pt x="1832610" y="300354"/>
                  </a:lnTo>
                  <a:lnTo>
                    <a:pt x="1841118" y="299211"/>
                  </a:lnTo>
                  <a:lnTo>
                    <a:pt x="1847977" y="297941"/>
                  </a:lnTo>
                  <a:lnTo>
                    <a:pt x="1853184" y="296544"/>
                  </a:lnTo>
                  <a:lnTo>
                    <a:pt x="1936778" y="296544"/>
                  </a:lnTo>
                  <a:lnTo>
                    <a:pt x="1938484" y="288782"/>
                  </a:lnTo>
                  <a:lnTo>
                    <a:pt x="1947350" y="246491"/>
                  </a:lnTo>
                  <a:lnTo>
                    <a:pt x="1951943" y="206912"/>
                  </a:lnTo>
                  <a:lnTo>
                    <a:pt x="1951973" y="204702"/>
                  </a:lnTo>
                  <a:lnTo>
                    <a:pt x="1950158" y="187823"/>
                  </a:lnTo>
                  <a:lnTo>
                    <a:pt x="1947892" y="181355"/>
                  </a:lnTo>
                  <a:close/>
                </a:path>
                <a:path w="3069590" h="572135">
                  <a:moveTo>
                    <a:pt x="1554606" y="127761"/>
                  </a:moveTo>
                  <a:lnTo>
                    <a:pt x="1474851" y="127761"/>
                  </a:lnTo>
                  <a:lnTo>
                    <a:pt x="1408811" y="443864"/>
                  </a:lnTo>
                  <a:lnTo>
                    <a:pt x="1494281" y="443864"/>
                  </a:lnTo>
                  <a:lnTo>
                    <a:pt x="1515110" y="344804"/>
                  </a:lnTo>
                  <a:lnTo>
                    <a:pt x="1521344" y="316583"/>
                  </a:lnTo>
                  <a:lnTo>
                    <a:pt x="1534005" y="272474"/>
                  </a:lnTo>
                  <a:lnTo>
                    <a:pt x="1555638" y="231489"/>
                  </a:lnTo>
                  <a:lnTo>
                    <a:pt x="1587305" y="204702"/>
                  </a:lnTo>
                  <a:lnTo>
                    <a:pt x="1620774" y="195325"/>
                  </a:lnTo>
                  <a:lnTo>
                    <a:pt x="1647374" y="195325"/>
                  </a:lnTo>
                  <a:lnTo>
                    <a:pt x="1650288" y="189102"/>
                  </a:lnTo>
                  <a:lnTo>
                    <a:pt x="1541906" y="189102"/>
                  </a:lnTo>
                  <a:lnTo>
                    <a:pt x="1554606" y="127761"/>
                  </a:lnTo>
                  <a:close/>
                </a:path>
                <a:path w="3069590" h="572135">
                  <a:moveTo>
                    <a:pt x="1919626" y="408177"/>
                  </a:moveTo>
                  <a:lnTo>
                    <a:pt x="1837054" y="408177"/>
                  </a:lnTo>
                  <a:lnTo>
                    <a:pt x="1837884" y="417325"/>
                  </a:lnTo>
                  <a:lnTo>
                    <a:pt x="1839214" y="426307"/>
                  </a:lnTo>
                  <a:lnTo>
                    <a:pt x="1841019" y="435145"/>
                  </a:lnTo>
                  <a:lnTo>
                    <a:pt x="1843277" y="443864"/>
                  </a:lnTo>
                  <a:lnTo>
                    <a:pt x="1926336" y="443864"/>
                  </a:lnTo>
                  <a:lnTo>
                    <a:pt x="1923242" y="431768"/>
                  </a:lnTo>
                  <a:lnTo>
                    <a:pt x="1921017" y="420242"/>
                  </a:lnTo>
                  <a:lnTo>
                    <a:pt x="1919674" y="409289"/>
                  </a:lnTo>
                  <a:lnTo>
                    <a:pt x="1919626" y="408177"/>
                  </a:lnTo>
                  <a:close/>
                </a:path>
                <a:path w="3069590" h="572135">
                  <a:moveTo>
                    <a:pt x="1936778" y="296544"/>
                  </a:moveTo>
                  <a:lnTo>
                    <a:pt x="1853184" y="296544"/>
                  </a:lnTo>
                  <a:lnTo>
                    <a:pt x="1850771" y="307847"/>
                  </a:lnTo>
                  <a:lnTo>
                    <a:pt x="1847338" y="322443"/>
                  </a:lnTo>
                  <a:lnTo>
                    <a:pt x="1830919" y="360842"/>
                  </a:lnTo>
                  <a:lnTo>
                    <a:pt x="1792430" y="384984"/>
                  </a:lnTo>
                  <a:lnTo>
                    <a:pt x="1773681" y="387349"/>
                  </a:lnTo>
                  <a:lnTo>
                    <a:pt x="1919898" y="387349"/>
                  </a:lnTo>
                  <a:lnTo>
                    <a:pt x="1920007" y="385472"/>
                  </a:lnTo>
                  <a:lnTo>
                    <a:pt x="1922351" y="367823"/>
                  </a:lnTo>
                  <a:lnTo>
                    <a:pt x="1926242" y="345936"/>
                  </a:lnTo>
                  <a:lnTo>
                    <a:pt x="1931669" y="319785"/>
                  </a:lnTo>
                  <a:lnTo>
                    <a:pt x="1936778" y="296544"/>
                  </a:lnTo>
                  <a:close/>
                </a:path>
                <a:path w="3069590" h="572135">
                  <a:moveTo>
                    <a:pt x="1832610" y="120268"/>
                  </a:moveTo>
                  <a:lnTo>
                    <a:pt x="1779730" y="126253"/>
                  </a:lnTo>
                  <a:lnTo>
                    <a:pt x="1738376" y="144144"/>
                  </a:lnTo>
                  <a:lnTo>
                    <a:pt x="1708086" y="172545"/>
                  </a:lnTo>
                  <a:lnTo>
                    <a:pt x="1688464" y="210184"/>
                  </a:lnTo>
                  <a:lnTo>
                    <a:pt x="1771903" y="217296"/>
                  </a:lnTo>
                  <a:lnTo>
                    <a:pt x="1774809" y="209202"/>
                  </a:lnTo>
                  <a:lnTo>
                    <a:pt x="1778762" y="202072"/>
                  </a:lnTo>
                  <a:lnTo>
                    <a:pt x="1815246" y="181927"/>
                  </a:lnTo>
                  <a:lnTo>
                    <a:pt x="1826005" y="181355"/>
                  </a:lnTo>
                  <a:lnTo>
                    <a:pt x="1947892" y="181355"/>
                  </a:lnTo>
                  <a:lnTo>
                    <a:pt x="1944671" y="172164"/>
                  </a:lnTo>
                  <a:lnTo>
                    <a:pt x="1906208" y="134145"/>
                  </a:lnTo>
                  <a:lnTo>
                    <a:pt x="1861111" y="121814"/>
                  </a:lnTo>
                  <a:lnTo>
                    <a:pt x="1832610" y="120268"/>
                  </a:lnTo>
                  <a:close/>
                </a:path>
                <a:path w="3069590" h="572135">
                  <a:moveTo>
                    <a:pt x="1647374" y="195325"/>
                  </a:moveTo>
                  <a:lnTo>
                    <a:pt x="1629410" y="195325"/>
                  </a:lnTo>
                  <a:lnTo>
                    <a:pt x="1637664" y="196722"/>
                  </a:lnTo>
                  <a:lnTo>
                    <a:pt x="1645412" y="199516"/>
                  </a:lnTo>
                  <a:lnTo>
                    <a:pt x="1647374" y="195325"/>
                  </a:lnTo>
                  <a:close/>
                </a:path>
                <a:path w="3069590" h="572135">
                  <a:moveTo>
                    <a:pt x="1638553" y="120268"/>
                  </a:moveTo>
                  <a:lnTo>
                    <a:pt x="1613005" y="124577"/>
                  </a:lnTo>
                  <a:lnTo>
                    <a:pt x="1588373" y="137493"/>
                  </a:lnTo>
                  <a:lnTo>
                    <a:pt x="1564669" y="159005"/>
                  </a:lnTo>
                  <a:lnTo>
                    <a:pt x="1541906" y="189102"/>
                  </a:lnTo>
                  <a:lnTo>
                    <a:pt x="1650288" y="189102"/>
                  </a:lnTo>
                  <a:lnTo>
                    <a:pt x="1678177" y="129539"/>
                  </a:lnTo>
                  <a:lnTo>
                    <a:pt x="1667771" y="125519"/>
                  </a:lnTo>
                  <a:lnTo>
                    <a:pt x="1657699" y="122618"/>
                  </a:lnTo>
                  <a:lnTo>
                    <a:pt x="1647959" y="120860"/>
                  </a:lnTo>
                  <a:lnTo>
                    <a:pt x="1638553" y="120268"/>
                  </a:lnTo>
                  <a:close/>
                </a:path>
                <a:path w="3069590" h="572135">
                  <a:moveTo>
                    <a:pt x="2553842" y="120268"/>
                  </a:moveTo>
                  <a:lnTo>
                    <a:pt x="2515409" y="123533"/>
                  </a:lnTo>
                  <a:lnTo>
                    <a:pt x="2450258" y="149683"/>
                  </a:lnTo>
                  <a:lnTo>
                    <a:pt x="2401871" y="200908"/>
                  </a:lnTo>
                  <a:lnTo>
                    <a:pt x="2377106" y="270873"/>
                  </a:lnTo>
                  <a:lnTo>
                    <a:pt x="2374011" y="312546"/>
                  </a:lnTo>
                  <a:lnTo>
                    <a:pt x="2375062" y="331023"/>
                  </a:lnTo>
                  <a:lnTo>
                    <a:pt x="2391029" y="382904"/>
                  </a:lnTo>
                  <a:lnTo>
                    <a:pt x="2426319" y="423570"/>
                  </a:lnTo>
                  <a:lnTo>
                    <a:pt x="2460345" y="441285"/>
                  </a:lnTo>
                  <a:lnTo>
                    <a:pt x="2499917" y="450238"/>
                  </a:lnTo>
                  <a:lnTo>
                    <a:pt x="2521585" y="451357"/>
                  </a:lnTo>
                  <a:lnTo>
                    <a:pt x="2560752" y="447857"/>
                  </a:lnTo>
                  <a:lnTo>
                    <a:pt x="2595753" y="437356"/>
                  </a:lnTo>
                  <a:lnTo>
                    <a:pt x="2626562" y="419854"/>
                  </a:lnTo>
                  <a:lnTo>
                    <a:pt x="2653156" y="395350"/>
                  </a:lnTo>
                  <a:lnTo>
                    <a:pt x="2660615" y="385190"/>
                  </a:lnTo>
                  <a:lnTo>
                    <a:pt x="2524632" y="385190"/>
                  </a:lnTo>
                  <a:lnTo>
                    <a:pt x="2511226" y="383950"/>
                  </a:lnTo>
                  <a:lnTo>
                    <a:pt x="2470076" y="354445"/>
                  </a:lnTo>
                  <a:lnTo>
                    <a:pt x="2459736" y="311403"/>
                  </a:lnTo>
                  <a:lnTo>
                    <a:pt x="2460476" y="297376"/>
                  </a:lnTo>
                  <a:lnTo>
                    <a:pt x="2471674" y="251459"/>
                  </a:lnTo>
                  <a:lnTo>
                    <a:pt x="2494855" y="211222"/>
                  </a:lnTo>
                  <a:lnTo>
                    <a:pt x="2527998" y="188928"/>
                  </a:lnTo>
                  <a:lnTo>
                    <a:pt x="2554097" y="184657"/>
                  </a:lnTo>
                  <a:lnTo>
                    <a:pt x="2682694" y="184657"/>
                  </a:lnTo>
                  <a:lnTo>
                    <a:pt x="2680231" y="179786"/>
                  </a:lnTo>
                  <a:lnTo>
                    <a:pt x="2663062" y="158876"/>
                  </a:lnTo>
                  <a:lnTo>
                    <a:pt x="2641461" y="142021"/>
                  </a:lnTo>
                  <a:lnTo>
                    <a:pt x="2616072" y="129952"/>
                  </a:lnTo>
                  <a:lnTo>
                    <a:pt x="2586874" y="122693"/>
                  </a:lnTo>
                  <a:lnTo>
                    <a:pt x="2553842" y="120268"/>
                  </a:lnTo>
                  <a:close/>
                </a:path>
                <a:path w="3069590" h="572135">
                  <a:moveTo>
                    <a:pt x="2682694" y="184657"/>
                  </a:moveTo>
                  <a:lnTo>
                    <a:pt x="2554097" y="184657"/>
                  </a:lnTo>
                  <a:lnTo>
                    <a:pt x="2567455" y="185800"/>
                  </a:lnTo>
                  <a:lnTo>
                    <a:pt x="2579528" y="189229"/>
                  </a:lnTo>
                  <a:lnTo>
                    <a:pt x="2613072" y="224266"/>
                  </a:lnTo>
                  <a:lnTo>
                    <a:pt x="2617469" y="251586"/>
                  </a:lnTo>
                  <a:lnTo>
                    <a:pt x="2615350" y="280924"/>
                  </a:lnTo>
                  <a:lnTo>
                    <a:pt x="2598396" y="332739"/>
                  </a:lnTo>
                  <a:lnTo>
                    <a:pt x="2570942" y="368313"/>
                  </a:lnTo>
                  <a:lnTo>
                    <a:pt x="2524632" y="385190"/>
                  </a:lnTo>
                  <a:lnTo>
                    <a:pt x="2660615" y="385190"/>
                  </a:lnTo>
                  <a:lnTo>
                    <a:pt x="2674659" y="366059"/>
                  </a:lnTo>
                  <a:lnTo>
                    <a:pt x="2690018" y="334184"/>
                  </a:lnTo>
                  <a:lnTo>
                    <a:pt x="2699234" y="299714"/>
                  </a:lnTo>
                  <a:lnTo>
                    <a:pt x="2702305" y="262635"/>
                  </a:lnTo>
                  <a:lnTo>
                    <a:pt x="2699853" y="231653"/>
                  </a:lnTo>
                  <a:lnTo>
                    <a:pt x="2692495" y="204041"/>
                  </a:lnTo>
                  <a:lnTo>
                    <a:pt x="2682694" y="184657"/>
                  </a:lnTo>
                  <a:close/>
                </a:path>
                <a:path w="3069590" h="572135">
                  <a:moveTo>
                    <a:pt x="1037209" y="460501"/>
                  </a:moveTo>
                  <a:lnTo>
                    <a:pt x="1036701" y="465073"/>
                  </a:lnTo>
                  <a:lnTo>
                    <a:pt x="1036319" y="469264"/>
                  </a:lnTo>
                  <a:lnTo>
                    <a:pt x="1036364" y="473582"/>
                  </a:lnTo>
                  <a:lnTo>
                    <a:pt x="1044892" y="518699"/>
                  </a:lnTo>
                  <a:lnTo>
                    <a:pt x="1070610" y="549274"/>
                  </a:lnTo>
                  <a:lnTo>
                    <a:pt x="1113027" y="566419"/>
                  </a:lnTo>
                  <a:lnTo>
                    <a:pt x="1171828" y="572134"/>
                  </a:lnTo>
                  <a:lnTo>
                    <a:pt x="1185971" y="571847"/>
                  </a:lnTo>
                  <a:lnTo>
                    <a:pt x="1225423" y="567435"/>
                  </a:lnTo>
                  <a:lnTo>
                    <a:pt x="1268222" y="551814"/>
                  </a:lnTo>
                  <a:lnTo>
                    <a:pt x="1298321" y="524763"/>
                  </a:lnTo>
                  <a:lnTo>
                    <a:pt x="1306729" y="511174"/>
                  </a:lnTo>
                  <a:lnTo>
                    <a:pt x="1173606" y="511174"/>
                  </a:lnTo>
                  <a:lnTo>
                    <a:pt x="1165411" y="510865"/>
                  </a:lnTo>
                  <a:lnTo>
                    <a:pt x="1131951" y="494283"/>
                  </a:lnTo>
                  <a:lnTo>
                    <a:pt x="1128902" y="489711"/>
                  </a:lnTo>
                  <a:lnTo>
                    <a:pt x="1127378" y="482726"/>
                  </a:lnTo>
                  <a:lnTo>
                    <a:pt x="1127378" y="473582"/>
                  </a:lnTo>
                  <a:lnTo>
                    <a:pt x="1037209" y="460501"/>
                  </a:lnTo>
                  <a:close/>
                </a:path>
                <a:path w="3069590" h="572135">
                  <a:moveTo>
                    <a:pt x="1338304" y="408177"/>
                  </a:moveTo>
                  <a:lnTo>
                    <a:pt x="1252219" y="408177"/>
                  </a:lnTo>
                  <a:lnTo>
                    <a:pt x="1249172" y="423036"/>
                  </a:lnTo>
                  <a:lnTo>
                    <a:pt x="1245623" y="440828"/>
                  </a:lnTo>
                  <a:lnTo>
                    <a:pt x="1242409" y="455167"/>
                  </a:lnTo>
                  <a:lnTo>
                    <a:pt x="1222853" y="495621"/>
                  </a:lnTo>
                  <a:lnTo>
                    <a:pt x="1186465" y="510506"/>
                  </a:lnTo>
                  <a:lnTo>
                    <a:pt x="1173606" y="511174"/>
                  </a:lnTo>
                  <a:lnTo>
                    <a:pt x="1306729" y="511174"/>
                  </a:lnTo>
                  <a:lnTo>
                    <a:pt x="1324310" y="465847"/>
                  </a:lnTo>
                  <a:lnTo>
                    <a:pt x="1335601" y="420596"/>
                  </a:lnTo>
                  <a:lnTo>
                    <a:pt x="1338304" y="408177"/>
                  </a:lnTo>
                  <a:close/>
                </a:path>
                <a:path w="3069590" h="572135">
                  <a:moveTo>
                    <a:pt x="1206373" y="120268"/>
                  </a:moveTo>
                  <a:lnTo>
                    <a:pt x="1168590" y="126253"/>
                  </a:lnTo>
                  <a:lnTo>
                    <a:pt x="1131569" y="144144"/>
                  </a:lnTo>
                  <a:lnTo>
                    <a:pt x="1099089" y="173593"/>
                  </a:lnTo>
                  <a:lnTo>
                    <a:pt x="1074801" y="214375"/>
                  </a:lnTo>
                  <a:lnTo>
                    <a:pt x="1059545" y="263143"/>
                  </a:lnTo>
                  <a:lnTo>
                    <a:pt x="1054480" y="316483"/>
                  </a:lnTo>
                  <a:lnTo>
                    <a:pt x="1056340" y="346128"/>
                  </a:lnTo>
                  <a:lnTo>
                    <a:pt x="1071250" y="394082"/>
                  </a:lnTo>
                  <a:lnTo>
                    <a:pt x="1100232" y="426630"/>
                  </a:lnTo>
                  <a:lnTo>
                    <a:pt x="1138332" y="442962"/>
                  </a:lnTo>
                  <a:lnTo>
                    <a:pt x="1160526" y="445007"/>
                  </a:lnTo>
                  <a:lnTo>
                    <a:pt x="1183979" y="442700"/>
                  </a:lnTo>
                  <a:lnTo>
                    <a:pt x="1207087" y="435784"/>
                  </a:lnTo>
                  <a:lnTo>
                    <a:pt x="1229838" y="424273"/>
                  </a:lnTo>
                  <a:lnTo>
                    <a:pt x="1252219" y="408177"/>
                  </a:lnTo>
                  <a:lnTo>
                    <a:pt x="1338304" y="408177"/>
                  </a:lnTo>
                  <a:lnTo>
                    <a:pt x="1342009" y="391159"/>
                  </a:lnTo>
                  <a:lnTo>
                    <a:pt x="1343992" y="381634"/>
                  </a:lnTo>
                  <a:lnTo>
                    <a:pt x="1194689" y="381634"/>
                  </a:lnTo>
                  <a:lnTo>
                    <a:pt x="1182999" y="380464"/>
                  </a:lnTo>
                  <a:lnTo>
                    <a:pt x="1146974" y="352210"/>
                  </a:lnTo>
                  <a:lnTo>
                    <a:pt x="1137919" y="307847"/>
                  </a:lnTo>
                  <a:lnTo>
                    <a:pt x="1138515" y="295866"/>
                  </a:lnTo>
                  <a:lnTo>
                    <a:pt x="1147444" y="255396"/>
                  </a:lnTo>
                  <a:lnTo>
                    <a:pt x="1169876" y="209802"/>
                  </a:lnTo>
                  <a:lnTo>
                    <a:pt x="1209964" y="182479"/>
                  </a:lnTo>
                  <a:lnTo>
                    <a:pt x="1221231" y="181355"/>
                  </a:lnTo>
                  <a:lnTo>
                    <a:pt x="1303443" y="181355"/>
                  </a:lnTo>
                  <a:lnTo>
                    <a:pt x="1296820" y="169554"/>
                  </a:lnTo>
                  <a:lnTo>
                    <a:pt x="1264030" y="137032"/>
                  </a:lnTo>
                  <a:lnTo>
                    <a:pt x="1221775" y="121316"/>
                  </a:lnTo>
                  <a:lnTo>
                    <a:pt x="1206373" y="120268"/>
                  </a:lnTo>
                  <a:close/>
                </a:path>
                <a:path w="3069590" h="572135">
                  <a:moveTo>
                    <a:pt x="1303443" y="181355"/>
                  </a:moveTo>
                  <a:lnTo>
                    <a:pt x="1221231" y="181355"/>
                  </a:lnTo>
                  <a:lnTo>
                    <a:pt x="1232781" y="182641"/>
                  </a:lnTo>
                  <a:lnTo>
                    <a:pt x="1243615" y="186499"/>
                  </a:lnTo>
                  <a:lnTo>
                    <a:pt x="1271123" y="212973"/>
                  </a:lnTo>
                  <a:lnTo>
                    <a:pt x="1281302" y="256031"/>
                  </a:lnTo>
                  <a:lnTo>
                    <a:pt x="1280610" y="270746"/>
                  </a:lnTo>
                  <a:lnTo>
                    <a:pt x="1270127" y="316483"/>
                  </a:lnTo>
                  <a:lnTo>
                    <a:pt x="1247874" y="355310"/>
                  </a:lnTo>
                  <a:lnTo>
                    <a:pt x="1216675" y="377428"/>
                  </a:lnTo>
                  <a:lnTo>
                    <a:pt x="1194689" y="381634"/>
                  </a:lnTo>
                  <a:lnTo>
                    <a:pt x="1343992" y="381634"/>
                  </a:lnTo>
                  <a:lnTo>
                    <a:pt x="1385207" y="183768"/>
                  </a:lnTo>
                  <a:lnTo>
                    <a:pt x="1304798" y="183768"/>
                  </a:lnTo>
                  <a:lnTo>
                    <a:pt x="1303443" y="181355"/>
                  </a:lnTo>
                  <a:close/>
                </a:path>
                <a:path w="3069590" h="572135">
                  <a:moveTo>
                    <a:pt x="1396873" y="127761"/>
                  </a:moveTo>
                  <a:lnTo>
                    <a:pt x="1316736" y="127761"/>
                  </a:lnTo>
                  <a:lnTo>
                    <a:pt x="1304798" y="183768"/>
                  </a:lnTo>
                  <a:lnTo>
                    <a:pt x="1385207" y="183768"/>
                  </a:lnTo>
                  <a:lnTo>
                    <a:pt x="1396873" y="127761"/>
                  </a:lnTo>
                  <a:close/>
                </a:path>
                <a:path w="3069590" h="572135">
                  <a:moveTo>
                    <a:pt x="2137917" y="191134"/>
                  </a:moveTo>
                  <a:lnTo>
                    <a:pt x="2052447" y="191134"/>
                  </a:lnTo>
                  <a:lnTo>
                    <a:pt x="2025903" y="318261"/>
                  </a:lnTo>
                  <a:lnTo>
                    <a:pt x="2021143" y="342191"/>
                  </a:lnTo>
                  <a:lnTo>
                    <a:pt x="2017728" y="361394"/>
                  </a:lnTo>
                  <a:lnTo>
                    <a:pt x="2015670" y="375858"/>
                  </a:lnTo>
                  <a:lnTo>
                    <a:pt x="2014981" y="385571"/>
                  </a:lnTo>
                  <a:lnTo>
                    <a:pt x="2016265" y="400167"/>
                  </a:lnTo>
                  <a:lnTo>
                    <a:pt x="2035428" y="433831"/>
                  </a:lnTo>
                  <a:lnTo>
                    <a:pt x="2080166" y="450262"/>
                  </a:lnTo>
                  <a:lnTo>
                    <a:pt x="2101215" y="451357"/>
                  </a:lnTo>
                  <a:lnTo>
                    <a:pt x="2112764" y="451072"/>
                  </a:lnTo>
                  <a:lnTo>
                    <a:pt x="2124170" y="450214"/>
                  </a:lnTo>
                  <a:lnTo>
                    <a:pt x="2135433" y="448786"/>
                  </a:lnTo>
                  <a:lnTo>
                    <a:pt x="2146554" y="446785"/>
                  </a:lnTo>
                  <a:lnTo>
                    <a:pt x="2159434" y="385571"/>
                  </a:lnTo>
                  <a:lnTo>
                    <a:pt x="2120773" y="385571"/>
                  </a:lnTo>
                  <a:lnTo>
                    <a:pt x="2113153" y="383666"/>
                  </a:lnTo>
                  <a:lnTo>
                    <a:pt x="2108962" y="379983"/>
                  </a:lnTo>
                  <a:lnTo>
                    <a:pt x="2104898" y="376300"/>
                  </a:lnTo>
                  <a:lnTo>
                    <a:pt x="2102739" y="371220"/>
                  </a:lnTo>
                  <a:lnTo>
                    <a:pt x="2102739" y="364743"/>
                  </a:lnTo>
                  <a:lnTo>
                    <a:pt x="2103213" y="360243"/>
                  </a:lnTo>
                  <a:lnTo>
                    <a:pt x="2104628" y="351885"/>
                  </a:lnTo>
                  <a:lnTo>
                    <a:pt x="2106971" y="339669"/>
                  </a:lnTo>
                  <a:lnTo>
                    <a:pt x="2110231" y="323595"/>
                  </a:lnTo>
                  <a:lnTo>
                    <a:pt x="2137917" y="191134"/>
                  </a:lnTo>
                  <a:close/>
                </a:path>
                <a:path w="3069590" h="572135">
                  <a:moveTo>
                    <a:pt x="2343785" y="127761"/>
                  </a:moveTo>
                  <a:lnTo>
                    <a:pt x="2258441" y="127761"/>
                  </a:lnTo>
                  <a:lnTo>
                    <a:pt x="2192274" y="443864"/>
                  </a:lnTo>
                  <a:lnTo>
                    <a:pt x="2277744" y="443864"/>
                  </a:lnTo>
                  <a:lnTo>
                    <a:pt x="2343785" y="127761"/>
                  </a:lnTo>
                  <a:close/>
                </a:path>
                <a:path w="3069590" h="572135">
                  <a:moveTo>
                    <a:pt x="2159889" y="383412"/>
                  </a:moveTo>
                  <a:lnTo>
                    <a:pt x="2141489" y="385016"/>
                  </a:lnTo>
                  <a:lnTo>
                    <a:pt x="2135475" y="385431"/>
                  </a:lnTo>
                  <a:lnTo>
                    <a:pt x="2131567" y="385571"/>
                  </a:lnTo>
                  <a:lnTo>
                    <a:pt x="2159434" y="385571"/>
                  </a:lnTo>
                  <a:lnTo>
                    <a:pt x="2159889" y="383412"/>
                  </a:lnTo>
                  <a:close/>
                </a:path>
                <a:path w="3069590" h="572135">
                  <a:moveTo>
                    <a:pt x="2203323" y="127761"/>
                  </a:moveTo>
                  <a:lnTo>
                    <a:pt x="2024126" y="127761"/>
                  </a:lnTo>
                  <a:lnTo>
                    <a:pt x="2011044" y="191134"/>
                  </a:lnTo>
                  <a:lnTo>
                    <a:pt x="2190241" y="191134"/>
                  </a:lnTo>
                  <a:lnTo>
                    <a:pt x="2203323" y="127761"/>
                  </a:lnTo>
                  <a:close/>
                </a:path>
                <a:path w="3069590" h="572135">
                  <a:moveTo>
                    <a:pt x="2174240" y="18160"/>
                  </a:moveTo>
                  <a:lnTo>
                    <a:pt x="2076323" y="77215"/>
                  </a:lnTo>
                  <a:lnTo>
                    <a:pt x="2065781" y="127761"/>
                  </a:lnTo>
                  <a:lnTo>
                    <a:pt x="2151253" y="127761"/>
                  </a:lnTo>
                  <a:lnTo>
                    <a:pt x="2174240" y="18160"/>
                  </a:lnTo>
                  <a:close/>
                </a:path>
                <a:path w="3069590" h="572135">
                  <a:moveTo>
                    <a:pt x="2368804" y="7492"/>
                  </a:moveTo>
                  <a:lnTo>
                    <a:pt x="2283460" y="7492"/>
                  </a:lnTo>
                  <a:lnTo>
                    <a:pt x="2267330" y="84835"/>
                  </a:lnTo>
                  <a:lnTo>
                    <a:pt x="2352802" y="84835"/>
                  </a:lnTo>
                  <a:lnTo>
                    <a:pt x="2368804" y="7492"/>
                  </a:lnTo>
                  <a:close/>
                </a:path>
                <a:path w="3069590" h="572135">
                  <a:moveTo>
                    <a:pt x="584453" y="7492"/>
                  </a:moveTo>
                  <a:lnTo>
                    <a:pt x="456438" y="7492"/>
                  </a:lnTo>
                  <a:lnTo>
                    <a:pt x="365378" y="443864"/>
                  </a:lnTo>
                  <a:lnTo>
                    <a:pt x="446277" y="443864"/>
                  </a:lnTo>
                  <a:lnTo>
                    <a:pt x="515619" y="79248"/>
                  </a:lnTo>
                  <a:lnTo>
                    <a:pt x="587584" y="79248"/>
                  </a:lnTo>
                  <a:lnTo>
                    <a:pt x="584453" y="7492"/>
                  </a:lnTo>
                  <a:close/>
                </a:path>
                <a:path w="3069590" h="572135">
                  <a:moveTo>
                    <a:pt x="587584" y="79248"/>
                  </a:moveTo>
                  <a:lnTo>
                    <a:pt x="515619" y="79248"/>
                  </a:lnTo>
                  <a:lnTo>
                    <a:pt x="531494" y="443864"/>
                  </a:lnTo>
                  <a:lnTo>
                    <a:pt x="616585" y="443864"/>
                  </a:lnTo>
                  <a:lnTo>
                    <a:pt x="678808" y="313181"/>
                  </a:lnTo>
                  <a:lnTo>
                    <a:pt x="597788" y="313181"/>
                  </a:lnTo>
                  <a:lnTo>
                    <a:pt x="587584" y="79248"/>
                  </a:lnTo>
                  <a:close/>
                </a:path>
                <a:path w="3069590" h="572135">
                  <a:moveTo>
                    <a:pt x="860578" y="81914"/>
                  </a:moveTo>
                  <a:lnTo>
                    <a:pt x="788924" y="81914"/>
                  </a:lnTo>
                  <a:lnTo>
                    <a:pt x="702944" y="443864"/>
                  </a:lnTo>
                  <a:lnTo>
                    <a:pt x="784732" y="443864"/>
                  </a:lnTo>
                  <a:lnTo>
                    <a:pt x="860578" y="81914"/>
                  </a:lnTo>
                  <a:close/>
                </a:path>
                <a:path w="3069590" h="572135">
                  <a:moveTo>
                    <a:pt x="1024001" y="127761"/>
                  </a:moveTo>
                  <a:lnTo>
                    <a:pt x="938656" y="127761"/>
                  </a:lnTo>
                  <a:lnTo>
                    <a:pt x="872489" y="443864"/>
                  </a:lnTo>
                  <a:lnTo>
                    <a:pt x="957961" y="443864"/>
                  </a:lnTo>
                  <a:lnTo>
                    <a:pt x="1024001" y="127761"/>
                  </a:lnTo>
                  <a:close/>
                </a:path>
                <a:path w="3069590" h="572135">
                  <a:moveTo>
                    <a:pt x="876173" y="7492"/>
                  </a:moveTo>
                  <a:lnTo>
                    <a:pt x="746632" y="7492"/>
                  </a:lnTo>
                  <a:lnTo>
                    <a:pt x="597788" y="313181"/>
                  </a:lnTo>
                  <a:lnTo>
                    <a:pt x="678808" y="313181"/>
                  </a:lnTo>
                  <a:lnTo>
                    <a:pt x="788924" y="81914"/>
                  </a:lnTo>
                  <a:lnTo>
                    <a:pt x="860578" y="81914"/>
                  </a:lnTo>
                  <a:lnTo>
                    <a:pt x="876173" y="7492"/>
                  </a:lnTo>
                  <a:close/>
                </a:path>
                <a:path w="3069590" h="572135">
                  <a:moveTo>
                    <a:pt x="1049019" y="7492"/>
                  </a:moveTo>
                  <a:lnTo>
                    <a:pt x="963676" y="7492"/>
                  </a:lnTo>
                  <a:lnTo>
                    <a:pt x="947547" y="84835"/>
                  </a:lnTo>
                  <a:lnTo>
                    <a:pt x="1033017" y="84835"/>
                  </a:lnTo>
                  <a:lnTo>
                    <a:pt x="1049019" y="7492"/>
                  </a:lnTo>
                  <a:close/>
                </a:path>
                <a:path w="3069590" h="572135">
                  <a:moveTo>
                    <a:pt x="2881629" y="127761"/>
                  </a:moveTo>
                  <a:lnTo>
                    <a:pt x="2800604" y="127761"/>
                  </a:lnTo>
                  <a:lnTo>
                    <a:pt x="2734563" y="443864"/>
                  </a:lnTo>
                  <a:lnTo>
                    <a:pt x="2820034" y="443864"/>
                  </a:lnTo>
                  <a:lnTo>
                    <a:pt x="2847085" y="314070"/>
                  </a:lnTo>
                  <a:lnTo>
                    <a:pt x="2852868" y="288069"/>
                  </a:lnTo>
                  <a:lnTo>
                    <a:pt x="2863623" y="250402"/>
                  </a:lnTo>
                  <a:lnTo>
                    <a:pt x="2884043" y="215407"/>
                  </a:lnTo>
                  <a:lnTo>
                    <a:pt x="2915677" y="190196"/>
                  </a:lnTo>
                  <a:lnTo>
                    <a:pt x="2946146" y="181355"/>
                  </a:lnTo>
                  <a:lnTo>
                    <a:pt x="3067254" y="181355"/>
                  </a:lnTo>
                  <a:lnTo>
                    <a:pt x="3063889" y="168782"/>
                  </a:lnTo>
                  <a:lnTo>
                    <a:pt x="2873248" y="168782"/>
                  </a:lnTo>
                  <a:lnTo>
                    <a:pt x="2881629" y="127761"/>
                  </a:lnTo>
                  <a:close/>
                </a:path>
                <a:path w="3069590" h="572135">
                  <a:moveTo>
                    <a:pt x="3067254" y="181355"/>
                  </a:moveTo>
                  <a:lnTo>
                    <a:pt x="2946146" y="181355"/>
                  </a:lnTo>
                  <a:lnTo>
                    <a:pt x="2954335" y="181931"/>
                  </a:lnTo>
                  <a:lnTo>
                    <a:pt x="2961560" y="183673"/>
                  </a:lnTo>
                  <a:lnTo>
                    <a:pt x="2982849" y="216407"/>
                  </a:lnTo>
                  <a:lnTo>
                    <a:pt x="2982325" y="222337"/>
                  </a:lnTo>
                  <a:lnTo>
                    <a:pt x="2980753" y="232314"/>
                  </a:lnTo>
                  <a:lnTo>
                    <a:pt x="2978134" y="246340"/>
                  </a:lnTo>
                  <a:lnTo>
                    <a:pt x="2974360" y="264921"/>
                  </a:lnTo>
                  <a:lnTo>
                    <a:pt x="2937002" y="443864"/>
                  </a:lnTo>
                  <a:lnTo>
                    <a:pt x="3022346" y="443864"/>
                  </a:lnTo>
                  <a:lnTo>
                    <a:pt x="3059660" y="264413"/>
                  </a:lnTo>
                  <a:lnTo>
                    <a:pt x="3066986" y="225996"/>
                  </a:lnTo>
                  <a:lnTo>
                    <a:pt x="3069462" y="201929"/>
                  </a:lnTo>
                  <a:lnTo>
                    <a:pt x="3068058" y="184358"/>
                  </a:lnTo>
                  <a:lnTo>
                    <a:pt x="3067254" y="181355"/>
                  </a:lnTo>
                  <a:close/>
                </a:path>
                <a:path w="3069590" h="572135">
                  <a:moveTo>
                    <a:pt x="2985516" y="120268"/>
                  </a:moveTo>
                  <a:lnTo>
                    <a:pt x="2943350" y="126591"/>
                  </a:lnTo>
                  <a:lnTo>
                    <a:pt x="2902585" y="146399"/>
                  </a:lnTo>
                  <a:lnTo>
                    <a:pt x="2873248" y="168782"/>
                  </a:lnTo>
                  <a:lnTo>
                    <a:pt x="3063889" y="168782"/>
                  </a:lnTo>
                  <a:lnTo>
                    <a:pt x="3034700" y="132859"/>
                  </a:lnTo>
                  <a:lnTo>
                    <a:pt x="2985516" y="120268"/>
                  </a:lnTo>
                  <a:close/>
                </a:path>
                <a:path w="3069590" h="572135">
                  <a:moveTo>
                    <a:pt x="138429" y="190245"/>
                  </a:moveTo>
                  <a:lnTo>
                    <a:pt x="52959" y="190245"/>
                  </a:lnTo>
                  <a:lnTo>
                    <a:pt x="0" y="443864"/>
                  </a:lnTo>
                  <a:lnTo>
                    <a:pt x="85471" y="443864"/>
                  </a:lnTo>
                  <a:lnTo>
                    <a:pt x="138429" y="190245"/>
                  </a:lnTo>
                  <a:close/>
                </a:path>
                <a:path w="3069590" h="572135">
                  <a:moveTo>
                    <a:pt x="211962" y="127761"/>
                  </a:moveTo>
                  <a:lnTo>
                    <a:pt x="18414" y="127761"/>
                  </a:lnTo>
                  <a:lnTo>
                    <a:pt x="5334" y="190245"/>
                  </a:lnTo>
                  <a:lnTo>
                    <a:pt x="198881" y="190245"/>
                  </a:lnTo>
                  <a:lnTo>
                    <a:pt x="211962" y="127761"/>
                  </a:lnTo>
                  <a:close/>
                </a:path>
                <a:path w="3069590" h="572135">
                  <a:moveTo>
                    <a:pt x="171450" y="0"/>
                  </a:moveTo>
                  <a:lnTo>
                    <a:pt x="129730" y="6322"/>
                  </a:lnTo>
                  <a:lnTo>
                    <a:pt x="94440" y="32375"/>
                  </a:lnTo>
                  <a:lnTo>
                    <a:pt x="77021" y="76960"/>
                  </a:lnTo>
                  <a:lnTo>
                    <a:pt x="66039" y="127761"/>
                  </a:lnTo>
                  <a:lnTo>
                    <a:pt x="151511" y="127761"/>
                  </a:lnTo>
                  <a:lnTo>
                    <a:pt x="158811" y="93956"/>
                  </a:lnTo>
                  <a:lnTo>
                    <a:pt x="161274" y="84931"/>
                  </a:lnTo>
                  <a:lnTo>
                    <a:pt x="163712" y="78335"/>
                  </a:lnTo>
                  <a:lnTo>
                    <a:pt x="166115" y="74167"/>
                  </a:lnTo>
                  <a:lnTo>
                    <a:pt x="170814" y="68072"/>
                  </a:lnTo>
                  <a:lnTo>
                    <a:pt x="178053" y="64897"/>
                  </a:lnTo>
                  <a:lnTo>
                    <a:pt x="240353" y="64897"/>
                  </a:lnTo>
                  <a:lnTo>
                    <a:pt x="254253" y="14350"/>
                  </a:lnTo>
                  <a:lnTo>
                    <a:pt x="232779" y="8090"/>
                  </a:lnTo>
                  <a:lnTo>
                    <a:pt x="211804" y="3603"/>
                  </a:lnTo>
                  <a:lnTo>
                    <a:pt x="191353" y="902"/>
                  </a:lnTo>
                  <a:lnTo>
                    <a:pt x="171450" y="0"/>
                  </a:lnTo>
                  <a:close/>
                </a:path>
                <a:path w="3069590" h="572135">
                  <a:moveTo>
                    <a:pt x="240353" y="64897"/>
                  </a:moveTo>
                  <a:lnTo>
                    <a:pt x="187832" y="64897"/>
                  </a:lnTo>
                  <a:lnTo>
                    <a:pt x="198074" y="65559"/>
                  </a:lnTo>
                  <a:lnTo>
                    <a:pt x="209756" y="67532"/>
                  </a:lnTo>
                  <a:lnTo>
                    <a:pt x="222890" y="70790"/>
                  </a:lnTo>
                  <a:lnTo>
                    <a:pt x="237489" y="75310"/>
                  </a:lnTo>
                  <a:lnTo>
                    <a:pt x="240353" y="64897"/>
                  </a:lnTo>
                  <a:close/>
                </a:path>
              </a:pathLst>
            </a:custGeom>
            <a:solidFill>
              <a:srgbClr val="ECEDF4"/>
            </a:solidFill>
          </p:spPr>
          <p:txBody>
            <a:bodyPr wrap="square" lIns="0" tIns="0" rIns="0" bIns="0" rtlCol="0"/>
            <a:lstStyle/>
            <a:p>
              <a:endParaRPr/>
            </a:p>
          </p:txBody>
        </p:sp>
        <p:sp>
          <p:nvSpPr>
            <p:cNvPr id="14" name="object 14"/>
            <p:cNvSpPr/>
            <p:nvPr/>
          </p:nvSpPr>
          <p:spPr>
            <a:xfrm>
              <a:off x="3840988" y="178815"/>
              <a:ext cx="3101924" cy="604011"/>
            </a:xfrm>
            <a:prstGeom prst="rect">
              <a:avLst/>
            </a:prstGeom>
            <a:blipFill>
              <a:blip r:embed="rId10" cstate="print"/>
              <a:stretch>
                <a:fillRect/>
              </a:stretch>
            </a:blipFill>
          </p:spPr>
          <p:txBody>
            <a:bodyPr wrap="square" lIns="0" tIns="0" rIns="0" bIns="0" rtlCol="0"/>
            <a:lstStyle/>
            <a:p>
              <a:endParaRPr/>
            </a:p>
          </p:txBody>
        </p:sp>
      </p:grpSp>
      <p:sp>
        <p:nvSpPr>
          <p:cNvPr id="15" name="object 15"/>
          <p:cNvSpPr txBox="1">
            <a:spLocks noGrp="1"/>
          </p:cNvSpPr>
          <p:nvPr>
            <p:ph type="title"/>
          </p:nvPr>
        </p:nvSpPr>
        <p:spPr>
          <a:xfrm>
            <a:off x="2245868" y="917829"/>
            <a:ext cx="3271520" cy="513715"/>
          </a:xfrm>
          <a:prstGeom prst="rect">
            <a:avLst/>
          </a:prstGeom>
        </p:spPr>
        <p:txBody>
          <a:bodyPr vert="horz" wrap="square" lIns="0" tIns="13335" rIns="0" bIns="0" rtlCol="0" anchor="ctr">
            <a:spAutoFit/>
          </a:bodyPr>
          <a:lstStyle/>
          <a:p>
            <a:pPr marL="12700">
              <a:lnSpc>
                <a:spcPct val="100000"/>
              </a:lnSpc>
              <a:spcBef>
                <a:spcPts val="105"/>
              </a:spcBef>
            </a:pPr>
            <a:r>
              <a:rPr sz="3200" u="heavy" spc="-60" dirty="0">
                <a:solidFill>
                  <a:srgbClr val="C00000"/>
                </a:solidFill>
                <a:uFill>
                  <a:solidFill>
                    <a:srgbClr val="C00000"/>
                  </a:solidFill>
                </a:uFill>
              </a:rPr>
              <a:t>1.Daily</a:t>
            </a:r>
            <a:r>
              <a:rPr sz="3200" u="heavy" spc="-85" dirty="0">
                <a:solidFill>
                  <a:srgbClr val="C00000"/>
                </a:solidFill>
                <a:uFill>
                  <a:solidFill>
                    <a:srgbClr val="C00000"/>
                  </a:solidFill>
                </a:uFill>
              </a:rPr>
              <a:t> </a:t>
            </a:r>
            <a:r>
              <a:rPr sz="3200" u="heavy" spc="15" dirty="0">
                <a:solidFill>
                  <a:srgbClr val="C00000"/>
                </a:solidFill>
                <a:uFill>
                  <a:solidFill>
                    <a:srgbClr val="C00000"/>
                  </a:solidFill>
                </a:uFill>
              </a:rPr>
              <a:t>migration</a:t>
            </a:r>
            <a:endParaRPr sz="3200"/>
          </a:p>
        </p:txBody>
      </p:sp>
      <p:sp>
        <p:nvSpPr>
          <p:cNvPr id="16" name="object 16"/>
          <p:cNvSpPr txBox="1"/>
          <p:nvPr/>
        </p:nvSpPr>
        <p:spPr>
          <a:xfrm>
            <a:off x="2031289" y="1454658"/>
            <a:ext cx="7592695" cy="5150128"/>
          </a:xfrm>
          <a:prstGeom prst="rect">
            <a:avLst/>
          </a:prstGeom>
        </p:spPr>
        <p:txBody>
          <a:bodyPr vert="horz" wrap="square" lIns="0" tIns="12700" rIns="0" bIns="0" rtlCol="0">
            <a:spAutoFit/>
          </a:bodyPr>
          <a:lstStyle/>
          <a:p>
            <a:pPr marL="155575" marR="108585">
              <a:spcBef>
                <a:spcPts val="100"/>
              </a:spcBef>
              <a:buSzPct val="95833"/>
              <a:buFont typeface="Wingdings"/>
              <a:buChar char=""/>
              <a:tabLst>
                <a:tab pos="427990" algn="l"/>
              </a:tabLst>
            </a:pPr>
            <a:r>
              <a:rPr sz="2400" spc="-5" dirty="0">
                <a:latin typeface="Arial"/>
                <a:cs typeface="Arial"/>
              </a:rPr>
              <a:t>Many birds make daily movements </a:t>
            </a:r>
            <a:r>
              <a:rPr sz="2400" dirty="0">
                <a:latin typeface="Arial"/>
                <a:cs typeface="Arial"/>
              </a:rPr>
              <a:t>from </a:t>
            </a:r>
            <a:r>
              <a:rPr sz="2400" spc="-5" dirty="0">
                <a:latin typeface="Arial"/>
                <a:cs typeface="Arial"/>
              </a:rPr>
              <a:t>their nest in  response </a:t>
            </a:r>
            <a:r>
              <a:rPr sz="2400" dirty="0">
                <a:latin typeface="Arial"/>
                <a:cs typeface="Arial"/>
              </a:rPr>
              <a:t>to </a:t>
            </a:r>
            <a:r>
              <a:rPr sz="2400" spc="-5" dirty="0">
                <a:latin typeface="Arial"/>
                <a:cs typeface="Arial"/>
              </a:rPr>
              <a:t>environmental </a:t>
            </a:r>
            <a:r>
              <a:rPr sz="2400" dirty="0">
                <a:latin typeface="Arial"/>
                <a:cs typeface="Arial"/>
              </a:rPr>
              <a:t>forces </a:t>
            </a:r>
            <a:r>
              <a:rPr sz="2400" spc="-5" dirty="0">
                <a:latin typeface="Arial"/>
                <a:cs typeface="Arial"/>
              </a:rPr>
              <a:t>such as  light,darkness temperature,humidity</a:t>
            </a:r>
            <a:r>
              <a:rPr sz="2400" spc="50" dirty="0">
                <a:latin typeface="Arial"/>
                <a:cs typeface="Arial"/>
              </a:rPr>
              <a:t> </a:t>
            </a:r>
            <a:r>
              <a:rPr sz="2400" dirty="0">
                <a:latin typeface="Arial"/>
                <a:cs typeface="Arial"/>
              </a:rPr>
              <a:t>etc.</a:t>
            </a:r>
            <a:endParaRPr sz="2400">
              <a:latin typeface="Arial"/>
              <a:cs typeface="Arial"/>
            </a:endParaRPr>
          </a:p>
          <a:p>
            <a:pPr marL="427990" indent="-273050">
              <a:buSzPct val="95833"/>
              <a:buFont typeface="Wingdings"/>
              <a:buChar char=""/>
              <a:tabLst>
                <a:tab pos="428625" algn="l"/>
              </a:tabLst>
            </a:pPr>
            <a:r>
              <a:rPr sz="2400" spc="-5" dirty="0">
                <a:latin typeface="Arial"/>
                <a:cs typeface="Arial"/>
              </a:rPr>
              <a:t>Daily migration </a:t>
            </a:r>
            <a:r>
              <a:rPr sz="2400" dirty="0">
                <a:latin typeface="Arial"/>
                <a:cs typeface="Arial"/>
              </a:rPr>
              <a:t>from </a:t>
            </a:r>
            <a:r>
              <a:rPr sz="2400" spc="-5" dirty="0">
                <a:latin typeface="Arial"/>
                <a:cs typeface="Arial"/>
              </a:rPr>
              <a:t>their </a:t>
            </a:r>
            <a:r>
              <a:rPr sz="2400" dirty="0">
                <a:latin typeface="Arial"/>
                <a:cs typeface="Arial"/>
              </a:rPr>
              <a:t>resting site to </a:t>
            </a:r>
            <a:r>
              <a:rPr sz="2400" spc="-5" dirty="0">
                <a:latin typeface="Arial"/>
                <a:cs typeface="Arial"/>
              </a:rPr>
              <a:t>feeding</a:t>
            </a:r>
            <a:r>
              <a:rPr sz="2400" spc="55" dirty="0">
                <a:latin typeface="Arial"/>
                <a:cs typeface="Arial"/>
              </a:rPr>
              <a:t> </a:t>
            </a:r>
            <a:r>
              <a:rPr sz="2400" dirty="0">
                <a:latin typeface="Arial"/>
                <a:cs typeface="Arial"/>
              </a:rPr>
              <a:t>area.</a:t>
            </a:r>
            <a:endParaRPr sz="2400">
              <a:latin typeface="Arial"/>
              <a:cs typeface="Arial"/>
            </a:endParaRPr>
          </a:p>
          <a:p>
            <a:pPr marL="427355" indent="-272415">
              <a:buSzPct val="95833"/>
              <a:buFont typeface="Wingdings"/>
              <a:buChar char=""/>
              <a:tabLst>
                <a:tab pos="427990" algn="l"/>
              </a:tabLst>
            </a:pPr>
            <a:r>
              <a:rPr sz="2400" spc="-5" dirty="0">
                <a:latin typeface="Arial"/>
                <a:cs typeface="Arial"/>
              </a:rPr>
              <a:t>Eg: crows </a:t>
            </a:r>
            <a:r>
              <a:rPr sz="2400" dirty="0">
                <a:latin typeface="Arial"/>
                <a:cs typeface="Arial"/>
              </a:rPr>
              <a:t>, </a:t>
            </a:r>
            <a:r>
              <a:rPr sz="2400" spc="-5" dirty="0">
                <a:latin typeface="Arial"/>
                <a:cs typeface="Arial"/>
              </a:rPr>
              <a:t>sparrows,</a:t>
            </a:r>
            <a:r>
              <a:rPr sz="2400" spc="10" dirty="0">
                <a:latin typeface="Arial"/>
                <a:cs typeface="Arial"/>
              </a:rPr>
              <a:t> </a:t>
            </a:r>
            <a:r>
              <a:rPr sz="2400" spc="-5" dirty="0">
                <a:latin typeface="Arial"/>
                <a:cs typeface="Arial"/>
              </a:rPr>
              <a:t>starling</a:t>
            </a:r>
            <a:endParaRPr sz="2400">
              <a:latin typeface="Arial"/>
              <a:cs typeface="Arial"/>
            </a:endParaRPr>
          </a:p>
          <a:p>
            <a:pPr>
              <a:spcBef>
                <a:spcPts val="50"/>
              </a:spcBef>
            </a:pPr>
            <a:endParaRPr sz="2350">
              <a:latin typeface="Arial"/>
              <a:cs typeface="Arial"/>
            </a:endParaRPr>
          </a:p>
          <a:p>
            <a:pPr marL="83820"/>
            <a:r>
              <a:rPr sz="3200" b="1" u="heavy" spc="-185" dirty="0">
                <a:solidFill>
                  <a:srgbClr val="C00000"/>
                </a:solidFill>
                <a:uFill>
                  <a:solidFill>
                    <a:srgbClr val="C00000"/>
                  </a:solidFill>
                </a:uFill>
                <a:latin typeface="Arial"/>
                <a:cs typeface="Arial"/>
              </a:rPr>
              <a:t>2.Local</a:t>
            </a:r>
            <a:r>
              <a:rPr sz="3200" b="1" u="heavy" spc="-40" dirty="0">
                <a:solidFill>
                  <a:srgbClr val="C00000"/>
                </a:solidFill>
                <a:uFill>
                  <a:solidFill>
                    <a:srgbClr val="C00000"/>
                  </a:solidFill>
                </a:uFill>
                <a:latin typeface="Arial"/>
                <a:cs typeface="Arial"/>
              </a:rPr>
              <a:t> </a:t>
            </a:r>
            <a:r>
              <a:rPr sz="3200" b="1" u="heavy" spc="15" dirty="0">
                <a:solidFill>
                  <a:srgbClr val="C00000"/>
                </a:solidFill>
                <a:uFill>
                  <a:solidFill>
                    <a:srgbClr val="C00000"/>
                  </a:solidFill>
                </a:uFill>
                <a:latin typeface="Arial"/>
                <a:cs typeface="Arial"/>
              </a:rPr>
              <a:t>migration</a:t>
            </a:r>
            <a:endParaRPr sz="3200">
              <a:latin typeface="Arial"/>
              <a:cs typeface="Arial"/>
            </a:endParaRPr>
          </a:p>
          <a:p>
            <a:pPr marL="12700" marR="803910">
              <a:spcBef>
                <a:spcPts val="2055"/>
              </a:spcBef>
              <a:buSzPct val="96428"/>
              <a:buFont typeface="Wingdings"/>
              <a:buChar char=""/>
              <a:tabLst>
                <a:tab pos="330200" algn="l"/>
              </a:tabLst>
            </a:pPr>
            <a:r>
              <a:rPr sz="2800" spc="-5" dirty="0">
                <a:latin typeface="Arial"/>
                <a:cs typeface="Arial"/>
              </a:rPr>
              <a:t>Local </a:t>
            </a:r>
            <a:r>
              <a:rPr sz="2800" dirty="0">
                <a:latin typeface="Arial"/>
                <a:cs typeface="Arial"/>
              </a:rPr>
              <a:t>migration </a:t>
            </a:r>
            <a:r>
              <a:rPr sz="2800" spc="-5" dirty="0">
                <a:latin typeface="Arial"/>
                <a:cs typeface="Arial"/>
              </a:rPr>
              <a:t>occurs because </a:t>
            </a:r>
            <a:r>
              <a:rPr sz="2800" dirty="0">
                <a:latin typeface="Arial"/>
                <a:cs typeface="Arial"/>
              </a:rPr>
              <a:t>of </a:t>
            </a:r>
            <a:r>
              <a:rPr sz="2800" spc="-5" dirty="0">
                <a:latin typeface="Arial"/>
                <a:cs typeface="Arial"/>
              </a:rPr>
              <a:t>heavy  </a:t>
            </a:r>
            <a:r>
              <a:rPr sz="2800" dirty="0">
                <a:latin typeface="Arial"/>
                <a:cs typeface="Arial"/>
              </a:rPr>
              <a:t>rain, flood,excessive cold </a:t>
            </a:r>
            <a:r>
              <a:rPr sz="2800" spc="-5" dirty="0">
                <a:latin typeface="Arial"/>
                <a:cs typeface="Arial"/>
              </a:rPr>
              <a:t>&amp;hot</a:t>
            </a:r>
            <a:endParaRPr sz="2800">
              <a:latin typeface="Arial"/>
              <a:cs typeface="Arial"/>
            </a:endParaRPr>
          </a:p>
          <a:p>
            <a:pPr marL="329565" indent="-317500">
              <a:spcBef>
                <a:spcPts val="5"/>
              </a:spcBef>
              <a:buSzPct val="96428"/>
              <a:buFont typeface="Wingdings"/>
              <a:buChar char=""/>
              <a:tabLst>
                <a:tab pos="330200" algn="l"/>
              </a:tabLst>
            </a:pPr>
            <a:r>
              <a:rPr sz="2800" spc="-5" dirty="0">
                <a:latin typeface="Arial"/>
                <a:cs typeface="Arial"/>
              </a:rPr>
              <a:t>Return to that area when </a:t>
            </a:r>
            <a:r>
              <a:rPr sz="2800" dirty="0">
                <a:latin typeface="Arial"/>
                <a:cs typeface="Arial"/>
              </a:rPr>
              <a:t>crisis </a:t>
            </a:r>
            <a:r>
              <a:rPr sz="2800" spc="-5" dirty="0">
                <a:latin typeface="Arial"/>
                <a:cs typeface="Arial"/>
              </a:rPr>
              <a:t>is</a:t>
            </a:r>
            <a:r>
              <a:rPr sz="2800" spc="40" dirty="0">
                <a:latin typeface="Arial"/>
                <a:cs typeface="Arial"/>
              </a:rPr>
              <a:t> </a:t>
            </a:r>
            <a:r>
              <a:rPr sz="2800" dirty="0">
                <a:latin typeface="Arial"/>
                <a:cs typeface="Arial"/>
              </a:rPr>
              <a:t>over</a:t>
            </a:r>
            <a:endParaRPr sz="2800">
              <a:latin typeface="Arial"/>
              <a:cs typeface="Arial"/>
            </a:endParaRPr>
          </a:p>
          <a:p>
            <a:pPr marL="12700" marR="643890">
              <a:buSzPct val="96428"/>
              <a:buFont typeface="Wingdings"/>
              <a:buChar char=""/>
              <a:tabLst>
                <a:tab pos="330200" algn="l"/>
              </a:tabLst>
            </a:pPr>
            <a:r>
              <a:rPr sz="2800" spc="-5" dirty="0">
                <a:latin typeface="Arial"/>
                <a:cs typeface="Arial"/>
              </a:rPr>
              <a:t>Flowering of </a:t>
            </a:r>
            <a:r>
              <a:rPr sz="2800" dirty="0">
                <a:latin typeface="Arial"/>
                <a:cs typeface="Arial"/>
              </a:rPr>
              <a:t>certain </a:t>
            </a:r>
            <a:r>
              <a:rPr sz="2800" spc="-5" dirty="0">
                <a:latin typeface="Arial"/>
                <a:cs typeface="Arial"/>
              </a:rPr>
              <a:t>plants </a:t>
            </a:r>
            <a:r>
              <a:rPr sz="2800" dirty="0">
                <a:latin typeface="Arial"/>
                <a:cs typeface="Arial"/>
              </a:rPr>
              <a:t>and ripening </a:t>
            </a:r>
            <a:r>
              <a:rPr sz="2800" spc="-5" dirty="0">
                <a:latin typeface="Arial"/>
                <a:cs typeface="Arial"/>
              </a:rPr>
              <a:t>of  </a:t>
            </a:r>
            <a:r>
              <a:rPr sz="2800" dirty="0">
                <a:latin typeface="Arial"/>
                <a:cs typeface="Arial"/>
              </a:rPr>
              <a:t>fruits also cause local</a:t>
            </a:r>
            <a:r>
              <a:rPr sz="2800" spc="10" dirty="0">
                <a:latin typeface="Arial"/>
                <a:cs typeface="Arial"/>
              </a:rPr>
              <a:t> </a:t>
            </a:r>
            <a:r>
              <a:rPr sz="2800" dirty="0">
                <a:latin typeface="Arial"/>
                <a:cs typeface="Arial"/>
              </a:rPr>
              <a:t>migration</a:t>
            </a:r>
            <a:endParaRPr sz="2800">
              <a:latin typeface="Arial"/>
              <a:cs typeface="Arial"/>
            </a:endParaRPr>
          </a:p>
        </p:txBody>
      </p:sp>
    </p:spTree>
    <p:extLst>
      <p:ext uri="{BB962C8B-B14F-4D97-AF65-F5344CB8AC3E}">
        <p14:creationId xmlns:p14="http://schemas.microsoft.com/office/powerpoint/2010/main" val="2629566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7999"/>
          </a:xfrm>
          <a:prstGeom prst="rect">
            <a:avLst/>
          </a:prstGeom>
        </p:spPr>
      </p:pic>
      <p:sp>
        <p:nvSpPr>
          <p:cNvPr id="2" name="Title 1"/>
          <p:cNvSpPr>
            <a:spLocks noGrp="1"/>
          </p:cNvSpPr>
          <p:nvPr>
            <p:ph type="title"/>
          </p:nvPr>
        </p:nvSpPr>
        <p:spPr>
          <a:xfrm>
            <a:off x="838200" y="500062"/>
            <a:ext cx="10515600" cy="1325563"/>
          </a:xfrm>
        </p:spPr>
        <p:txBody>
          <a:bodyPr>
            <a:normAutofit/>
          </a:bodyPr>
          <a:lstStyle/>
          <a:p>
            <a:pPr algn="ctr"/>
            <a:r>
              <a:rPr lang="en-US" sz="5400" dirty="0">
                <a:latin typeface="Showcard Gothic" panose="04020904020102020604" pitchFamily="82" charset="0"/>
              </a:rPr>
              <a:t>Lesson Objective</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5413" y="1723755"/>
            <a:ext cx="8346609" cy="4033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28948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descr="Exams, alternative exams and alternatives to exams | The Learning and  Teaching blog for AN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967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181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28" name="Picture 4" descr="Free Free Page Borders, Download Free Clip Art, Free Clip Art on Clipart  Libr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2666999" y="-2667001"/>
            <a:ext cx="6858000" cy="1219200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898699" y="380541"/>
            <a:ext cx="9144000" cy="1090320"/>
          </a:xfrm>
        </p:spPr>
        <p:txBody>
          <a:bodyPr>
            <a:normAutofit/>
          </a:bodyPr>
          <a:lstStyle/>
          <a:p>
            <a:r>
              <a:rPr lang="en-US" altLang="zh-TW" dirty="0" smtClean="0">
                <a:solidFill>
                  <a:srgbClr val="FF0000"/>
                </a:solidFill>
                <a:latin typeface="Showcard Gothic" panose="04020904020102020604" pitchFamily="82" charset="0"/>
              </a:rPr>
              <a:t>Animal </a:t>
            </a:r>
            <a:r>
              <a:rPr lang="en-US" altLang="zh-TW" dirty="0">
                <a:solidFill>
                  <a:srgbClr val="FF0000"/>
                </a:solidFill>
                <a:latin typeface="Showcard Gothic" panose="04020904020102020604" pitchFamily="82" charset="0"/>
              </a:rPr>
              <a:t>journeys</a:t>
            </a:r>
            <a:endParaRPr lang="en-US" dirty="0">
              <a:solidFill>
                <a:srgbClr val="FF0000"/>
              </a:solidFill>
              <a:latin typeface="Showcard Gothic" panose="04020904020102020604" pitchFamily="82" charset="0"/>
            </a:endParaRPr>
          </a:p>
        </p:txBody>
      </p:sp>
      <p:pic>
        <p:nvPicPr>
          <p:cNvPr id="1026" name="Picture 2" descr="Geese Icons - Download Free Vector Icons | Noun Proj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3507" y="1851403"/>
            <a:ext cx="4502248" cy="4502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52107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31">
            <a:extLst>
              <a:ext uri="{FF2B5EF4-FFF2-40B4-BE49-F238E27FC236}">
                <a16:creationId xmlns:a16="http://schemas.microsoft.com/office/drawing/2014/main" id="{2482C2C0-AC57-316C-1063-CAC03D72880C}"/>
              </a:ext>
            </a:extLst>
          </p:cNvPr>
          <p:cNvSpPr>
            <a:spLocks noChangeArrowheads="1"/>
          </p:cNvSpPr>
          <p:nvPr/>
        </p:nvSpPr>
        <p:spPr bwMode="auto">
          <a:xfrm>
            <a:off x="116732" y="40868"/>
            <a:ext cx="11950625" cy="67762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t">
            <a:noAutofit/>
          </a:bodyPr>
          <a:lstStyle>
            <a:lvl1pPr algn="ctr">
              <a:spcBef>
                <a:spcPct val="0"/>
              </a:spcBef>
              <a:defRPr kumimoji="1" sz="4400">
                <a:solidFill>
                  <a:schemeClr val="tx2"/>
                </a:solidFill>
                <a:latin typeface="Times New Roman" panose="02020603050405020304" pitchFamily="18" charset="0"/>
                <a:ea typeface="新細明體" panose="02020500000000000000" pitchFamily="18" charset="-120"/>
              </a:defRPr>
            </a:lvl1pPr>
            <a:lvl2pPr algn="ctr">
              <a:spcBef>
                <a:spcPct val="0"/>
              </a:spcBef>
              <a:defRPr kumimoji="1" sz="4400">
                <a:solidFill>
                  <a:schemeClr val="tx2"/>
                </a:solidFill>
                <a:latin typeface="Times New Roman" panose="02020603050405020304" pitchFamily="18" charset="0"/>
                <a:ea typeface="新細明體" panose="02020500000000000000" pitchFamily="18" charset="-120"/>
              </a:defRPr>
            </a:lvl2pPr>
            <a:lvl3pPr algn="ctr">
              <a:spcBef>
                <a:spcPct val="0"/>
              </a:spcBef>
              <a:defRPr kumimoji="1" sz="4400">
                <a:solidFill>
                  <a:schemeClr val="tx2"/>
                </a:solidFill>
                <a:latin typeface="Times New Roman" panose="02020603050405020304" pitchFamily="18" charset="0"/>
                <a:ea typeface="新細明體" panose="02020500000000000000" pitchFamily="18" charset="-120"/>
              </a:defRPr>
            </a:lvl3pPr>
            <a:lvl4pPr algn="ctr">
              <a:spcBef>
                <a:spcPct val="0"/>
              </a:spcBef>
              <a:defRPr kumimoji="1" sz="4400">
                <a:solidFill>
                  <a:schemeClr val="tx2"/>
                </a:solidFill>
                <a:latin typeface="Times New Roman" panose="02020603050405020304" pitchFamily="18" charset="0"/>
                <a:ea typeface="新細明體" panose="02020500000000000000" pitchFamily="18" charset="-120"/>
              </a:defRPr>
            </a:lvl4pPr>
            <a:lvl5pPr algn="ctr">
              <a:spcBef>
                <a:spcPct val="0"/>
              </a:spcBef>
              <a:defRPr kumimoji="1" sz="4400">
                <a:solidFill>
                  <a:schemeClr val="tx2"/>
                </a:solidFill>
                <a:latin typeface="Times New Roman" panose="02020603050405020304" pitchFamily="18" charset="0"/>
                <a:ea typeface="新細明體" panose="02020500000000000000" pitchFamily="18" charset="-120"/>
              </a:defRPr>
            </a:lvl5pPr>
            <a:lvl6pPr marL="457200" algn="ctr"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6pPr>
            <a:lvl7pPr marL="914400" algn="ctr"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7pPr>
            <a:lvl8pPr marL="1371600" algn="ctr"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8pPr>
            <a:lvl9pPr marL="1828800" algn="ctr"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9pPr>
          </a:lstStyle>
          <a:p>
            <a:pPr algn="l">
              <a:lnSpc>
                <a:spcPct val="90000"/>
              </a:lnSpc>
              <a:spcAft>
                <a:spcPts val="600"/>
              </a:spcAft>
            </a:pPr>
            <a:r>
              <a:rPr lang="en-US" altLang="zh-TW" sz="2000" dirty="0">
                <a:solidFill>
                  <a:schemeClr val="tx1"/>
                </a:solidFill>
                <a:latin typeface="Comic Sans MS" panose="030F0702030302020204" pitchFamily="66" charset="0"/>
                <a:ea typeface="+mj-ea"/>
                <a:cs typeface="+mj-cs"/>
              </a:rPr>
              <a:t>Question: What kind of animal is in the image?</a:t>
            </a:r>
          </a:p>
          <a:p>
            <a:pPr algn="l">
              <a:lnSpc>
                <a:spcPct val="90000"/>
              </a:lnSpc>
              <a:spcAft>
                <a:spcPts val="600"/>
              </a:spcAft>
            </a:pPr>
            <a:r>
              <a:rPr lang="en-US" altLang="zh-TW" sz="2000" dirty="0">
                <a:solidFill>
                  <a:schemeClr val="tx1"/>
                </a:solidFill>
                <a:latin typeface="Comic Sans MS" panose="030F0702030302020204" pitchFamily="66" charset="0"/>
                <a:ea typeface="+mj-ea"/>
                <a:cs typeface="+mj-cs"/>
              </a:rPr>
              <a:t>Answer: Saiga antelope</a:t>
            </a:r>
          </a:p>
          <a:p>
            <a:pPr algn="l">
              <a:lnSpc>
                <a:spcPct val="90000"/>
              </a:lnSpc>
              <a:spcAft>
                <a:spcPts val="600"/>
              </a:spcAft>
            </a:pPr>
            <a:endParaRPr lang="en-US" altLang="zh-TW" sz="2000" dirty="0">
              <a:solidFill>
                <a:schemeClr val="tx1"/>
              </a:solidFill>
              <a:latin typeface="Comic Sans MS" panose="030F0702030302020204" pitchFamily="66" charset="0"/>
              <a:ea typeface="+mj-ea"/>
              <a:cs typeface="+mj-cs"/>
            </a:endParaRPr>
          </a:p>
          <a:p>
            <a:pPr algn="l">
              <a:lnSpc>
                <a:spcPct val="90000"/>
              </a:lnSpc>
              <a:spcAft>
                <a:spcPts val="600"/>
              </a:spcAft>
            </a:pPr>
            <a:r>
              <a:rPr lang="en-US" altLang="zh-TW" sz="2000" dirty="0">
                <a:solidFill>
                  <a:schemeClr val="tx1"/>
                </a:solidFill>
                <a:latin typeface="Comic Sans MS" panose="030F0702030302020204" pitchFamily="66" charset="0"/>
                <a:ea typeface="+mj-ea"/>
                <a:cs typeface="+mj-cs"/>
              </a:rPr>
              <a:t>Question: Where do saiga antelopes live?</a:t>
            </a:r>
          </a:p>
          <a:p>
            <a:pPr algn="l">
              <a:lnSpc>
                <a:spcPct val="90000"/>
              </a:lnSpc>
              <a:spcAft>
                <a:spcPts val="600"/>
              </a:spcAft>
            </a:pPr>
            <a:r>
              <a:rPr lang="en-US" altLang="zh-TW" sz="2000" dirty="0">
                <a:solidFill>
                  <a:schemeClr val="tx1"/>
                </a:solidFill>
                <a:latin typeface="Comic Sans MS" panose="030F0702030302020204" pitchFamily="66" charset="0"/>
                <a:ea typeface="+mj-ea"/>
                <a:cs typeface="+mj-cs"/>
              </a:rPr>
              <a:t>Answer: Central Asia</a:t>
            </a:r>
          </a:p>
          <a:p>
            <a:pPr algn="l">
              <a:lnSpc>
                <a:spcPct val="90000"/>
              </a:lnSpc>
              <a:spcAft>
                <a:spcPts val="600"/>
              </a:spcAft>
            </a:pPr>
            <a:endParaRPr lang="en-US" altLang="zh-TW" sz="2000" dirty="0">
              <a:solidFill>
                <a:schemeClr val="tx1"/>
              </a:solidFill>
              <a:latin typeface="Comic Sans MS" panose="030F0702030302020204" pitchFamily="66" charset="0"/>
              <a:ea typeface="+mj-ea"/>
              <a:cs typeface="+mj-cs"/>
            </a:endParaRPr>
          </a:p>
          <a:p>
            <a:pPr algn="l">
              <a:lnSpc>
                <a:spcPct val="90000"/>
              </a:lnSpc>
              <a:spcAft>
                <a:spcPts val="600"/>
              </a:spcAft>
            </a:pPr>
            <a:r>
              <a:rPr lang="en-US" altLang="zh-TW" sz="2000" dirty="0">
                <a:solidFill>
                  <a:schemeClr val="tx1"/>
                </a:solidFill>
                <a:latin typeface="Comic Sans MS" panose="030F0702030302020204" pitchFamily="66" charset="0"/>
                <a:ea typeface="+mj-ea"/>
                <a:cs typeface="+mj-cs"/>
              </a:rPr>
              <a:t>Question: Why do saiga antelopes walk to higher places in the spring?</a:t>
            </a:r>
          </a:p>
          <a:p>
            <a:pPr algn="l">
              <a:lnSpc>
                <a:spcPct val="90000"/>
              </a:lnSpc>
              <a:spcAft>
                <a:spcPts val="600"/>
              </a:spcAft>
            </a:pPr>
            <a:r>
              <a:rPr lang="en-US" altLang="zh-TW" sz="2000" dirty="0">
                <a:solidFill>
                  <a:schemeClr val="tx1"/>
                </a:solidFill>
                <a:latin typeface="Comic Sans MS" panose="030F0702030302020204" pitchFamily="66" charset="0"/>
                <a:ea typeface="+mj-ea"/>
                <a:cs typeface="+mj-cs"/>
              </a:rPr>
              <a:t>Answer: To find food</a:t>
            </a:r>
          </a:p>
          <a:p>
            <a:pPr algn="l">
              <a:lnSpc>
                <a:spcPct val="90000"/>
              </a:lnSpc>
              <a:spcAft>
                <a:spcPts val="600"/>
              </a:spcAft>
            </a:pPr>
            <a:endParaRPr lang="en-US" altLang="zh-TW" sz="2000" dirty="0">
              <a:solidFill>
                <a:schemeClr val="tx1"/>
              </a:solidFill>
              <a:latin typeface="Comic Sans MS" panose="030F0702030302020204" pitchFamily="66" charset="0"/>
              <a:ea typeface="+mj-ea"/>
              <a:cs typeface="+mj-cs"/>
            </a:endParaRPr>
          </a:p>
          <a:p>
            <a:pPr algn="l">
              <a:lnSpc>
                <a:spcPct val="90000"/>
              </a:lnSpc>
              <a:spcAft>
                <a:spcPts val="600"/>
              </a:spcAft>
            </a:pPr>
            <a:r>
              <a:rPr lang="en-US" altLang="zh-TW" sz="2000" dirty="0">
                <a:solidFill>
                  <a:schemeClr val="tx1"/>
                </a:solidFill>
                <a:latin typeface="Comic Sans MS" panose="030F0702030302020204" pitchFamily="66" charset="0"/>
                <a:ea typeface="+mj-ea"/>
                <a:cs typeface="+mj-cs"/>
              </a:rPr>
              <a:t>Question: How far can a male saiga antelope walk in a day?</a:t>
            </a:r>
          </a:p>
          <a:p>
            <a:pPr algn="l">
              <a:lnSpc>
                <a:spcPct val="90000"/>
              </a:lnSpc>
              <a:spcAft>
                <a:spcPts val="600"/>
              </a:spcAft>
            </a:pPr>
            <a:r>
              <a:rPr lang="en-US" altLang="zh-TW" sz="2000" dirty="0">
                <a:solidFill>
                  <a:schemeClr val="tx1"/>
                </a:solidFill>
                <a:latin typeface="Comic Sans MS" panose="030F0702030302020204" pitchFamily="66" charset="0"/>
                <a:ea typeface="+mj-ea"/>
                <a:cs typeface="+mj-cs"/>
              </a:rPr>
              <a:t>Answer: 35 kilometers</a:t>
            </a:r>
          </a:p>
          <a:p>
            <a:pPr algn="l">
              <a:lnSpc>
                <a:spcPct val="90000"/>
              </a:lnSpc>
              <a:spcAft>
                <a:spcPts val="600"/>
              </a:spcAft>
            </a:pPr>
            <a:endParaRPr lang="en-US" altLang="zh-TW" sz="2000" dirty="0">
              <a:solidFill>
                <a:schemeClr val="tx1"/>
              </a:solidFill>
              <a:latin typeface="Comic Sans MS" panose="030F0702030302020204" pitchFamily="66" charset="0"/>
              <a:ea typeface="+mj-ea"/>
              <a:cs typeface="+mj-cs"/>
            </a:endParaRPr>
          </a:p>
          <a:p>
            <a:pPr algn="l">
              <a:lnSpc>
                <a:spcPct val="90000"/>
              </a:lnSpc>
              <a:spcAft>
                <a:spcPts val="600"/>
              </a:spcAft>
            </a:pPr>
            <a:r>
              <a:rPr lang="en-US" altLang="zh-TW" sz="2000" dirty="0">
                <a:solidFill>
                  <a:schemeClr val="tx1"/>
                </a:solidFill>
                <a:latin typeface="Comic Sans MS" panose="030F0702030302020204" pitchFamily="66" charset="0"/>
                <a:ea typeface="+mj-ea"/>
                <a:cs typeface="+mj-cs"/>
              </a:rPr>
              <a:t>Question: Is it faster for a male or female saiga antelope to walk?</a:t>
            </a:r>
          </a:p>
          <a:p>
            <a:pPr algn="l">
              <a:lnSpc>
                <a:spcPct val="90000"/>
              </a:lnSpc>
              <a:spcAft>
                <a:spcPts val="600"/>
              </a:spcAft>
            </a:pPr>
            <a:r>
              <a:rPr lang="en-US" altLang="zh-TW" sz="2000" dirty="0">
                <a:solidFill>
                  <a:schemeClr val="tx1"/>
                </a:solidFill>
                <a:latin typeface="Comic Sans MS" panose="030F0702030302020204" pitchFamily="66" charset="0"/>
                <a:ea typeface="+mj-ea"/>
                <a:cs typeface="+mj-cs"/>
              </a:rPr>
              <a:t>Answer: A male saiga antelope is faster than a female</a:t>
            </a:r>
          </a:p>
          <a:p>
            <a:pPr algn="l">
              <a:lnSpc>
                <a:spcPct val="90000"/>
              </a:lnSpc>
              <a:spcAft>
                <a:spcPts val="600"/>
              </a:spcAft>
            </a:pPr>
            <a:endParaRPr lang="en-US" altLang="zh-TW" sz="2000" dirty="0">
              <a:solidFill>
                <a:schemeClr val="tx1"/>
              </a:solidFill>
              <a:latin typeface="Comic Sans MS" panose="030F0702030302020204" pitchFamily="66" charset="0"/>
              <a:ea typeface="+mj-ea"/>
              <a:cs typeface="+mj-cs"/>
            </a:endParaRPr>
          </a:p>
          <a:p>
            <a:pPr algn="l">
              <a:lnSpc>
                <a:spcPct val="90000"/>
              </a:lnSpc>
              <a:spcAft>
                <a:spcPts val="600"/>
              </a:spcAft>
            </a:pPr>
            <a:r>
              <a:rPr lang="en-US" altLang="zh-TW" sz="2000" dirty="0">
                <a:solidFill>
                  <a:schemeClr val="tx1"/>
                </a:solidFill>
                <a:latin typeface="Comic Sans MS" panose="030F0702030302020204" pitchFamily="66" charset="0"/>
                <a:ea typeface="+mj-ea"/>
                <a:cs typeface="+mj-cs"/>
              </a:rPr>
              <a:t>Question: Why is the journey more dangerous for a female saiga antelope?</a:t>
            </a:r>
          </a:p>
          <a:p>
            <a:pPr algn="l">
              <a:lnSpc>
                <a:spcPct val="90000"/>
              </a:lnSpc>
              <a:spcAft>
                <a:spcPts val="600"/>
              </a:spcAft>
            </a:pPr>
            <a:r>
              <a:rPr lang="en-US" altLang="zh-TW" sz="2000" dirty="0">
                <a:solidFill>
                  <a:schemeClr val="tx1"/>
                </a:solidFill>
                <a:latin typeface="Comic Sans MS" panose="030F0702030302020204" pitchFamily="66" charset="0"/>
                <a:ea typeface="+mj-ea"/>
                <a:cs typeface="+mj-cs"/>
              </a:rPr>
              <a:t>Answer: Because she has her calf in the spring</a:t>
            </a:r>
          </a:p>
        </p:txBody>
      </p:sp>
    </p:spTree>
    <p:extLst>
      <p:ext uri="{BB962C8B-B14F-4D97-AF65-F5344CB8AC3E}">
        <p14:creationId xmlns:p14="http://schemas.microsoft.com/office/powerpoint/2010/main" val="3571403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barn(inVertical)">
                                      <p:cBhvr>
                                        <p:cTn id="31" dur="500"/>
                                        <p:tgtEl>
                                          <p:spTgt spid="2">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2">
                                            <p:txEl>
                                              <p:pRg st="7" end="7"/>
                                            </p:txEl>
                                          </p:spTgt>
                                        </p:tgtEl>
                                        <p:attrNameLst>
                                          <p:attrName>style.visibility</p:attrName>
                                        </p:attrNameLst>
                                      </p:cBhvr>
                                      <p:to>
                                        <p:strVal val="visible"/>
                                      </p:to>
                                    </p:set>
                                    <p:animEffect transition="in" filter="barn(inVertical)">
                                      <p:cBhvr>
                                        <p:cTn id="36" dur="500"/>
                                        <p:tgtEl>
                                          <p:spTgt spid="2">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animEffect transition="in" filter="barn(inVertical)">
                                      <p:cBhvr>
                                        <p:cTn id="41" dur="500"/>
                                        <p:tgtEl>
                                          <p:spTgt spid="2">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2">
                                            <p:txEl>
                                              <p:pRg st="10" end="10"/>
                                            </p:txEl>
                                          </p:spTgt>
                                        </p:tgtEl>
                                        <p:attrNameLst>
                                          <p:attrName>style.visibility</p:attrName>
                                        </p:attrNameLst>
                                      </p:cBhvr>
                                      <p:to>
                                        <p:strVal val="visible"/>
                                      </p:to>
                                    </p:set>
                                    <p:animEffect transition="in" filter="barn(inVertical)">
                                      <p:cBhvr>
                                        <p:cTn id="46" dur="500"/>
                                        <p:tgtEl>
                                          <p:spTgt spid="2">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nodeType="clickEffect">
                                  <p:stCondLst>
                                    <p:cond delay="0"/>
                                  </p:stCondLst>
                                  <p:childTnLst>
                                    <p:set>
                                      <p:cBhvr>
                                        <p:cTn id="50" dur="1" fill="hold">
                                          <p:stCondLst>
                                            <p:cond delay="0"/>
                                          </p:stCondLst>
                                        </p:cTn>
                                        <p:tgtEl>
                                          <p:spTgt spid="2">
                                            <p:txEl>
                                              <p:pRg st="12" end="12"/>
                                            </p:txEl>
                                          </p:spTgt>
                                        </p:tgtEl>
                                        <p:attrNameLst>
                                          <p:attrName>style.visibility</p:attrName>
                                        </p:attrNameLst>
                                      </p:cBhvr>
                                      <p:to>
                                        <p:strVal val="visible"/>
                                      </p:to>
                                    </p:set>
                                    <p:animEffect transition="in" filter="circle(in)">
                                      <p:cBhvr>
                                        <p:cTn id="51" dur="2000"/>
                                        <p:tgtEl>
                                          <p:spTgt spid="2">
                                            <p:txEl>
                                              <p:pRg st="12" end="1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6" presetClass="entr" presetSubtype="16" fill="hold" nodeType="clickEffect">
                                  <p:stCondLst>
                                    <p:cond delay="0"/>
                                  </p:stCondLst>
                                  <p:childTnLst>
                                    <p:set>
                                      <p:cBhvr>
                                        <p:cTn id="55" dur="1" fill="hold">
                                          <p:stCondLst>
                                            <p:cond delay="0"/>
                                          </p:stCondLst>
                                        </p:cTn>
                                        <p:tgtEl>
                                          <p:spTgt spid="2">
                                            <p:txEl>
                                              <p:pRg st="13" end="13"/>
                                            </p:txEl>
                                          </p:spTgt>
                                        </p:tgtEl>
                                        <p:attrNameLst>
                                          <p:attrName>style.visibility</p:attrName>
                                        </p:attrNameLst>
                                      </p:cBhvr>
                                      <p:to>
                                        <p:strVal val="visible"/>
                                      </p:to>
                                    </p:set>
                                    <p:animEffect transition="in" filter="circle(in)">
                                      <p:cBhvr>
                                        <p:cTn id="56" dur="2000"/>
                                        <p:tgtEl>
                                          <p:spTgt spid="2">
                                            <p:txEl>
                                              <p:pRg st="13" end="1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6" presetClass="entr" presetSubtype="16" fill="hold" nodeType="clickEffect">
                                  <p:stCondLst>
                                    <p:cond delay="0"/>
                                  </p:stCondLst>
                                  <p:childTnLst>
                                    <p:set>
                                      <p:cBhvr>
                                        <p:cTn id="60" dur="1" fill="hold">
                                          <p:stCondLst>
                                            <p:cond delay="0"/>
                                          </p:stCondLst>
                                        </p:cTn>
                                        <p:tgtEl>
                                          <p:spTgt spid="2">
                                            <p:txEl>
                                              <p:pRg st="15" end="15"/>
                                            </p:txEl>
                                          </p:spTgt>
                                        </p:tgtEl>
                                        <p:attrNameLst>
                                          <p:attrName>style.visibility</p:attrName>
                                        </p:attrNameLst>
                                      </p:cBhvr>
                                      <p:to>
                                        <p:strVal val="visible"/>
                                      </p:to>
                                    </p:set>
                                    <p:animEffect transition="in" filter="circle(in)">
                                      <p:cBhvr>
                                        <p:cTn id="61" dur="2000"/>
                                        <p:tgtEl>
                                          <p:spTgt spid="2">
                                            <p:txEl>
                                              <p:pRg st="15" end="15"/>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6" presetClass="entr" presetSubtype="16" fill="hold" nodeType="clickEffect">
                                  <p:stCondLst>
                                    <p:cond delay="0"/>
                                  </p:stCondLst>
                                  <p:childTnLst>
                                    <p:set>
                                      <p:cBhvr>
                                        <p:cTn id="65" dur="1" fill="hold">
                                          <p:stCondLst>
                                            <p:cond delay="0"/>
                                          </p:stCondLst>
                                        </p:cTn>
                                        <p:tgtEl>
                                          <p:spTgt spid="2">
                                            <p:txEl>
                                              <p:pRg st="16" end="16"/>
                                            </p:txEl>
                                          </p:spTgt>
                                        </p:tgtEl>
                                        <p:attrNameLst>
                                          <p:attrName>style.visibility</p:attrName>
                                        </p:attrNameLst>
                                      </p:cBhvr>
                                      <p:to>
                                        <p:strVal val="visible"/>
                                      </p:to>
                                    </p:set>
                                    <p:animEffect transition="in" filter="circle(in)">
                                      <p:cBhvr>
                                        <p:cTn id="66" dur="2000"/>
                                        <p:tgtEl>
                                          <p:spTgt spid="2">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8C92F9-3833-8215-B034-F8B3EA1C8A4D}"/>
              </a:ext>
            </a:extLst>
          </p:cNvPr>
          <p:cNvSpPr txBox="1"/>
          <p:nvPr/>
        </p:nvSpPr>
        <p:spPr>
          <a:xfrm>
            <a:off x="243581" y="551289"/>
            <a:ext cx="5695998" cy="5016758"/>
          </a:xfrm>
          <a:prstGeom prst="rect">
            <a:avLst/>
          </a:prstGeom>
          <a:noFill/>
        </p:spPr>
        <p:txBody>
          <a:bodyPr wrap="square" numCol="1">
            <a:spAutoFit/>
          </a:bodyPr>
          <a:lstStyle/>
          <a:p>
            <a:r>
              <a:rPr lang="en-US" sz="1600" dirty="0">
                <a:latin typeface="Comic Sans MS" panose="030F0702030302020204" pitchFamily="66" charset="0"/>
              </a:rPr>
              <a:t>1. Saiga antelopes live in ________.</a:t>
            </a:r>
          </a:p>
          <a:p>
            <a:r>
              <a:rPr lang="en-US" sz="1600" dirty="0">
                <a:latin typeface="Comic Sans MS" panose="030F0702030302020204" pitchFamily="66" charset="0"/>
              </a:rPr>
              <a:t>a) Africa</a:t>
            </a:r>
          </a:p>
          <a:p>
            <a:r>
              <a:rPr lang="en-US" sz="1600" dirty="0">
                <a:latin typeface="Comic Sans MS" panose="030F0702030302020204" pitchFamily="66" charset="0"/>
              </a:rPr>
              <a:t>b) Central Asia</a:t>
            </a:r>
          </a:p>
          <a:p>
            <a:r>
              <a:rPr lang="en-US" sz="1600" dirty="0">
                <a:latin typeface="Comic Sans MS" panose="030F0702030302020204" pitchFamily="66" charset="0"/>
              </a:rPr>
              <a:t>c) South America</a:t>
            </a:r>
          </a:p>
          <a:p>
            <a:endParaRPr lang="en-US" sz="1600" dirty="0">
              <a:latin typeface="Comic Sans MS" panose="030F0702030302020204" pitchFamily="66" charset="0"/>
            </a:endParaRPr>
          </a:p>
          <a:p>
            <a:r>
              <a:rPr lang="en-US" sz="1600" dirty="0">
                <a:latin typeface="Comic Sans MS" panose="030F0702030302020204" pitchFamily="66" charset="0"/>
              </a:rPr>
              <a:t>2. In which season do Saiga antelopes walk to higher places for food?</a:t>
            </a:r>
          </a:p>
          <a:p>
            <a:r>
              <a:rPr lang="en-US" sz="1600" dirty="0">
                <a:latin typeface="Comic Sans MS" panose="030F0702030302020204" pitchFamily="66" charset="0"/>
              </a:rPr>
              <a:t>a) Summer</a:t>
            </a:r>
          </a:p>
          <a:p>
            <a:r>
              <a:rPr lang="en-US" sz="1600" dirty="0">
                <a:latin typeface="Comic Sans MS" panose="030F0702030302020204" pitchFamily="66" charset="0"/>
              </a:rPr>
              <a:t>b) Spring</a:t>
            </a:r>
          </a:p>
          <a:p>
            <a:r>
              <a:rPr lang="en-US" sz="1600" dirty="0">
                <a:latin typeface="Comic Sans MS" panose="030F0702030302020204" pitchFamily="66" charset="0"/>
              </a:rPr>
              <a:t>c) Winter</a:t>
            </a:r>
          </a:p>
          <a:p>
            <a:endParaRPr lang="en-US" sz="1600" dirty="0">
              <a:latin typeface="Comic Sans MS" panose="030F0702030302020204" pitchFamily="66" charset="0"/>
            </a:endParaRPr>
          </a:p>
          <a:p>
            <a:r>
              <a:rPr lang="en-US" sz="1600" dirty="0">
                <a:latin typeface="Comic Sans MS" panose="030F0702030302020204" pitchFamily="66" charset="0"/>
              </a:rPr>
              <a:t>3. A male saiga can walk ________ kilometers a day.</a:t>
            </a:r>
          </a:p>
          <a:p>
            <a:r>
              <a:rPr lang="en-US" sz="1600" dirty="0">
                <a:latin typeface="Comic Sans MS" panose="030F0702030302020204" pitchFamily="66" charset="0"/>
              </a:rPr>
              <a:t>a) 10</a:t>
            </a:r>
          </a:p>
          <a:p>
            <a:r>
              <a:rPr lang="en-US" sz="1600" dirty="0">
                <a:latin typeface="Comic Sans MS" panose="030F0702030302020204" pitchFamily="66" charset="0"/>
              </a:rPr>
              <a:t>b) 20</a:t>
            </a:r>
          </a:p>
          <a:p>
            <a:r>
              <a:rPr lang="en-US" sz="1600" dirty="0">
                <a:latin typeface="Comic Sans MS" panose="030F0702030302020204" pitchFamily="66" charset="0"/>
              </a:rPr>
              <a:t>c) 35</a:t>
            </a:r>
          </a:p>
          <a:p>
            <a:endParaRPr lang="en-US" sz="1600" dirty="0">
              <a:latin typeface="Comic Sans MS" panose="030F0702030302020204" pitchFamily="66" charset="0"/>
            </a:endParaRPr>
          </a:p>
          <a:p>
            <a:r>
              <a:rPr lang="en-US" sz="1600" dirty="0">
                <a:latin typeface="Comic Sans MS" panose="030F0702030302020204" pitchFamily="66" charset="0"/>
              </a:rPr>
              <a:t>4. Is the male saiga faster than the female saiga?</a:t>
            </a:r>
          </a:p>
          <a:p>
            <a:r>
              <a:rPr lang="en-US" sz="1600" dirty="0">
                <a:latin typeface="Comic Sans MS" panose="030F0702030302020204" pitchFamily="66" charset="0"/>
              </a:rPr>
              <a:t>a) Yes</a:t>
            </a:r>
          </a:p>
          <a:p>
            <a:r>
              <a:rPr lang="en-US" sz="1600" dirty="0">
                <a:latin typeface="Comic Sans MS" panose="030F0702030302020204" pitchFamily="66" charset="0"/>
              </a:rPr>
              <a:t>b) No</a:t>
            </a:r>
          </a:p>
          <a:p>
            <a:r>
              <a:rPr lang="en-US" sz="1600" dirty="0">
                <a:latin typeface="Comic Sans MS" panose="030F0702030302020204" pitchFamily="66" charset="0"/>
              </a:rPr>
              <a:t>c) It depends on the season</a:t>
            </a:r>
          </a:p>
        </p:txBody>
      </p:sp>
      <p:sp>
        <p:nvSpPr>
          <p:cNvPr id="6" name="TextBox 5">
            <a:extLst>
              <a:ext uri="{FF2B5EF4-FFF2-40B4-BE49-F238E27FC236}">
                <a16:creationId xmlns:a16="http://schemas.microsoft.com/office/drawing/2014/main" id="{C0DA7CFA-7BE6-1B15-ADF0-FC447AB18AF2}"/>
              </a:ext>
            </a:extLst>
          </p:cNvPr>
          <p:cNvSpPr txBox="1"/>
          <p:nvPr/>
        </p:nvSpPr>
        <p:spPr>
          <a:xfrm>
            <a:off x="6252422" y="477998"/>
            <a:ext cx="5661367" cy="5509200"/>
          </a:xfrm>
          <a:prstGeom prst="rect">
            <a:avLst/>
          </a:prstGeom>
          <a:noFill/>
        </p:spPr>
        <p:txBody>
          <a:bodyPr wrap="square">
            <a:spAutoFit/>
          </a:bodyPr>
          <a:lstStyle/>
          <a:p>
            <a:r>
              <a:rPr lang="en-US" sz="1600" dirty="0">
                <a:latin typeface="Comic Sans MS" panose="030F0702030302020204" pitchFamily="66" charset="0"/>
              </a:rPr>
              <a:t>5. Why is the journey more dangerous for a female saiga in the spring?</a:t>
            </a:r>
          </a:p>
          <a:p>
            <a:r>
              <a:rPr lang="en-US" sz="1600" dirty="0">
                <a:latin typeface="Comic Sans MS" panose="030F0702030302020204" pitchFamily="66" charset="0"/>
              </a:rPr>
              <a:t>a) Because she doesn't like the spring weather</a:t>
            </a:r>
          </a:p>
          <a:p>
            <a:r>
              <a:rPr lang="en-US" sz="1600" dirty="0">
                <a:latin typeface="Comic Sans MS" panose="030F0702030302020204" pitchFamily="66" charset="0"/>
              </a:rPr>
              <a:t>b) Because she has her calf in the spring</a:t>
            </a:r>
          </a:p>
          <a:p>
            <a:r>
              <a:rPr lang="en-US" sz="1600" dirty="0">
                <a:latin typeface="Comic Sans MS" panose="030F0702030302020204" pitchFamily="66" charset="0"/>
              </a:rPr>
              <a:t>c) Because there is less food available in the spring</a:t>
            </a:r>
          </a:p>
          <a:p>
            <a:endParaRPr lang="en-US" sz="1600" dirty="0">
              <a:latin typeface="Comic Sans MS" panose="030F0702030302020204" pitchFamily="66" charset="0"/>
            </a:endParaRPr>
          </a:p>
          <a:p>
            <a:r>
              <a:rPr lang="en-US" sz="1600" dirty="0">
                <a:latin typeface="Comic Sans MS" panose="030F0702030302020204" pitchFamily="66" charset="0"/>
              </a:rPr>
              <a:t>6. What is the main reason Saiga antelopes make this journey?</a:t>
            </a:r>
          </a:p>
          <a:p>
            <a:r>
              <a:rPr lang="en-US" sz="1600" dirty="0">
                <a:latin typeface="Comic Sans MS" panose="030F0702030302020204" pitchFamily="66" charset="0"/>
              </a:rPr>
              <a:t>a) To find a mate</a:t>
            </a:r>
          </a:p>
          <a:p>
            <a:r>
              <a:rPr lang="en-US" sz="1600" dirty="0">
                <a:latin typeface="Comic Sans MS" panose="030F0702030302020204" pitchFamily="66" charset="0"/>
              </a:rPr>
              <a:t>b) To escape from predators</a:t>
            </a:r>
          </a:p>
          <a:p>
            <a:r>
              <a:rPr lang="en-US" sz="1600" dirty="0">
                <a:latin typeface="Comic Sans MS" panose="030F0702030302020204" pitchFamily="66" charset="0"/>
              </a:rPr>
              <a:t>c) To find food</a:t>
            </a:r>
          </a:p>
          <a:p>
            <a:endParaRPr lang="en-US" sz="1600" dirty="0">
              <a:latin typeface="Comic Sans MS" panose="030F0702030302020204" pitchFamily="66" charset="0"/>
            </a:endParaRPr>
          </a:p>
          <a:p>
            <a:r>
              <a:rPr lang="en-US" sz="1600" dirty="0">
                <a:latin typeface="Comic Sans MS" panose="030F0702030302020204" pitchFamily="66" charset="0"/>
              </a:rPr>
              <a:t>7. Saiga antelopes are known for their long ________ during the spring.</a:t>
            </a:r>
          </a:p>
          <a:p>
            <a:r>
              <a:rPr lang="en-US" sz="1600" dirty="0">
                <a:latin typeface="Comic Sans MS" panose="030F0702030302020204" pitchFamily="66" charset="0"/>
              </a:rPr>
              <a:t>a) hibernation</a:t>
            </a:r>
          </a:p>
          <a:p>
            <a:r>
              <a:rPr lang="en-US" sz="1600" dirty="0">
                <a:latin typeface="Comic Sans MS" panose="030F0702030302020204" pitchFamily="66" charset="0"/>
              </a:rPr>
              <a:t>b) migration</a:t>
            </a:r>
          </a:p>
          <a:p>
            <a:r>
              <a:rPr lang="en-US" sz="1600" dirty="0">
                <a:latin typeface="Comic Sans MS" panose="030F0702030302020204" pitchFamily="66" charset="0"/>
              </a:rPr>
              <a:t>c) sleep</a:t>
            </a:r>
          </a:p>
          <a:p>
            <a:endParaRPr lang="en-US" sz="1600" dirty="0">
              <a:latin typeface="Comic Sans MS" panose="030F0702030302020204" pitchFamily="66" charset="0"/>
            </a:endParaRPr>
          </a:p>
          <a:p>
            <a:r>
              <a:rPr lang="en-US" sz="1600" dirty="0">
                <a:latin typeface="Comic Sans MS" panose="030F0702030302020204" pitchFamily="66" charset="0"/>
              </a:rPr>
              <a:t>8. Which continent is Central Asia located on?</a:t>
            </a:r>
          </a:p>
          <a:p>
            <a:r>
              <a:rPr lang="en-US" sz="1600" dirty="0">
                <a:latin typeface="Comic Sans MS" panose="030F0702030302020204" pitchFamily="66" charset="0"/>
              </a:rPr>
              <a:t>a) Europe</a:t>
            </a:r>
          </a:p>
          <a:p>
            <a:r>
              <a:rPr lang="en-US" sz="1600" dirty="0">
                <a:latin typeface="Comic Sans MS" panose="030F0702030302020204" pitchFamily="66" charset="0"/>
              </a:rPr>
              <a:t>b) Asia</a:t>
            </a:r>
          </a:p>
          <a:p>
            <a:r>
              <a:rPr lang="en-US" sz="1600" dirty="0">
                <a:latin typeface="Comic Sans MS" panose="030F0702030302020204" pitchFamily="66" charset="0"/>
              </a:rPr>
              <a:t>c) Africa</a:t>
            </a:r>
          </a:p>
        </p:txBody>
      </p:sp>
      <p:sp>
        <p:nvSpPr>
          <p:cNvPr id="8" name="TextBox 7">
            <a:extLst>
              <a:ext uri="{FF2B5EF4-FFF2-40B4-BE49-F238E27FC236}">
                <a16:creationId xmlns:a16="http://schemas.microsoft.com/office/drawing/2014/main" id="{E0D34A7E-1862-8B79-A57A-30BB4F34128B}"/>
              </a:ext>
            </a:extLst>
          </p:cNvPr>
          <p:cNvSpPr txBox="1"/>
          <p:nvPr/>
        </p:nvSpPr>
        <p:spPr>
          <a:xfrm>
            <a:off x="0" y="6215322"/>
            <a:ext cx="12059920" cy="553998"/>
          </a:xfrm>
          <a:prstGeom prst="rect">
            <a:avLst/>
          </a:prstGeom>
          <a:noFill/>
        </p:spPr>
        <p:txBody>
          <a:bodyPr wrap="square">
            <a:spAutoFit/>
          </a:bodyPr>
          <a:lstStyle/>
          <a:p>
            <a:r>
              <a:rPr lang="en-US" sz="1500" b="1" dirty="0">
                <a:latin typeface="Comic Sans MS" panose="030F0702030302020204" pitchFamily="66" charset="0"/>
              </a:rPr>
              <a:t>Answers</a:t>
            </a:r>
            <a:r>
              <a:rPr lang="en-US" sz="1500" dirty="0">
                <a:latin typeface="Comic Sans MS" panose="030F0702030302020204" pitchFamily="66" charset="0"/>
              </a:rPr>
              <a:t>: 1.b) Central Asia 2.b) Spring 3.c) 35 4.a) Yes 5.b) Because she has her calf in the spring 6.c) To find food 7.b) migration 8.b) Asia</a:t>
            </a:r>
          </a:p>
        </p:txBody>
      </p:sp>
    </p:spTree>
    <p:extLst>
      <p:ext uri="{BB962C8B-B14F-4D97-AF65-F5344CB8AC3E}">
        <p14:creationId xmlns:p14="http://schemas.microsoft.com/office/powerpoint/2010/main" val="353141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Rectangle 31">
            <a:extLst>
              <a:ext uri="{FF2B5EF4-FFF2-40B4-BE49-F238E27FC236}">
                <a16:creationId xmlns:a16="http://schemas.microsoft.com/office/drawing/2014/main" id="{846EB6A9-BA43-73AD-2402-DE8F23514CEF}"/>
              </a:ext>
            </a:extLst>
          </p:cNvPr>
          <p:cNvSpPr>
            <a:spLocks noChangeArrowheads="1"/>
          </p:cNvSpPr>
          <p:nvPr/>
        </p:nvSpPr>
        <p:spPr bwMode="auto">
          <a:xfrm>
            <a:off x="66897" y="40868"/>
            <a:ext cx="11975946" cy="67762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t">
            <a:noAutofit/>
          </a:bodyPr>
          <a:lstStyle>
            <a:lvl1pPr algn="ctr">
              <a:spcBef>
                <a:spcPct val="0"/>
              </a:spcBef>
              <a:defRPr kumimoji="1" sz="4400">
                <a:solidFill>
                  <a:schemeClr val="tx2"/>
                </a:solidFill>
                <a:latin typeface="Times New Roman" panose="02020603050405020304" pitchFamily="18" charset="0"/>
                <a:ea typeface="新細明體" panose="02020500000000000000" pitchFamily="18" charset="-120"/>
              </a:defRPr>
            </a:lvl1pPr>
            <a:lvl2pPr algn="ctr">
              <a:spcBef>
                <a:spcPct val="0"/>
              </a:spcBef>
              <a:defRPr kumimoji="1" sz="4400">
                <a:solidFill>
                  <a:schemeClr val="tx2"/>
                </a:solidFill>
                <a:latin typeface="Times New Roman" panose="02020603050405020304" pitchFamily="18" charset="0"/>
                <a:ea typeface="新細明體" panose="02020500000000000000" pitchFamily="18" charset="-120"/>
              </a:defRPr>
            </a:lvl2pPr>
            <a:lvl3pPr algn="ctr">
              <a:spcBef>
                <a:spcPct val="0"/>
              </a:spcBef>
              <a:defRPr kumimoji="1" sz="4400">
                <a:solidFill>
                  <a:schemeClr val="tx2"/>
                </a:solidFill>
                <a:latin typeface="Times New Roman" panose="02020603050405020304" pitchFamily="18" charset="0"/>
                <a:ea typeface="新細明體" panose="02020500000000000000" pitchFamily="18" charset="-120"/>
              </a:defRPr>
            </a:lvl3pPr>
            <a:lvl4pPr algn="ctr">
              <a:spcBef>
                <a:spcPct val="0"/>
              </a:spcBef>
              <a:defRPr kumimoji="1" sz="4400">
                <a:solidFill>
                  <a:schemeClr val="tx2"/>
                </a:solidFill>
                <a:latin typeface="Times New Roman" panose="02020603050405020304" pitchFamily="18" charset="0"/>
                <a:ea typeface="新細明體" panose="02020500000000000000" pitchFamily="18" charset="-120"/>
              </a:defRPr>
            </a:lvl4pPr>
            <a:lvl5pPr algn="ctr">
              <a:spcBef>
                <a:spcPct val="0"/>
              </a:spcBef>
              <a:defRPr kumimoji="1" sz="4400">
                <a:solidFill>
                  <a:schemeClr val="tx2"/>
                </a:solidFill>
                <a:latin typeface="Times New Roman" panose="02020603050405020304" pitchFamily="18" charset="0"/>
                <a:ea typeface="新細明體" panose="02020500000000000000" pitchFamily="18" charset="-120"/>
              </a:defRPr>
            </a:lvl5pPr>
            <a:lvl6pPr marL="457200" algn="ctr"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6pPr>
            <a:lvl7pPr marL="914400" algn="ctr"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7pPr>
            <a:lvl8pPr marL="1371600" algn="ctr"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8pPr>
            <a:lvl9pPr marL="1828800" algn="ctr"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9pPr>
          </a:lstStyle>
          <a:p>
            <a:pPr algn="l">
              <a:lnSpc>
                <a:spcPct val="90000"/>
              </a:lnSpc>
              <a:spcAft>
                <a:spcPts val="600"/>
              </a:spcAft>
            </a:pPr>
            <a:r>
              <a:rPr lang="en-US" altLang="zh-TW" sz="2000" dirty="0">
                <a:solidFill>
                  <a:schemeClr val="tx1"/>
                </a:solidFill>
                <a:latin typeface="Comic Sans MS" panose="030F0702030302020204" pitchFamily="66" charset="0"/>
                <a:ea typeface="+mj-ea"/>
                <a:cs typeface="+mj-cs"/>
              </a:rPr>
              <a:t>Question: What kind of animal is in the image?</a:t>
            </a:r>
          </a:p>
          <a:p>
            <a:pPr algn="l">
              <a:lnSpc>
                <a:spcPct val="90000"/>
              </a:lnSpc>
              <a:spcAft>
                <a:spcPts val="600"/>
              </a:spcAft>
            </a:pPr>
            <a:r>
              <a:rPr lang="en-US" altLang="zh-TW" sz="2000" dirty="0">
                <a:solidFill>
                  <a:schemeClr val="tx1"/>
                </a:solidFill>
                <a:latin typeface="Comic Sans MS" panose="030F0702030302020204" pitchFamily="66" charset="0"/>
                <a:ea typeface="+mj-ea"/>
                <a:cs typeface="+mj-cs"/>
              </a:rPr>
              <a:t>Answer: Tree frog</a:t>
            </a:r>
          </a:p>
          <a:p>
            <a:pPr algn="l">
              <a:lnSpc>
                <a:spcPct val="90000"/>
              </a:lnSpc>
              <a:spcAft>
                <a:spcPts val="600"/>
              </a:spcAft>
            </a:pPr>
            <a:endParaRPr lang="en-US" altLang="zh-TW" sz="2000" dirty="0">
              <a:solidFill>
                <a:schemeClr val="tx1"/>
              </a:solidFill>
              <a:latin typeface="Comic Sans MS" panose="030F0702030302020204" pitchFamily="66" charset="0"/>
              <a:ea typeface="+mj-ea"/>
              <a:cs typeface="+mj-cs"/>
            </a:endParaRPr>
          </a:p>
          <a:p>
            <a:pPr algn="l">
              <a:lnSpc>
                <a:spcPct val="90000"/>
              </a:lnSpc>
              <a:spcAft>
                <a:spcPts val="600"/>
              </a:spcAft>
            </a:pPr>
            <a:r>
              <a:rPr lang="en-US" altLang="zh-TW" sz="2000" dirty="0">
                <a:solidFill>
                  <a:schemeClr val="tx1"/>
                </a:solidFill>
                <a:latin typeface="Comic Sans MS" panose="030F0702030302020204" pitchFamily="66" charset="0"/>
                <a:ea typeface="+mj-ea"/>
                <a:cs typeface="+mj-cs"/>
              </a:rPr>
              <a:t>Question: What is the tree frog doing in the image?</a:t>
            </a:r>
          </a:p>
          <a:p>
            <a:pPr algn="l">
              <a:lnSpc>
                <a:spcPct val="90000"/>
              </a:lnSpc>
              <a:spcAft>
                <a:spcPts val="600"/>
              </a:spcAft>
            </a:pPr>
            <a:r>
              <a:rPr lang="en-US" altLang="zh-TW" sz="2000" dirty="0">
                <a:solidFill>
                  <a:schemeClr val="tx1"/>
                </a:solidFill>
                <a:latin typeface="Comic Sans MS" panose="030F0702030302020204" pitchFamily="66" charset="0"/>
                <a:ea typeface="+mj-ea"/>
                <a:cs typeface="+mj-cs"/>
              </a:rPr>
              <a:t>Answer: Laying its eggs in water</a:t>
            </a:r>
          </a:p>
          <a:p>
            <a:pPr algn="l">
              <a:lnSpc>
                <a:spcPct val="90000"/>
              </a:lnSpc>
              <a:spcAft>
                <a:spcPts val="600"/>
              </a:spcAft>
            </a:pPr>
            <a:endParaRPr lang="en-US" altLang="zh-TW" sz="2000" dirty="0">
              <a:solidFill>
                <a:schemeClr val="tx1"/>
              </a:solidFill>
              <a:latin typeface="Comic Sans MS" panose="030F0702030302020204" pitchFamily="66" charset="0"/>
              <a:ea typeface="+mj-ea"/>
              <a:cs typeface="+mj-cs"/>
            </a:endParaRPr>
          </a:p>
          <a:p>
            <a:pPr algn="l">
              <a:lnSpc>
                <a:spcPct val="90000"/>
              </a:lnSpc>
              <a:spcAft>
                <a:spcPts val="600"/>
              </a:spcAft>
            </a:pPr>
            <a:r>
              <a:rPr lang="en-US" altLang="zh-TW" sz="2000" dirty="0">
                <a:solidFill>
                  <a:schemeClr val="tx1"/>
                </a:solidFill>
                <a:latin typeface="Comic Sans MS" panose="030F0702030302020204" pitchFamily="66" charset="0"/>
                <a:ea typeface="+mj-ea"/>
                <a:cs typeface="+mj-cs"/>
              </a:rPr>
              <a:t>Question: Why do tree frogs have to climb down trees to lay their eggs in water?</a:t>
            </a:r>
          </a:p>
          <a:p>
            <a:pPr algn="l">
              <a:lnSpc>
                <a:spcPct val="90000"/>
              </a:lnSpc>
              <a:spcAft>
                <a:spcPts val="600"/>
              </a:spcAft>
            </a:pPr>
            <a:r>
              <a:rPr lang="en-US" altLang="zh-TW" sz="2000" dirty="0">
                <a:solidFill>
                  <a:schemeClr val="tx1"/>
                </a:solidFill>
                <a:latin typeface="Comic Sans MS" panose="030F0702030302020204" pitchFamily="66" charset="0"/>
                <a:ea typeface="+mj-ea"/>
                <a:cs typeface="+mj-cs"/>
              </a:rPr>
              <a:t>Answer: Because tree frogs are amphibians, which means they need to live in both water and on land. Their eggs need to be laid in water in order to hatch.</a:t>
            </a:r>
          </a:p>
          <a:p>
            <a:pPr algn="l">
              <a:lnSpc>
                <a:spcPct val="90000"/>
              </a:lnSpc>
              <a:spcAft>
                <a:spcPts val="600"/>
              </a:spcAft>
            </a:pPr>
            <a:endParaRPr lang="en-US" altLang="zh-TW" sz="2000" dirty="0">
              <a:solidFill>
                <a:schemeClr val="tx1"/>
              </a:solidFill>
              <a:latin typeface="Comic Sans MS" panose="030F0702030302020204" pitchFamily="66" charset="0"/>
              <a:ea typeface="+mj-ea"/>
              <a:cs typeface="+mj-cs"/>
            </a:endParaRPr>
          </a:p>
          <a:p>
            <a:pPr algn="l">
              <a:lnSpc>
                <a:spcPct val="90000"/>
              </a:lnSpc>
              <a:spcAft>
                <a:spcPts val="600"/>
              </a:spcAft>
            </a:pPr>
            <a:r>
              <a:rPr lang="en-US" altLang="zh-TW" sz="2000" dirty="0">
                <a:solidFill>
                  <a:schemeClr val="tx1"/>
                </a:solidFill>
                <a:latin typeface="Comic Sans MS" panose="030F0702030302020204" pitchFamily="66" charset="0"/>
                <a:ea typeface="+mj-ea"/>
                <a:cs typeface="+mj-cs"/>
              </a:rPr>
              <a:t>Question: How far does the tree frog have to climb down the tree to lay its eggs?</a:t>
            </a:r>
          </a:p>
          <a:p>
            <a:pPr algn="l">
              <a:lnSpc>
                <a:spcPct val="90000"/>
              </a:lnSpc>
              <a:spcAft>
                <a:spcPts val="600"/>
              </a:spcAft>
            </a:pPr>
            <a:r>
              <a:rPr lang="en-US" altLang="zh-TW" sz="2000" dirty="0">
                <a:solidFill>
                  <a:schemeClr val="tx1"/>
                </a:solidFill>
                <a:latin typeface="Comic Sans MS" panose="030F0702030302020204" pitchFamily="66" charset="0"/>
                <a:ea typeface="+mj-ea"/>
                <a:cs typeface="+mj-cs"/>
              </a:rPr>
              <a:t>Answer: 30 meters</a:t>
            </a:r>
          </a:p>
          <a:p>
            <a:pPr algn="l">
              <a:lnSpc>
                <a:spcPct val="90000"/>
              </a:lnSpc>
              <a:spcAft>
                <a:spcPts val="600"/>
              </a:spcAft>
            </a:pPr>
            <a:endParaRPr lang="en-US" altLang="zh-TW" sz="2000" dirty="0">
              <a:solidFill>
                <a:schemeClr val="tx1"/>
              </a:solidFill>
              <a:latin typeface="Comic Sans MS" panose="030F0702030302020204" pitchFamily="66" charset="0"/>
              <a:ea typeface="+mj-ea"/>
              <a:cs typeface="+mj-cs"/>
            </a:endParaRPr>
          </a:p>
          <a:p>
            <a:pPr algn="l">
              <a:lnSpc>
                <a:spcPct val="90000"/>
              </a:lnSpc>
              <a:spcAft>
                <a:spcPts val="600"/>
              </a:spcAft>
            </a:pPr>
            <a:r>
              <a:rPr lang="en-US" altLang="zh-TW" sz="2000" dirty="0">
                <a:solidFill>
                  <a:schemeClr val="tx1"/>
                </a:solidFill>
                <a:latin typeface="Comic Sans MS" panose="030F0702030302020204" pitchFamily="66" charset="0"/>
                <a:ea typeface="+mj-ea"/>
                <a:cs typeface="+mj-cs"/>
              </a:rPr>
              <a:t>Question: Is it easier for a tree frog to climb up the tree or down the tree?</a:t>
            </a:r>
          </a:p>
          <a:p>
            <a:pPr algn="l">
              <a:lnSpc>
                <a:spcPct val="90000"/>
              </a:lnSpc>
              <a:spcAft>
                <a:spcPts val="600"/>
              </a:spcAft>
            </a:pPr>
            <a:r>
              <a:rPr lang="en-US" altLang="zh-TW" sz="2000" dirty="0">
                <a:solidFill>
                  <a:schemeClr val="tx1"/>
                </a:solidFill>
                <a:latin typeface="Comic Sans MS" panose="030F0702030302020204" pitchFamily="66" charset="0"/>
                <a:ea typeface="+mj-ea"/>
                <a:cs typeface="+mj-cs"/>
              </a:rPr>
              <a:t>Answer: It is easier for a tree frog to climb up the tree than down the tree. Tree frogs have special adaptations that help them climb, such as sticky toe pads.</a:t>
            </a:r>
          </a:p>
          <a:p>
            <a:pPr algn="l">
              <a:lnSpc>
                <a:spcPct val="90000"/>
              </a:lnSpc>
              <a:spcAft>
                <a:spcPts val="600"/>
              </a:spcAft>
            </a:pPr>
            <a:endParaRPr lang="en-US" altLang="zh-TW" sz="2000" dirty="0">
              <a:solidFill>
                <a:schemeClr val="tx1"/>
              </a:solidFill>
              <a:latin typeface="Comic Sans MS" panose="030F0702030302020204" pitchFamily="66" charset="0"/>
              <a:ea typeface="+mj-ea"/>
              <a:cs typeface="+mj-cs"/>
            </a:endParaRPr>
          </a:p>
          <a:p>
            <a:pPr algn="l">
              <a:lnSpc>
                <a:spcPct val="90000"/>
              </a:lnSpc>
              <a:spcAft>
                <a:spcPts val="600"/>
              </a:spcAft>
            </a:pPr>
            <a:r>
              <a:rPr lang="en-US" altLang="zh-TW" sz="2000" dirty="0">
                <a:solidFill>
                  <a:schemeClr val="tx1"/>
                </a:solidFill>
                <a:latin typeface="Comic Sans MS" panose="030F0702030302020204" pitchFamily="66" charset="0"/>
                <a:ea typeface="+mj-ea"/>
                <a:cs typeface="+mj-cs"/>
              </a:rPr>
              <a:t>Question: Why is the journey to lay eggs so difficult for a tree frog?</a:t>
            </a:r>
          </a:p>
          <a:p>
            <a:pPr algn="l">
              <a:lnSpc>
                <a:spcPct val="90000"/>
              </a:lnSpc>
              <a:spcAft>
                <a:spcPts val="600"/>
              </a:spcAft>
            </a:pPr>
            <a:r>
              <a:rPr lang="en-US" altLang="zh-TW" sz="2000" dirty="0">
                <a:solidFill>
                  <a:schemeClr val="tx1"/>
                </a:solidFill>
                <a:latin typeface="Comic Sans MS" panose="030F0702030302020204" pitchFamily="66" charset="0"/>
                <a:ea typeface="+mj-ea"/>
                <a:cs typeface="+mj-cs"/>
              </a:rPr>
              <a:t>Answer: Because tree frogs are small and they have to climb a long distance. Additionally, tree frogs are vulnerable to predators when they are on the ground.</a:t>
            </a:r>
          </a:p>
        </p:txBody>
      </p:sp>
    </p:spTree>
    <p:extLst>
      <p:ext uri="{BB962C8B-B14F-4D97-AF65-F5344CB8AC3E}">
        <p14:creationId xmlns:p14="http://schemas.microsoft.com/office/powerpoint/2010/main" val="2610409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 calcmode="lin" valueType="num">
                                      <p:cBhvr additive="base">
                                        <p:cTn id="5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 calcmode="lin" valueType="num">
                                      <p:cBhvr additive="base">
                                        <p:cTn id="6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anim calcmode="lin" valueType="num">
                                      <p:cBhvr additive="base">
                                        <p:cTn id="6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6" end="16"/>
                                            </p:txEl>
                                          </p:spTgt>
                                        </p:tgtEl>
                                        <p:attrNameLst>
                                          <p:attrName>style.visibility</p:attrName>
                                        </p:attrNameLst>
                                      </p:cBhvr>
                                      <p:to>
                                        <p:strVal val="visible"/>
                                      </p:to>
                                    </p:set>
                                    <p:anim calcmode="lin" valueType="num">
                                      <p:cBhvr additive="base">
                                        <p:cTn id="7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8C92F9-3833-8215-B034-F8B3EA1C8A4D}"/>
              </a:ext>
            </a:extLst>
          </p:cNvPr>
          <p:cNvSpPr txBox="1"/>
          <p:nvPr/>
        </p:nvSpPr>
        <p:spPr>
          <a:xfrm>
            <a:off x="243581" y="551289"/>
            <a:ext cx="5695998" cy="5262979"/>
          </a:xfrm>
          <a:prstGeom prst="rect">
            <a:avLst/>
          </a:prstGeom>
          <a:noFill/>
        </p:spPr>
        <p:txBody>
          <a:bodyPr wrap="square" numCol="1">
            <a:spAutoFit/>
          </a:bodyPr>
          <a:lstStyle/>
          <a:p>
            <a:r>
              <a:rPr lang="en-US" sz="1600" dirty="0">
                <a:latin typeface="Comic Sans MS" panose="030F0702030302020204" pitchFamily="66" charset="0"/>
              </a:rPr>
              <a:t>1. Tree frogs have ________ journeys compared to other animals.</a:t>
            </a:r>
          </a:p>
          <a:p>
            <a:r>
              <a:rPr lang="en-US" sz="1600" dirty="0">
                <a:latin typeface="Comic Sans MS" panose="030F0702030302020204" pitchFamily="66" charset="0"/>
              </a:rPr>
              <a:t>a) shorter</a:t>
            </a:r>
          </a:p>
          <a:p>
            <a:r>
              <a:rPr lang="en-US" sz="1600" dirty="0">
                <a:latin typeface="Comic Sans MS" panose="030F0702030302020204" pitchFamily="66" charset="0"/>
              </a:rPr>
              <a:t>b) longer</a:t>
            </a:r>
          </a:p>
          <a:p>
            <a:r>
              <a:rPr lang="en-US" sz="1600" dirty="0">
                <a:latin typeface="Comic Sans MS" panose="030F0702030302020204" pitchFamily="66" charset="0"/>
              </a:rPr>
              <a:t>c) easier</a:t>
            </a:r>
          </a:p>
          <a:p>
            <a:endParaRPr lang="en-US" sz="1600" dirty="0">
              <a:latin typeface="Comic Sans MS" panose="030F0702030302020204" pitchFamily="66" charset="0"/>
            </a:endParaRPr>
          </a:p>
          <a:p>
            <a:r>
              <a:rPr lang="en-US" sz="1600" dirty="0">
                <a:latin typeface="Comic Sans MS" panose="030F0702030302020204" pitchFamily="66" charset="0"/>
              </a:rPr>
              <a:t>2. In which season do tree frogs make their journey?</a:t>
            </a:r>
          </a:p>
          <a:p>
            <a:r>
              <a:rPr lang="en-US" sz="1600" dirty="0">
                <a:latin typeface="Comic Sans MS" panose="030F0702030302020204" pitchFamily="66" charset="0"/>
              </a:rPr>
              <a:t>a) Summer</a:t>
            </a:r>
          </a:p>
          <a:p>
            <a:r>
              <a:rPr lang="en-US" sz="1600" dirty="0">
                <a:latin typeface="Comic Sans MS" panose="030F0702030302020204" pitchFamily="66" charset="0"/>
              </a:rPr>
              <a:t>b) Autumn</a:t>
            </a:r>
          </a:p>
          <a:p>
            <a:r>
              <a:rPr lang="en-US" sz="1600" dirty="0">
                <a:latin typeface="Comic Sans MS" panose="030F0702030302020204" pitchFamily="66" charset="0"/>
              </a:rPr>
              <a:t>c) Spring</a:t>
            </a:r>
          </a:p>
          <a:p>
            <a:endParaRPr lang="en-US" sz="1600" dirty="0">
              <a:latin typeface="Comic Sans MS" panose="030F0702030302020204" pitchFamily="66" charset="0"/>
            </a:endParaRPr>
          </a:p>
          <a:p>
            <a:r>
              <a:rPr lang="en-US" sz="1600" dirty="0">
                <a:latin typeface="Comic Sans MS" panose="030F0702030302020204" pitchFamily="66" charset="0"/>
              </a:rPr>
              <a:t>3. During the journey, tree frogs climb ________ meters down a tree.</a:t>
            </a:r>
          </a:p>
          <a:p>
            <a:r>
              <a:rPr lang="en-US" sz="1600" dirty="0">
                <a:latin typeface="Comic Sans MS" panose="030F0702030302020204" pitchFamily="66" charset="0"/>
              </a:rPr>
              <a:t>a) 10</a:t>
            </a:r>
          </a:p>
          <a:p>
            <a:r>
              <a:rPr lang="en-US" sz="1600" dirty="0">
                <a:latin typeface="Comic Sans MS" panose="030F0702030302020204" pitchFamily="66" charset="0"/>
              </a:rPr>
              <a:t>b) 20</a:t>
            </a:r>
          </a:p>
          <a:p>
            <a:r>
              <a:rPr lang="en-US" sz="1600" dirty="0">
                <a:latin typeface="Comic Sans MS" panose="030F0702030302020204" pitchFamily="66" charset="0"/>
              </a:rPr>
              <a:t>c) 30</a:t>
            </a:r>
          </a:p>
          <a:p>
            <a:endParaRPr lang="en-US" sz="1600" dirty="0">
              <a:latin typeface="Comic Sans MS" panose="030F0702030302020204" pitchFamily="66" charset="0"/>
            </a:endParaRPr>
          </a:p>
          <a:p>
            <a:r>
              <a:rPr lang="en-US" sz="1600" dirty="0">
                <a:latin typeface="Comic Sans MS" panose="030F0702030302020204" pitchFamily="66" charset="0"/>
              </a:rPr>
              <a:t>4. After climbing down the tree, what do tree frogs do?</a:t>
            </a:r>
          </a:p>
          <a:p>
            <a:r>
              <a:rPr lang="en-US" sz="1600" dirty="0">
                <a:latin typeface="Comic Sans MS" panose="030F0702030302020204" pitchFamily="66" charset="0"/>
              </a:rPr>
              <a:t>a) They rest for a while.</a:t>
            </a:r>
          </a:p>
          <a:p>
            <a:r>
              <a:rPr lang="en-US" sz="1600" dirty="0">
                <a:latin typeface="Comic Sans MS" panose="030F0702030302020204" pitchFamily="66" charset="0"/>
              </a:rPr>
              <a:t>b) They lay their eggs in water.</a:t>
            </a:r>
          </a:p>
          <a:p>
            <a:r>
              <a:rPr lang="en-US" sz="1600" dirty="0">
                <a:latin typeface="Comic Sans MS" panose="030F0702030302020204" pitchFamily="66" charset="0"/>
              </a:rPr>
              <a:t>c) They fly to another tree.</a:t>
            </a:r>
          </a:p>
        </p:txBody>
      </p:sp>
      <p:sp>
        <p:nvSpPr>
          <p:cNvPr id="6" name="TextBox 5">
            <a:extLst>
              <a:ext uri="{FF2B5EF4-FFF2-40B4-BE49-F238E27FC236}">
                <a16:creationId xmlns:a16="http://schemas.microsoft.com/office/drawing/2014/main" id="{C0DA7CFA-7BE6-1B15-ADF0-FC447AB18AF2}"/>
              </a:ext>
            </a:extLst>
          </p:cNvPr>
          <p:cNvSpPr txBox="1"/>
          <p:nvPr/>
        </p:nvSpPr>
        <p:spPr>
          <a:xfrm>
            <a:off x="6252422" y="477998"/>
            <a:ext cx="5661367" cy="5509200"/>
          </a:xfrm>
          <a:prstGeom prst="rect">
            <a:avLst/>
          </a:prstGeom>
          <a:noFill/>
        </p:spPr>
        <p:txBody>
          <a:bodyPr wrap="square">
            <a:spAutoFit/>
          </a:bodyPr>
          <a:lstStyle/>
          <a:p>
            <a:r>
              <a:rPr lang="en-US" sz="1600" dirty="0">
                <a:latin typeface="Comic Sans MS" panose="030F0702030302020204" pitchFamily="66" charset="0"/>
              </a:rPr>
              <a:t>5. Where do tree frogs lay their eggs?</a:t>
            </a:r>
          </a:p>
          <a:p>
            <a:r>
              <a:rPr lang="en-US" sz="1600" dirty="0">
                <a:latin typeface="Comic Sans MS" panose="030F0702030302020204" pitchFamily="66" charset="0"/>
              </a:rPr>
              <a:t>a) In the tree branches</a:t>
            </a:r>
          </a:p>
          <a:p>
            <a:r>
              <a:rPr lang="en-US" sz="1600" dirty="0">
                <a:latin typeface="Comic Sans MS" panose="030F0702030302020204" pitchFamily="66" charset="0"/>
              </a:rPr>
              <a:t>b) In the ground</a:t>
            </a:r>
          </a:p>
          <a:p>
            <a:r>
              <a:rPr lang="en-US" sz="1600" dirty="0">
                <a:latin typeface="Comic Sans MS" panose="030F0702030302020204" pitchFamily="66" charset="0"/>
              </a:rPr>
              <a:t>c) In water</a:t>
            </a:r>
          </a:p>
          <a:p>
            <a:endParaRPr lang="en-US" sz="1600" dirty="0">
              <a:latin typeface="Comic Sans MS" panose="030F0702030302020204" pitchFamily="66" charset="0"/>
            </a:endParaRPr>
          </a:p>
          <a:p>
            <a:r>
              <a:rPr lang="en-US" sz="1600" dirty="0">
                <a:latin typeface="Comic Sans MS" panose="030F0702030302020204" pitchFamily="66" charset="0"/>
              </a:rPr>
              <a:t>6. What do you think makes the journey difficult for tree frogs?</a:t>
            </a:r>
          </a:p>
          <a:p>
            <a:r>
              <a:rPr lang="en-US" sz="1600" dirty="0">
                <a:latin typeface="Comic Sans MS" panose="030F0702030302020204" pitchFamily="66" charset="0"/>
              </a:rPr>
              <a:t>a) Their size</a:t>
            </a:r>
          </a:p>
          <a:p>
            <a:r>
              <a:rPr lang="en-US" sz="1600" dirty="0">
                <a:latin typeface="Comic Sans MS" panose="030F0702030302020204" pitchFamily="66" charset="0"/>
              </a:rPr>
              <a:t>b) The distance they have to climb</a:t>
            </a:r>
          </a:p>
          <a:p>
            <a:r>
              <a:rPr lang="en-US" sz="1600" dirty="0">
                <a:latin typeface="Comic Sans MS" panose="030F0702030302020204" pitchFamily="66" charset="0"/>
              </a:rPr>
              <a:t>c) The weather</a:t>
            </a:r>
          </a:p>
          <a:p>
            <a:endParaRPr lang="en-US" sz="1600" dirty="0">
              <a:latin typeface="Comic Sans MS" panose="030F0702030302020204" pitchFamily="66" charset="0"/>
            </a:endParaRPr>
          </a:p>
          <a:p>
            <a:r>
              <a:rPr lang="en-US" sz="1600" dirty="0">
                <a:latin typeface="Comic Sans MS" panose="030F0702030302020204" pitchFamily="66" charset="0"/>
              </a:rPr>
              <a:t>7. Tree frogs have to make this journey every ________.</a:t>
            </a:r>
          </a:p>
          <a:p>
            <a:r>
              <a:rPr lang="en-US" sz="1600" dirty="0">
                <a:latin typeface="Comic Sans MS" panose="030F0702030302020204" pitchFamily="66" charset="0"/>
              </a:rPr>
              <a:t>a) year</a:t>
            </a:r>
          </a:p>
          <a:p>
            <a:r>
              <a:rPr lang="en-US" sz="1600" dirty="0">
                <a:latin typeface="Comic Sans MS" panose="030F0702030302020204" pitchFamily="66" charset="0"/>
              </a:rPr>
              <a:t>b) month</a:t>
            </a:r>
          </a:p>
          <a:p>
            <a:r>
              <a:rPr lang="en-US" sz="1600" dirty="0">
                <a:latin typeface="Comic Sans MS" panose="030F0702030302020204" pitchFamily="66" charset="0"/>
              </a:rPr>
              <a:t>c) day</a:t>
            </a:r>
          </a:p>
          <a:p>
            <a:endParaRPr lang="en-US" sz="1600" dirty="0">
              <a:latin typeface="Comic Sans MS" panose="030F0702030302020204" pitchFamily="66" charset="0"/>
            </a:endParaRPr>
          </a:p>
          <a:p>
            <a:r>
              <a:rPr lang="en-US" sz="1600" dirty="0">
                <a:latin typeface="Comic Sans MS" panose="030F0702030302020204" pitchFamily="66" charset="0"/>
              </a:rPr>
              <a:t>8. This journey is especially challenging for ________ frogs.</a:t>
            </a:r>
          </a:p>
          <a:p>
            <a:r>
              <a:rPr lang="en-US" sz="1600" dirty="0">
                <a:latin typeface="Comic Sans MS" panose="030F0702030302020204" pitchFamily="66" charset="0"/>
              </a:rPr>
              <a:t>a) big</a:t>
            </a:r>
          </a:p>
          <a:p>
            <a:r>
              <a:rPr lang="en-US" sz="1600" dirty="0">
                <a:latin typeface="Comic Sans MS" panose="030F0702030302020204" pitchFamily="66" charset="0"/>
              </a:rPr>
              <a:t>b) small</a:t>
            </a:r>
          </a:p>
          <a:p>
            <a:r>
              <a:rPr lang="en-US" sz="1600" dirty="0">
                <a:latin typeface="Comic Sans MS" panose="030F0702030302020204" pitchFamily="66" charset="0"/>
              </a:rPr>
              <a:t>c) green</a:t>
            </a:r>
          </a:p>
        </p:txBody>
      </p:sp>
      <p:sp>
        <p:nvSpPr>
          <p:cNvPr id="8" name="TextBox 7">
            <a:extLst>
              <a:ext uri="{FF2B5EF4-FFF2-40B4-BE49-F238E27FC236}">
                <a16:creationId xmlns:a16="http://schemas.microsoft.com/office/drawing/2014/main" id="{E0D34A7E-1862-8B79-A57A-30BB4F34128B}"/>
              </a:ext>
            </a:extLst>
          </p:cNvPr>
          <p:cNvSpPr txBox="1"/>
          <p:nvPr/>
        </p:nvSpPr>
        <p:spPr>
          <a:xfrm>
            <a:off x="521080" y="6218419"/>
            <a:ext cx="11392709" cy="323165"/>
          </a:xfrm>
          <a:prstGeom prst="rect">
            <a:avLst/>
          </a:prstGeom>
          <a:noFill/>
        </p:spPr>
        <p:txBody>
          <a:bodyPr wrap="square">
            <a:spAutoFit/>
          </a:bodyPr>
          <a:lstStyle/>
          <a:p>
            <a:r>
              <a:rPr lang="en-US" sz="1500" b="1" dirty="0">
                <a:latin typeface="Comic Sans MS" panose="030F0702030302020204" pitchFamily="66" charset="0"/>
              </a:rPr>
              <a:t>Answers</a:t>
            </a:r>
            <a:r>
              <a:rPr lang="en-US" sz="1500" dirty="0">
                <a:latin typeface="Comic Sans MS" panose="030F0702030302020204" pitchFamily="66" charset="0"/>
              </a:rPr>
              <a:t>: 1.a) shorter 2.c) Spring 3.c) 30 4.b) They lay their eggs in water  5.c) In water 6.a) Their size 7.a) year 8.b) small</a:t>
            </a:r>
          </a:p>
        </p:txBody>
      </p:sp>
    </p:spTree>
    <p:extLst>
      <p:ext uri="{BB962C8B-B14F-4D97-AF65-F5344CB8AC3E}">
        <p14:creationId xmlns:p14="http://schemas.microsoft.com/office/powerpoint/2010/main" val="139006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E899E31-F5DC-DBEA-F3D4-DEFBDCAE9286}"/>
              </a:ext>
            </a:extLst>
          </p:cNvPr>
          <p:cNvGraphicFramePr>
            <a:graphicFrameLocks noGrp="1"/>
          </p:cNvGraphicFramePr>
          <p:nvPr>
            <p:extLst/>
          </p:nvPr>
        </p:nvGraphicFramePr>
        <p:xfrm>
          <a:off x="1222905" y="643466"/>
          <a:ext cx="5889048" cy="5566843"/>
        </p:xfrm>
        <a:graphic>
          <a:graphicData uri="http://schemas.openxmlformats.org/drawingml/2006/table">
            <a:tbl>
              <a:tblPr firstRow="1" bandRow="1">
                <a:tableStyleId>{8799B23B-EC83-4686-B30A-512413B5E67A}</a:tableStyleId>
              </a:tblPr>
              <a:tblGrid>
                <a:gridCol w="2944524">
                  <a:extLst>
                    <a:ext uri="{9D8B030D-6E8A-4147-A177-3AD203B41FA5}">
                      <a16:colId xmlns:a16="http://schemas.microsoft.com/office/drawing/2014/main" val="605532160"/>
                    </a:ext>
                  </a:extLst>
                </a:gridCol>
                <a:gridCol w="2944524">
                  <a:extLst>
                    <a:ext uri="{9D8B030D-6E8A-4147-A177-3AD203B41FA5}">
                      <a16:colId xmlns:a16="http://schemas.microsoft.com/office/drawing/2014/main" val="1343138954"/>
                    </a:ext>
                  </a:extLst>
                </a:gridCol>
              </a:tblGrid>
              <a:tr h="386393">
                <a:tc>
                  <a:txBody>
                    <a:bodyPr/>
                    <a:lstStyle/>
                    <a:p>
                      <a:pPr algn="l"/>
                      <a:r>
                        <a:rPr lang="en-US" sz="2000" b="1">
                          <a:effectLst/>
                          <a:latin typeface="Comic Sans MS" panose="030F0702030302020204" pitchFamily="66" charset="0"/>
                        </a:rPr>
                        <a:t>Word</a:t>
                      </a:r>
                    </a:p>
                  </a:txBody>
                  <a:tcPr marL="50733" marR="50733" marT="25366" marB="25366" anchor="ctr"/>
                </a:tc>
                <a:tc>
                  <a:txBody>
                    <a:bodyPr/>
                    <a:lstStyle/>
                    <a:p>
                      <a:pPr algn="l"/>
                      <a:r>
                        <a:rPr lang="en-US" sz="2000" b="1" dirty="0">
                          <a:effectLst/>
                          <a:latin typeface="Comic Sans MS" panose="030F0702030302020204" pitchFamily="66" charset="0"/>
                        </a:rPr>
                        <a:t>Pronunciation</a:t>
                      </a:r>
                    </a:p>
                  </a:txBody>
                  <a:tcPr marL="50733" marR="50733" marT="25366" marB="25366" anchor="ctr"/>
                </a:tc>
                <a:extLst>
                  <a:ext uri="{0D108BD9-81ED-4DB2-BD59-A6C34878D82A}">
                    <a16:rowId xmlns:a16="http://schemas.microsoft.com/office/drawing/2014/main" val="2731940919"/>
                  </a:ext>
                </a:extLst>
              </a:tr>
              <a:tr h="470950">
                <a:tc>
                  <a:txBody>
                    <a:bodyPr/>
                    <a:lstStyle/>
                    <a:p>
                      <a:r>
                        <a:rPr lang="en-US" sz="2000" b="0" dirty="0">
                          <a:effectLst/>
                          <a:latin typeface="Comic Sans MS" panose="030F0702030302020204" pitchFamily="66" charset="0"/>
                        </a:rPr>
                        <a:t>loggerhead turtle</a:t>
                      </a:r>
                    </a:p>
                  </a:txBody>
                  <a:tcPr marL="67644" marR="67644" marT="67644" marB="67644" anchor="ctr"/>
                </a:tc>
                <a:tc>
                  <a:txBody>
                    <a:bodyPr/>
                    <a:lstStyle/>
                    <a:p>
                      <a:r>
                        <a:rPr lang="en-US" sz="2000" b="0">
                          <a:effectLst/>
                          <a:latin typeface="Comic Sans MS" panose="030F0702030302020204" pitchFamily="66" charset="0"/>
                        </a:rPr>
                        <a:t>/ˈlɒɡərhed ˈtɜːrtəl/</a:t>
                      </a:r>
                    </a:p>
                  </a:txBody>
                  <a:tcPr marL="67644" marR="67644" marT="67644" marB="67644" anchor="ctr"/>
                </a:tc>
                <a:extLst>
                  <a:ext uri="{0D108BD9-81ED-4DB2-BD59-A6C34878D82A}">
                    <a16:rowId xmlns:a16="http://schemas.microsoft.com/office/drawing/2014/main" val="3810382689"/>
                  </a:ext>
                </a:extLst>
              </a:tr>
              <a:tr h="470950">
                <a:tc>
                  <a:txBody>
                    <a:bodyPr/>
                    <a:lstStyle/>
                    <a:p>
                      <a:r>
                        <a:rPr lang="en-US" sz="2000" b="0">
                          <a:effectLst/>
                          <a:latin typeface="Comic Sans MS" panose="030F0702030302020204" pitchFamily="66" charset="0"/>
                        </a:rPr>
                        <a:t>journey</a:t>
                      </a:r>
                    </a:p>
                  </a:txBody>
                  <a:tcPr marL="67644" marR="67644" marT="67644" marB="67644" anchor="ctr"/>
                </a:tc>
                <a:tc>
                  <a:txBody>
                    <a:bodyPr/>
                    <a:lstStyle/>
                    <a:p>
                      <a:r>
                        <a:rPr lang="en-US" sz="2000" b="0">
                          <a:effectLst/>
                          <a:latin typeface="Comic Sans MS" panose="030F0702030302020204" pitchFamily="66" charset="0"/>
                        </a:rPr>
                        <a:t>/ˈ</a:t>
                      </a:r>
                      <a:r>
                        <a:rPr lang="en-US" sz="2000" b="0" err="1">
                          <a:effectLst/>
                          <a:latin typeface="Comic Sans MS" panose="030F0702030302020204" pitchFamily="66" charset="0"/>
                        </a:rPr>
                        <a:t>dʒɜːrni</a:t>
                      </a:r>
                      <a:r>
                        <a:rPr lang="en-US" sz="2000" b="0">
                          <a:effectLst/>
                          <a:latin typeface="Comic Sans MS" panose="030F0702030302020204" pitchFamily="66" charset="0"/>
                        </a:rPr>
                        <a:t>/</a:t>
                      </a:r>
                    </a:p>
                  </a:txBody>
                  <a:tcPr marL="67644" marR="67644" marT="67644" marB="67644" anchor="ctr"/>
                </a:tc>
                <a:extLst>
                  <a:ext uri="{0D108BD9-81ED-4DB2-BD59-A6C34878D82A}">
                    <a16:rowId xmlns:a16="http://schemas.microsoft.com/office/drawing/2014/main" val="2743880768"/>
                  </a:ext>
                </a:extLst>
              </a:tr>
              <a:tr h="470950">
                <a:tc>
                  <a:txBody>
                    <a:bodyPr/>
                    <a:lstStyle/>
                    <a:p>
                      <a:r>
                        <a:rPr lang="en-US" sz="2000" b="0">
                          <a:effectLst/>
                          <a:latin typeface="Comic Sans MS" panose="030F0702030302020204" pitchFamily="66" charset="0"/>
                        </a:rPr>
                        <a:t>longer</a:t>
                      </a:r>
                    </a:p>
                  </a:txBody>
                  <a:tcPr marL="67644" marR="67644" marT="67644" marB="67644" anchor="ctr"/>
                </a:tc>
                <a:tc>
                  <a:txBody>
                    <a:bodyPr/>
                    <a:lstStyle/>
                    <a:p>
                      <a:r>
                        <a:rPr lang="en-US" sz="2000" b="0">
                          <a:effectLst/>
                          <a:latin typeface="Comic Sans MS" panose="030F0702030302020204" pitchFamily="66" charset="0"/>
                        </a:rPr>
                        <a:t>/ˈlɒŋɡər/</a:t>
                      </a:r>
                    </a:p>
                  </a:txBody>
                  <a:tcPr marL="67644" marR="67644" marT="67644" marB="67644" anchor="ctr"/>
                </a:tc>
                <a:extLst>
                  <a:ext uri="{0D108BD9-81ED-4DB2-BD59-A6C34878D82A}">
                    <a16:rowId xmlns:a16="http://schemas.microsoft.com/office/drawing/2014/main" val="3374677320"/>
                  </a:ext>
                </a:extLst>
              </a:tr>
              <a:tr h="470950">
                <a:tc>
                  <a:txBody>
                    <a:bodyPr/>
                    <a:lstStyle/>
                    <a:p>
                      <a:r>
                        <a:rPr lang="en-US" sz="2000" b="0">
                          <a:effectLst/>
                          <a:latin typeface="Comic Sans MS" panose="030F0702030302020204" pitchFamily="66" charset="0"/>
                        </a:rPr>
                        <a:t>sea animal</a:t>
                      </a:r>
                    </a:p>
                  </a:txBody>
                  <a:tcPr marL="67644" marR="67644" marT="67644" marB="67644" anchor="ctr"/>
                </a:tc>
                <a:tc>
                  <a:txBody>
                    <a:bodyPr/>
                    <a:lstStyle/>
                    <a:p>
                      <a:r>
                        <a:rPr lang="en-US" sz="2000" b="0" dirty="0">
                          <a:effectLst/>
                          <a:latin typeface="Comic Sans MS" panose="030F0702030302020204" pitchFamily="66" charset="0"/>
                        </a:rPr>
                        <a:t>/ˈ</a:t>
                      </a:r>
                      <a:r>
                        <a:rPr lang="en-US" sz="2000" b="0" dirty="0" err="1">
                          <a:effectLst/>
                          <a:latin typeface="Comic Sans MS" panose="030F0702030302020204" pitchFamily="66" charset="0"/>
                        </a:rPr>
                        <a:t>si</a:t>
                      </a:r>
                      <a:r>
                        <a:rPr lang="en-US" sz="2000" b="0" dirty="0">
                          <a:effectLst/>
                          <a:latin typeface="Comic Sans MS" panose="030F0702030302020204" pitchFamily="66" charset="0"/>
                        </a:rPr>
                        <a:t>ː </a:t>
                      </a:r>
                      <a:r>
                        <a:rPr lang="en-US" sz="2000" b="0" dirty="0" err="1">
                          <a:effectLst/>
                          <a:latin typeface="Comic Sans MS" panose="030F0702030302020204" pitchFamily="66" charset="0"/>
                        </a:rPr>
                        <a:t>ænəməl</a:t>
                      </a:r>
                      <a:r>
                        <a:rPr lang="en-US" sz="2000" b="0" dirty="0">
                          <a:effectLst/>
                          <a:latin typeface="Comic Sans MS" panose="030F0702030302020204" pitchFamily="66" charset="0"/>
                        </a:rPr>
                        <a:t>/</a:t>
                      </a:r>
                    </a:p>
                  </a:txBody>
                  <a:tcPr marL="67644" marR="67644" marT="67644" marB="67644" anchor="ctr"/>
                </a:tc>
                <a:extLst>
                  <a:ext uri="{0D108BD9-81ED-4DB2-BD59-A6C34878D82A}">
                    <a16:rowId xmlns:a16="http://schemas.microsoft.com/office/drawing/2014/main" val="462796746"/>
                  </a:ext>
                </a:extLst>
              </a:tr>
              <a:tr h="470950">
                <a:tc>
                  <a:txBody>
                    <a:bodyPr/>
                    <a:lstStyle/>
                    <a:p>
                      <a:r>
                        <a:rPr lang="en-US" sz="2000" b="0">
                          <a:effectLst/>
                          <a:latin typeface="Comic Sans MS" panose="030F0702030302020204" pitchFamily="66" charset="0"/>
                        </a:rPr>
                        <a:t>baby</a:t>
                      </a:r>
                    </a:p>
                  </a:txBody>
                  <a:tcPr marL="67644" marR="67644" marT="67644" marB="67644" anchor="ctr"/>
                </a:tc>
                <a:tc>
                  <a:txBody>
                    <a:bodyPr/>
                    <a:lstStyle/>
                    <a:p>
                      <a:r>
                        <a:rPr lang="en-US" sz="2000" b="0" dirty="0">
                          <a:effectLst/>
                          <a:latin typeface="Comic Sans MS" panose="030F0702030302020204" pitchFamily="66" charset="0"/>
                        </a:rPr>
                        <a:t>/ˈ</a:t>
                      </a:r>
                      <a:r>
                        <a:rPr lang="en-US" sz="2000" b="0" dirty="0" err="1">
                          <a:effectLst/>
                          <a:latin typeface="Comic Sans MS" panose="030F0702030302020204" pitchFamily="66" charset="0"/>
                        </a:rPr>
                        <a:t>beɪbi</a:t>
                      </a:r>
                      <a:r>
                        <a:rPr lang="en-US" sz="2000" b="0" dirty="0">
                          <a:effectLst/>
                          <a:latin typeface="Comic Sans MS" panose="030F0702030302020204" pitchFamily="66" charset="0"/>
                        </a:rPr>
                        <a:t>/</a:t>
                      </a:r>
                    </a:p>
                  </a:txBody>
                  <a:tcPr marL="67644" marR="67644" marT="67644" marB="67644" anchor="ctr"/>
                </a:tc>
                <a:extLst>
                  <a:ext uri="{0D108BD9-81ED-4DB2-BD59-A6C34878D82A}">
                    <a16:rowId xmlns:a16="http://schemas.microsoft.com/office/drawing/2014/main" val="2890502085"/>
                  </a:ext>
                </a:extLst>
              </a:tr>
              <a:tr h="470950">
                <a:tc>
                  <a:txBody>
                    <a:bodyPr/>
                    <a:lstStyle/>
                    <a:p>
                      <a:r>
                        <a:rPr lang="en-US" sz="2000" b="0">
                          <a:effectLst/>
                          <a:latin typeface="Comic Sans MS" panose="030F0702030302020204" pitchFamily="66" charset="0"/>
                        </a:rPr>
                        <a:t>swim</a:t>
                      </a:r>
                    </a:p>
                  </a:txBody>
                  <a:tcPr marL="67644" marR="67644" marT="67644" marB="67644" anchor="ctr"/>
                </a:tc>
                <a:tc>
                  <a:txBody>
                    <a:bodyPr/>
                    <a:lstStyle/>
                    <a:p>
                      <a:r>
                        <a:rPr lang="en-US" sz="2000" b="0" dirty="0">
                          <a:effectLst/>
                          <a:latin typeface="Comic Sans MS" panose="030F0702030302020204" pitchFamily="66" charset="0"/>
                        </a:rPr>
                        <a:t>/</a:t>
                      </a:r>
                      <a:r>
                        <a:rPr lang="en-US" sz="2000" b="0" dirty="0" err="1">
                          <a:effectLst/>
                          <a:latin typeface="Comic Sans MS" panose="030F0702030302020204" pitchFamily="66" charset="0"/>
                        </a:rPr>
                        <a:t>swɪm</a:t>
                      </a:r>
                      <a:r>
                        <a:rPr lang="en-US" sz="2000" b="0" dirty="0">
                          <a:effectLst/>
                          <a:latin typeface="Comic Sans MS" panose="030F0702030302020204" pitchFamily="66" charset="0"/>
                        </a:rPr>
                        <a:t>/</a:t>
                      </a:r>
                    </a:p>
                  </a:txBody>
                  <a:tcPr marL="67644" marR="67644" marT="67644" marB="67644" anchor="ctr"/>
                </a:tc>
                <a:extLst>
                  <a:ext uri="{0D108BD9-81ED-4DB2-BD59-A6C34878D82A}">
                    <a16:rowId xmlns:a16="http://schemas.microsoft.com/office/drawing/2014/main" val="883366407"/>
                  </a:ext>
                </a:extLst>
              </a:tr>
              <a:tr h="470950">
                <a:tc>
                  <a:txBody>
                    <a:bodyPr/>
                    <a:lstStyle/>
                    <a:p>
                      <a:r>
                        <a:rPr lang="en-US" sz="2000" b="0">
                          <a:effectLst/>
                          <a:latin typeface="Comic Sans MS" panose="030F0702030302020204" pitchFamily="66" charset="0"/>
                        </a:rPr>
                        <a:t>kilometre</a:t>
                      </a:r>
                    </a:p>
                  </a:txBody>
                  <a:tcPr marL="67644" marR="67644" marT="67644" marB="67644" anchor="ctr"/>
                </a:tc>
                <a:tc>
                  <a:txBody>
                    <a:bodyPr/>
                    <a:lstStyle/>
                    <a:p>
                      <a:r>
                        <a:rPr lang="en-US" sz="2000" b="0">
                          <a:effectLst/>
                          <a:latin typeface="Comic Sans MS" panose="030F0702030302020204" pitchFamily="66" charset="0"/>
                        </a:rPr>
                        <a:t>/ˈkɪləmiːtər/</a:t>
                      </a:r>
                    </a:p>
                  </a:txBody>
                  <a:tcPr marL="67644" marR="67644" marT="67644" marB="67644" anchor="ctr"/>
                </a:tc>
                <a:extLst>
                  <a:ext uri="{0D108BD9-81ED-4DB2-BD59-A6C34878D82A}">
                    <a16:rowId xmlns:a16="http://schemas.microsoft.com/office/drawing/2014/main" val="3847503117"/>
                  </a:ext>
                </a:extLst>
              </a:tr>
              <a:tr h="470950">
                <a:tc>
                  <a:txBody>
                    <a:bodyPr/>
                    <a:lstStyle/>
                    <a:p>
                      <a:r>
                        <a:rPr lang="en-US" sz="2000" b="0">
                          <a:effectLst/>
                          <a:latin typeface="Comic Sans MS" panose="030F0702030302020204" pitchFamily="66" charset="0"/>
                        </a:rPr>
                        <a:t>fifteen</a:t>
                      </a:r>
                    </a:p>
                  </a:txBody>
                  <a:tcPr marL="67644" marR="67644" marT="67644" marB="67644" anchor="ctr"/>
                </a:tc>
                <a:tc>
                  <a:txBody>
                    <a:bodyPr/>
                    <a:lstStyle/>
                    <a:p>
                      <a:r>
                        <a:rPr lang="en-US" sz="2000" b="0">
                          <a:effectLst/>
                          <a:latin typeface="Comic Sans MS" panose="030F0702030302020204" pitchFamily="66" charset="0"/>
                        </a:rPr>
                        <a:t>/ˈfɪfˌtiːn/</a:t>
                      </a:r>
                    </a:p>
                  </a:txBody>
                  <a:tcPr marL="67644" marR="67644" marT="67644" marB="67644" anchor="ctr"/>
                </a:tc>
                <a:extLst>
                  <a:ext uri="{0D108BD9-81ED-4DB2-BD59-A6C34878D82A}">
                    <a16:rowId xmlns:a16="http://schemas.microsoft.com/office/drawing/2014/main" val="3144251463"/>
                  </a:ext>
                </a:extLst>
              </a:tr>
              <a:tr h="470950">
                <a:tc>
                  <a:txBody>
                    <a:bodyPr/>
                    <a:lstStyle/>
                    <a:p>
                      <a:r>
                        <a:rPr lang="en-US" sz="2000" b="0">
                          <a:effectLst/>
                          <a:latin typeface="Comic Sans MS" panose="030F0702030302020204" pitchFamily="66" charset="0"/>
                        </a:rPr>
                        <a:t>female</a:t>
                      </a:r>
                    </a:p>
                  </a:txBody>
                  <a:tcPr marL="67644" marR="67644" marT="67644" marB="67644" anchor="ctr"/>
                </a:tc>
                <a:tc>
                  <a:txBody>
                    <a:bodyPr/>
                    <a:lstStyle/>
                    <a:p>
                      <a:r>
                        <a:rPr lang="en-US" sz="2000" b="0">
                          <a:effectLst/>
                          <a:latin typeface="Comic Sans MS" panose="030F0702030302020204" pitchFamily="66" charset="0"/>
                        </a:rPr>
                        <a:t>/ˈfiːmeɪl/</a:t>
                      </a:r>
                    </a:p>
                  </a:txBody>
                  <a:tcPr marL="67644" marR="67644" marT="67644" marB="67644" anchor="ctr"/>
                </a:tc>
                <a:extLst>
                  <a:ext uri="{0D108BD9-81ED-4DB2-BD59-A6C34878D82A}">
                    <a16:rowId xmlns:a16="http://schemas.microsoft.com/office/drawing/2014/main" val="381734148"/>
                  </a:ext>
                </a:extLst>
              </a:tr>
              <a:tr h="470950">
                <a:tc>
                  <a:txBody>
                    <a:bodyPr/>
                    <a:lstStyle/>
                    <a:p>
                      <a:r>
                        <a:rPr lang="en-US" sz="2000" b="0">
                          <a:effectLst/>
                          <a:latin typeface="Comic Sans MS" panose="030F0702030302020204" pitchFamily="66" charset="0"/>
                        </a:rPr>
                        <a:t>egg</a:t>
                      </a:r>
                    </a:p>
                  </a:txBody>
                  <a:tcPr marL="67644" marR="67644" marT="67644" marB="67644" anchor="ctr"/>
                </a:tc>
                <a:tc>
                  <a:txBody>
                    <a:bodyPr/>
                    <a:lstStyle/>
                    <a:p>
                      <a:r>
                        <a:rPr lang="en-US" sz="2000" b="0">
                          <a:effectLst/>
                          <a:latin typeface="Comic Sans MS" panose="030F0702030302020204" pitchFamily="66" charset="0"/>
                        </a:rPr>
                        <a:t>/eɡ/</a:t>
                      </a:r>
                    </a:p>
                  </a:txBody>
                  <a:tcPr marL="67644" marR="67644" marT="67644" marB="67644" anchor="ctr"/>
                </a:tc>
                <a:extLst>
                  <a:ext uri="{0D108BD9-81ED-4DB2-BD59-A6C34878D82A}">
                    <a16:rowId xmlns:a16="http://schemas.microsoft.com/office/drawing/2014/main" val="1122323636"/>
                  </a:ext>
                </a:extLst>
              </a:tr>
              <a:tr h="470950">
                <a:tc>
                  <a:txBody>
                    <a:bodyPr/>
                    <a:lstStyle/>
                    <a:p>
                      <a:r>
                        <a:rPr lang="en-US" sz="2000" b="0">
                          <a:effectLst/>
                          <a:latin typeface="Comic Sans MS" panose="030F0702030302020204" pitchFamily="66" charset="0"/>
                        </a:rPr>
                        <a:t>beach</a:t>
                      </a:r>
                    </a:p>
                  </a:txBody>
                  <a:tcPr marL="67644" marR="67644" marT="67644" marB="67644" anchor="ctr"/>
                </a:tc>
                <a:tc>
                  <a:txBody>
                    <a:bodyPr/>
                    <a:lstStyle/>
                    <a:p>
                      <a:r>
                        <a:rPr lang="en-US" sz="2000" b="0" dirty="0">
                          <a:effectLst/>
                          <a:latin typeface="Comic Sans MS" panose="030F0702030302020204" pitchFamily="66" charset="0"/>
                        </a:rPr>
                        <a:t>/</a:t>
                      </a:r>
                      <a:r>
                        <a:rPr lang="en-US" sz="2000" b="0" dirty="0" err="1">
                          <a:effectLst/>
                          <a:latin typeface="Comic Sans MS" panose="030F0702030302020204" pitchFamily="66" charset="0"/>
                        </a:rPr>
                        <a:t>biːtʃ</a:t>
                      </a:r>
                      <a:r>
                        <a:rPr lang="en-US" sz="2000" b="0" dirty="0">
                          <a:effectLst/>
                          <a:latin typeface="Comic Sans MS" panose="030F0702030302020204" pitchFamily="66" charset="0"/>
                        </a:rPr>
                        <a:t>/</a:t>
                      </a:r>
                    </a:p>
                  </a:txBody>
                  <a:tcPr marL="67644" marR="67644" marT="67644" marB="67644" anchor="ctr"/>
                </a:tc>
                <a:extLst>
                  <a:ext uri="{0D108BD9-81ED-4DB2-BD59-A6C34878D82A}">
                    <a16:rowId xmlns:a16="http://schemas.microsoft.com/office/drawing/2014/main" val="185558182"/>
                  </a:ext>
                </a:extLst>
              </a:tr>
            </a:tbl>
          </a:graphicData>
        </a:graphic>
      </p:graphicFrame>
    </p:spTree>
    <p:extLst>
      <p:ext uri="{BB962C8B-B14F-4D97-AF65-F5344CB8AC3E}">
        <p14:creationId xmlns:p14="http://schemas.microsoft.com/office/powerpoint/2010/main" val="5070653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31">
            <a:extLst>
              <a:ext uri="{FF2B5EF4-FFF2-40B4-BE49-F238E27FC236}">
                <a16:creationId xmlns:a16="http://schemas.microsoft.com/office/drawing/2014/main" id="{9262C553-19A1-6236-61F1-0C1711C1A584}"/>
              </a:ext>
            </a:extLst>
          </p:cNvPr>
          <p:cNvSpPr>
            <a:spLocks noChangeArrowheads="1"/>
          </p:cNvSpPr>
          <p:nvPr/>
        </p:nvSpPr>
        <p:spPr bwMode="auto">
          <a:xfrm>
            <a:off x="260628" y="154141"/>
            <a:ext cx="11616740" cy="650229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ormAutofit/>
          </a:bodyPr>
          <a:lstStyle>
            <a:lvl1pPr algn="ctr">
              <a:spcBef>
                <a:spcPct val="0"/>
              </a:spcBef>
              <a:defRPr kumimoji="1" sz="4400">
                <a:solidFill>
                  <a:schemeClr val="tx2"/>
                </a:solidFill>
                <a:latin typeface="Times New Roman" panose="02020603050405020304" pitchFamily="18" charset="0"/>
                <a:ea typeface="新細明體" panose="02020500000000000000" pitchFamily="18" charset="-120"/>
              </a:defRPr>
            </a:lvl1pPr>
            <a:lvl2pPr algn="ctr">
              <a:spcBef>
                <a:spcPct val="0"/>
              </a:spcBef>
              <a:defRPr kumimoji="1" sz="4400">
                <a:solidFill>
                  <a:schemeClr val="tx2"/>
                </a:solidFill>
                <a:latin typeface="Times New Roman" panose="02020603050405020304" pitchFamily="18" charset="0"/>
                <a:ea typeface="新細明體" panose="02020500000000000000" pitchFamily="18" charset="-120"/>
              </a:defRPr>
            </a:lvl2pPr>
            <a:lvl3pPr algn="ctr">
              <a:spcBef>
                <a:spcPct val="0"/>
              </a:spcBef>
              <a:defRPr kumimoji="1" sz="4400">
                <a:solidFill>
                  <a:schemeClr val="tx2"/>
                </a:solidFill>
                <a:latin typeface="Times New Roman" panose="02020603050405020304" pitchFamily="18" charset="0"/>
                <a:ea typeface="新細明體" panose="02020500000000000000" pitchFamily="18" charset="-120"/>
              </a:defRPr>
            </a:lvl3pPr>
            <a:lvl4pPr algn="ctr">
              <a:spcBef>
                <a:spcPct val="0"/>
              </a:spcBef>
              <a:defRPr kumimoji="1" sz="4400">
                <a:solidFill>
                  <a:schemeClr val="tx2"/>
                </a:solidFill>
                <a:latin typeface="Times New Roman" panose="02020603050405020304" pitchFamily="18" charset="0"/>
                <a:ea typeface="新細明體" panose="02020500000000000000" pitchFamily="18" charset="-120"/>
              </a:defRPr>
            </a:lvl4pPr>
            <a:lvl5pPr algn="ctr">
              <a:spcBef>
                <a:spcPct val="0"/>
              </a:spcBef>
              <a:defRPr kumimoji="1" sz="4400">
                <a:solidFill>
                  <a:schemeClr val="tx2"/>
                </a:solidFill>
                <a:latin typeface="Times New Roman" panose="02020603050405020304" pitchFamily="18" charset="0"/>
                <a:ea typeface="新細明體" panose="02020500000000000000" pitchFamily="18" charset="-120"/>
              </a:defRPr>
            </a:lvl5pPr>
            <a:lvl6pPr marL="457200" algn="ctr"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6pPr>
            <a:lvl7pPr marL="914400" algn="ctr"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7pPr>
            <a:lvl8pPr marL="1371600" algn="ctr"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8pPr>
            <a:lvl9pPr marL="1828800" algn="ctr"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9pPr>
          </a:lstStyle>
          <a:p>
            <a:pPr indent="-228600" algn="l">
              <a:lnSpc>
                <a:spcPct val="90000"/>
              </a:lnSpc>
              <a:spcAft>
                <a:spcPts val="600"/>
              </a:spcAft>
              <a:buFont typeface="Arial" panose="020B0604020202020204" pitchFamily="34" charset="0"/>
              <a:buChar char="•"/>
            </a:pPr>
            <a:r>
              <a:rPr lang="en-US" altLang="zh-TW" sz="2000" dirty="0">
                <a:solidFill>
                  <a:schemeClr val="tx1"/>
                </a:solidFill>
                <a:latin typeface="Comic Sans MS" panose="030F0702030302020204" pitchFamily="66" charset="0"/>
                <a:ea typeface="+mn-ea"/>
              </a:rPr>
              <a:t>Question: What kind of animal is in the image?</a:t>
            </a:r>
          </a:p>
          <a:p>
            <a:pPr indent="-228600" algn="l">
              <a:lnSpc>
                <a:spcPct val="90000"/>
              </a:lnSpc>
              <a:spcAft>
                <a:spcPts val="600"/>
              </a:spcAft>
              <a:buFont typeface="Arial" panose="020B0604020202020204" pitchFamily="34" charset="0"/>
              <a:buChar char="•"/>
            </a:pPr>
            <a:r>
              <a:rPr lang="en-US" altLang="zh-TW" sz="2000" dirty="0">
                <a:solidFill>
                  <a:schemeClr val="tx1"/>
                </a:solidFill>
                <a:latin typeface="Comic Sans MS" panose="030F0702030302020204" pitchFamily="66" charset="0"/>
                <a:ea typeface="+mn-ea"/>
              </a:rPr>
              <a:t>Answer: Loggerhead turtle</a:t>
            </a:r>
          </a:p>
          <a:p>
            <a:pPr indent="-228600" algn="l">
              <a:lnSpc>
                <a:spcPct val="90000"/>
              </a:lnSpc>
              <a:spcAft>
                <a:spcPts val="600"/>
              </a:spcAft>
              <a:buFont typeface="Arial" panose="020B0604020202020204" pitchFamily="34" charset="0"/>
              <a:buChar char="•"/>
            </a:pPr>
            <a:endParaRPr lang="en-US" altLang="zh-TW" sz="2000" dirty="0">
              <a:solidFill>
                <a:schemeClr val="tx1"/>
              </a:solidFill>
              <a:latin typeface="Comic Sans MS" panose="030F0702030302020204" pitchFamily="66" charset="0"/>
              <a:ea typeface="+mn-ea"/>
            </a:endParaRPr>
          </a:p>
          <a:p>
            <a:pPr indent="-228600" algn="l">
              <a:lnSpc>
                <a:spcPct val="90000"/>
              </a:lnSpc>
              <a:spcAft>
                <a:spcPts val="600"/>
              </a:spcAft>
              <a:buFont typeface="Arial" panose="020B0604020202020204" pitchFamily="34" charset="0"/>
              <a:buChar char="•"/>
            </a:pPr>
            <a:r>
              <a:rPr lang="en-US" altLang="zh-TW" sz="2000" dirty="0">
                <a:solidFill>
                  <a:schemeClr val="tx1"/>
                </a:solidFill>
                <a:latin typeface="Comic Sans MS" panose="030F0702030302020204" pitchFamily="66" charset="0"/>
                <a:ea typeface="+mn-ea"/>
              </a:rPr>
              <a:t>Question: What is the longest journey that a sea animal can make?</a:t>
            </a:r>
          </a:p>
          <a:p>
            <a:pPr indent="-228600" algn="l">
              <a:lnSpc>
                <a:spcPct val="90000"/>
              </a:lnSpc>
              <a:spcAft>
                <a:spcPts val="600"/>
              </a:spcAft>
              <a:buFont typeface="Arial" panose="020B0604020202020204" pitchFamily="34" charset="0"/>
              <a:buChar char="•"/>
            </a:pPr>
            <a:r>
              <a:rPr lang="en-US" altLang="zh-TW" sz="2000" dirty="0">
                <a:solidFill>
                  <a:schemeClr val="tx1"/>
                </a:solidFill>
                <a:latin typeface="Comic Sans MS" panose="030F0702030302020204" pitchFamily="66" charset="0"/>
                <a:ea typeface="+mn-ea"/>
              </a:rPr>
              <a:t>Answer: The loggerhead turtle can make a journey of up to 14,000 kilometers.</a:t>
            </a:r>
          </a:p>
          <a:p>
            <a:pPr indent="-228600" algn="l">
              <a:lnSpc>
                <a:spcPct val="90000"/>
              </a:lnSpc>
              <a:spcAft>
                <a:spcPts val="600"/>
              </a:spcAft>
              <a:buFont typeface="Arial" panose="020B0604020202020204" pitchFamily="34" charset="0"/>
              <a:buChar char="•"/>
            </a:pPr>
            <a:endParaRPr lang="en-US" altLang="zh-TW" sz="2000" dirty="0">
              <a:solidFill>
                <a:schemeClr val="tx1"/>
              </a:solidFill>
              <a:latin typeface="Comic Sans MS" panose="030F0702030302020204" pitchFamily="66" charset="0"/>
              <a:ea typeface="+mn-ea"/>
            </a:endParaRPr>
          </a:p>
          <a:p>
            <a:pPr indent="-228600" algn="l">
              <a:lnSpc>
                <a:spcPct val="90000"/>
              </a:lnSpc>
              <a:spcAft>
                <a:spcPts val="600"/>
              </a:spcAft>
              <a:buFont typeface="Arial" panose="020B0604020202020204" pitchFamily="34" charset="0"/>
              <a:buChar char="•"/>
            </a:pPr>
            <a:r>
              <a:rPr lang="en-US" altLang="zh-TW" sz="2000" dirty="0">
                <a:solidFill>
                  <a:schemeClr val="tx1"/>
                </a:solidFill>
                <a:latin typeface="Comic Sans MS" panose="030F0702030302020204" pitchFamily="66" charset="0"/>
                <a:ea typeface="+mn-ea"/>
              </a:rPr>
              <a:t>Question: Why do loggerhead turtles leave the beach as babies and swim around for 15 years?</a:t>
            </a:r>
          </a:p>
          <a:p>
            <a:pPr indent="-228600" algn="l">
              <a:lnSpc>
                <a:spcPct val="90000"/>
              </a:lnSpc>
              <a:spcAft>
                <a:spcPts val="600"/>
              </a:spcAft>
              <a:buFont typeface="Arial" panose="020B0604020202020204" pitchFamily="34" charset="0"/>
              <a:buChar char="•"/>
            </a:pPr>
            <a:r>
              <a:rPr lang="en-US" altLang="zh-TW" sz="2000" dirty="0">
                <a:solidFill>
                  <a:schemeClr val="tx1"/>
                </a:solidFill>
                <a:latin typeface="Comic Sans MS" panose="030F0702030302020204" pitchFamily="66" charset="0"/>
                <a:ea typeface="+mn-ea"/>
              </a:rPr>
              <a:t>Answer: Loggerhead turtles are migratory animals, which means that they travel long distances each year in search of food and breeding grounds.</a:t>
            </a:r>
          </a:p>
          <a:p>
            <a:pPr indent="-228600" algn="l">
              <a:lnSpc>
                <a:spcPct val="90000"/>
              </a:lnSpc>
              <a:spcAft>
                <a:spcPts val="600"/>
              </a:spcAft>
              <a:buFont typeface="Arial" panose="020B0604020202020204" pitchFamily="34" charset="0"/>
              <a:buChar char="•"/>
            </a:pPr>
            <a:endParaRPr lang="en-US" altLang="zh-TW" sz="2000" dirty="0">
              <a:solidFill>
                <a:schemeClr val="tx1"/>
              </a:solidFill>
              <a:latin typeface="Comic Sans MS" panose="030F0702030302020204" pitchFamily="66" charset="0"/>
              <a:ea typeface="+mn-ea"/>
            </a:endParaRPr>
          </a:p>
          <a:p>
            <a:pPr indent="-228600" algn="l">
              <a:lnSpc>
                <a:spcPct val="90000"/>
              </a:lnSpc>
              <a:spcAft>
                <a:spcPts val="600"/>
              </a:spcAft>
              <a:buFont typeface="Arial" panose="020B0604020202020204" pitchFamily="34" charset="0"/>
              <a:buChar char="•"/>
            </a:pPr>
            <a:r>
              <a:rPr lang="en-US" altLang="zh-TW" sz="2000" dirty="0">
                <a:solidFill>
                  <a:schemeClr val="tx1"/>
                </a:solidFill>
                <a:latin typeface="Comic Sans MS" panose="030F0702030302020204" pitchFamily="66" charset="0"/>
                <a:ea typeface="+mn-ea"/>
              </a:rPr>
              <a:t>Question: Where do female loggerhead turtles return to lay their eggs?</a:t>
            </a:r>
          </a:p>
          <a:p>
            <a:pPr indent="-228600" algn="l">
              <a:lnSpc>
                <a:spcPct val="90000"/>
              </a:lnSpc>
              <a:spcAft>
                <a:spcPts val="600"/>
              </a:spcAft>
              <a:buFont typeface="Arial" panose="020B0604020202020204" pitchFamily="34" charset="0"/>
              <a:buChar char="•"/>
            </a:pPr>
            <a:r>
              <a:rPr lang="en-US" altLang="zh-TW" sz="2000" dirty="0">
                <a:solidFill>
                  <a:schemeClr val="tx1"/>
                </a:solidFill>
                <a:latin typeface="Comic Sans MS" panose="030F0702030302020204" pitchFamily="66" charset="0"/>
                <a:ea typeface="+mn-ea"/>
              </a:rPr>
              <a:t>Answer: Female loggerhead turtles return to the same beach where they were born to lay their eggs.</a:t>
            </a:r>
          </a:p>
          <a:p>
            <a:pPr indent="-228600" algn="l">
              <a:lnSpc>
                <a:spcPct val="90000"/>
              </a:lnSpc>
              <a:spcAft>
                <a:spcPts val="600"/>
              </a:spcAft>
              <a:buFont typeface="Arial" panose="020B0604020202020204" pitchFamily="34" charset="0"/>
              <a:buChar char="•"/>
            </a:pPr>
            <a:endParaRPr lang="en-US" altLang="zh-TW" sz="2000" dirty="0">
              <a:solidFill>
                <a:schemeClr val="tx1"/>
              </a:solidFill>
              <a:latin typeface="Comic Sans MS" panose="030F0702030302020204" pitchFamily="66" charset="0"/>
              <a:ea typeface="+mn-ea"/>
            </a:endParaRPr>
          </a:p>
          <a:p>
            <a:pPr indent="-228600" algn="l">
              <a:lnSpc>
                <a:spcPct val="90000"/>
              </a:lnSpc>
              <a:spcAft>
                <a:spcPts val="600"/>
              </a:spcAft>
              <a:buFont typeface="Arial" panose="020B0604020202020204" pitchFamily="34" charset="0"/>
              <a:buChar char="•"/>
            </a:pPr>
            <a:r>
              <a:rPr lang="en-US" altLang="zh-TW" sz="2000" dirty="0">
                <a:solidFill>
                  <a:schemeClr val="tx1"/>
                </a:solidFill>
                <a:latin typeface="Comic Sans MS" panose="030F0702030302020204" pitchFamily="66" charset="0"/>
                <a:ea typeface="+mn-ea"/>
              </a:rPr>
              <a:t>Question: Why is it important for loggerhead turtles to return to the same beach to lay their eggs?</a:t>
            </a:r>
          </a:p>
          <a:p>
            <a:pPr indent="-228600" algn="l">
              <a:lnSpc>
                <a:spcPct val="90000"/>
              </a:lnSpc>
              <a:spcAft>
                <a:spcPts val="600"/>
              </a:spcAft>
              <a:buFont typeface="Arial" panose="020B0604020202020204" pitchFamily="34" charset="0"/>
              <a:buChar char="•"/>
            </a:pPr>
            <a:r>
              <a:rPr lang="en-US" altLang="zh-TW" sz="2000" dirty="0">
                <a:solidFill>
                  <a:schemeClr val="tx1"/>
                </a:solidFill>
                <a:latin typeface="Comic Sans MS" panose="030F0702030302020204" pitchFamily="66" charset="0"/>
                <a:ea typeface="+mn-ea"/>
              </a:rPr>
              <a:t>Answer: Loggerhead turtles know the beaches where they were born best. These beaches are safe places for them to lay their eggs.</a:t>
            </a:r>
          </a:p>
        </p:txBody>
      </p:sp>
    </p:spTree>
    <p:extLst>
      <p:ext uri="{BB962C8B-B14F-4D97-AF65-F5344CB8AC3E}">
        <p14:creationId xmlns:p14="http://schemas.microsoft.com/office/powerpoint/2010/main" val="1564731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 calcmode="lin" valueType="num">
                                      <p:cBhvr additive="base">
                                        <p:cTn id="3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 calcmode="lin" valueType="num">
                                      <p:cBhvr additive="base">
                                        <p:cTn id="43"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
                                            <p:txEl>
                                              <p:pRg st="10" end="10"/>
                                            </p:txEl>
                                          </p:spTgt>
                                        </p:tgtEl>
                                        <p:attrNameLst>
                                          <p:attrName>style.visibility</p:attrName>
                                        </p:attrNameLst>
                                      </p:cBhvr>
                                      <p:to>
                                        <p:strVal val="visible"/>
                                      </p:to>
                                    </p:set>
                                    <p:anim calcmode="lin" valueType="num">
                                      <p:cBhvr additive="base">
                                        <p:cTn id="49"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anim calcmode="lin" valueType="num">
                                      <p:cBhvr additive="base">
                                        <p:cTn id="55"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
                                            <p:txEl>
                                              <p:pRg st="13" end="13"/>
                                            </p:txEl>
                                          </p:spTgt>
                                        </p:tgtEl>
                                        <p:attrNameLst>
                                          <p:attrName>style.visibility</p:attrName>
                                        </p:attrNameLst>
                                      </p:cBhvr>
                                      <p:to>
                                        <p:strVal val="visible"/>
                                      </p:to>
                                    </p:set>
                                    <p:anim calcmode="lin" valueType="num">
                                      <p:cBhvr additive="base">
                                        <p:cTn id="61" dur="500" fill="hold"/>
                                        <p:tgtEl>
                                          <p:spTgt spid="2">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8C92F9-3833-8215-B034-F8B3EA1C8A4D}"/>
              </a:ext>
            </a:extLst>
          </p:cNvPr>
          <p:cNvSpPr txBox="1"/>
          <p:nvPr/>
        </p:nvSpPr>
        <p:spPr>
          <a:xfrm>
            <a:off x="243581" y="551289"/>
            <a:ext cx="5695998" cy="5755422"/>
          </a:xfrm>
          <a:prstGeom prst="rect">
            <a:avLst/>
          </a:prstGeom>
          <a:noFill/>
        </p:spPr>
        <p:txBody>
          <a:bodyPr wrap="square" numCol="1">
            <a:spAutoFit/>
          </a:bodyPr>
          <a:lstStyle/>
          <a:p>
            <a:r>
              <a:rPr lang="en-US" sz="1600" dirty="0">
                <a:latin typeface="Comic Sans MS" panose="030F0702030302020204" pitchFamily="66" charset="0"/>
              </a:rPr>
              <a:t>1. Loggerhead turtles have ________ journeys compared to other sea animals.</a:t>
            </a:r>
          </a:p>
          <a:p>
            <a:r>
              <a:rPr lang="en-US" sz="1600" dirty="0">
                <a:latin typeface="Comic Sans MS" panose="030F0702030302020204" pitchFamily="66" charset="0"/>
              </a:rPr>
              <a:t>a) short</a:t>
            </a:r>
          </a:p>
          <a:p>
            <a:r>
              <a:rPr lang="en-US" sz="1600" dirty="0">
                <a:latin typeface="Comic Sans MS" panose="030F0702030302020204" pitchFamily="66" charset="0"/>
              </a:rPr>
              <a:t>b) dangerous</a:t>
            </a:r>
          </a:p>
          <a:p>
            <a:r>
              <a:rPr lang="en-US" sz="1600" dirty="0">
                <a:latin typeface="Comic Sans MS" panose="030F0702030302020204" pitchFamily="66" charset="0"/>
              </a:rPr>
              <a:t>c) longer</a:t>
            </a:r>
          </a:p>
          <a:p>
            <a:endParaRPr lang="en-US" sz="1600" dirty="0">
              <a:latin typeface="Comic Sans MS" panose="030F0702030302020204" pitchFamily="66" charset="0"/>
            </a:endParaRPr>
          </a:p>
          <a:p>
            <a:r>
              <a:rPr lang="en-US" sz="1600" dirty="0">
                <a:latin typeface="Comic Sans MS" panose="030F0702030302020204" pitchFamily="66" charset="0"/>
              </a:rPr>
              <a:t>2. A loggerhead turtle leaves the beach as a ________.</a:t>
            </a:r>
          </a:p>
          <a:p>
            <a:r>
              <a:rPr lang="en-US" sz="1600" dirty="0">
                <a:latin typeface="Comic Sans MS" panose="030F0702030302020204" pitchFamily="66" charset="0"/>
              </a:rPr>
              <a:t>a) teenager</a:t>
            </a:r>
          </a:p>
          <a:p>
            <a:r>
              <a:rPr lang="en-US" sz="1600" dirty="0">
                <a:latin typeface="Comic Sans MS" panose="030F0702030302020204" pitchFamily="66" charset="0"/>
              </a:rPr>
              <a:t>b) baby</a:t>
            </a:r>
          </a:p>
          <a:p>
            <a:r>
              <a:rPr lang="en-US" sz="1600" dirty="0">
                <a:latin typeface="Comic Sans MS" panose="030F0702030302020204" pitchFamily="66" charset="0"/>
              </a:rPr>
              <a:t>c) adult</a:t>
            </a:r>
          </a:p>
          <a:p>
            <a:endParaRPr lang="en-US" sz="1600" dirty="0">
              <a:latin typeface="Comic Sans MS" panose="030F0702030302020204" pitchFamily="66" charset="0"/>
            </a:endParaRPr>
          </a:p>
          <a:p>
            <a:r>
              <a:rPr lang="en-US" sz="1600" dirty="0">
                <a:latin typeface="Comic Sans MS" panose="030F0702030302020204" pitchFamily="66" charset="0"/>
              </a:rPr>
              <a:t>3. It swims around ________ kilometers during its journey.</a:t>
            </a:r>
          </a:p>
          <a:p>
            <a:r>
              <a:rPr lang="en-US" sz="1600" dirty="0">
                <a:latin typeface="Comic Sans MS" panose="030F0702030302020204" pitchFamily="66" charset="0"/>
              </a:rPr>
              <a:t>a) 1,000</a:t>
            </a:r>
          </a:p>
          <a:p>
            <a:r>
              <a:rPr lang="en-US" sz="1600" dirty="0">
                <a:latin typeface="Comic Sans MS" panose="030F0702030302020204" pitchFamily="66" charset="0"/>
              </a:rPr>
              <a:t>b) 14,000</a:t>
            </a:r>
          </a:p>
          <a:p>
            <a:r>
              <a:rPr lang="en-US" sz="1600" dirty="0">
                <a:latin typeface="Comic Sans MS" panose="030F0702030302020204" pitchFamily="66" charset="0"/>
              </a:rPr>
              <a:t>c) 5,000</a:t>
            </a:r>
          </a:p>
          <a:p>
            <a:endParaRPr lang="en-US" sz="1600" dirty="0">
              <a:latin typeface="Comic Sans MS" panose="030F0702030302020204" pitchFamily="66" charset="0"/>
            </a:endParaRPr>
          </a:p>
          <a:p>
            <a:r>
              <a:rPr lang="en-US" sz="1600" dirty="0">
                <a:latin typeface="Comic Sans MS" panose="030F0702030302020204" pitchFamily="66" charset="0"/>
              </a:rPr>
              <a:t>4. How many years later does the female loggerhead turtle return to the same beach?</a:t>
            </a:r>
          </a:p>
          <a:p>
            <a:r>
              <a:rPr lang="en-US" sz="1600" dirty="0">
                <a:latin typeface="Comic Sans MS" panose="030F0702030302020204" pitchFamily="66" charset="0"/>
              </a:rPr>
              <a:t>a) 5 years</a:t>
            </a:r>
          </a:p>
          <a:p>
            <a:r>
              <a:rPr lang="en-US" sz="1600" dirty="0">
                <a:latin typeface="Comic Sans MS" panose="030F0702030302020204" pitchFamily="66" charset="0"/>
              </a:rPr>
              <a:t>b) 10 years</a:t>
            </a:r>
          </a:p>
          <a:p>
            <a:r>
              <a:rPr lang="en-US" sz="1600" dirty="0">
                <a:latin typeface="Comic Sans MS" panose="030F0702030302020204" pitchFamily="66" charset="0"/>
              </a:rPr>
              <a:t>c) 15 years</a:t>
            </a:r>
          </a:p>
          <a:p>
            <a:endParaRPr lang="en-US" sz="1600" dirty="0">
              <a:latin typeface="Comic Sans MS" panose="030F0702030302020204" pitchFamily="66" charset="0"/>
            </a:endParaRPr>
          </a:p>
        </p:txBody>
      </p:sp>
      <p:sp>
        <p:nvSpPr>
          <p:cNvPr id="6" name="TextBox 5">
            <a:extLst>
              <a:ext uri="{FF2B5EF4-FFF2-40B4-BE49-F238E27FC236}">
                <a16:creationId xmlns:a16="http://schemas.microsoft.com/office/drawing/2014/main" id="{C0DA7CFA-7BE6-1B15-ADF0-FC447AB18AF2}"/>
              </a:ext>
            </a:extLst>
          </p:cNvPr>
          <p:cNvSpPr txBox="1"/>
          <p:nvPr/>
        </p:nvSpPr>
        <p:spPr>
          <a:xfrm>
            <a:off x="6252422" y="477998"/>
            <a:ext cx="5661367" cy="5509200"/>
          </a:xfrm>
          <a:prstGeom prst="rect">
            <a:avLst/>
          </a:prstGeom>
          <a:noFill/>
        </p:spPr>
        <p:txBody>
          <a:bodyPr wrap="square">
            <a:spAutoFit/>
          </a:bodyPr>
          <a:lstStyle/>
          <a:p>
            <a:r>
              <a:rPr lang="en-US" sz="1600" dirty="0">
                <a:latin typeface="Comic Sans MS" panose="030F0702030302020204" pitchFamily="66" charset="0"/>
              </a:rPr>
              <a:t>5. What does the female loggerhead turtle do when she returns to the same beach?</a:t>
            </a:r>
          </a:p>
          <a:p>
            <a:r>
              <a:rPr lang="en-US" sz="1600" dirty="0">
                <a:latin typeface="Comic Sans MS" panose="030F0702030302020204" pitchFamily="66" charset="0"/>
              </a:rPr>
              <a:t>a) Takes a nap</a:t>
            </a:r>
          </a:p>
          <a:p>
            <a:r>
              <a:rPr lang="en-US" sz="1600" dirty="0">
                <a:latin typeface="Comic Sans MS" panose="030F0702030302020204" pitchFamily="66" charset="0"/>
              </a:rPr>
              <a:t>b) Lays eggs</a:t>
            </a:r>
          </a:p>
          <a:p>
            <a:r>
              <a:rPr lang="en-US" sz="1600" dirty="0">
                <a:latin typeface="Comic Sans MS" panose="030F0702030302020204" pitchFamily="66" charset="0"/>
              </a:rPr>
              <a:t>c) Goes for a swim</a:t>
            </a:r>
          </a:p>
          <a:p>
            <a:endParaRPr lang="en-US" sz="1600" dirty="0">
              <a:latin typeface="Comic Sans MS" panose="030F0702030302020204" pitchFamily="66" charset="0"/>
            </a:endParaRPr>
          </a:p>
          <a:p>
            <a:r>
              <a:rPr lang="en-US" sz="1600" dirty="0">
                <a:latin typeface="Comic Sans MS" panose="030F0702030302020204" pitchFamily="66" charset="0"/>
              </a:rPr>
              <a:t>6. The journey of a loggerhead turtle is a ________ one.</a:t>
            </a:r>
          </a:p>
          <a:p>
            <a:r>
              <a:rPr lang="en-US" sz="1600" dirty="0">
                <a:latin typeface="Comic Sans MS" panose="030F0702030302020204" pitchFamily="66" charset="0"/>
              </a:rPr>
              <a:t>a) very difficult</a:t>
            </a:r>
          </a:p>
          <a:p>
            <a:r>
              <a:rPr lang="en-US" sz="1600" dirty="0">
                <a:latin typeface="Comic Sans MS" panose="030F0702030302020204" pitchFamily="66" charset="0"/>
              </a:rPr>
              <a:t>b) short and easy</a:t>
            </a:r>
          </a:p>
          <a:p>
            <a:r>
              <a:rPr lang="en-US" sz="1600" dirty="0">
                <a:latin typeface="Comic Sans MS" panose="030F0702030302020204" pitchFamily="66" charset="0"/>
              </a:rPr>
              <a:t>c) dangerous</a:t>
            </a:r>
          </a:p>
          <a:p>
            <a:endParaRPr lang="en-US" sz="1600" dirty="0">
              <a:latin typeface="Comic Sans MS" panose="030F0702030302020204" pitchFamily="66" charset="0"/>
            </a:endParaRPr>
          </a:p>
          <a:p>
            <a:r>
              <a:rPr lang="en-US" sz="1600" dirty="0">
                <a:latin typeface="Comic Sans MS" panose="030F0702030302020204" pitchFamily="66" charset="0"/>
              </a:rPr>
              <a:t>7. Loggerhead turtles are known for their ________ journeys.</a:t>
            </a:r>
          </a:p>
          <a:p>
            <a:r>
              <a:rPr lang="en-US" sz="1600" dirty="0">
                <a:latin typeface="Comic Sans MS" panose="030F0702030302020204" pitchFamily="66" charset="0"/>
              </a:rPr>
              <a:t>a) quick</a:t>
            </a:r>
          </a:p>
          <a:p>
            <a:r>
              <a:rPr lang="en-US" sz="1600" dirty="0">
                <a:latin typeface="Comic Sans MS" panose="030F0702030302020204" pitchFamily="66" charset="0"/>
              </a:rPr>
              <a:t>b) slow</a:t>
            </a:r>
          </a:p>
          <a:p>
            <a:r>
              <a:rPr lang="en-US" sz="1600" dirty="0">
                <a:latin typeface="Comic Sans MS" panose="030F0702030302020204" pitchFamily="66" charset="0"/>
              </a:rPr>
              <a:t>c) long</a:t>
            </a:r>
          </a:p>
          <a:p>
            <a:endParaRPr lang="en-US" sz="1600" dirty="0">
              <a:latin typeface="Comic Sans MS" panose="030F0702030302020204" pitchFamily="66" charset="0"/>
            </a:endParaRPr>
          </a:p>
          <a:p>
            <a:r>
              <a:rPr lang="en-US" sz="1600" dirty="0">
                <a:latin typeface="Comic Sans MS" panose="030F0702030302020204" pitchFamily="66" charset="0"/>
              </a:rPr>
              <a:t>8. They are also known for their ability to ________ back to the same beach.</a:t>
            </a:r>
          </a:p>
          <a:p>
            <a:r>
              <a:rPr lang="en-US" sz="1600" dirty="0">
                <a:latin typeface="Comic Sans MS" panose="030F0702030302020204" pitchFamily="66" charset="0"/>
              </a:rPr>
              <a:t>a) get lost</a:t>
            </a:r>
          </a:p>
          <a:p>
            <a:r>
              <a:rPr lang="en-US" sz="1600" dirty="0">
                <a:latin typeface="Comic Sans MS" panose="030F0702030302020204" pitchFamily="66" charset="0"/>
              </a:rPr>
              <a:t>b) return</a:t>
            </a:r>
          </a:p>
          <a:p>
            <a:r>
              <a:rPr lang="en-US" sz="1600" dirty="0">
                <a:latin typeface="Comic Sans MS" panose="030F0702030302020204" pitchFamily="66" charset="0"/>
              </a:rPr>
              <a:t>c) stay away</a:t>
            </a:r>
          </a:p>
        </p:txBody>
      </p:sp>
      <p:sp>
        <p:nvSpPr>
          <p:cNvPr id="8" name="TextBox 7">
            <a:extLst>
              <a:ext uri="{FF2B5EF4-FFF2-40B4-BE49-F238E27FC236}">
                <a16:creationId xmlns:a16="http://schemas.microsoft.com/office/drawing/2014/main" id="{E0D34A7E-1862-8B79-A57A-30BB4F34128B}"/>
              </a:ext>
            </a:extLst>
          </p:cNvPr>
          <p:cNvSpPr txBox="1"/>
          <p:nvPr/>
        </p:nvSpPr>
        <p:spPr>
          <a:xfrm>
            <a:off x="954124" y="6218419"/>
            <a:ext cx="10389637" cy="323165"/>
          </a:xfrm>
          <a:prstGeom prst="rect">
            <a:avLst/>
          </a:prstGeom>
          <a:noFill/>
        </p:spPr>
        <p:txBody>
          <a:bodyPr wrap="square">
            <a:spAutoFit/>
          </a:bodyPr>
          <a:lstStyle/>
          <a:p>
            <a:r>
              <a:rPr lang="en-US" sz="1500" b="1" dirty="0">
                <a:latin typeface="Comic Sans MS" panose="030F0702030302020204" pitchFamily="66" charset="0"/>
              </a:rPr>
              <a:t>Answers</a:t>
            </a:r>
            <a:r>
              <a:rPr lang="en-US" sz="1500" dirty="0">
                <a:latin typeface="Comic Sans MS" panose="030F0702030302020204" pitchFamily="66" charset="0"/>
              </a:rPr>
              <a:t>: 1. c) Longer 2. b) baby 3.b) 14,000 4.c) 15 years 5.b) Lays eggs 6.a) very difficult 7.c) long 8.b) return</a:t>
            </a:r>
          </a:p>
        </p:txBody>
      </p:sp>
    </p:spTree>
    <p:extLst>
      <p:ext uri="{BB962C8B-B14F-4D97-AF65-F5344CB8AC3E}">
        <p14:creationId xmlns:p14="http://schemas.microsoft.com/office/powerpoint/2010/main" val="2768080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2740" y="1"/>
            <a:ext cx="8766175" cy="889987"/>
          </a:xfrm>
          <a:prstGeom prst="rect">
            <a:avLst/>
          </a:prstGeom>
        </p:spPr>
        <p:txBody>
          <a:bodyPr vert="horz" wrap="square" lIns="0" tIns="12700" rIns="0" bIns="0" rtlCol="0" anchor="ctr">
            <a:spAutoFit/>
          </a:bodyPr>
          <a:lstStyle/>
          <a:p>
            <a:pPr marL="287020" marR="5080" indent="-274320">
              <a:lnSpc>
                <a:spcPct val="100000"/>
              </a:lnSpc>
              <a:spcBef>
                <a:spcPts val="100"/>
              </a:spcBef>
            </a:pPr>
            <a:r>
              <a:rPr sz="5700" spc="-265" dirty="0">
                <a:solidFill>
                  <a:srgbClr val="0AD0D9"/>
                </a:solidFill>
                <a:latin typeface="Arial"/>
                <a:cs typeface="Arial"/>
              </a:rPr>
              <a:t></a:t>
            </a:r>
            <a:endParaRPr sz="5700" dirty="0">
              <a:latin typeface="Times New Roman"/>
              <a:cs typeface="Times New Roman"/>
            </a:endParaRPr>
          </a:p>
        </p:txBody>
      </p:sp>
      <p:grpSp>
        <p:nvGrpSpPr>
          <p:cNvPr id="3" name="object 3"/>
          <p:cNvGrpSpPr/>
          <p:nvPr/>
        </p:nvGrpSpPr>
        <p:grpSpPr>
          <a:xfrm>
            <a:off x="-2" y="1989993"/>
            <a:ext cx="12192002" cy="4868006"/>
            <a:chOff x="-1" y="1752600"/>
            <a:chExt cx="7859307" cy="4868006"/>
          </a:xfrm>
        </p:grpSpPr>
        <p:sp>
          <p:nvSpPr>
            <p:cNvPr id="4" name="object 4"/>
            <p:cNvSpPr/>
            <p:nvPr/>
          </p:nvSpPr>
          <p:spPr>
            <a:xfrm>
              <a:off x="-1" y="1752600"/>
              <a:ext cx="3893755" cy="29718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893756" y="1752600"/>
              <a:ext cx="3965549" cy="29718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0" y="4176345"/>
              <a:ext cx="7859306" cy="2444261"/>
            </a:xfrm>
            <a:prstGeom prst="rect">
              <a:avLst/>
            </a:prstGeom>
            <a:blipFill>
              <a:blip r:embed="rId4" cstate="print"/>
              <a:stretch>
                <a:fillRect/>
              </a:stretch>
            </a:blipFill>
          </p:spPr>
          <p:txBody>
            <a:bodyPr wrap="square" lIns="0" tIns="0" rIns="0" bIns="0" rtlCol="0"/>
            <a:lstStyle/>
            <a:p>
              <a:endParaRPr/>
            </a:p>
          </p:txBody>
        </p:sp>
      </p:grpSp>
      <p:pic>
        <p:nvPicPr>
          <p:cNvPr id="1026" name="Picture 2" descr="Cách nói cảm ơn bằng tiếng Anh trong mọi tình huống - VnExpres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900"/>
            <a:ext cx="12192000" cy="2184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186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7999"/>
          </a:xfrm>
          <a:prstGeom prst="rect">
            <a:avLst/>
          </a:prstGeom>
        </p:spPr>
      </p:pic>
      <p:sp>
        <p:nvSpPr>
          <p:cNvPr id="2" name="Title 1"/>
          <p:cNvSpPr>
            <a:spLocks noGrp="1"/>
          </p:cNvSpPr>
          <p:nvPr>
            <p:ph type="title"/>
          </p:nvPr>
        </p:nvSpPr>
        <p:spPr>
          <a:xfrm>
            <a:off x="838200" y="500062"/>
            <a:ext cx="10515600" cy="1325563"/>
          </a:xfrm>
        </p:spPr>
        <p:txBody>
          <a:bodyPr>
            <a:normAutofit/>
          </a:bodyPr>
          <a:lstStyle/>
          <a:p>
            <a:pPr algn="ctr"/>
            <a:r>
              <a:rPr lang="en-US" sz="5400" dirty="0">
                <a:latin typeface="Showcard Gothic" panose="04020904020102020604" pitchFamily="82" charset="0"/>
              </a:rPr>
              <a:t>Lesson Objective</a:t>
            </a:r>
          </a:p>
        </p:txBody>
      </p:sp>
      <p:sp>
        <p:nvSpPr>
          <p:cNvPr id="3" name="Content Placeholder 2"/>
          <p:cNvSpPr>
            <a:spLocks noGrp="1"/>
          </p:cNvSpPr>
          <p:nvPr>
            <p:ph idx="1"/>
          </p:nvPr>
        </p:nvSpPr>
        <p:spPr/>
        <p:txBody>
          <a:bodyPr/>
          <a:lstStyle/>
          <a:p>
            <a:r>
              <a:rPr lang="en-US" dirty="0"/>
              <a:t>I can explain how and why animals migrate through the land, sea, and air.</a:t>
            </a:r>
          </a:p>
          <a:p>
            <a:r>
              <a:rPr lang="en-US" dirty="0"/>
              <a:t>I can predict when an animal will migrate to a new place based on external factors.</a:t>
            </a:r>
          </a:p>
        </p:txBody>
      </p:sp>
    </p:spTree>
    <p:extLst>
      <p:ext uri="{BB962C8B-B14F-4D97-AF65-F5344CB8AC3E}">
        <p14:creationId xmlns:p14="http://schemas.microsoft.com/office/powerpoint/2010/main" val="4185159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12192000" cy="6857999"/>
          </a:xfrm>
          <a:prstGeom prst="rect">
            <a:avLst/>
          </a:prstGeom>
        </p:spPr>
      </p:pic>
      <p:sp>
        <p:nvSpPr>
          <p:cNvPr id="2" name="Title 1"/>
          <p:cNvSpPr>
            <a:spLocks noGrp="1"/>
          </p:cNvSpPr>
          <p:nvPr>
            <p:ph type="title"/>
          </p:nvPr>
        </p:nvSpPr>
        <p:spPr>
          <a:xfrm>
            <a:off x="936674" y="500062"/>
            <a:ext cx="10515600" cy="1325563"/>
          </a:xfrm>
        </p:spPr>
        <p:txBody>
          <a:bodyPr>
            <a:noAutofit/>
          </a:bodyPr>
          <a:lstStyle/>
          <a:p>
            <a:pPr algn="ctr"/>
            <a:r>
              <a:rPr lang="en-US" sz="3200" dirty="0">
                <a:latin typeface="Showcard Gothic" panose="04020904020102020604" pitchFamily="82" charset="0"/>
              </a:rPr>
              <a:t>What is migration</a:t>
            </a:r>
            <a:r>
              <a:rPr lang="en-US" sz="3200" dirty="0" smtClean="0">
                <a:latin typeface="Showcard Gothic" panose="04020904020102020604" pitchFamily="82" charset="0"/>
              </a:rPr>
              <a:t>?</a:t>
            </a:r>
            <a:br>
              <a:rPr lang="en-US" sz="3200" dirty="0" smtClean="0">
                <a:latin typeface="Showcard Gothic" panose="04020904020102020604" pitchFamily="82" charset="0"/>
              </a:rPr>
            </a:br>
            <a:r>
              <a:rPr lang="en-US" sz="3200" u="heavy" spc="-5" dirty="0">
                <a:solidFill>
                  <a:srgbClr val="00AF50"/>
                </a:solidFill>
                <a:uFill>
                  <a:solidFill>
                    <a:srgbClr val="00AF50"/>
                  </a:solidFill>
                </a:uFill>
                <a:latin typeface="Comic Sans MS"/>
                <a:cs typeface="Comic Sans MS"/>
              </a:rPr>
              <a:t>Migration is </a:t>
            </a:r>
            <a:r>
              <a:rPr lang="en-US" sz="3200" u="heavy" spc="-10" dirty="0">
                <a:solidFill>
                  <a:srgbClr val="00AF50"/>
                </a:solidFill>
                <a:uFill>
                  <a:solidFill>
                    <a:srgbClr val="00AF50"/>
                  </a:solidFill>
                </a:uFill>
                <a:latin typeface="Comic Sans MS"/>
                <a:cs typeface="Comic Sans MS"/>
              </a:rPr>
              <a:t>the regular </a:t>
            </a:r>
            <a:r>
              <a:rPr lang="en-US" sz="3200" u="heavy" spc="-5" dirty="0">
                <a:solidFill>
                  <a:srgbClr val="00AF50"/>
                </a:solidFill>
                <a:uFill>
                  <a:solidFill>
                    <a:srgbClr val="00AF50"/>
                  </a:solidFill>
                </a:uFill>
                <a:latin typeface="Comic Sans MS"/>
                <a:cs typeface="Comic Sans MS"/>
              </a:rPr>
              <a:t>movement of animals </a:t>
            </a:r>
            <a:r>
              <a:rPr lang="en-US" sz="3200" spc="-5" dirty="0">
                <a:solidFill>
                  <a:srgbClr val="00AF50"/>
                </a:solidFill>
                <a:latin typeface="Comic Sans MS"/>
                <a:cs typeface="Comic Sans MS"/>
              </a:rPr>
              <a:t> </a:t>
            </a:r>
            <a:r>
              <a:rPr lang="en-US" sz="3200" u="heavy" spc="-5" dirty="0">
                <a:solidFill>
                  <a:srgbClr val="00AF50"/>
                </a:solidFill>
                <a:uFill>
                  <a:solidFill>
                    <a:srgbClr val="00AF50"/>
                  </a:solidFill>
                </a:uFill>
                <a:latin typeface="Comic Sans MS"/>
                <a:cs typeface="Comic Sans MS"/>
              </a:rPr>
              <a:t>from one location to</a:t>
            </a:r>
            <a:r>
              <a:rPr lang="en-US" sz="3200" u="heavy" spc="60" dirty="0">
                <a:solidFill>
                  <a:srgbClr val="00AF50"/>
                </a:solidFill>
                <a:uFill>
                  <a:solidFill>
                    <a:srgbClr val="00AF50"/>
                  </a:solidFill>
                </a:uFill>
                <a:latin typeface="Comic Sans MS"/>
                <a:cs typeface="Comic Sans MS"/>
              </a:rPr>
              <a:t> </a:t>
            </a:r>
            <a:r>
              <a:rPr lang="en-US" sz="3200" u="heavy" spc="-5" dirty="0">
                <a:solidFill>
                  <a:srgbClr val="00AF50"/>
                </a:solidFill>
                <a:uFill>
                  <a:solidFill>
                    <a:srgbClr val="00AF50"/>
                  </a:solidFill>
                </a:uFill>
                <a:latin typeface="Comic Sans MS"/>
                <a:cs typeface="Comic Sans MS"/>
              </a:rPr>
              <a:t>another.</a:t>
            </a:r>
            <a:endParaRPr lang="en-US" sz="3200" dirty="0">
              <a:latin typeface="Showcard Gothic" panose="04020904020102020604" pitchFamily="82" charset="0"/>
            </a:endParaRPr>
          </a:p>
        </p:txBody>
      </p:sp>
      <p:sp>
        <p:nvSpPr>
          <p:cNvPr id="3" name="Content Placeholder 2"/>
          <p:cNvSpPr>
            <a:spLocks noGrp="1"/>
          </p:cNvSpPr>
          <p:nvPr>
            <p:ph idx="1"/>
          </p:nvPr>
        </p:nvSpPr>
        <p:spPr>
          <a:xfrm>
            <a:off x="542779" y="1994437"/>
            <a:ext cx="5226064" cy="4351338"/>
          </a:xfrm>
        </p:spPr>
        <p:txBody>
          <a:bodyPr>
            <a:normAutofit fontScale="92500" lnSpcReduction="10000"/>
          </a:bodyPr>
          <a:lstStyle/>
          <a:p>
            <a:pPr marL="12700" marR="266065">
              <a:spcBef>
                <a:spcPts val="105"/>
              </a:spcBef>
              <a:buSzPct val="95000"/>
              <a:buFont typeface="Arial"/>
              <a:buChar char="•"/>
              <a:tabLst>
                <a:tab pos="102870" algn="l"/>
              </a:tabLst>
            </a:pPr>
            <a:r>
              <a:rPr lang="en-US" dirty="0" smtClean="0"/>
              <a:t>Animal </a:t>
            </a:r>
            <a:r>
              <a:rPr lang="en-US" dirty="0"/>
              <a:t>migration is the relatively  long-distance movement of  individuals, usually on a seasonal  basis.</a:t>
            </a:r>
          </a:p>
          <a:p>
            <a:pPr marL="102235" indent="-90170">
              <a:buSzPct val="95000"/>
              <a:buFont typeface="Arial"/>
              <a:buChar char="•"/>
              <a:tabLst>
                <a:tab pos="102870" algn="l"/>
              </a:tabLst>
            </a:pPr>
            <a:r>
              <a:rPr lang="en-US" dirty="0"/>
              <a:t>It is found in all major animal</a:t>
            </a:r>
          </a:p>
          <a:p>
            <a:pPr marL="12700"/>
            <a:r>
              <a:rPr lang="en-US" dirty="0"/>
              <a:t>groups.</a:t>
            </a:r>
          </a:p>
          <a:p>
            <a:pPr>
              <a:spcBef>
                <a:spcPts val="40"/>
              </a:spcBef>
            </a:pPr>
            <a:endParaRPr lang="en-US" dirty="0"/>
          </a:p>
          <a:p>
            <a:pPr marL="102235" indent="-90170">
              <a:buSzPct val="95000"/>
              <a:buFont typeface="Arial"/>
              <a:buChar char="•"/>
              <a:tabLst>
                <a:tab pos="102870" algn="l"/>
              </a:tabLst>
            </a:pPr>
            <a:r>
              <a:rPr lang="en-US" dirty="0"/>
              <a:t>It can be also defined as :-</a:t>
            </a:r>
          </a:p>
          <a:p>
            <a:pPr marL="12700" marR="5080">
              <a:buSzPct val="95000"/>
              <a:buFont typeface="Arial"/>
              <a:buChar char="•"/>
              <a:tabLst>
                <a:tab pos="102870" algn="l"/>
              </a:tabLst>
            </a:pPr>
            <a:r>
              <a:rPr lang="en-US" dirty="0"/>
              <a:t>A movement leading to the  redistribution of individuals within a  population.</a:t>
            </a:r>
          </a:p>
        </p:txBody>
      </p:sp>
      <p:pic>
        <p:nvPicPr>
          <p:cNvPr id="4" name="Picture 3"/>
          <p:cNvPicPr>
            <a:picLocks noChangeAspect="1"/>
          </p:cNvPicPr>
          <p:nvPr/>
        </p:nvPicPr>
        <p:blipFill>
          <a:blip r:embed="rId3"/>
          <a:stretch>
            <a:fillRect/>
          </a:stretch>
        </p:blipFill>
        <p:spPr>
          <a:xfrm>
            <a:off x="6064264" y="1825625"/>
            <a:ext cx="5812386" cy="3870521"/>
          </a:xfrm>
          <a:prstGeom prst="rect">
            <a:avLst/>
          </a:prstGeom>
        </p:spPr>
      </p:pic>
    </p:spTree>
    <p:extLst>
      <p:ext uri="{BB962C8B-B14F-4D97-AF65-F5344CB8AC3E}">
        <p14:creationId xmlns:p14="http://schemas.microsoft.com/office/powerpoint/2010/main" val="3976847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1000"/>
                                        <p:tgtEl>
                                          <p:spTgt spid="4"/>
                                        </p:tgtEl>
                                      </p:cBhvr>
                                    </p:animEffect>
                                    <p:anim calcmode="lin" valueType="num">
                                      <p:cBhvr>
                                        <p:cTn id="48" dur="1000" fill="hold"/>
                                        <p:tgtEl>
                                          <p:spTgt spid="4"/>
                                        </p:tgtEl>
                                        <p:attrNameLst>
                                          <p:attrName>ppt_x</p:attrName>
                                        </p:attrNameLst>
                                      </p:cBhvr>
                                      <p:tavLst>
                                        <p:tav tm="0">
                                          <p:val>
                                            <p:strVal val="#ppt_x"/>
                                          </p:val>
                                        </p:tav>
                                        <p:tav tm="100000">
                                          <p:val>
                                            <p:strVal val="#ppt_x"/>
                                          </p:val>
                                        </p:tav>
                                      </p:tavLst>
                                    </p:anim>
                                    <p:anim calcmode="lin" valueType="num">
                                      <p:cBhvr>
                                        <p:cTn id="4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2192000" cy="6857999"/>
          </a:xfrm>
          <a:prstGeom prst="rect">
            <a:avLst/>
          </a:prstGeom>
        </p:spPr>
      </p:pic>
      <p:sp>
        <p:nvSpPr>
          <p:cNvPr id="2" name="object 2"/>
          <p:cNvSpPr txBox="1"/>
          <p:nvPr/>
        </p:nvSpPr>
        <p:spPr>
          <a:xfrm>
            <a:off x="2460142" y="681380"/>
            <a:ext cx="6281420" cy="4634865"/>
          </a:xfrm>
          <a:prstGeom prst="rect">
            <a:avLst/>
          </a:prstGeom>
        </p:spPr>
        <p:txBody>
          <a:bodyPr vert="horz" wrap="square" lIns="0" tIns="140335" rIns="0" bIns="0" rtlCol="0">
            <a:spAutoFit/>
          </a:bodyPr>
          <a:lstStyle/>
          <a:p>
            <a:pPr marL="354965" indent="-342900">
              <a:spcBef>
                <a:spcPts val="1105"/>
              </a:spcBef>
              <a:buFont typeface="Wingdings"/>
              <a:buChar char=""/>
              <a:tabLst>
                <a:tab pos="355600" algn="l"/>
              </a:tabLst>
            </a:pPr>
            <a:r>
              <a:rPr sz="2800" b="1" i="1" u="heavy" spc="-5" dirty="0">
                <a:solidFill>
                  <a:srgbClr val="C0644B"/>
                </a:solidFill>
                <a:uFill>
                  <a:solidFill>
                    <a:srgbClr val="C0644B"/>
                  </a:solidFill>
                </a:uFill>
                <a:latin typeface="Arial"/>
                <a:cs typeface="Arial"/>
              </a:rPr>
              <a:t>Prerequisites for</a:t>
            </a:r>
            <a:r>
              <a:rPr sz="2800" b="1" i="1" u="heavy" spc="10" dirty="0">
                <a:solidFill>
                  <a:srgbClr val="C0644B"/>
                </a:solidFill>
                <a:uFill>
                  <a:solidFill>
                    <a:srgbClr val="C0644B"/>
                  </a:solidFill>
                </a:uFill>
                <a:latin typeface="Arial"/>
                <a:cs typeface="Arial"/>
              </a:rPr>
              <a:t> </a:t>
            </a:r>
            <a:r>
              <a:rPr sz="2800" b="1" i="1" u="heavy" spc="-5" dirty="0">
                <a:solidFill>
                  <a:srgbClr val="C0644B"/>
                </a:solidFill>
                <a:uFill>
                  <a:solidFill>
                    <a:srgbClr val="C0644B"/>
                  </a:solidFill>
                </a:uFill>
                <a:latin typeface="Arial"/>
                <a:cs typeface="Arial"/>
              </a:rPr>
              <a:t>migration:</a:t>
            </a:r>
            <a:endParaRPr sz="2800" dirty="0">
              <a:latin typeface="Arial"/>
              <a:cs typeface="Arial"/>
            </a:endParaRPr>
          </a:p>
          <a:p>
            <a:pPr marL="812165" lvl="1" indent="-343535">
              <a:spcBef>
                <a:spcPts val="1010"/>
              </a:spcBef>
              <a:buAutoNum type="arabicPeriod"/>
              <a:tabLst>
                <a:tab pos="812800" algn="l"/>
              </a:tabLst>
            </a:pPr>
            <a:r>
              <a:rPr sz="2800" b="1" i="1" spc="-5" dirty="0">
                <a:latin typeface="Arial"/>
                <a:cs typeface="Arial"/>
              </a:rPr>
              <a:t>Sustained</a:t>
            </a:r>
            <a:r>
              <a:rPr sz="2800" b="1" i="1" spc="10" dirty="0">
                <a:latin typeface="Arial"/>
                <a:cs typeface="Arial"/>
              </a:rPr>
              <a:t> </a:t>
            </a:r>
            <a:r>
              <a:rPr sz="2800" b="1" i="1" spc="-5" dirty="0">
                <a:latin typeface="Arial"/>
                <a:cs typeface="Arial"/>
              </a:rPr>
              <a:t>movement</a:t>
            </a:r>
            <a:endParaRPr sz="2800" dirty="0">
              <a:latin typeface="Arial"/>
              <a:cs typeface="Arial"/>
            </a:endParaRPr>
          </a:p>
          <a:p>
            <a:pPr marL="812165" lvl="1" indent="-343535">
              <a:spcBef>
                <a:spcPts val="1010"/>
              </a:spcBef>
              <a:buAutoNum type="arabicPeriod"/>
              <a:tabLst>
                <a:tab pos="812800" algn="l"/>
              </a:tabLst>
            </a:pPr>
            <a:r>
              <a:rPr sz="2800" b="1" i="1" spc="-5" dirty="0">
                <a:latin typeface="Arial"/>
                <a:cs typeface="Arial"/>
              </a:rPr>
              <a:t>Physical</a:t>
            </a:r>
            <a:r>
              <a:rPr sz="2800" b="1" i="1" spc="-10" dirty="0">
                <a:latin typeface="Arial"/>
                <a:cs typeface="Arial"/>
              </a:rPr>
              <a:t> </a:t>
            </a:r>
            <a:r>
              <a:rPr sz="2800" b="1" i="1" spc="-5" dirty="0">
                <a:latin typeface="Arial"/>
                <a:cs typeface="Arial"/>
              </a:rPr>
              <a:t>endurance</a:t>
            </a:r>
            <a:endParaRPr sz="2800" dirty="0">
              <a:latin typeface="Arial"/>
              <a:cs typeface="Arial"/>
            </a:endParaRPr>
          </a:p>
          <a:p>
            <a:pPr marL="812165" lvl="1" indent="-343535">
              <a:spcBef>
                <a:spcPts val="1010"/>
              </a:spcBef>
              <a:buAutoNum type="arabicPeriod"/>
              <a:tabLst>
                <a:tab pos="812800" algn="l"/>
              </a:tabLst>
            </a:pPr>
            <a:r>
              <a:rPr sz="2800" b="1" i="1" spc="-10" dirty="0">
                <a:latin typeface="Arial"/>
                <a:cs typeface="Arial"/>
              </a:rPr>
              <a:t>Mechanisms </a:t>
            </a:r>
            <a:r>
              <a:rPr sz="2800" b="1" i="1" spc="-5" dirty="0">
                <a:latin typeface="Arial"/>
                <a:cs typeface="Arial"/>
              </a:rPr>
              <a:t>for storing</a:t>
            </a:r>
            <a:r>
              <a:rPr sz="2800" b="1" i="1" spc="80" dirty="0">
                <a:latin typeface="Arial"/>
                <a:cs typeface="Arial"/>
              </a:rPr>
              <a:t> </a:t>
            </a:r>
            <a:r>
              <a:rPr sz="2800" b="1" i="1" spc="-5" dirty="0">
                <a:latin typeface="Arial"/>
                <a:cs typeface="Arial"/>
              </a:rPr>
              <a:t>energy</a:t>
            </a:r>
            <a:endParaRPr sz="2800" dirty="0">
              <a:latin typeface="Arial"/>
              <a:cs typeface="Arial"/>
            </a:endParaRPr>
          </a:p>
          <a:p>
            <a:pPr marL="812165" marR="41910" lvl="1" indent="-342900">
              <a:spcBef>
                <a:spcPts val="1005"/>
              </a:spcBef>
              <a:buAutoNum type="arabicPeriod"/>
              <a:tabLst>
                <a:tab pos="812800" algn="l"/>
              </a:tabLst>
            </a:pPr>
            <a:r>
              <a:rPr sz="2800" b="1" i="1" spc="-5" dirty="0">
                <a:latin typeface="Arial"/>
                <a:cs typeface="Arial"/>
              </a:rPr>
              <a:t>Designated food sources on the  migration</a:t>
            </a:r>
            <a:r>
              <a:rPr sz="2800" b="1" i="1" dirty="0">
                <a:latin typeface="Arial"/>
                <a:cs typeface="Arial"/>
              </a:rPr>
              <a:t> </a:t>
            </a:r>
            <a:r>
              <a:rPr sz="2800" b="1" i="1" spc="-5" dirty="0">
                <a:latin typeface="Arial"/>
                <a:cs typeface="Arial"/>
              </a:rPr>
              <a:t>route</a:t>
            </a:r>
            <a:endParaRPr sz="2800" dirty="0">
              <a:latin typeface="Arial"/>
              <a:cs typeface="Arial"/>
            </a:endParaRPr>
          </a:p>
          <a:p>
            <a:pPr marL="354965" marR="5080" indent="-342900">
              <a:spcBef>
                <a:spcPts val="1010"/>
              </a:spcBef>
              <a:buFont typeface="Wingdings"/>
              <a:buChar char=""/>
              <a:tabLst>
                <a:tab pos="355600" algn="l"/>
              </a:tabLst>
            </a:pPr>
            <a:r>
              <a:rPr sz="2800" b="1" i="1" u="heavy" spc="-5" dirty="0">
                <a:solidFill>
                  <a:srgbClr val="F88530"/>
                </a:solidFill>
                <a:uFill>
                  <a:solidFill>
                    <a:srgbClr val="F88530"/>
                  </a:solidFill>
                </a:uFill>
                <a:latin typeface="Arial"/>
                <a:cs typeface="Arial"/>
              </a:rPr>
              <a:t>Migration ensures animals will  have adequate food supplies &amp; will  be able to</a:t>
            </a:r>
            <a:r>
              <a:rPr sz="2800" b="1" i="1" u="heavy" spc="20" dirty="0">
                <a:solidFill>
                  <a:srgbClr val="F88530"/>
                </a:solidFill>
                <a:uFill>
                  <a:solidFill>
                    <a:srgbClr val="F88530"/>
                  </a:solidFill>
                </a:uFill>
                <a:latin typeface="Arial"/>
                <a:cs typeface="Arial"/>
              </a:rPr>
              <a:t> </a:t>
            </a:r>
            <a:r>
              <a:rPr sz="2800" b="1" i="1" u="heavy" spc="-5" dirty="0">
                <a:solidFill>
                  <a:srgbClr val="F88530"/>
                </a:solidFill>
                <a:uFill>
                  <a:solidFill>
                    <a:srgbClr val="F88530"/>
                  </a:solidFill>
                </a:uFill>
                <a:latin typeface="Arial"/>
                <a:cs typeface="Arial"/>
              </a:rPr>
              <a:t>reproduce</a:t>
            </a:r>
            <a:r>
              <a:rPr sz="2800" b="1" i="1" spc="-5" dirty="0">
                <a:latin typeface="Arial"/>
                <a:cs typeface="Arial"/>
              </a:rPr>
              <a:t>.</a:t>
            </a:r>
            <a:endParaRPr sz="2800" dirty="0">
              <a:latin typeface="Arial"/>
              <a:cs typeface="Arial"/>
            </a:endParaRPr>
          </a:p>
        </p:txBody>
      </p:sp>
    </p:spTree>
    <p:extLst>
      <p:ext uri="{BB962C8B-B14F-4D97-AF65-F5344CB8AC3E}">
        <p14:creationId xmlns:p14="http://schemas.microsoft.com/office/powerpoint/2010/main" val="380228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2192000" cy="6857999"/>
          </a:xfrm>
          <a:prstGeom prst="rect">
            <a:avLst/>
          </a:prstGeom>
        </p:spPr>
      </p:pic>
      <p:sp>
        <p:nvSpPr>
          <p:cNvPr id="2" name="object 2"/>
          <p:cNvSpPr txBox="1"/>
          <p:nvPr/>
        </p:nvSpPr>
        <p:spPr>
          <a:xfrm>
            <a:off x="1888643" y="1147319"/>
            <a:ext cx="7947659" cy="4050665"/>
          </a:xfrm>
          <a:prstGeom prst="rect">
            <a:avLst/>
          </a:prstGeom>
        </p:spPr>
        <p:txBody>
          <a:bodyPr vert="horz" wrap="square" lIns="0" tIns="13335" rIns="0" bIns="0" rtlCol="0">
            <a:spAutoFit/>
          </a:bodyPr>
          <a:lstStyle/>
          <a:p>
            <a:pPr marL="12700" marR="5080">
              <a:spcBef>
                <a:spcPts val="105"/>
              </a:spcBef>
            </a:pPr>
            <a:r>
              <a:rPr sz="4400" dirty="0">
                <a:latin typeface="Comic Sans MS"/>
                <a:cs typeface="Comic Sans MS"/>
              </a:rPr>
              <a:t>The study of periodic  phenomena </a:t>
            </a:r>
            <a:r>
              <a:rPr sz="4400" spc="-5" dirty="0">
                <a:latin typeface="Comic Sans MS"/>
                <a:cs typeface="Comic Sans MS"/>
              </a:rPr>
              <a:t>(such </a:t>
            </a:r>
            <a:r>
              <a:rPr sz="4400" dirty="0">
                <a:latin typeface="Comic Sans MS"/>
                <a:cs typeface="Comic Sans MS"/>
              </a:rPr>
              <a:t>as</a:t>
            </a:r>
            <a:r>
              <a:rPr sz="4400" spc="-125" dirty="0">
                <a:latin typeface="Comic Sans MS"/>
                <a:cs typeface="Comic Sans MS"/>
              </a:rPr>
              <a:t> </a:t>
            </a:r>
            <a:r>
              <a:rPr sz="4400" dirty="0">
                <a:latin typeface="Comic Sans MS"/>
                <a:cs typeface="Comic Sans MS"/>
              </a:rPr>
              <a:t>migration)  </a:t>
            </a:r>
            <a:r>
              <a:rPr sz="4400" spc="-5" dirty="0">
                <a:latin typeface="Comic Sans MS"/>
                <a:cs typeface="Comic Sans MS"/>
              </a:rPr>
              <a:t>in </a:t>
            </a:r>
            <a:r>
              <a:rPr sz="4400" dirty="0">
                <a:latin typeface="Comic Sans MS"/>
                <a:cs typeface="Comic Sans MS"/>
              </a:rPr>
              <a:t>animals </a:t>
            </a:r>
            <a:r>
              <a:rPr sz="4400" spc="-5" dirty="0">
                <a:latin typeface="Comic Sans MS"/>
                <a:cs typeface="Comic Sans MS"/>
              </a:rPr>
              <a:t>in relation to  </a:t>
            </a:r>
            <a:r>
              <a:rPr sz="4400" dirty="0">
                <a:latin typeface="Comic Sans MS"/>
                <a:cs typeface="Comic Sans MS"/>
              </a:rPr>
              <a:t>changes ,climatic and other  ecological factors are called  </a:t>
            </a:r>
            <a:r>
              <a:rPr sz="4400" dirty="0">
                <a:solidFill>
                  <a:srgbClr val="00AF50"/>
                </a:solidFill>
                <a:latin typeface="Comic Sans MS"/>
                <a:cs typeface="Comic Sans MS"/>
              </a:rPr>
              <a:t>phenology</a:t>
            </a:r>
            <a:endParaRPr sz="4400" dirty="0">
              <a:latin typeface="Comic Sans MS"/>
              <a:cs typeface="Comic Sans MS"/>
            </a:endParaRPr>
          </a:p>
        </p:txBody>
      </p:sp>
    </p:spTree>
    <p:extLst>
      <p:ext uri="{BB962C8B-B14F-4D97-AF65-F5344CB8AC3E}">
        <p14:creationId xmlns:p14="http://schemas.microsoft.com/office/powerpoint/2010/main" val="427260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65" name="Picture 64"/>
          <p:cNvPicPr>
            <a:picLocks noChangeAspect="1"/>
          </p:cNvPicPr>
          <p:nvPr/>
        </p:nvPicPr>
        <p:blipFill>
          <a:blip r:embed="rId2"/>
          <a:stretch>
            <a:fillRect/>
          </a:stretch>
        </p:blipFill>
        <p:spPr>
          <a:xfrm>
            <a:off x="-70613" y="-91008"/>
            <a:ext cx="12192000" cy="6857999"/>
          </a:xfrm>
          <a:prstGeom prst="rect">
            <a:avLst/>
          </a:prstGeom>
        </p:spPr>
      </p:pic>
      <p:sp>
        <p:nvSpPr>
          <p:cNvPr id="3" name="object 3"/>
          <p:cNvSpPr/>
          <p:nvPr/>
        </p:nvSpPr>
        <p:spPr>
          <a:xfrm>
            <a:off x="1571232" y="6287262"/>
            <a:ext cx="58419" cy="570865"/>
          </a:xfrm>
          <a:custGeom>
            <a:avLst/>
            <a:gdLst/>
            <a:ahLst/>
            <a:cxnLst/>
            <a:rect l="l" t="t" r="r" b="b"/>
            <a:pathLst>
              <a:path w="58419" h="570865">
                <a:moveTo>
                  <a:pt x="11595" y="0"/>
                </a:moveTo>
                <a:lnTo>
                  <a:pt x="0" y="0"/>
                </a:lnTo>
                <a:lnTo>
                  <a:pt x="0" y="570738"/>
                </a:lnTo>
                <a:lnTo>
                  <a:pt x="11595" y="570738"/>
                </a:lnTo>
                <a:lnTo>
                  <a:pt x="11595" y="0"/>
                </a:lnTo>
                <a:close/>
              </a:path>
              <a:path w="58419" h="570865">
                <a:moveTo>
                  <a:pt x="57924" y="0"/>
                </a:moveTo>
                <a:lnTo>
                  <a:pt x="23177" y="0"/>
                </a:lnTo>
                <a:lnTo>
                  <a:pt x="23177" y="570738"/>
                </a:lnTo>
                <a:lnTo>
                  <a:pt x="57924" y="570738"/>
                </a:lnTo>
                <a:lnTo>
                  <a:pt x="57924" y="0"/>
                </a:lnTo>
                <a:close/>
              </a:path>
            </a:pathLst>
          </a:custGeom>
          <a:solidFill>
            <a:srgbClr val="ADC6D0"/>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8" name="object 8"/>
          <p:cNvSpPr/>
          <p:nvPr/>
        </p:nvSpPr>
        <p:spPr>
          <a:xfrm>
            <a:off x="9680447" y="5715000"/>
            <a:ext cx="548640" cy="548640"/>
          </a:xfrm>
          <a:custGeom>
            <a:avLst/>
            <a:gdLst/>
            <a:ahLst/>
            <a:cxnLst/>
            <a:rect l="l" t="t" r="r" b="b"/>
            <a:pathLst>
              <a:path w="548640" h="548639">
                <a:moveTo>
                  <a:pt x="274320" y="0"/>
                </a:moveTo>
                <a:lnTo>
                  <a:pt x="225008" y="4419"/>
                </a:lnTo>
                <a:lnTo>
                  <a:pt x="178597" y="17162"/>
                </a:lnTo>
                <a:lnTo>
                  <a:pt x="135861" y="37453"/>
                </a:lnTo>
                <a:lnTo>
                  <a:pt x="97575" y="64518"/>
                </a:lnTo>
                <a:lnTo>
                  <a:pt x="64513" y="97580"/>
                </a:lnTo>
                <a:lnTo>
                  <a:pt x="37450" y="135867"/>
                </a:lnTo>
                <a:lnTo>
                  <a:pt x="17161" y="178602"/>
                </a:lnTo>
                <a:lnTo>
                  <a:pt x="4419" y="225011"/>
                </a:lnTo>
                <a:lnTo>
                  <a:pt x="0" y="274319"/>
                </a:lnTo>
                <a:lnTo>
                  <a:pt x="4419" y="323628"/>
                </a:lnTo>
                <a:lnTo>
                  <a:pt x="17161" y="370037"/>
                </a:lnTo>
                <a:lnTo>
                  <a:pt x="37450" y="412772"/>
                </a:lnTo>
                <a:lnTo>
                  <a:pt x="64513" y="451059"/>
                </a:lnTo>
                <a:lnTo>
                  <a:pt x="97575" y="484121"/>
                </a:lnTo>
                <a:lnTo>
                  <a:pt x="135861" y="511186"/>
                </a:lnTo>
                <a:lnTo>
                  <a:pt x="178597" y="531477"/>
                </a:lnTo>
                <a:lnTo>
                  <a:pt x="225008" y="544220"/>
                </a:lnTo>
                <a:lnTo>
                  <a:pt x="274320" y="548640"/>
                </a:lnTo>
                <a:lnTo>
                  <a:pt x="323631" y="544220"/>
                </a:lnTo>
                <a:lnTo>
                  <a:pt x="370042" y="531477"/>
                </a:lnTo>
                <a:lnTo>
                  <a:pt x="412778" y="511186"/>
                </a:lnTo>
                <a:lnTo>
                  <a:pt x="451064" y="484121"/>
                </a:lnTo>
                <a:lnTo>
                  <a:pt x="484126" y="451059"/>
                </a:lnTo>
                <a:lnTo>
                  <a:pt x="511189" y="412772"/>
                </a:lnTo>
                <a:lnTo>
                  <a:pt x="531478" y="370037"/>
                </a:lnTo>
                <a:lnTo>
                  <a:pt x="544220" y="323628"/>
                </a:lnTo>
                <a:lnTo>
                  <a:pt x="548640" y="274319"/>
                </a:lnTo>
                <a:lnTo>
                  <a:pt x="544220" y="225011"/>
                </a:lnTo>
                <a:lnTo>
                  <a:pt x="531478" y="178602"/>
                </a:lnTo>
                <a:lnTo>
                  <a:pt x="511189" y="135867"/>
                </a:lnTo>
                <a:lnTo>
                  <a:pt x="484126" y="97580"/>
                </a:lnTo>
                <a:lnTo>
                  <a:pt x="451064" y="64518"/>
                </a:lnTo>
                <a:lnTo>
                  <a:pt x="412778" y="37453"/>
                </a:lnTo>
                <a:lnTo>
                  <a:pt x="370042" y="17162"/>
                </a:lnTo>
                <a:lnTo>
                  <a:pt x="323631" y="4419"/>
                </a:lnTo>
                <a:lnTo>
                  <a:pt x="274320" y="0"/>
                </a:lnTo>
                <a:close/>
              </a:path>
            </a:pathLst>
          </a:custGeom>
          <a:solidFill>
            <a:srgbClr val="3891A7"/>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9" name="object 9"/>
          <p:cNvSpPr txBox="1">
            <a:spLocks noGrp="1"/>
          </p:cNvSpPr>
          <p:nvPr>
            <p:ph type="title"/>
          </p:nvPr>
        </p:nvSpPr>
        <p:spPr>
          <a:xfrm>
            <a:off x="1745691" y="237820"/>
            <a:ext cx="7131050" cy="452120"/>
          </a:xfrm>
          <a:prstGeom prst="rect">
            <a:avLst/>
          </a:prstGeom>
        </p:spPr>
        <p:txBody>
          <a:bodyPr vert="horz" wrap="square" lIns="0" tIns="12065" rIns="0" bIns="0" rtlCol="0" anchor="ctr">
            <a:spAutoFit/>
          </a:bodyPr>
          <a:lstStyle/>
          <a:p>
            <a:pPr marL="12700">
              <a:lnSpc>
                <a:spcPct val="100000"/>
              </a:lnSpc>
              <a:spcBef>
                <a:spcPts val="95"/>
              </a:spcBef>
            </a:pPr>
            <a:r>
              <a:rPr sz="2800" dirty="0">
                <a:solidFill>
                  <a:srgbClr val="84AA33"/>
                </a:solidFill>
                <a:latin typeface="Times New Roman" panose="02020603050405020304" pitchFamily="18" charset="0"/>
                <a:cs typeface="Times New Roman" panose="02020603050405020304" pitchFamily="18" charset="0"/>
              </a:rPr>
              <a:t>Evolutionary </a:t>
            </a:r>
            <a:r>
              <a:rPr sz="2800" u="heavy" spc="-5" dirty="0">
                <a:solidFill>
                  <a:srgbClr val="84AA33"/>
                </a:solidFill>
                <a:uFill>
                  <a:solidFill>
                    <a:srgbClr val="84AA33"/>
                  </a:solidFill>
                </a:uFill>
                <a:latin typeface="Times New Roman" panose="02020603050405020304" pitchFamily="18" charset="0"/>
                <a:cs typeface="Times New Roman" panose="02020603050405020304" pitchFamily="18" charset="0"/>
              </a:rPr>
              <a:t>model of </a:t>
            </a:r>
            <a:r>
              <a:rPr sz="2800" dirty="0">
                <a:solidFill>
                  <a:srgbClr val="84AA33"/>
                </a:solidFill>
                <a:latin typeface="Times New Roman" panose="02020603050405020304" pitchFamily="18" charset="0"/>
                <a:cs typeface="Times New Roman" panose="02020603050405020304" pitchFamily="18" charset="0"/>
              </a:rPr>
              <a:t>migration (baker</a:t>
            </a:r>
            <a:r>
              <a:rPr sz="2800" u="heavy" spc="-15" dirty="0">
                <a:solidFill>
                  <a:srgbClr val="84AA33"/>
                </a:solidFill>
                <a:uFill>
                  <a:solidFill>
                    <a:srgbClr val="84AA33"/>
                  </a:solidFill>
                </a:uFill>
                <a:latin typeface="Times New Roman" panose="02020603050405020304" pitchFamily="18" charset="0"/>
                <a:cs typeface="Times New Roman" panose="02020603050405020304" pitchFamily="18" charset="0"/>
              </a:rPr>
              <a:t> </a:t>
            </a:r>
            <a:r>
              <a:rPr sz="2800" dirty="0">
                <a:solidFill>
                  <a:srgbClr val="84AA33"/>
                </a:solidFill>
                <a:latin typeface="Times New Roman" panose="02020603050405020304" pitchFamily="18" charset="0"/>
                <a:cs typeface="Times New Roman" panose="02020603050405020304" pitchFamily="18" charset="0"/>
              </a:rPr>
              <a:t>1978)</a:t>
            </a:r>
            <a:endParaRPr sz="2800">
              <a:latin typeface="Times New Roman" panose="02020603050405020304" pitchFamily="18" charset="0"/>
              <a:cs typeface="Times New Roman" panose="02020603050405020304" pitchFamily="18" charset="0"/>
            </a:endParaRPr>
          </a:p>
        </p:txBody>
      </p:sp>
      <p:sp>
        <p:nvSpPr>
          <p:cNvPr id="10" name="object 10"/>
          <p:cNvSpPr txBox="1"/>
          <p:nvPr/>
        </p:nvSpPr>
        <p:spPr>
          <a:xfrm>
            <a:off x="1959966" y="882776"/>
            <a:ext cx="7078345" cy="1550670"/>
          </a:xfrm>
          <a:prstGeom prst="rect">
            <a:avLst/>
          </a:prstGeom>
        </p:spPr>
        <p:txBody>
          <a:bodyPr vert="horz" wrap="square" lIns="0" tIns="13335" rIns="0" bIns="0" rtlCol="0">
            <a:spAutoFit/>
          </a:bodyPr>
          <a:lstStyle/>
          <a:p>
            <a:pPr marL="102235" indent="-90170">
              <a:spcBef>
                <a:spcPts val="105"/>
              </a:spcBef>
              <a:buSzPct val="95000"/>
              <a:buChar char="•"/>
              <a:tabLst>
                <a:tab pos="102870" algn="l"/>
              </a:tabLst>
            </a:pPr>
            <a:r>
              <a:rPr sz="2000" dirty="0">
                <a:latin typeface="Times New Roman" panose="02020603050405020304" pitchFamily="18" charset="0"/>
                <a:cs typeface="Times New Roman" panose="02020603050405020304" pitchFamily="18" charset="0"/>
              </a:rPr>
              <a:t>Animal tend to assess the </a:t>
            </a:r>
            <a:r>
              <a:rPr sz="2000" spc="-5" dirty="0">
                <a:latin typeface="Times New Roman" panose="02020603050405020304" pitchFamily="18" charset="0"/>
                <a:cs typeface="Times New Roman" panose="02020603050405020304" pitchFamily="18" charset="0"/>
              </a:rPr>
              <a:t>utility </a:t>
            </a:r>
            <a:r>
              <a:rPr sz="2000" dirty="0">
                <a:latin typeface="Times New Roman" panose="02020603050405020304" pitchFamily="18" charset="0"/>
                <a:cs typeface="Times New Roman" panose="02020603050405020304" pitchFamily="18" charset="0"/>
              </a:rPr>
              <a:t>of their present habitat</a:t>
            </a:r>
            <a:r>
              <a:rPr sz="2000" spc="-18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(h1)</a:t>
            </a:r>
          </a:p>
          <a:p>
            <a:pPr marL="12700"/>
            <a:r>
              <a:rPr sz="2000" dirty="0">
                <a:latin typeface="Times New Roman" panose="02020603050405020304" pitchFamily="18" charset="0"/>
                <a:cs typeface="Times New Roman" panose="02020603050405020304" pitchFamily="18" charset="0"/>
              </a:rPr>
              <a:t>relative to that of another potential habitat</a:t>
            </a:r>
            <a:r>
              <a:rPr sz="2000" spc="-18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(h2).</a:t>
            </a:r>
          </a:p>
          <a:p>
            <a:pPr marL="12700" marR="5080">
              <a:buSzPct val="95000"/>
              <a:buChar char="•"/>
              <a:tabLst>
                <a:tab pos="102870" algn="l"/>
              </a:tabLst>
            </a:pPr>
            <a:r>
              <a:rPr sz="2000" dirty="0">
                <a:latin typeface="Times New Roman" panose="02020603050405020304" pitchFamily="18" charset="0"/>
                <a:cs typeface="Times New Roman" panose="02020603050405020304" pitchFamily="18" charset="0"/>
              </a:rPr>
              <a:t>They migrate only when the </a:t>
            </a:r>
            <a:r>
              <a:rPr sz="2000" spc="-5" dirty="0">
                <a:latin typeface="Times New Roman" panose="02020603050405020304" pitchFamily="18" charset="0"/>
                <a:cs typeface="Times New Roman" panose="02020603050405020304" pitchFamily="18" charset="0"/>
              </a:rPr>
              <a:t>utility </a:t>
            </a:r>
            <a:r>
              <a:rPr sz="2000" dirty="0">
                <a:latin typeface="Times New Roman" panose="02020603050405020304" pitchFamily="18" charset="0"/>
                <a:cs typeface="Times New Roman" panose="02020603050405020304" pitchFamily="18" charset="0"/>
              </a:rPr>
              <a:t>of h1 drops below that of</a:t>
            </a:r>
            <a:r>
              <a:rPr sz="2000" spc="-18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h2  multiplied by a migration factor</a:t>
            </a:r>
            <a:r>
              <a:rPr sz="2000" spc="-9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(m)</a:t>
            </a:r>
          </a:p>
          <a:p>
            <a:pPr marL="1829435">
              <a:tabLst>
                <a:tab pos="4855845" algn="l"/>
              </a:tabLst>
            </a:pPr>
            <a:r>
              <a:rPr sz="2000" dirty="0">
                <a:latin typeface="Times New Roman" panose="02020603050405020304" pitchFamily="18" charset="0"/>
                <a:cs typeface="Times New Roman" panose="02020603050405020304" pitchFamily="18" charset="0"/>
              </a:rPr>
              <a:t>(ie., h1 is less than</a:t>
            </a:r>
            <a:r>
              <a:rPr sz="2000" spc="-7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that</a:t>
            </a:r>
            <a:r>
              <a:rPr sz="2000"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of	h2m)</a:t>
            </a:r>
          </a:p>
        </p:txBody>
      </p:sp>
      <p:sp>
        <p:nvSpPr>
          <p:cNvPr id="11" name="object 11"/>
          <p:cNvSpPr txBox="1"/>
          <p:nvPr/>
        </p:nvSpPr>
        <p:spPr>
          <a:xfrm>
            <a:off x="4167377" y="2501646"/>
            <a:ext cx="2429510" cy="285115"/>
          </a:xfrm>
          <a:prstGeom prst="rect">
            <a:avLst/>
          </a:prstGeom>
          <a:solidFill>
            <a:srgbClr val="3891A7"/>
          </a:solidFill>
          <a:ln w="25907">
            <a:solidFill>
              <a:srgbClr val="256979"/>
            </a:solidFill>
          </a:ln>
        </p:spPr>
        <p:txBody>
          <a:bodyPr vert="horz" wrap="square" lIns="0" tIns="0" rIns="0" bIns="0" rtlCol="0">
            <a:spAutoFit/>
          </a:bodyPr>
          <a:lstStyle/>
          <a:p>
            <a:pPr marL="746125">
              <a:lnSpc>
                <a:spcPts val="2150"/>
              </a:lnSpc>
            </a:pPr>
            <a:r>
              <a:rPr spc="-5" dirty="0">
                <a:solidFill>
                  <a:srgbClr val="FFFFFF"/>
                </a:solidFill>
                <a:latin typeface="Times New Roman" panose="02020603050405020304" pitchFamily="18" charset="0"/>
                <a:cs typeface="Times New Roman" panose="02020603050405020304" pitchFamily="18" charset="0"/>
              </a:rPr>
              <a:t>migration</a:t>
            </a:r>
            <a:endParaRPr>
              <a:latin typeface="Times New Roman" panose="02020603050405020304" pitchFamily="18" charset="0"/>
              <a:cs typeface="Times New Roman" panose="02020603050405020304" pitchFamily="18" charset="0"/>
            </a:endParaRPr>
          </a:p>
        </p:txBody>
      </p:sp>
      <p:grpSp>
        <p:nvGrpSpPr>
          <p:cNvPr id="12" name="object 12"/>
          <p:cNvGrpSpPr/>
          <p:nvPr/>
        </p:nvGrpSpPr>
        <p:grpSpPr>
          <a:xfrm>
            <a:off x="4369308" y="2781300"/>
            <a:ext cx="2097405" cy="447040"/>
            <a:chOff x="2845307" y="2781300"/>
            <a:chExt cx="2097405" cy="447040"/>
          </a:xfrm>
        </p:grpSpPr>
        <p:sp>
          <p:nvSpPr>
            <p:cNvPr id="13" name="object 13"/>
            <p:cNvSpPr/>
            <p:nvPr/>
          </p:nvSpPr>
          <p:spPr>
            <a:xfrm>
              <a:off x="3857243" y="2787395"/>
              <a:ext cx="1905" cy="214629"/>
            </a:xfrm>
            <a:custGeom>
              <a:avLst/>
              <a:gdLst/>
              <a:ahLst/>
              <a:cxnLst/>
              <a:rect l="l" t="t" r="r" b="b"/>
              <a:pathLst>
                <a:path w="1904" h="214630">
                  <a:moveTo>
                    <a:pt x="1650" y="0"/>
                  </a:moveTo>
                  <a:lnTo>
                    <a:pt x="0" y="214375"/>
                  </a:lnTo>
                </a:path>
              </a:pathLst>
            </a:custGeom>
            <a:ln w="12191">
              <a:solidFill>
                <a:srgbClr val="1688A6"/>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4" name="object 14"/>
            <p:cNvSpPr/>
            <p:nvPr/>
          </p:nvSpPr>
          <p:spPr>
            <a:xfrm>
              <a:off x="2929127" y="3000756"/>
              <a:ext cx="1857375" cy="2540"/>
            </a:xfrm>
            <a:custGeom>
              <a:avLst/>
              <a:gdLst/>
              <a:ahLst/>
              <a:cxnLst/>
              <a:rect l="l" t="t" r="r" b="b"/>
              <a:pathLst>
                <a:path w="1857375" h="2539">
                  <a:moveTo>
                    <a:pt x="928116" y="0"/>
                  </a:moveTo>
                  <a:lnTo>
                    <a:pt x="1856867" y="1651"/>
                  </a:lnTo>
                </a:path>
                <a:path w="1857375" h="2539">
                  <a:moveTo>
                    <a:pt x="929513" y="2413"/>
                  </a:moveTo>
                  <a:lnTo>
                    <a:pt x="0" y="0"/>
                  </a:lnTo>
                </a:path>
              </a:pathLst>
            </a:custGeom>
            <a:ln w="12192">
              <a:solidFill>
                <a:srgbClr val="1688A6"/>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5" name="object 15"/>
            <p:cNvSpPr/>
            <p:nvPr/>
          </p:nvSpPr>
          <p:spPr>
            <a:xfrm>
              <a:off x="4703063" y="2988563"/>
              <a:ext cx="239267" cy="239267"/>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6" name="object 16"/>
            <p:cNvSpPr/>
            <p:nvPr/>
          </p:nvSpPr>
          <p:spPr>
            <a:xfrm>
              <a:off x="2845307" y="2988563"/>
              <a:ext cx="240792" cy="239267"/>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17" name="object 17"/>
          <p:cNvSpPr txBox="1"/>
          <p:nvPr/>
        </p:nvSpPr>
        <p:spPr>
          <a:xfrm>
            <a:off x="5596891" y="3214877"/>
            <a:ext cx="1571625" cy="501650"/>
          </a:xfrm>
          <a:prstGeom prst="rect">
            <a:avLst/>
          </a:prstGeom>
          <a:solidFill>
            <a:srgbClr val="3891A7"/>
          </a:solidFill>
          <a:ln w="25907">
            <a:solidFill>
              <a:srgbClr val="256979"/>
            </a:solidFill>
          </a:ln>
        </p:spPr>
        <p:txBody>
          <a:bodyPr vert="horz" wrap="square" lIns="0" tIns="0" rIns="0" bIns="0" rtlCol="0">
            <a:spAutoFit/>
          </a:bodyPr>
          <a:lstStyle/>
          <a:p>
            <a:pPr marL="379730">
              <a:lnSpc>
                <a:spcPts val="1925"/>
              </a:lnSpc>
            </a:pPr>
            <a:r>
              <a:rPr spc="-5" dirty="0">
                <a:solidFill>
                  <a:srgbClr val="FFFFFF"/>
                </a:solidFill>
                <a:latin typeface="Times New Roman" panose="02020603050405020304" pitchFamily="18" charset="0"/>
                <a:cs typeface="Times New Roman" panose="02020603050405020304" pitchFamily="18" charset="0"/>
              </a:rPr>
              <a:t>Species</a:t>
            </a:r>
            <a:endParaRPr>
              <a:latin typeface="Times New Roman" panose="02020603050405020304" pitchFamily="18" charset="0"/>
              <a:cs typeface="Times New Roman" panose="02020603050405020304" pitchFamily="18" charset="0"/>
            </a:endParaRPr>
          </a:p>
          <a:p>
            <a:pPr marL="315595">
              <a:lnSpc>
                <a:spcPts val="2020"/>
              </a:lnSpc>
            </a:pPr>
            <a:r>
              <a:rPr spc="-5" dirty="0">
                <a:solidFill>
                  <a:srgbClr val="FFFFFF"/>
                </a:solidFill>
                <a:latin typeface="Times New Roman" panose="02020603050405020304" pitchFamily="18" charset="0"/>
                <a:cs typeface="Times New Roman" panose="02020603050405020304" pitchFamily="18" charset="0"/>
              </a:rPr>
              <a:t>migration</a:t>
            </a:r>
            <a:endParaRPr>
              <a:latin typeface="Times New Roman" panose="02020603050405020304" pitchFamily="18" charset="0"/>
              <a:cs typeface="Times New Roman" panose="02020603050405020304" pitchFamily="18" charset="0"/>
            </a:endParaRPr>
          </a:p>
        </p:txBody>
      </p:sp>
      <p:sp>
        <p:nvSpPr>
          <p:cNvPr id="18" name="object 18"/>
          <p:cNvSpPr txBox="1"/>
          <p:nvPr/>
        </p:nvSpPr>
        <p:spPr>
          <a:xfrm>
            <a:off x="3310889" y="3214877"/>
            <a:ext cx="1842770" cy="501650"/>
          </a:xfrm>
          <a:prstGeom prst="rect">
            <a:avLst/>
          </a:prstGeom>
          <a:solidFill>
            <a:srgbClr val="3891A7"/>
          </a:solidFill>
          <a:ln w="25907">
            <a:solidFill>
              <a:srgbClr val="256979"/>
            </a:solidFill>
          </a:ln>
        </p:spPr>
        <p:txBody>
          <a:bodyPr vert="horz" wrap="square" lIns="0" tIns="0" rIns="0" bIns="0" rtlCol="0">
            <a:spAutoFit/>
          </a:bodyPr>
          <a:lstStyle/>
          <a:p>
            <a:pPr marL="440055">
              <a:lnSpc>
                <a:spcPts val="1925"/>
              </a:lnSpc>
            </a:pPr>
            <a:r>
              <a:rPr spc="-5" dirty="0">
                <a:solidFill>
                  <a:srgbClr val="FFFFFF"/>
                </a:solidFill>
                <a:latin typeface="Times New Roman" panose="02020603050405020304" pitchFamily="18" charset="0"/>
                <a:cs typeface="Times New Roman" panose="02020603050405020304" pitchFamily="18" charset="0"/>
              </a:rPr>
              <a:t>Individual</a:t>
            </a:r>
            <a:endParaRPr>
              <a:latin typeface="Times New Roman" panose="02020603050405020304" pitchFamily="18" charset="0"/>
              <a:cs typeface="Times New Roman" panose="02020603050405020304" pitchFamily="18" charset="0"/>
            </a:endParaRPr>
          </a:p>
          <a:p>
            <a:pPr marL="452755">
              <a:lnSpc>
                <a:spcPts val="2020"/>
              </a:lnSpc>
            </a:pPr>
            <a:r>
              <a:rPr spc="-5" dirty="0">
                <a:solidFill>
                  <a:srgbClr val="FFFFFF"/>
                </a:solidFill>
                <a:latin typeface="Times New Roman" panose="02020603050405020304" pitchFamily="18" charset="0"/>
                <a:cs typeface="Times New Roman" panose="02020603050405020304" pitchFamily="18" charset="0"/>
              </a:rPr>
              <a:t>migration</a:t>
            </a:r>
            <a:endParaRPr>
              <a:latin typeface="Times New Roman" panose="02020603050405020304" pitchFamily="18" charset="0"/>
              <a:cs typeface="Times New Roman" panose="02020603050405020304" pitchFamily="18" charset="0"/>
            </a:endParaRPr>
          </a:p>
        </p:txBody>
      </p:sp>
      <p:grpSp>
        <p:nvGrpSpPr>
          <p:cNvPr id="19" name="object 19"/>
          <p:cNvGrpSpPr/>
          <p:nvPr/>
        </p:nvGrpSpPr>
        <p:grpSpPr>
          <a:xfrm>
            <a:off x="2726436" y="3703320"/>
            <a:ext cx="2240280" cy="739140"/>
            <a:chOff x="1202436" y="3703320"/>
            <a:chExt cx="2240280" cy="739140"/>
          </a:xfrm>
        </p:grpSpPr>
        <p:sp>
          <p:nvSpPr>
            <p:cNvPr id="20" name="object 20"/>
            <p:cNvSpPr/>
            <p:nvPr/>
          </p:nvSpPr>
          <p:spPr>
            <a:xfrm>
              <a:off x="2143505" y="3716274"/>
              <a:ext cx="215265" cy="356870"/>
            </a:xfrm>
            <a:custGeom>
              <a:avLst/>
              <a:gdLst/>
              <a:ahLst/>
              <a:cxnLst/>
              <a:rect l="l" t="t" r="r" b="b"/>
              <a:pathLst>
                <a:path w="215264" h="356870">
                  <a:moveTo>
                    <a:pt x="161162" y="0"/>
                  </a:moveTo>
                  <a:lnTo>
                    <a:pt x="53720" y="0"/>
                  </a:lnTo>
                  <a:lnTo>
                    <a:pt x="53720" y="249174"/>
                  </a:lnTo>
                  <a:lnTo>
                    <a:pt x="0" y="249174"/>
                  </a:lnTo>
                  <a:lnTo>
                    <a:pt x="107442" y="356615"/>
                  </a:lnTo>
                  <a:lnTo>
                    <a:pt x="214883" y="249174"/>
                  </a:lnTo>
                  <a:lnTo>
                    <a:pt x="161162" y="249174"/>
                  </a:lnTo>
                  <a:lnTo>
                    <a:pt x="161162" y="0"/>
                  </a:lnTo>
                  <a:close/>
                </a:path>
              </a:pathLst>
            </a:custGeom>
            <a:solidFill>
              <a:srgbClr val="3891A7"/>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1" name="object 21"/>
            <p:cNvSpPr/>
            <p:nvPr/>
          </p:nvSpPr>
          <p:spPr>
            <a:xfrm>
              <a:off x="2143505" y="3716274"/>
              <a:ext cx="215265" cy="356870"/>
            </a:xfrm>
            <a:custGeom>
              <a:avLst/>
              <a:gdLst/>
              <a:ahLst/>
              <a:cxnLst/>
              <a:rect l="l" t="t" r="r" b="b"/>
              <a:pathLst>
                <a:path w="215264" h="356870">
                  <a:moveTo>
                    <a:pt x="0" y="249174"/>
                  </a:moveTo>
                  <a:lnTo>
                    <a:pt x="53720" y="249174"/>
                  </a:lnTo>
                  <a:lnTo>
                    <a:pt x="53720" y="0"/>
                  </a:lnTo>
                  <a:lnTo>
                    <a:pt x="161162" y="0"/>
                  </a:lnTo>
                  <a:lnTo>
                    <a:pt x="161162" y="249174"/>
                  </a:lnTo>
                  <a:lnTo>
                    <a:pt x="214883" y="249174"/>
                  </a:lnTo>
                  <a:lnTo>
                    <a:pt x="107442" y="356615"/>
                  </a:lnTo>
                  <a:lnTo>
                    <a:pt x="0" y="249174"/>
                  </a:lnTo>
                  <a:close/>
                </a:path>
              </a:pathLst>
            </a:custGeom>
            <a:ln w="25908">
              <a:solidFill>
                <a:srgbClr val="256979"/>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2" name="object 22"/>
            <p:cNvSpPr/>
            <p:nvPr/>
          </p:nvSpPr>
          <p:spPr>
            <a:xfrm>
              <a:off x="2250947" y="4070604"/>
              <a:ext cx="964565" cy="1905"/>
            </a:xfrm>
            <a:custGeom>
              <a:avLst/>
              <a:gdLst/>
              <a:ahLst/>
              <a:cxnLst/>
              <a:rect l="l" t="t" r="r" b="b"/>
              <a:pathLst>
                <a:path w="964564" h="1904">
                  <a:moveTo>
                    <a:pt x="0" y="0"/>
                  </a:moveTo>
                  <a:lnTo>
                    <a:pt x="964438" y="1651"/>
                  </a:lnTo>
                </a:path>
              </a:pathLst>
            </a:custGeom>
            <a:ln w="12192">
              <a:solidFill>
                <a:srgbClr val="1688A6"/>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3" name="object 23"/>
            <p:cNvSpPr/>
            <p:nvPr/>
          </p:nvSpPr>
          <p:spPr>
            <a:xfrm>
              <a:off x="1286256" y="4072128"/>
              <a:ext cx="964565" cy="0"/>
            </a:xfrm>
            <a:custGeom>
              <a:avLst/>
              <a:gdLst/>
              <a:ahLst/>
              <a:cxnLst/>
              <a:rect l="l" t="t" r="r" b="b"/>
              <a:pathLst>
                <a:path w="964564">
                  <a:moveTo>
                    <a:pt x="964438" y="0"/>
                  </a:moveTo>
                  <a:lnTo>
                    <a:pt x="0" y="0"/>
                  </a:lnTo>
                </a:path>
              </a:pathLst>
            </a:custGeom>
            <a:ln w="12192">
              <a:solidFill>
                <a:srgbClr val="1688A6"/>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4" name="object 24"/>
            <p:cNvSpPr/>
            <p:nvPr/>
          </p:nvSpPr>
          <p:spPr>
            <a:xfrm>
              <a:off x="1215390" y="4072890"/>
              <a:ext cx="213360" cy="356870"/>
            </a:xfrm>
            <a:custGeom>
              <a:avLst/>
              <a:gdLst/>
              <a:ahLst/>
              <a:cxnLst/>
              <a:rect l="l" t="t" r="r" b="b"/>
              <a:pathLst>
                <a:path w="213359" h="356870">
                  <a:moveTo>
                    <a:pt x="160019" y="0"/>
                  </a:moveTo>
                  <a:lnTo>
                    <a:pt x="53340" y="0"/>
                  </a:lnTo>
                  <a:lnTo>
                    <a:pt x="53340" y="249936"/>
                  </a:lnTo>
                  <a:lnTo>
                    <a:pt x="0" y="249936"/>
                  </a:lnTo>
                  <a:lnTo>
                    <a:pt x="106679" y="356616"/>
                  </a:lnTo>
                  <a:lnTo>
                    <a:pt x="213359" y="249936"/>
                  </a:lnTo>
                  <a:lnTo>
                    <a:pt x="160019" y="249936"/>
                  </a:lnTo>
                  <a:lnTo>
                    <a:pt x="160019" y="0"/>
                  </a:lnTo>
                  <a:close/>
                </a:path>
              </a:pathLst>
            </a:custGeom>
            <a:solidFill>
              <a:srgbClr val="3891A7"/>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5" name="object 25"/>
            <p:cNvSpPr/>
            <p:nvPr/>
          </p:nvSpPr>
          <p:spPr>
            <a:xfrm>
              <a:off x="1215390" y="4072890"/>
              <a:ext cx="213360" cy="356870"/>
            </a:xfrm>
            <a:custGeom>
              <a:avLst/>
              <a:gdLst/>
              <a:ahLst/>
              <a:cxnLst/>
              <a:rect l="l" t="t" r="r" b="b"/>
              <a:pathLst>
                <a:path w="213359" h="356870">
                  <a:moveTo>
                    <a:pt x="0" y="249936"/>
                  </a:moveTo>
                  <a:lnTo>
                    <a:pt x="53340" y="249936"/>
                  </a:lnTo>
                  <a:lnTo>
                    <a:pt x="53340" y="0"/>
                  </a:lnTo>
                  <a:lnTo>
                    <a:pt x="160019" y="0"/>
                  </a:lnTo>
                  <a:lnTo>
                    <a:pt x="160019" y="249936"/>
                  </a:lnTo>
                  <a:lnTo>
                    <a:pt x="213359" y="249936"/>
                  </a:lnTo>
                  <a:lnTo>
                    <a:pt x="106679" y="356616"/>
                  </a:lnTo>
                  <a:lnTo>
                    <a:pt x="0" y="249936"/>
                  </a:lnTo>
                  <a:close/>
                </a:path>
              </a:pathLst>
            </a:custGeom>
            <a:ln w="25908">
              <a:solidFill>
                <a:srgbClr val="256979"/>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6" name="object 26"/>
            <p:cNvSpPr/>
            <p:nvPr/>
          </p:nvSpPr>
          <p:spPr>
            <a:xfrm>
              <a:off x="3143250" y="4072890"/>
              <a:ext cx="287020" cy="356870"/>
            </a:xfrm>
            <a:custGeom>
              <a:avLst/>
              <a:gdLst/>
              <a:ahLst/>
              <a:cxnLst/>
              <a:rect l="l" t="t" r="r" b="b"/>
              <a:pathLst>
                <a:path w="287020" h="356870">
                  <a:moveTo>
                    <a:pt x="214884" y="0"/>
                  </a:moveTo>
                  <a:lnTo>
                    <a:pt x="71627" y="0"/>
                  </a:lnTo>
                  <a:lnTo>
                    <a:pt x="71627" y="213360"/>
                  </a:lnTo>
                  <a:lnTo>
                    <a:pt x="0" y="213360"/>
                  </a:lnTo>
                  <a:lnTo>
                    <a:pt x="143255" y="356616"/>
                  </a:lnTo>
                  <a:lnTo>
                    <a:pt x="286512" y="213360"/>
                  </a:lnTo>
                  <a:lnTo>
                    <a:pt x="214884" y="213360"/>
                  </a:lnTo>
                  <a:lnTo>
                    <a:pt x="214884" y="0"/>
                  </a:lnTo>
                  <a:close/>
                </a:path>
              </a:pathLst>
            </a:custGeom>
            <a:solidFill>
              <a:srgbClr val="3891A7"/>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7" name="object 27"/>
            <p:cNvSpPr/>
            <p:nvPr/>
          </p:nvSpPr>
          <p:spPr>
            <a:xfrm>
              <a:off x="3143250" y="4072890"/>
              <a:ext cx="287020" cy="356870"/>
            </a:xfrm>
            <a:custGeom>
              <a:avLst/>
              <a:gdLst/>
              <a:ahLst/>
              <a:cxnLst/>
              <a:rect l="l" t="t" r="r" b="b"/>
              <a:pathLst>
                <a:path w="287020" h="356870">
                  <a:moveTo>
                    <a:pt x="0" y="213360"/>
                  </a:moveTo>
                  <a:lnTo>
                    <a:pt x="71627" y="213360"/>
                  </a:lnTo>
                  <a:lnTo>
                    <a:pt x="71627" y="0"/>
                  </a:lnTo>
                  <a:lnTo>
                    <a:pt x="214884" y="0"/>
                  </a:lnTo>
                  <a:lnTo>
                    <a:pt x="214884" y="213360"/>
                  </a:lnTo>
                  <a:lnTo>
                    <a:pt x="286512" y="213360"/>
                  </a:lnTo>
                  <a:lnTo>
                    <a:pt x="143255" y="356616"/>
                  </a:lnTo>
                  <a:lnTo>
                    <a:pt x="0" y="213360"/>
                  </a:lnTo>
                  <a:close/>
                </a:path>
              </a:pathLst>
            </a:custGeom>
            <a:ln w="25908">
              <a:solidFill>
                <a:srgbClr val="256979"/>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28" name="object 28"/>
          <p:cNvSpPr txBox="1"/>
          <p:nvPr/>
        </p:nvSpPr>
        <p:spPr>
          <a:xfrm>
            <a:off x="2167890" y="4429505"/>
            <a:ext cx="1356360" cy="287020"/>
          </a:xfrm>
          <a:prstGeom prst="rect">
            <a:avLst/>
          </a:prstGeom>
          <a:solidFill>
            <a:srgbClr val="3891A7"/>
          </a:solidFill>
          <a:ln w="25908">
            <a:solidFill>
              <a:srgbClr val="256979"/>
            </a:solidFill>
          </a:ln>
        </p:spPr>
        <p:txBody>
          <a:bodyPr vert="horz" wrap="square" lIns="0" tIns="0" rIns="0" bIns="0" rtlCol="0">
            <a:spAutoFit/>
          </a:bodyPr>
          <a:lstStyle/>
          <a:p>
            <a:pPr marL="139700"/>
            <a:r>
              <a:rPr spc="-5" dirty="0">
                <a:solidFill>
                  <a:srgbClr val="FFFFFF"/>
                </a:solidFill>
                <a:latin typeface="Times New Roman" panose="02020603050405020304" pitchFamily="18" charset="0"/>
                <a:cs typeface="Times New Roman" panose="02020603050405020304" pitchFamily="18" charset="0"/>
              </a:rPr>
              <a:t>accidential</a:t>
            </a:r>
            <a:endParaRPr>
              <a:latin typeface="Times New Roman" panose="02020603050405020304" pitchFamily="18" charset="0"/>
              <a:cs typeface="Times New Roman" panose="02020603050405020304" pitchFamily="18" charset="0"/>
            </a:endParaRPr>
          </a:p>
        </p:txBody>
      </p:sp>
      <p:sp>
        <p:nvSpPr>
          <p:cNvPr id="29" name="object 29"/>
          <p:cNvSpPr txBox="1"/>
          <p:nvPr/>
        </p:nvSpPr>
        <p:spPr>
          <a:xfrm>
            <a:off x="3954017" y="4429505"/>
            <a:ext cx="2071370" cy="287020"/>
          </a:xfrm>
          <a:prstGeom prst="rect">
            <a:avLst/>
          </a:prstGeom>
          <a:solidFill>
            <a:srgbClr val="3891A7"/>
          </a:solidFill>
          <a:ln w="25907">
            <a:solidFill>
              <a:srgbClr val="256979"/>
            </a:solidFill>
          </a:ln>
        </p:spPr>
        <p:txBody>
          <a:bodyPr vert="horz" wrap="square" lIns="0" tIns="0" rIns="0" bIns="0" rtlCol="0">
            <a:spAutoFit/>
          </a:bodyPr>
          <a:lstStyle/>
          <a:p>
            <a:pPr marL="249554"/>
            <a:r>
              <a:rPr spc="-5" dirty="0">
                <a:solidFill>
                  <a:srgbClr val="FFFFFF"/>
                </a:solidFill>
                <a:latin typeface="Times New Roman" panose="02020603050405020304" pitchFamily="18" charset="0"/>
                <a:cs typeface="Times New Roman" panose="02020603050405020304" pitchFamily="18" charset="0"/>
              </a:rPr>
              <a:t>Non-accidential</a:t>
            </a:r>
            <a:endParaRPr>
              <a:latin typeface="Times New Roman" panose="02020603050405020304" pitchFamily="18" charset="0"/>
              <a:cs typeface="Times New Roman" panose="02020603050405020304" pitchFamily="18" charset="0"/>
            </a:endParaRPr>
          </a:p>
        </p:txBody>
      </p:sp>
      <p:grpSp>
        <p:nvGrpSpPr>
          <p:cNvPr id="30" name="object 30"/>
          <p:cNvGrpSpPr/>
          <p:nvPr/>
        </p:nvGrpSpPr>
        <p:grpSpPr>
          <a:xfrm>
            <a:off x="4012692" y="4703064"/>
            <a:ext cx="3883660" cy="525780"/>
            <a:chOff x="2488692" y="4703064"/>
            <a:chExt cx="3883660" cy="525780"/>
          </a:xfrm>
        </p:grpSpPr>
        <p:sp>
          <p:nvSpPr>
            <p:cNvPr id="31" name="object 31"/>
            <p:cNvSpPr/>
            <p:nvPr/>
          </p:nvSpPr>
          <p:spPr>
            <a:xfrm>
              <a:off x="3214878" y="4716018"/>
              <a:ext cx="271780" cy="285115"/>
            </a:xfrm>
            <a:custGeom>
              <a:avLst/>
              <a:gdLst/>
              <a:ahLst/>
              <a:cxnLst/>
              <a:rect l="l" t="t" r="r" b="b"/>
              <a:pathLst>
                <a:path w="271779" h="285114">
                  <a:moveTo>
                    <a:pt x="203454" y="0"/>
                  </a:moveTo>
                  <a:lnTo>
                    <a:pt x="67818" y="0"/>
                  </a:lnTo>
                  <a:lnTo>
                    <a:pt x="67818" y="149351"/>
                  </a:lnTo>
                  <a:lnTo>
                    <a:pt x="0" y="149351"/>
                  </a:lnTo>
                  <a:lnTo>
                    <a:pt x="135636" y="284987"/>
                  </a:lnTo>
                  <a:lnTo>
                    <a:pt x="271272" y="149351"/>
                  </a:lnTo>
                  <a:lnTo>
                    <a:pt x="203454" y="149351"/>
                  </a:lnTo>
                  <a:lnTo>
                    <a:pt x="203454" y="0"/>
                  </a:lnTo>
                  <a:close/>
                </a:path>
              </a:pathLst>
            </a:custGeom>
            <a:solidFill>
              <a:srgbClr val="3891A7"/>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2" name="object 32"/>
            <p:cNvSpPr/>
            <p:nvPr/>
          </p:nvSpPr>
          <p:spPr>
            <a:xfrm>
              <a:off x="3214878" y="4716018"/>
              <a:ext cx="271780" cy="285115"/>
            </a:xfrm>
            <a:custGeom>
              <a:avLst/>
              <a:gdLst/>
              <a:ahLst/>
              <a:cxnLst/>
              <a:rect l="l" t="t" r="r" b="b"/>
              <a:pathLst>
                <a:path w="271779" h="285114">
                  <a:moveTo>
                    <a:pt x="0" y="149351"/>
                  </a:moveTo>
                  <a:lnTo>
                    <a:pt x="67818" y="149351"/>
                  </a:lnTo>
                  <a:lnTo>
                    <a:pt x="67818" y="0"/>
                  </a:lnTo>
                  <a:lnTo>
                    <a:pt x="203454" y="0"/>
                  </a:lnTo>
                  <a:lnTo>
                    <a:pt x="203454" y="149351"/>
                  </a:lnTo>
                  <a:lnTo>
                    <a:pt x="271272" y="149351"/>
                  </a:lnTo>
                  <a:lnTo>
                    <a:pt x="135636" y="284987"/>
                  </a:lnTo>
                  <a:lnTo>
                    <a:pt x="0" y="149351"/>
                  </a:lnTo>
                  <a:close/>
                </a:path>
              </a:pathLst>
            </a:custGeom>
            <a:ln w="25907">
              <a:solidFill>
                <a:srgbClr val="256979"/>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3" name="object 33"/>
            <p:cNvSpPr/>
            <p:nvPr/>
          </p:nvSpPr>
          <p:spPr>
            <a:xfrm>
              <a:off x="2572512" y="5000244"/>
              <a:ext cx="3715385" cy="1905"/>
            </a:xfrm>
            <a:custGeom>
              <a:avLst/>
              <a:gdLst/>
              <a:ahLst/>
              <a:cxnLst/>
              <a:rect l="l" t="t" r="r" b="b"/>
              <a:pathLst>
                <a:path w="3715385" h="1904">
                  <a:moveTo>
                    <a:pt x="778763" y="0"/>
                  </a:moveTo>
                  <a:lnTo>
                    <a:pt x="3715385" y="1650"/>
                  </a:lnTo>
                </a:path>
                <a:path w="3715385" h="1904">
                  <a:moveTo>
                    <a:pt x="778128" y="0"/>
                  </a:moveTo>
                  <a:lnTo>
                    <a:pt x="0" y="1650"/>
                  </a:lnTo>
                </a:path>
              </a:pathLst>
            </a:custGeom>
            <a:ln w="12192">
              <a:solidFill>
                <a:srgbClr val="1688A6"/>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4" name="object 34"/>
            <p:cNvSpPr/>
            <p:nvPr/>
          </p:nvSpPr>
          <p:spPr>
            <a:xfrm>
              <a:off x="6131051" y="4988052"/>
              <a:ext cx="240791" cy="240792"/>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5" name="object 35"/>
            <p:cNvSpPr/>
            <p:nvPr/>
          </p:nvSpPr>
          <p:spPr>
            <a:xfrm>
              <a:off x="2488692" y="4988052"/>
              <a:ext cx="239268" cy="240792"/>
            </a:xfrm>
            <a:prstGeom prst="rect">
              <a:avLst/>
            </a:prstGeom>
            <a:blipFill>
              <a:blip r:embed="rId6"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36" name="object 36"/>
          <p:cNvSpPr txBox="1"/>
          <p:nvPr/>
        </p:nvSpPr>
        <p:spPr>
          <a:xfrm>
            <a:off x="2952751" y="5215891"/>
            <a:ext cx="1844039" cy="285115"/>
          </a:xfrm>
          <a:prstGeom prst="rect">
            <a:avLst/>
          </a:prstGeom>
          <a:solidFill>
            <a:srgbClr val="3891A7"/>
          </a:solidFill>
          <a:ln w="25907">
            <a:solidFill>
              <a:srgbClr val="256979"/>
            </a:solidFill>
          </a:ln>
        </p:spPr>
        <p:txBody>
          <a:bodyPr vert="horz" wrap="square" lIns="0" tIns="0" rIns="0" bIns="0" rtlCol="0">
            <a:spAutoFit/>
          </a:bodyPr>
          <a:lstStyle/>
          <a:p>
            <a:pPr marL="161925"/>
            <a:r>
              <a:rPr spc="-5" dirty="0">
                <a:solidFill>
                  <a:srgbClr val="FFFFFF"/>
                </a:solidFill>
                <a:latin typeface="Times New Roman" panose="02020603050405020304" pitchFamily="18" charset="0"/>
                <a:cs typeface="Times New Roman" panose="02020603050405020304" pitchFamily="18" charset="0"/>
              </a:rPr>
              <a:t>Non-calculated</a:t>
            </a:r>
            <a:endParaRPr>
              <a:latin typeface="Times New Roman" panose="02020603050405020304" pitchFamily="18" charset="0"/>
              <a:cs typeface="Times New Roman" panose="02020603050405020304" pitchFamily="18" charset="0"/>
            </a:endParaRPr>
          </a:p>
        </p:txBody>
      </p:sp>
      <p:sp>
        <p:nvSpPr>
          <p:cNvPr id="37" name="object 37"/>
          <p:cNvSpPr txBox="1"/>
          <p:nvPr/>
        </p:nvSpPr>
        <p:spPr>
          <a:xfrm>
            <a:off x="7239762" y="5215891"/>
            <a:ext cx="1786255" cy="285115"/>
          </a:xfrm>
          <a:prstGeom prst="rect">
            <a:avLst/>
          </a:prstGeom>
          <a:solidFill>
            <a:srgbClr val="3891A7"/>
          </a:solidFill>
          <a:ln w="25907">
            <a:solidFill>
              <a:srgbClr val="256979"/>
            </a:solidFill>
          </a:ln>
        </p:spPr>
        <p:txBody>
          <a:bodyPr vert="horz" wrap="square" lIns="0" tIns="0" rIns="0" bIns="0" rtlCol="0">
            <a:spAutoFit/>
          </a:bodyPr>
          <a:lstStyle/>
          <a:p>
            <a:pPr marL="379730"/>
            <a:r>
              <a:rPr spc="-5" dirty="0">
                <a:solidFill>
                  <a:srgbClr val="FFFFFF"/>
                </a:solidFill>
                <a:latin typeface="Times New Roman" panose="02020603050405020304" pitchFamily="18" charset="0"/>
                <a:cs typeface="Times New Roman" panose="02020603050405020304" pitchFamily="18" charset="0"/>
              </a:rPr>
              <a:t>calculated</a:t>
            </a:r>
            <a:endParaRPr>
              <a:latin typeface="Times New Roman" panose="02020603050405020304" pitchFamily="18" charset="0"/>
              <a:cs typeface="Times New Roman" panose="02020603050405020304" pitchFamily="18" charset="0"/>
            </a:endParaRPr>
          </a:p>
        </p:txBody>
      </p:sp>
      <p:grpSp>
        <p:nvGrpSpPr>
          <p:cNvPr id="38" name="object 38"/>
          <p:cNvGrpSpPr/>
          <p:nvPr/>
        </p:nvGrpSpPr>
        <p:grpSpPr>
          <a:xfrm>
            <a:off x="1796795" y="5487924"/>
            <a:ext cx="4456430" cy="527685"/>
            <a:chOff x="272795" y="5487923"/>
            <a:chExt cx="4456430" cy="527685"/>
          </a:xfrm>
        </p:grpSpPr>
        <p:sp>
          <p:nvSpPr>
            <p:cNvPr id="39" name="object 39"/>
            <p:cNvSpPr/>
            <p:nvPr/>
          </p:nvSpPr>
          <p:spPr>
            <a:xfrm>
              <a:off x="2143506" y="5500877"/>
              <a:ext cx="287020" cy="215265"/>
            </a:xfrm>
            <a:custGeom>
              <a:avLst/>
              <a:gdLst/>
              <a:ahLst/>
              <a:cxnLst/>
              <a:rect l="l" t="t" r="r" b="b"/>
              <a:pathLst>
                <a:path w="287019" h="215264">
                  <a:moveTo>
                    <a:pt x="214883" y="0"/>
                  </a:moveTo>
                  <a:lnTo>
                    <a:pt x="71627" y="0"/>
                  </a:lnTo>
                  <a:lnTo>
                    <a:pt x="71627" y="107442"/>
                  </a:lnTo>
                  <a:lnTo>
                    <a:pt x="0" y="107442"/>
                  </a:lnTo>
                  <a:lnTo>
                    <a:pt x="143256" y="214884"/>
                  </a:lnTo>
                  <a:lnTo>
                    <a:pt x="286512" y="107442"/>
                  </a:lnTo>
                  <a:lnTo>
                    <a:pt x="214883" y="107442"/>
                  </a:lnTo>
                  <a:lnTo>
                    <a:pt x="214883" y="0"/>
                  </a:lnTo>
                  <a:close/>
                </a:path>
              </a:pathLst>
            </a:custGeom>
            <a:solidFill>
              <a:srgbClr val="3891A7"/>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0" name="object 40"/>
            <p:cNvSpPr/>
            <p:nvPr/>
          </p:nvSpPr>
          <p:spPr>
            <a:xfrm>
              <a:off x="2143506" y="5500877"/>
              <a:ext cx="287020" cy="215265"/>
            </a:xfrm>
            <a:custGeom>
              <a:avLst/>
              <a:gdLst/>
              <a:ahLst/>
              <a:cxnLst/>
              <a:rect l="l" t="t" r="r" b="b"/>
              <a:pathLst>
                <a:path w="287019" h="215264">
                  <a:moveTo>
                    <a:pt x="0" y="107442"/>
                  </a:moveTo>
                  <a:lnTo>
                    <a:pt x="71627" y="107442"/>
                  </a:lnTo>
                  <a:lnTo>
                    <a:pt x="71627" y="0"/>
                  </a:lnTo>
                  <a:lnTo>
                    <a:pt x="214883" y="0"/>
                  </a:lnTo>
                  <a:lnTo>
                    <a:pt x="214883" y="107442"/>
                  </a:lnTo>
                  <a:lnTo>
                    <a:pt x="286512" y="107442"/>
                  </a:lnTo>
                  <a:lnTo>
                    <a:pt x="143256" y="214884"/>
                  </a:lnTo>
                  <a:lnTo>
                    <a:pt x="0" y="107442"/>
                  </a:lnTo>
                  <a:close/>
                </a:path>
              </a:pathLst>
            </a:custGeom>
            <a:ln w="25907">
              <a:solidFill>
                <a:srgbClr val="256979"/>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1" name="object 41"/>
            <p:cNvSpPr/>
            <p:nvPr/>
          </p:nvSpPr>
          <p:spPr>
            <a:xfrm>
              <a:off x="2287523" y="5713475"/>
              <a:ext cx="2286000" cy="1905"/>
            </a:xfrm>
            <a:custGeom>
              <a:avLst/>
              <a:gdLst/>
              <a:ahLst/>
              <a:cxnLst/>
              <a:rect l="l" t="t" r="r" b="b"/>
              <a:pathLst>
                <a:path w="2286000" h="1904">
                  <a:moveTo>
                    <a:pt x="0" y="0"/>
                  </a:moveTo>
                  <a:lnTo>
                    <a:pt x="2286000" y="1587"/>
                  </a:lnTo>
                </a:path>
              </a:pathLst>
            </a:custGeom>
            <a:ln w="12192">
              <a:solidFill>
                <a:srgbClr val="1688A6"/>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2" name="object 42"/>
            <p:cNvSpPr/>
            <p:nvPr/>
          </p:nvSpPr>
          <p:spPr>
            <a:xfrm>
              <a:off x="358139" y="5713475"/>
              <a:ext cx="1929130" cy="1905"/>
            </a:xfrm>
            <a:custGeom>
              <a:avLst/>
              <a:gdLst/>
              <a:ahLst/>
              <a:cxnLst/>
              <a:rect l="l" t="t" r="r" b="b"/>
              <a:pathLst>
                <a:path w="1929130" h="1904">
                  <a:moveTo>
                    <a:pt x="1928876" y="0"/>
                  </a:moveTo>
                  <a:lnTo>
                    <a:pt x="0" y="1587"/>
                  </a:lnTo>
                </a:path>
              </a:pathLst>
            </a:custGeom>
            <a:ln w="12192">
              <a:solidFill>
                <a:srgbClr val="1688A6"/>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3" name="object 43"/>
            <p:cNvSpPr/>
            <p:nvPr/>
          </p:nvSpPr>
          <p:spPr>
            <a:xfrm>
              <a:off x="285749" y="5715761"/>
              <a:ext cx="215265" cy="287020"/>
            </a:xfrm>
            <a:custGeom>
              <a:avLst/>
              <a:gdLst/>
              <a:ahLst/>
              <a:cxnLst/>
              <a:rect l="l" t="t" r="r" b="b"/>
              <a:pathLst>
                <a:path w="215265" h="287020">
                  <a:moveTo>
                    <a:pt x="161162" y="0"/>
                  </a:moveTo>
                  <a:lnTo>
                    <a:pt x="53721" y="0"/>
                  </a:lnTo>
                  <a:lnTo>
                    <a:pt x="53721" y="179069"/>
                  </a:lnTo>
                  <a:lnTo>
                    <a:pt x="0" y="179069"/>
                  </a:lnTo>
                  <a:lnTo>
                    <a:pt x="107442" y="286512"/>
                  </a:lnTo>
                  <a:lnTo>
                    <a:pt x="214884" y="179069"/>
                  </a:lnTo>
                  <a:lnTo>
                    <a:pt x="161162" y="179069"/>
                  </a:lnTo>
                  <a:lnTo>
                    <a:pt x="161162" y="0"/>
                  </a:lnTo>
                  <a:close/>
                </a:path>
              </a:pathLst>
            </a:custGeom>
            <a:solidFill>
              <a:srgbClr val="3891A7"/>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4" name="object 44"/>
            <p:cNvSpPr/>
            <p:nvPr/>
          </p:nvSpPr>
          <p:spPr>
            <a:xfrm>
              <a:off x="285749" y="5715761"/>
              <a:ext cx="215265" cy="287020"/>
            </a:xfrm>
            <a:custGeom>
              <a:avLst/>
              <a:gdLst/>
              <a:ahLst/>
              <a:cxnLst/>
              <a:rect l="l" t="t" r="r" b="b"/>
              <a:pathLst>
                <a:path w="215265" h="287020">
                  <a:moveTo>
                    <a:pt x="0" y="179069"/>
                  </a:moveTo>
                  <a:lnTo>
                    <a:pt x="53721" y="179069"/>
                  </a:lnTo>
                  <a:lnTo>
                    <a:pt x="53721" y="0"/>
                  </a:lnTo>
                  <a:lnTo>
                    <a:pt x="161162" y="0"/>
                  </a:lnTo>
                  <a:lnTo>
                    <a:pt x="161162" y="179069"/>
                  </a:lnTo>
                  <a:lnTo>
                    <a:pt x="214884" y="179069"/>
                  </a:lnTo>
                  <a:lnTo>
                    <a:pt x="107442" y="286512"/>
                  </a:lnTo>
                  <a:lnTo>
                    <a:pt x="0" y="179069"/>
                  </a:lnTo>
                  <a:close/>
                </a:path>
              </a:pathLst>
            </a:custGeom>
            <a:ln w="25907">
              <a:solidFill>
                <a:srgbClr val="256979"/>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5" name="object 45"/>
            <p:cNvSpPr/>
            <p:nvPr/>
          </p:nvSpPr>
          <p:spPr>
            <a:xfrm>
              <a:off x="2286762" y="5715761"/>
              <a:ext cx="285115" cy="287020"/>
            </a:xfrm>
            <a:custGeom>
              <a:avLst/>
              <a:gdLst/>
              <a:ahLst/>
              <a:cxnLst/>
              <a:rect l="l" t="t" r="r" b="b"/>
              <a:pathLst>
                <a:path w="285114" h="287020">
                  <a:moveTo>
                    <a:pt x="213740" y="0"/>
                  </a:moveTo>
                  <a:lnTo>
                    <a:pt x="71246" y="0"/>
                  </a:lnTo>
                  <a:lnTo>
                    <a:pt x="71246" y="144018"/>
                  </a:lnTo>
                  <a:lnTo>
                    <a:pt x="0" y="144018"/>
                  </a:lnTo>
                  <a:lnTo>
                    <a:pt x="142494" y="286512"/>
                  </a:lnTo>
                  <a:lnTo>
                    <a:pt x="284988" y="144018"/>
                  </a:lnTo>
                  <a:lnTo>
                    <a:pt x="213740" y="144018"/>
                  </a:lnTo>
                  <a:lnTo>
                    <a:pt x="213740" y="0"/>
                  </a:lnTo>
                  <a:close/>
                </a:path>
              </a:pathLst>
            </a:custGeom>
            <a:solidFill>
              <a:srgbClr val="3891A7"/>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6" name="object 46"/>
            <p:cNvSpPr/>
            <p:nvPr/>
          </p:nvSpPr>
          <p:spPr>
            <a:xfrm>
              <a:off x="2286762" y="5715761"/>
              <a:ext cx="285115" cy="287020"/>
            </a:xfrm>
            <a:custGeom>
              <a:avLst/>
              <a:gdLst/>
              <a:ahLst/>
              <a:cxnLst/>
              <a:rect l="l" t="t" r="r" b="b"/>
              <a:pathLst>
                <a:path w="285114" h="287020">
                  <a:moveTo>
                    <a:pt x="0" y="144018"/>
                  </a:moveTo>
                  <a:lnTo>
                    <a:pt x="71246" y="144018"/>
                  </a:lnTo>
                  <a:lnTo>
                    <a:pt x="71246" y="0"/>
                  </a:lnTo>
                  <a:lnTo>
                    <a:pt x="213740" y="0"/>
                  </a:lnTo>
                  <a:lnTo>
                    <a:pt x="213740" y="144018"/>
                  </a:lnTo>
                  <a:lnTo>
                    <a:pt x="284988" y="144018"/>
                  </a:lnTo>
                  <a:lnTo>
                    <a:pt x="142494" y="286512"/>
                  </a:lnTo>
                  <a:lnTo>
                    <a:pt x="0" y="144018"/>
                  </a:lnTo>
                  <a:close/>
                </a:path>
              </a:pathLst>
            </a:custGeom>
            <a:ln w="25908">
              <a:solidFill>
                <a:srgbClr val="256979"/>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7" name="object 47"/>
            <p:cNvSpPr/>
            <p:nvPr/>
          </p:nvSpPr>
          <p:spPr>
            <a:xfrm>
              <a:off x="4429505" y="5715761"/>
              <a:ext cx="287020" cy="287020"/>
            </a:xfrm>
            <a:custGeom>
              <a:avLst/>
              <a:gdLst/>
              <a:ahLst/>
              <a:cxnLst/>
              <a:rect l="l" t="t" r="r" b="b"/>
              <a:pathLst>
                <a:path w="287020" h="287020">
                  <a:moveTo>
                    <a:pt x="214884" y="0"/>
                  </a:moveTo>
                  <a:lnTo>
                    <a:pt x="71628" y="0"/>
                  </a:lnTo>
                  <a:lnTo>
                    <a:pt x="71628" y="143256"/>
                  </a:lnTo>
                  <a:lnTo>
                    <a:pt x="0" y="143256"/>
                  </a:lnTo>
                  <a:lnTo>
                    <a:pt x="143256" y="286512"/>
                  </a:lnTo>
                  <a:lnTo>
                    <a:pt x="286512" y="143256"/>
                  </a:lnTo>
                  <a:lnTo>
                    <a:pt x="214884" y="143256"/>
                  </a:lnTo>
                  <a:lnTo>
                    <a:pt x="214884" y="0"/>
                  </a:lnTo>
                  <a:close/>
                </a:path>
              </a:pathLst>
            </a:custGeom>
            <a:solidFill>
              <a:srgbClr val="3891A7"/>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8" name="object 48"/>
            <p:cNvSpPr/>
            <p:nvPr/>
          </p:nvSpPr>
          <p:spPr>
            <a:xfrm>
              <a:off x="4429505" y="5715761"/>
              <a:ext cx="287020" cy="287020"/>
            </a:xfrm>
            <a:custGeom>
              <a:avLst/>
              <a:gdLst/>
              <a:ahLst/>
              <a:cxnLst/>
              <a:rect l="l" t="t" r="r" b="b"/>
              <a:pathLst>
                <a:path w="287020" h="287020">
                  <a:moveTo>
                    <a:pt x="0" y="143256"/>
                  </a:moveTo>
                  <a:lnTo>
                    <a:pt x="71628" y="143256"/>
                  </a:lnTo>
                  <a:lnTo>
                    <a:pt x="71628" y="0"/>
                  </a:lnTo>
                  <a:lnTo>
                    <a:pt x="214884" y="0"/>
                  </a:lnTo>
                  <a:lnTo>
                    <a:pt x="214884" y="143256"/>
                  </a:lnTo>
                  <a:lnTo>
                    <a:pt x="286512" y="143256"/>
                  </a:lnTo>
                  <a:lnTo>
                    <a:pt x="143256" y="286512"/>
                  </a:lnTo>
                  <a:lnTo>
                    <a:pt x="0" y="143256"/>
                  </a:lnTo>
                  <a:close/>
                </a:path>
              </a:pathLst>
            </a:custGeom>
            <a:ln w="25908">
              <a:solidFill>
                <a:srgbClr val="256979"/>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grpSp>
        <p:nvGrpSpPr>
          <p:cNvPr id="49" name="object 49"/>
          <p:cNvGrpSpPr/>
          <p:nvPr/>
        </p:nvGrpSpPr>
        <p:grpSpPr>
          <a:xfrm>
            <a:off x="1511809" y="5989320"/>
            <a:ext cx="1369060" cy="311150"/>
            <a:chOff x="-12191" y="5989320"/>
            <a:chExt cx="1369060" cy="311150"/>
          </a:xfrm>
        </p:grpSpPr>
        <p:sp>
          <p:nvSpPr>
            <p:cNvPr id="50" name="object 50"/>
            <p:cNvSpPr/>
            <p:nvPr/>
          </p:nvSpPr>
          <p:spPr>
            <a:xfrm>
              <a:off x="762" y="6002274"/>
              <a:ext cx="1343025" cy="285115"/>
            </a:xfrm>
            <a:custGeom>
              <a:avLst/>
              <a:gdLst/>
              <a:ahLst/>
              <a:cxnLst/>
              <a:rect l="l" t="t" r="r" b="b"/>
              <a:pathLst>
                <a:path w="1343025" h="285114">
                  <a:moveTo>
                    <a:pt x="1342644" y="0"/>
                  </a:moveTo>
                  <a:lnTo>
                    <a:pt x="0" y="0"/>
                  </a:lnTo>
                  <a:lnTo>
                    <a:pt x="0" y="284988"/>
                  </a:lnTo>
                  <a:lnTo>
                    <a:pt x="1342644" y="284988"/>
                  </a:lnTo>
                  <a:lnTo>
                    <a:pt x="1342644" y="0"/>
                  </a:lnTo>
                  <a:close/>
                </a:path>
              </a:pathLst>
            </a:custGeom>
            <a:solidFill>
              <a:srgbClr val="3891A7"/>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1" name="object 51"/>
            <p:cNvSpPr/>
            <p:nvPr/>
          </p:nvSpPr>
          <p:spPr>
            <a:xfrm>
              <a:off x="762" y="6002274"/>
              <a:ext cx="1343025" cy="285115"/>
            </a:xfrm>
            <a:custGeom>
              <a:avLst/>
              <a:gdLst/>
              <a:ahLst/>
              <a:cxnLst/>
              <a:rect l="l" t="t" r="r" b="b"/>
              <a:pathLst>
                <a:path w="1343025" h="285114">
                  <a:moveTo>
                    <a:pt x="0" y="284988"/>
                  </a:moveTo>
                  <a:lnTo>
                    <a:pt x="1342644" y="284988"/>
                  </a:lnTo>
                  <a:lnTo>
                    <a:pt x="1342644" y="0"/>
                  </a:lnTo>
                  <a:lnTo>
                    <a:pt x="0" y="0"/>
                  </a:lnTo>
                  <a:lnTo>
                    <a:pt x="0" y="284988"/>
                  </a:lnTo>
                  <a:close/>
                </a:path>
              </a:pathLst>
            </a:custGeom>
            <a:ln w="25908">
              <a:solidFill>
                <a:srgbClr val="256979"/>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52" name="object 52"/>
          <p:cNvSpPr txBox="1"/>
          <p:nvPr/>
        </p:nvSpPr>
        <p:spPr>
          <a:xfrm>
            <a:off x="1726793" y="5988811"/>
            <a:ext cx="937894" cy="299720"/>
          </a:xfrm>
          <a:prstGeom prst="rect">
            <a:avLst/>
          </a:prstGeom>
        </p:spPr>
        <p:txBody>
          <a:bodyPr vert="horz" wrap="square" lIns="0" tIns="12700" rIns="0" bIns="0" rtlCol="0">
            <a:spAutoFit/>
          </a:bodyPr>
          <a:lstStyle/>
          <a:p>
            <a:pPr marL="12700">
              <a:spcBef>
                <a:spcPts val="100"/>
              </a:spcBef>
            </a:pPr>
            <a:r>
              <a:rPr spc="-5" dirty="0">
                <a:solidFill>
                  <a:srgbClr val="FFFFFF"/>
                </a:solidFill>
                <a:latin typeface="Times New Roman" panose="02020603050405020304" pitchFamily="18" charset="0"/>
                <a:cs typeface="Times New Roman" panose="02020603050405020304" pitchFamily="18" charset="0"/>
              </a:rPr>
              <a:t>d</a:t>
            </a:r>
            <a:r>
              <a:rPr spc="-15" dirty="0">
                <a:solidFill>
                  <a:srgbClr val="FFFFFF"/>
                </a:solidFill>
                <a:latin typeface="Times New Roman" panose="02020603050405020304" pitchFamily="18" charset="0"/>
                <a:cs typeface="Times New Roman" panose="02020603050405020304" pitchFamily="18" charset="0"/>
              </a:rPr>
              <a:t>i</a:t>
            </a:r>
            <a:r>
              <a:rPr spc="-5" dirty="0">
                <a:solidFill>
                  <a:srgbClr val="FFFFFF"/>
                </a:solidFill>
                <a:latin typeface="Times New Roman" panose="02020603050405020304" pitchFamily="18" charset="0"/>
                <a:cs typeface="Times New Roman" panose="02020603050405020304" pitchFamily="18" charset="0"/>
              </a:rPr>
              <a:t>sp</a:t>
            </a:r>
            <a:r>
              <a:rPr spc="-15" dirty="0">
                <a:solidFill>
                  <a:srgbClr val="FFFFFF"/>
                </a:solidFill>
                <a:latin typeface="Times New Roman" panose="02020603050405020304" pitchFamily="18" charset="0"/>
                <a:cs typeface="Times New Roman" panose="02020603050405020304" pitchFamily="18" charset="0"/>
              </a:rPr>
              <a:t>e</a:t>
            </a:r>
            <a:r>
              <a:rPr spc="-5" dirty="0">
                <a:solidFill>
                  <a:srgbClr val="FFFFFF"/>
                </a:solidFill>
                <a:latin typeface="Times New Roman" panose="02020603050405020304" pitchFamily="18" charset="0"/>
                <a:cs typeface="Times New Roman" panose="02020603050405020304" pitchFamily="18" charset="0"/>
              </a:rPr>
              <a:t>rsal</a:t>
            </a:r>
            <a:endParaRPr>
              <a:latin typeface="Times New Roman" panose="02020603050405020304" pitchFamily="18" charset="0"/>
              <a:cs typeface="Times New Roman" panose="02020603050405020304" pitchFamily="18" charset="0"/>
            </a:endParaRPr>
          </a:p>
        </p:txBody>
      </p:sp>
      <p:sp>
        <p:nvSpPr>
          <p:cNvPr id="53" name="object 53"/>
          <p:cNvSpPr txBox="1"/>
          <p:nvPr/>
        </p:nvSpPr>
        <p:spPr>
          <a:xfrm>
            <a:off x="3382518" y="6002274"/>
            <a:ext cx="1428115" cy="312265"/>
          </a:xfrm>
          <a:prstGeom prst="rect">
            <a:avLst/>
          </a:prstGeom>
          <a:solidFill>
            <a:srgbClr val="3891A7"/>
          </a:solidFill>
          <a:ln w="25907">
            <a:solidFill>
              <a:srgbClr val="256979"/>
            </a:solidFill>
          </a:ln>
        </p:spPr>
        <p:txBody>
          <a:bodyPr vert="horz" wrap="square" lIns="0" tIns="34925" rIns="0" bIns="0" rtlCol="0">
            <a:spAutoFit/>
          </a:bodyPr>
          <a:lstStyle/>
          <a:p>
            <a:pPr marL="151765">
              <a:spcBef>
                <a:spcPts val="275"/>
              </a:spcBef>
            </a:pPr>
            <a:r>
              <a:rPr spc="-5" dirty="0">
                <a:solidFill>
                  <a:srgbClr val="FFFFFF"/>
                </a:solidFill>
                <a:latin typeface="Times New Roman" panose="02020603050405020304" pitchFamily="18" charset="0"/>
                <a:cs typeface="Times New Roman" panose="02020603050405020304" pitchFamily="18" charset="0"/>
              </a:rPr>
              <a:t>exploratory</a:t>
            </a:r>
            <a:endParaRPr>
              <a:latin typeface="Times New Roman" panose="02020603050405020304" pitchFamily="18" charset="0"/>
              <a:cs typeface="Times New Roman" panose="02020603050405020304" pitchFamily="18" charset="0"/>
            </a:endParaRPr>
          </a:p>
        </p:txBody>
      </p:sp>
      <p:sp>
        <p:nvSpPr>
          <p:cNvPr id="54" name="object 54"/>
          <p:cNvSpPr txBox="1"/>
          <p:nvPr/>
        </p:nvSpPr>
        <p:spPr>
          <a:xfrm>
            <a:off x="5238750" y="6002274"/>
            <a:ext cx="1644650" cy="285115"/>
          </a:xfrm>
          <a:prstGeom prst="rect">
            <a:avLst/>
          </a:prstGeom>
          <a:solidFill>
            <a:srgbClr val="3891A7"/>
          </a:solidFill>
          <a:ln w="25907">
            <a:solidFill>
              <a:srgbClr val="256979"/>
            </a:solidFill>
          </a:ln>
        </p:spPr>
        <p:txBody>
          <a:bodyPr vert="horz" wrap="square" lIns="0" tIns="0" rIns="0" bIns="0" rtlCol="0">
            <a:spAutoFit/>
          </a:bodyPr>
          <a:lstStyle/>
          <a:p>
            <a:pPr marL="415925">
              <a:lnSpc>
                <a:spcPts val="2155"/>
              </a:lnSpc>
            </a:pPr>
            <a:r>
              <a:rPr spc="-5" dirty="0">
                <a:solidFill>
                  <a:srgbClr val="FFFFFF"/>
                </a:solidFill>
                <a:latin typeface="Times New Roman" panose="02020603050405020304" pitchFamily="18" charset="0"/>
                <a:cs typeface="Times New Roman" panose="02020603050405020304" pitchFamily="18" charset="0"/>
              </a:rPr>
              <a:t>removal</a:t>
            </a:r>
            <a:endParaRPr>
              <a:latin typeface="Times New Roman" panose="02020603050405020304" pitchFamily="18" charset="0"/>
              <a:cs typeface="Times New Roman" panose="02020603050405020304" pitchFamily="18" charset="0"/>
            </a:endParaRPr>
          </a:p>
        </p:txBody>
      </p:sp>
      <p:grpSp>
        <p:nvGrpSpPr>
          <p:cNvPr id="55" name="object 55"/>
          <p:cNvGrpSpPr/>
          <p:nvPr/>
        </p:nvGrpSpPr>
        <p:grpSpPr>
          <a:xfrm>
            <a:off x="7583424" y="5487924"/>
            <a:ext cx="1740535" cy="527685"/>
            <a:chOff x="6059423" y="5487923"/>
            <a:chExt cx="1740535" cy="527685"/>
          </a:xfrm>
        </p:grpSpPr>
        <p:sp>
          <p:nvSpPr>
            <p:cNvPr id="56" name="object 56"/>
            <p:cNvSpPr/>
            <p:nvPr/>
          </p:nvSpPr>
          <p:spPr>
            <a:xfrm>
              <a:off x="7002017" y="5500877"/>
              <a:ext cx="269875" cy="287020"/>
            </a:xfrm>
            <a:custGeom>
              <a:avLst/>
              <a:gdLst/>
              <a:ahLst/>
              <a:cxnLst/>
              <a:rect l="l" t="t" r="r" b="b"/>
              <a:pathLst>
                <a:path w="269875" h="287020">
                  <a:moveTo>
                    <a:pt x="202310" y="0"/>
                  </a:moveTo>
                  <a:lnTo>
                    <a:pt x="67436" y="0"/>
                  </a:lnTo>
                  <a:lnTo>
                    <a:pt x="67436" y="151638"/>
                  </a:lnTo>
                  <a:lnTo>
                    <a:pt x="0" y="151638"/>
                  </a:lnTo>
                  <a:lnTo>
                    <a:pt x="134874" y="286512"/>
                  </a:lnTo>
                  <a:lnTo>
                    <a:pt x="269748" y="151638"/>
                  </a:lnTo>
                  <a:lnTo>
                    <a:pt x="202310" y="151638"/>
                  </a:lnTo>
                  <a:lnTo>
                    <a:pt x="202310" y="0"/>
                  </a:lnTo>
                  <a:close/>
                </a:path>
              </a:pathLst>
            </a:custGeom>
            <a:solidFill>
              <a:srgbClr val="3891A7"/>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7" name="object 57"/>
            <p:cNvSpPr/>
            <p:nvPr/>
          </p:nvSpPr>
          <p:spPr>
            <a:xfrm>
              <a:off x="7002017" y="5500877"/>
              <a:ext cx="269875" cy="287020"/>
            </a:xfrm>
            <a:custGeom>
              <a:avLst/>
              <a:gdLst/>
              <a:ahLst/>
              <a:cxnLst/>
              <a:rect l="l" t="t" r="r" b="b"/>
              <a:pathLst>
                <a:path w="269875" h="287020">
                  <a:moveTo>
                    <a:pt x="0" y="151638"/>
                  </a:moveTo>
                  <a:lnTo>
                    <a:pt x="67436" y="151638"/>
                  </a:lnTo>
                  <a:lnTo>
                    <a:pt x="67436" y="0"/>
                  </a:lnTo>
                  <a:lnTo>
                    <a:pt x="202310" y="0"/>
                  </a:lnTo>
                  <a:lnTo>
                    <a:pt x="202310" y="151638"/>
                  </a:lnTo>
                  <a:lnTo>
                    <a:pt x="269748" y="151638"/>
                  </a:lnTo>
                  <a:lnTo>
                    <a:pt x="134874" y="286512"/>
                  </a:lnTo>
                  <a:lnTo>
                    <a:pt x="0" y="151638"/>
                  </a:lnTo>
                  <a:close/>
                </a:path>
              </a:pathLst>
            </a:custGeom>
            <a:ln w="25907">
              <a:solidFill>
                <a:srgbClr val="256979"/>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8" name="object 58"/>
            <p:cNvSpPr/>
            <p:nvPr/>
          </p:nvSpPr>
          <p:spPr>
            <a:xfrm>
              <a:off x="7136891" y="5785103"/>
              <a:ext cx="508000" cy="1905"/>
            </a:xfrm>
            <a:custGeom>
              <a:avLst/>
              <a:gdLst/>
              <a:ahLst/>
              <a:cxnLst/>
              <a:rect l="l" t="t" r="r" b="b"/>
              <a:pathLst>
                <a:path w="508000" h="1904">
                  <a:moveTo>
                    <a:pt x="0" y="0"/>
                  </a:moveTo>
                  <a:lnTo>
                    <a:pt x="507746" y="1587"/>
                  </a:lnTo>
                </a:path>
              </a:pathLst>
            </a:custGeom>
            <a:ln w="12192">
              <a:solidFill>
                <a:srgbClr val="1688A6"/>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9" name="object 59"/>
            <p:cNvSpPr/>
            <p:nvPr/>
          </p:nvSpPr>
          <p:spPr>
            <a:xfrm>
              <a:off x="6144767" y="5785103"/>
              <a:ext cx="992505" cy="1905"/>
            </a:xfrm>
            <a:custGeom>
              <a:avLst/>
              <a:gdLst/>
              <a:ahLst/>
              <a:cxnLst/>
              <a:rect l="l" t="t" r="r" b="b"/>
              <a:pathLst>
                <a:path w="992504" h="1904">
                  <a:moveTo>
                    <a:pt x="992378" y="0"/>
                  </a:moveTo>
                  <a:lnTo>
                    <a:pt x="0" y="1587"/>
                  </a:lnTo>
                </a:path>
              </a:pathLst>
            </a:custGeom>
            <a:ln w="12192">
              <a:solidFill>
                <a:srgbClr val="1688A6"/>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0" name="object 60"/>
            <p:cNvSpPr/>
            <p:nvPr/>
          </p:nvSpPr>
          <p:spPr>
            <a:xfrm>
              <a:off x="6059423" y="5774435"/>
              <a:ext cx="225551" cy="240791"/>
            </a:xfrm>
            <a:prstGeom prst="rect">
              <a:avLst/>
            </a:prstGeom>
            <a:blipFill>
              <a:blip r:embed="rId7"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1" name="object 61"/>
            <p:cNvSpPr/>
            <p:nvPr/>
          </p:nvSpPr>
          <p:spPr>
            <a:xfrm>
              <a:off x="7501889" y="5787389"/>
              <a:ext cx="285115" cy="215265"/>
            </a:xfrm>
            <a:custGeom>
              <a:avLst/>
              <a:gdLst/>
              <a:ahLst/>
              <a:cxnLst/>
              <a:rect l="l" t="t" r="r" b="b"/>
              <a:pathLst>
                <a:path w="285115" h="215264">
                  <a:moveTo>
                    <a:pt x="213740" y="0"/>
                  </a:moveTo>
                  <a:lnTo>
                    <a:pt x="71246" y="0"/>
                  </a:lnTo>
                  <a:lnTo>
                    <a:pt x="71246" y="107442"/>
                  </a:lnTo>
                  <a:lnTo>
                    <a:pt x="0" y="107442"/>
                  </a:lnTo>
                  <a:lnTo>
                    <a:pt x="142493" y="214884"/>
                  </a:lnTo>
                  <a:lnTo>
                    <a:pt x="284987" y="107442"/>
                  </a:lnTo>
                  <a:lnTo>
                    <a:pt x="213740" y="107442"/>
                  </a:lnTo>
                  <a:lnTo>
                    <a:pt x="213740" y="0"/>
                  </a:lnTo>
                  <a:close/>
                </a:path>
              </a:pathLst>
            </a:custGeom>
            <a:solidFill>
              <a:srgbClr val="3891A7"/>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2" name="object 62"/>
            <p:cNvSpPr/>
            <p:nvPr/>
          </p:nvSpPr>
          <p:spPr>
            <a:xfrm>
              <a:off x="7501889" y="5787389"/>
              <a:ext cx="285115" cy="215265"/>
            </a:xfrm>
            <a:custGeom>
              <a:avLst/>
              <a:gdLst/>
              <a:ahLst/>
              <a:cxnLst/>
              <a:rect l="l" t="t" r="r" b="b"/>
              <a:pathLst>
                <a:path w="285115" h="215264">
                  <a:moveTo>
                    <a:pt x="0" y="107442"/>
                  </a:moveTo>
                  <a:lnTo>
                    <a:pt x="71246" y="107442"/>
                  </a:lnTo>
                  <a:lnTo>
                    <a:pt x="71246" y="0"/>
                  </a:lnTo>
                  <a:lnTo>
                    <a:pt x="213740" y="0"/>
                  </a:lnTo>
                  <a:lnTo>
                    <a:pt x="213740" y="107442"/>
                  </a:lnTo>
                  <a:lnTo>
                    <a:pt x="284987" y="107442"/>
                  </a:lnTo>
                  <a:lnTo>
                    <a:pt x="142493" y="214884"/>
                  </a:lnTo>
                  <a:lnTo>
                    <a:pt x="0" y="107442"/>
                  </a:lnTo>
                  <a:close/>
                </a:path>
              </a:pathLst>
            </a:custGeom>
            <a:ln w="25908">
              <a:solidFill>
                <a:srgbClr val="256979"/>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63" name="object 63"/>
          <p:cNvSpPr txBox="1"/>
          <p:nvPr/>
        </p:nvSpPr>
        <p:spPr>
          <a:xfrm>
            <a:off x="7168134" y="6002274"/>
            <a:ext cx="1071880" cy="312265"/>
          </a:xfrm>
          <a:prstGeom prst="rect">
            <a:avLst/>
          </a:prstGeom>
          <a:solidFill>
            <a:srgbClr val="3891A7"/>
          </a:solidFill>
          <a:ln w="25907">
            <a:solidFill>
              <a:srgbClr val="256979"/>
            </a:solidFill>
          </a:ln>
        </p:spPr>
        <p:txBody>
          <a:bodyPr vert="horz" wrap="square" lIns="0" tIns="34925" rIns="0" bIns="0" rtlCol="0">
            <a:spAutoFit/>
          </a:bodyPr>
          <a:lstStyle/>
          <a:p>
            <a:pPr marL="136525">
              <a:spcBef>
                <a:spcPts val="275"/>
              </a:spcBef>
            </a:pPr>
            <a:r>
              <a:rPr spc="-5" dirty="0">
                <a:solidFill>
                  <a:srgbClr val="FFFFFF"/>
                </a:solidFill>
                <a:latin typeface="Times New Roman" panose="02020603050405020304" pitchFamily="18" charset="0"/>
                <a:cs typeface="Times New Roman" panose="02020603050405020304" pitchFamily="18" charset="0"/>
              </a:rPr>
              <a:t>periodic</a:t>
            </a:r>
            <a:endParaRPr>
              <a:latin typeface="Times New Roman" panose="02020603050405020304" pitchFamily="18" charset="0"/>
              <a:cs typeface="Times New Roman" panose="02020603050405020304" pitchFamily="18" charset="0"/>
            </a:endParaRPr>
          </a:p>
        </p:txBody>
      </p:sp>
      <p:sp>
        <p:nvSpPr>
          <p:cNvPr id="64" name="object 64"/>
          <p:cNvSpPr txBox="1"/>
          <p:nvPr/>
        </p:nvSpPr>
        <p:spPr>
          <a:xfrm>
            <a:off x="8526018" y="6002274"/>
            <a:ext cx="1143000" cy="312265"/>
          </a:xfrm>
          <a:prstGeom prst="rect">
            <a:avLst/>
          </a:prstGeom>
          <a:solidFill>
            <a:srgbClr val="3891A7"/>
          </a:solidFill>
          <a:ln w="25907">
            <a:solidFill>
              <a:srgbClr val="256979"/>
            </a:solidFill>
          </a:ln>
        </p:spPr>
        <p:txBody>
          <a:bodyPr vert="horz" wrap="square" lIns="0" tIns="34925" rIns="0" bIns="0" rtlCol="0">
            <a:spAutoFit/>
          </a:bodyPr>
          <a:lstStyle/>
          <a:p>
            <a:pPr marL="114300">
              <a:spcBef>
                <a:spcPts val="275"/>
              </a:spcBef>
            </a:pPr>
            <a:r>
              <a:rPr spc="-5" dirty="0">
                <a:solidFill>
                  <a:srgbClr val="FFFFFF"/>
                </a:solidFill>
                <a:latin typeface="Times New Roman" panose="02020603050405020304" pitchFamily="18" charset="0"/>
                <a:cs typeface="Times New Roman" panose="02020603050405020304" pitchFamily="18" charset="0"/>
              </a:rPr>
              <a:t>seasonal</a:t>
            </a:r>
            <a:endParaRP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4528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11383" y="-136475"/>
            <a:ext cx="12192000" cy="6857999"/>
          </a:xfrm>
          <a:prstGeom prst="rect">
            <a:avLst/>
          </a:prstGeom>
        </p:spPr>
      </p:pic>
      <p:sp>
        <p:nvSpPr>
          <p:cNvPr id="10" name="object 10"/>
          <p:cNvSpPr txBox="1"/>
          <p:nvPr/>
        </p:nvSpPr>
        <p:spPr>
          <a:xfrm>
            <a:off x="2031289" y="1338834"/>
            <a:ext cx="4358005" cy="4450706"/>
          </a:xfrm>
          <a:prstGeom prst="rect">
            <a:avLst/>
          </a:prstGeom>
        </p:spPr>
        <p:txBody>
          <a:bodyPr vert="horz" wrap="square" lIns="0" tIns="12065" rIns="0" bIns="0" rtlCol="0">
            <a:spAutoFit/>
          </a:bodyPr>
          <a:lstStyle/>
          <a:p>
            <a:pPr marL="428625" indent="-416559">
              <a:lnSpc>
                <a:spcPts val="3225"/>
              </a:lnSpc>
              <a:spcBef>
                <a:spcPts val="95"/>
              </a:spcBef>
              <a:buClr>
                <a:srgbClr val="000000"/>
              </a:buClr>
              <a:buFont typeface="Wingdings"/>
              <a:buChar char=""/>
              <a:tabLst>
                <a:tab pos="429259" algn="l"/>
              </a:tabLst>
            </a:pPr>
            <a:r>
              <a:rPr sz="2600" dirty="0">
                <a:solidFill>
                  <a:srgbClr val="FF0000"/>
                </a:solidFill>
              </a:rPr>
              <a:t>Migration may occur:</a:t>
            </a:r>
          </a:p>
          <a:p>
            <a:pPr marL="610235" lvl="1" indent="-140970">
              <a:lnSpc>
                <a:spcPts val="2600"/>
              </a:lnSpc>
              <a:buSzPct val="95833"/>
              <a:buFont typeface="Wingdings"/>
              <a:buChar char=""/>
              <a:tabLst>
                <a:tab pos="610870" algn="l"/>
              </a:tabLst>
            </a:pPr>
            <a:r>
              <a:rPr sz="2600" dirty="0"/>
              <a:t>As a round trip</a:t>
            </a:r>
          </a:p>
          <a:p>
            <a:pPr marL="610235" lvl="1" indent="-140970">
              <a:lnSpc>
                <a:spcPts val="2620"/>
              </a:lnSpc>
              <a:buSzPct val="95833"/>
              <a:buFont typeface="Wingdings"/>
              <a:buChar char=""/>
              <a:tabLst>
                <a:tab pos="610870" algn="l"/>
              </a:tabLst>
            </a:pPr>
            <a:r>
              <a:rPr sz="2600" dirty="0"/>
              <a:t>As a return migration</a:t>
            </a:r>
          </a:p>
          <a:p>
            <a:pPr marL="927100">
              <a:lnSpc>
                <a:spcPts val="2105"/>
              </a:lnSpc>
            </a:pPr>
            <a:r>
              <a:rPr sz="2600" dirty="0"/>
              <a:t>Corresponds with the seasons</a:t>
            </a:r>
          </a:p>
          <a:p>
            <a:pPr marL="12700" marR="260985">
              <a:lnSpc>
                <a:spcPts val="3020"/>
              </a:lnSpc>
              <a:spcBef>
                <a:spcPts val="204"/>
              </a:spcBef>
              <a:buFont typeface="Wingdings"/>
              <a:buChar char=""/>
              <a:tabLst>
                <a:tab pos="429259" algn="l"/>
              </a:tabLst>
            </a:pPr>
            <a:r>
              <a:rPr sz="2600" dirty="0">
                <a:solidFill>
                  <a:srgbClr val="FF0000"/>
                </a:solidFill>
              </a:rPr>
              <a:t>Some require a lifetime  to complete:</a:t>
            </a:r>
          </a:p>
          <a:p>
            <a:pPr marL="610235" lvl="1" indent="-140970">
              <a:lnSpc>
                <a:spcPts val="2450"/>
              </a:lnSpc>
              <a:buSzPct val="95833"/>
              <a:buFont typeface="Wingdings"/>
              <a:buChar char=""/>
              <a:tabLst>
                <a:tab pos="610870" algn="l"/>
              </a:tabLst>
            </a:pPr>
            <a:r>
              <a:rPr sz="2600" dirty="0"/>
              <a:t>Ex: Pacific salmon</a:t>
            </a:r>
          </a:p>
          <a:p>
            <a:pPr marL="927100" marR="388620">
              <a:lnSpc>
                <a:spcPts val="2160"/>
              </a:lnSpc>
              <a:spcBef>
                <a:spcPts val="155"/>
              </a:spcBef>
            </a:pPr>
            <a:r>
              <a:rPr sz="2600" dirty="0"/>
              <a:t>Born in freshwater streams  Travel to the ocean</a:t>
            </a:r>
          </a:p>
          <a:p>
            <a:pPr marL="927100" marR="349250">
              <a:lnSpc>
                <a:spcPts val="2160"/>
              </a:lnSpc>
            </a:pPr>
            <a:r>
              <a:rPr sz="2600" dirty="0"/>
              <a:t>Return to the stream where  they were born</a:t>
            </a:r>
          </a:p>
          <a:p>
            <a:pPr marL="1464945" lvl="2" indent="-81280">
              <a:lnSpc>
                <a:spcPts val="1920"/>
              </a:lnSpc>
              <a:buSzPct val="94444"/>
              <a:buChar char="•"/>
              <a:tabLst>
                <a:tab pos="1465580" algn="l"/>
              </a:tabLst>
            </a:pPr>
            <a:r>
              <a:rPr sz="2600" dirty="0"/>
              <a:t>Spawn and then die</a:t>
            </a:r>
          </a:p>
        </p:txBody>
      </p:sp>
      <p:sp>
        <p:nvSpPr>
          <p:cNvPr id="11" name="object 11"/>
          <p:cNvSpPr txBox="1">
            <a:spLocks noGrp="1"/>
          </p:cNvSpPr>
          <p:nvPr>
            <p:ph type="title"/>
          </p:nvPr>
        </p:nvSpPr>
        <p:spPr>
          <a:xfrm>
            <a:off x="2888742" y="274428"/>
            <a:ext cx="6118225" cy="505267"/>
          </a:xfrm>
          <a:prstGeom prst="rect">
            <a:avLst/>
          </a:prstGeom>
        </p:spPr>
        <p:txBody>
          <a:bodyPr vert="horz" wrap="square" lIns="0" tIns="12700" rIns="0" bIns="0" rtlCol="0" anchor="ctr">
            <a:spAutoFit/>
          </a:bodyPr>
          <a:lstStyle/>
          <a:p>
            <a:pPr marL="12700">
              <a:lnSpc>
                <a:spcPct val="100000"/>
              </a:lnSpc>
              <a:spcBef>
                <a:spcPts val="100"/>
              </a:spcBef>
              <a:tabLst>
                <a:tab pos="2923540" algn="l"/>
              </a:tabLst>
            </a:pPr>
            <a:r>
              <a:rPr sz="3200" dirty="0">
                <a:latin typeface="Showcard Gothic" panose="04020904020102020604" pitchFamily="82" charset="0"/>
              </a:rPr>
              <a:t>Types </a:t>
            </a:r>
            <a:r>
              <a:rPr sz="3200" dirty="0" smtClean="0">
                <a:latin typeface="Showcard Gothic" panose="04020904020102020604" pitchFamily="82" charset="0"/>
              </a:rPr>
              <a:t>of</a:t>
            </a:r>
            <a:r>
              <a:rPr lang="en-US" sz="3200" dirty="0" smtClean="0">
                <a:latin typeface="Showcard Gothic" panose="04020904020102020604" pitchFamily="82" charset="0"/>
              </a:rPr>
              <a:t> </a:t>
            </a:r>
            <a:r>
              <a:rPr sz="3200" dirty="0" smtClean="0">
                <a:latin typeface="Showcard Gothic" panose="04020904020102020604" pitchFamily="82" charset="0"/>
              </a:rPr>
              <a:t>Migration</a:t>
            </a:r>
            <a:endParaRPr sz="3200" dirty="0">
              <a:latin typeface="Showcard Gothic" panose="04020904020102020604" pitchFamily="82" charset="0"/>
            </a:endParaRPr>
          </a:p>
        </p:txBody>
      </p:sp>
      <p:sp>
        <p:nvSpPr>
          <p:cNvPr id="13" name="object 5"/>
          <p:cNvSpPr/>
          <p:nvPr/>
        </p:nvSpPr>
        <p:spPr>
          <a:xfrm>
            <a:off x="6614745" y="1298175"/>
            <a:ext cx="4564662" cy="442675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12626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randombar(horizont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Organic</Template>
  <TotalTime>355</TotalTime>
  <Words>2567</Words>
  <Application>Microsoft Office PowerPoint</Application>
  <PresentationFormat>Widescreen</PresentationFormat>
  <Paragraphs>428</Paragraphs>
  <Slides>37</Slides>
  <Notes>0</Notes>
  <HiddenSlides>0</HiddenSlides>
  <MMClips>5</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37</vt:i4>
      </vt:variant>
    </vt:vector>
  </HeadingPairs>
  <TitlesOfParts>
    <vt:vector size="51" baseType="lpstr">
      <vt:lpstr>Arial</vt:lpstr>
      <vt:lpstr>Calibri</vt:lpstr>
      <vt:lpstr>Calibri Light</vt:lpstr>
      <vt:lpstr>Comic Sans MS</vt:lpstr>
      <vt:lpstr>Courier New</vt:lpstr>
      <vt:lpstr>inherit</vt:lpstr>
      <vt:lpstr>Lucida Sans Unicode</vt:lpstr>
      <vt:lpstr>Montserrat</vt:lpstr>
      <vt:lpstr>新細明體</vt:lpstr>
      <vt:lpstr>Showcard Gothic</vt:lpstr>
      <vt:lpstr>Source Sans Pro</vt:lpstr>
      <vt:lpstr>Times New Roman</vt:lpstr>
      <vt:lpstr>Wingdings</vt:lpstr>
      <vt:lpstr>Office Theme</vt:lpstr>
      <vt:lpstr>PowerPoint Presentation</vt:lpstr>
      <vt:lpstr>PowerPoint Presentation</vt:lpstr>
      <vt:lpstr>Animal journeys</vt:lpstr>
      <vt:lpstr>Lesson Objective</vt:lpstr>
      <vt:lpstr>What is migration? Migration is the regular movement of animals  from one location to another.</vt:lpstr>
      <vt:lpstr>PowerPoint Presentation</vt:lpstr>
      <vt:lpstr>PowerPoint Presentation</vt:lpstr>
      <vt:lpstr>Evolutionary model of migration (baker 1978)</vt:lpstr>
      <vt:lpstr>Types of Migration</vt:lpstr>
      <vt:lpstr>Knowing When to Migrate</vt:lpstr>
      <vt:lpstr>PowerPoint Presentation</vt:lpstr>
      <vt:lpstr>PowerPoint Presentation</vt:lpstr>
      <vt:lpstr>Migration Destinations</vt:lpstr>
      <vt:lpstr>PowerPoint Presentation</vt:lpstr>
      <vt:lpstr>Migration Behaviors</vt:lpstr>
      <vt:lpstr>PowerPoint Presentation</vt:lpstr>
      <vt:lpstr>Pattern of migration?</vt:lpstr>
      <vt:lpstr>PowerPoint Presentation</vt:lpstr>
      <vt:lpstr>3.LONG DISTANCE MIGRATION</vt:lpstr>
      <vt:lpstr>Which animals migrate?</vt:lpstr>
      <vt:lpstr>PowerPoint Presentation</vt:lpstr>
      <vt:lpstr>PowerPoint Presentation</vt:lpstr>
      <vt:lpstr>Migrating bird is called migrant</vt:lpstr>
      <vt:lpstr>2. Summer visitors(S N)</vt:lpstr>
      <vt:lpstr>4.Permanent resident</vt:lpstr>
      <vt:lpstr>PowerPoint Presentation</vt:lpstr>
      <vt:lpstr>1.Daily migration</vt:lpstr>
      <vt:lpstr>Lesson 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t:lpstr>
    </vt:vector>
  </TitlesOfParts>
  <Company>Wilson County Schools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Animal Migration</dc:title>
  <dc:creator>Frisbey, Bradley</dc:creator>
  <cp:lastModifiedBy>trieuphat6026@gmail.com</cp:lastModifiedBy>
  <cp:revision>23</cp:revision>
  <dcterms:created xsi:type="dcterms:W3CDTF">2020-09-18T14:21:07Z</dcterms:created>
  <dcterms:modified xsi:type="dcterms:W3CDTF">2023-10-01T04:43:38Z</dcterms:modified>
</cp:coreProperties>
</file>