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5" r:id="rId2"/>
    <p:sldId id="266" r:id="rId3"/>
    <p:sldId id="299" r:id="rId4"/>
    <p:sldId id="300" r:id="rId5"/>
    <p:sldId id="301" r:id="rId6"/>
    <p:sldId id="297" r:id="rId7"/>
    <p:sldId id="264" r:id="rId8"/>
    <p:sldId id="267" r:id="rId9"/>
    <p:sldId id="296" r:id="rId10"/>
    <p:sldId id="263" r:id="rId11"/>
    <p:sldId id="268" r:id="rId12"/>
    <p:sldId id="270" r:id="rId13"/>
    <p:sldId id="271" r:id="rId14"/>
    <p:sldId id="272" r:id="rId15"/>
    <p:sldId id="274" r:id="rId16"/>
    <p:sldId id="298" r:id="rId17"/>
    <p:sldId id="279" r:id="rId18"/>
    <p:sldId id="280" r:id="rId19"/>
    <p:sldId id="281" r:id="rId20"/>
    <p:sldId id="276" r:id="rId21"/>
    <p:sldId id="273" r:id="rId22"/>
    <p:sldId id="294" r:id="rId23"/>
    <p:sldId id="295" r:id="rId24"/>
    <p:sldId id="288" r:id="rId25"/>
    <p:sldId id="292" r:id="rId26"/>
    <p:sldId id="287" r:id="rId27"/>
    <p:sldId id="291" r:id="rId28"/>
    <p:sldId id="286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D7A32-792B-4C12-A99B-659A28A62F38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71855-12EA-4D31-80E8-8B101D7F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2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AF253-FD9B-4B58-BAB8-8C5BFA4DF2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0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2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5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10BC-9093-42BA-8051-59E86DB87479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6AF0-20AD-4A1D-B71C-E1BBD28C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searchoutput.ncku.edu.tw/e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searchoutput.ncku.edu.tw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1034" y="2187012"/>
            <a:ext cx="10346500" cy="17543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n w="0"/>
                <a:solidFill>
                  <a:srgbClr val="0033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QUY TRÌNH THỰC HIỆN</a:t>
            </a:r>
          </a:p>
          <a:p>
            <a:pPr algn="ctr"/>
            <a:r>
              <a:rPr lang="vi-VN" altLang="ko-KR" sz="3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QUẢN LÝ ĐỀ TÀI</a:t>
            </a:r>
            <a:r>
              <a:rPr lang="en-US" altLang="ko-KR" sz="3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 KHOA HỌC CÔNG NGHỆ </a:t>
            </a:r>
            <a:r>
              <a:rPr lang="vi-VN" altLang="ko-KR" sz="3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CẤP TRƯỜNG</a:t>
            </a:r>
            <a:r>
              <a:rPr lang="en-US" altLang="ko-KR" sz="36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 NĂM HỌC 2023-2024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86" y="363595"/>
            <a:ext cx="2914849" cy="1393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79880" y="5741358"/>
            <a:ext cx="3608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Phòng</a:t>
            </a:r>
            <a:r>
              <a:rPr lang="en-US" sz="2400" b="1" dirty="0"/>
              <a:t> </a:t>
            </a:r>
            <a:r>
              <a:rPr lang="en-US" sz="2400" b="1" dirty="0" err="1"/>
              <a:t>Khoa</a:t>
            </a:r>
            <a:r>
              <a:rPr lang="en-US" sz="2400" b="1" dirty="0"/>
              <a:t> </a:t>
            </a:r>
            <a:r>
              <a:rPr lang="en-US" sz="2400" b="1" dirty="0" err="1"/>
              <a:t>học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nghệ</a:t>
            </a:r>
            <a:endParaRPr lang="en-US" sz="2400" b="1" dirty="0"/>
          </a:p>
          <a:p>
            <a:pPr algn="ctr"/>
            <a:r>
              <a:rPr lang="en-US" sz="2000" dirty="0" err="1"/>
              <a:t>Tp.HCM</a:t>
            </a:r>
            <a:r>
              <a:rPr lang="en-US" sz="2000" dirty="0"/>
              <a:t>, </a:t>
            </a:r>
            <a:r>
              <a:rPr lang="en-US" sz="2000" dirty="0" err="1"/>
              <a:t>tháng</a:t>
            </a:r>
            <a:r>
              <a:rPr lang="en-US" sz="2000" dirty="0"/>
              <a:t> 11/2023</a:t>
            </a:r>
          </a:p>
        </p:txBody>
      </p:sp>
      <p:pic>
        <p:nvPicPr>
          <p:cNvPr id="1026" name="Picture 2" descr="Trường Đại Học Công Nghệ TP.HCM-HUTE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83" y="510189"/>
            <a:ext cx="1076793" cy="12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 txBox="1">
            <a:spLocks/>
          </p:cNvSpPr>
          <p:nvPr/>
        </p:nvSpPr>
        <p:spPr>
          <a:xfrm>
            <a:off x="266899" y="-589684"/>
            <a:ext cx="3301408" cy="404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Trang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quản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lý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đề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tài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GV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cấp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trường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1362"/>
              </p:ext>
            </p:extLst>
          </p:nvPr>
        </p:nvGraphicFramePr>
        <p:xfrm>
          <a:off x="236012" y="2025628"/>
          <a:ext cx="11779006" cy="678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77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896411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607324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1006721">
                  <a:extLst>
                    <a:ext uri="{9D8B030D-6E8A-4147-A177-3AD203B41FA5}">
                      <a16:colId xmlns:a16="http://schemas.microsoft.com/office/drawing/2014/main" val="1872549732"/>
                    </a:ext>
                  </a:extLst>
                </a:gridCol>
                <a:gridCol w="959183">
                  <a:extLst>
                    <a:ext uri="{9D8B030D-6E8A-4147-A177-3AD203B41FA5}">
                      <a16:colId xmlns:a16="http://schemas.microsoft.com/office/drawing/2014/main" val="3598308755"/>
                    </a:ext>
                  </a:extLst>
                </a:gridCol>
                <a:gridCol w="773274">
                  <a:extLst>
                    <a:ext uri="{9D8B030D-6E8A-4147-A177-3AD203B41FA5}">
                      <a16:colId xmlns:a16="http://schemas.microsoft.com/office/drawing/2014/main" val="1636414872"/>
                    </a:ext>
                  </a:extLst>
                </a:gridCol>
                <a:gridCol w="1635073">
                  <a:extLst>
                    <a:ext uri="{9D8B030D-6E8A-4147-A177-3AD203B41FA5}">
                      <a16:colId xmlns:a16="http://schemas.microsoft.com/office/drawing/2014/main" val="3066374050"/>
                    </a:ext>
                  </a:extLst>
                </a:gridCol>
                <a:gridCol w="1409421">
                  <a:extLst>
                    <a:ext uri="{9D8B030D-6E8A-4147-A177-3AD203B41FA5}">
                      <a16:colId xmlns:a16="http://schemas.microsoft.com/office/drawing/2014/main" val="4151666881"/>
                    </a:ext>
                  </a:extLst>
                </a:gridCol>
                <a:gridCol w="2271222">
                  <a:extLst>
                    <a:ext uri="{9D8B030D-6E8A-4147-A177-3AD203B41FA5}">
                      <a16:colId xmlns:a16="http://schemas.microsoft.com/office/drawing/2014/main" val="1408320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số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Năm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học</a:t>
                      </a:r>
                      <a:r>
                        <a:rPr lang="en-US" sz="1400" baseline="0" dirty="0"/>
                        <a:t>/ </a:t>
                      </a:r>
                      <a:r>
                        <a:rPr lang="en-US" sz="1400" dirty="0" err="1"/>
                        <a:t>Đợt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Thời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hạn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thực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hiện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phẩm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sổ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Kinh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phí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trợ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theo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sp</a:t>
                      </a:r>
                      <a:r>
                        <a:rPr lang="en-US" sz="1400" baseline="0" dirty="0"/>
                        <a:t> or P.KHCN </a:t>
                      </a:r>
                      <a:r>
                        <a:rPr lang="en-US" sz="1400" baseline="0" dirty="0" err="1"/>
                        <a:t>nhập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Thao </a:t>
                      </a:r>
                      <a:r>
                        <a:rPr lang="en-US" sz="1400" dirty="0" err="1"/>
                        <a:t>tác</a:t>
                      </a:r>
                      <a:r>
                        <a:rPr lang="en-US" sz="1400" dirty="0"/>
                        <a:t> (do </a:t>
                      </a: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</a:rPr>
                        <a:t>hiển</a:t>
                      </a:r>
                      <a:r>
                        <a:rPr lang="en-US" sz="14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FF00"/>
                          </a:solidFill>
                        </a:rPr>
                        <a:t>thị</a:t>
                      </a:r>
                      <a:r>
                        <a:rPr lang="en-US" sz="1400" baseline="0" dirty="0">
                          <a:solidFill>
                            <a:srgbClr val="FFFF00"/>
                          </a:solidFill>
                        </a:rPr>
                        <a:t> 1 </a:t>
                      </a:r>
                      <a:r>
                        <a:rPr lang="en-US" sz="1400" baseline="0" dirty="0" err="1">
                          <a:solidFill>
                            <a:srgbClr val="FFFF00"/>
                          </a:solidFill>
                        </a:rPr>
                        <a:t>tình</a:t>
                      </a:r>
                      <a:r>
                        <a:rPr lang="en-US" sz="14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FF00"/>
                          </a:solidFill>
                        </a:rPr>
                        <a:t>trạng</a:t>
                      </a:r>
                      <a:r>
                        <a:rPr lang="en-US" sz="14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FF00"/>
                          </a:solidFill>
                        </a:rPr>
                        <a:t>mới</a:t>
                      </a:r>
                      <a:r>
                        <a:rPr lang="en-US" sz="14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FF00"/>
                          </a:solidFill>
                        </a:rPr>
                        <a:t>nhất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</a:t>
                      </a:r>
                      <a:r>
                        <a:rPr lang="en-US" sz="1400" baseline="0" dirty="0" err="1"/>
                        <a:t>rạng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thái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sổ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chọn</a:t>
                      </a:r>
                      <a:r>
                        <a:rPr lang="en-US" sz="1400" baseline="0" dirty="0"/>
                        <a:t> do P.KHCN)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2024/01/33/KHCN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Nghiên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cứu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định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hành</a:t>
                      </a:r>
                      <a:r>
                        <a:rPr lang="en-US" sz="1400" dirty="0"/>
                        <a:t> vi </a:t>
                      </a:r>
                      <a:r>
                        <a:rPr lang="en-US" sz="1400" dirty="0" err="1"/>
                        <a:t>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trực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tuyến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2023-2024 / </a:t>
                      </a:r>
                      <a:r>
                        <a:rPr lang="en-US" sz="1400" dirty="0" err="1"/>
                        <a:t>Đợt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  <a:r>
                        <a:rPr lang="en-US" sz="1400" dirty="0" err="1"/>
                        <a:t>tháng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từ</a:t>
                      </a:r>
                      <a:r>
                        <a:rPr lang="en-US" sz="1400" dirty="0"/>
                        <a:t> 12/2023 </a:t>
                      </a:r>
                      <a:r>
                        <a:rPr lang="en-US" sz="1400" dirty="0" err="1"/>
                        <a:t>đến</a:t>
                      </a:r>
                      <a:r>
                        <a:rPr lang="en-US" sz="1400" dirty="0"/>
                        <a:t> 12/2024)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/ Thành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viên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link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dữ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liệu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qua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tk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UEF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nội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bộ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bằng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mã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NV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Bài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báo</a:t>
                      </a:r>
                      <a:r>
                        <a:rPr lang="en-US" sz="1400" baseline="0" dirty="0"/>
                        <a:t> Scopus Q3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mới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chối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minh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Theo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dõi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gia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hạn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hủy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nào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xong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ko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nữa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P.KHCN - </a:t>
                      </a:r>
                      <a:r>
                        <a:rPr lang="en-US" sz="1400" dirty="0" err="1"/>
                        <a:t>Nguyễn</a:t>
                      </a:r>
                      <a:r>
                        <a:rPr lang="en-US" sz="1400" dirty="0"/>
                        <a:t> Thành </a:t>
                      </a:r>
                      <a:r>
                        <a:rPr lang="en-US" sz="1400" dirty="0" err="1"/>
                        <a:t>Luân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chỉnh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sửa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đề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cương</a:t>
                      </a:r>
                      <a:r>
                        <a:rPr lang="en-US" sz="1400" dirty="0"/>
                        <a:t>, ….)</a:t>
                      </a:r>
                    </a:p>
                    <a:p>
                      <a:endParaRPr lang="en-US" sz="1400" dirty="0"/>
                    </a:p>
                    <a:p>
                      <a:pPr algn="ctr"/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Thông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báo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có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file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đính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kèm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+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tải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highlight>
                            <a:srgbClr val="FFFF00"/>
                          </a:highlight>
                        </a:rPr>
                        <a:t>về</a:t>
                      </a: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err="1"/>
                        <a:t>Đăng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ký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không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lệ</a:t>
                      </a:r>
                      <a:r>
                        <a:rPr lang="en-US" sz="1400" b="1" baseline="0" dirty="0"/>
                        <a:t> (</a:t>
                      </a:r>
                      <a:r>
                        <a:rPr lang="en-US" sz="1400" b="1" baseline="0" dirty="0" err="1"/>
                        <a:t>kết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thúc</a:t>
                      </a:r>
                      <a:r>
                        <a:rPr lang="en-US" sz="1400" b="1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/>
                        <a:t>Yêu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cầu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="1" baseline="0" dirty="0" err="1"/>
                        <a:t>chỉnh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sửa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thuyết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minh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aseline="0" dirty="0"/>
                        <a:t>(</a:t>
                      </a:r>
                      <a:r>
                        <a:rPr lang="en-US" sz="1400" baseline="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2</a:t>
                      </a:r>
                      <a:r>
                        <a:rPr lang="en-US" sz="140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Hoàn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tất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đăng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ký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cấp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mã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số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tự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động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err="1"/>
                        <a:t>Chỉnh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sửa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theo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góp</a:t>
                      </a:r>
                      <a:r>
                        <a:rPr lang="en-US" sz="1400" b="1" baseline="0" dirty="0"/>
                        <a:t> ý HĐ </a:t>
                      </a:r>
                      <a:r>
                        <a:rPr lang="en-US" sz="1400" b="1" baseline="0" dirty="0" err="1"/>
                        <a:t>xét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(</a:t>
                      </a:r>
                      <a:r>
                        <a:rPr lang="en-US" sz="1400" baseline="0" dirty="0" err="1"/>
                        <a:t>chuyển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Quyết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định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giao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vụ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chối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tài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trợ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Thông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báo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Theo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dõi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Đã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hoàn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thành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tài</a:t>
                      </a:r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trợ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1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Theo </a:t>
                      </a:r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dõi</a:t>
                      </a:r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thực</a:t>
                      </a:r>
                      <a:r>
                        <a:rPr lang="en-US" sz="140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33CC"/>
                          </a:solidFill>
                        </a:rPr>
                        <a:t>hiện</a:t>
                      </a: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Đã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nghiệm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8082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en-US" sz="1400" b="1" dirty="0" err="1"/>
                        <a:t>Tổng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8068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07968" y="1662747"/>
            <a:ext cx="2074173" cy="296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6899" y="1662747"/>
            <a:ext cx="2074174" cy="296404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GV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56846" y="62019"/>
            <a:ext cx="2458172" cy="17489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sz="1400" dirty="0"/>
              <a:t>BM06/QT01/KHCN</a:t>
            </a:r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endParaRPr lang="en-US" sz="1400" dirty="0"/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xét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endParaRPr lang="en-US" sz="1400" dirty="0"/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nhiệm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endParaRPr lang="en-US" sz="1400" dirty="0"/>
          </a:p>
          <a:p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KHCN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endParaRPr lang="en-US" sz="1400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12470665" y="7188047"/>
            <a:ext cx="1807494" cy="6912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Chuyển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dữ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sang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kê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khai</a:t>
            </a:r>
            <a:endParaRPr lang="en-US" altLang="ko-KR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EB05B5-14CB-0357-EC70-5180648C14CB}"/>
              </a:ext>
            </a:extLst>
          </p:cNvPr>
          <p:cNvCxnSpPr>
            <a:cxnSpLocks/>
          </p:cNvCxnSpPr>
          <p:nvPr/>
        </p:nvCxnSpPr>
        <p:spPr>
          <a:xfrm flipV="1">
            <a:off x="10998200" y="7533667"/>
            <a:ext cx="1472465" cy="72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5336911" y="553015"/>
            <a:ext cx="3172089" cy="100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popup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được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thêm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khi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có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0 or 1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đề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tài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chưa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nghiệm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b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2]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E1349-E067-EFA4-F234-3378B55112F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582141" y="1053347"/>
            <a:ext cx="754770" cy="75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35CC2E7-B251-FD62-EFB3-A510EC9A6B15}"/>
              </a:ext>
            </a:extLst>
          </p:cNvPr>
          <p:cNvSpPr txBox="1">
            <a:spLocks/>
          </p:cNvSpPr>
          <p:nvPr/>
        </p:nvSpPr>
        <p:spPr>
          <a:xfrm>
            <a:off x="12191999" y="3974455"/>
            <a:ext cx="3340101" cy="166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Mục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chữ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xanh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là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xuất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dữ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chuyển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dữ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/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trạng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sang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dùng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Calibri" panose="020F0502020204030204" pitchFamily="34" charset="0"/>
              </a:rPr>
              <a:t>Chữ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màu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đen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chỉ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thông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báo</a:t>
            </a:r>
            <a:endParaRPr lang="en-US" altLang="ko-KR" sz="1600" b="1" dirty="0">
              <a:latin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E1C0D5-67D8-F029-19AE-FF58D9B2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63" y="4457201"/>
            <a:ext cx="247330" cy="2154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D0A8DB-6194-7695-3C9E-9C93C720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63" y="4757318"/>
            <a:ext cx="247330" cy="2154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209915F-B623-4C02-690A-CB1D223B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91" y="5847999"/>
            <a:ext cx="247330" cy="2154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E6EF1EB-AD27-621A-D46F-5E9E2D95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91" y="5419068"/>
            <a:ext cx="247330" cy="21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09915F-B623-4C02-690A-CB1D223B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63" y="3910909"/>
            <a:ext cx="247330" cy="215417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9"/>
            <a:ext cx="1287622" cy="551926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27871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5559F-A719-6800-3B89-A5FF8043529F}"/>
              </a:ext>
            </a:extLst>
          </p:cNvPr>
          <p:cNvSpPr/>
          <p:nvPr/>
        </p:nvSpPr>
        <p:spPr>
          <a:xfrm>
            <a:off x="4595179" y="102689"/>
            <a:ext cx="3012121" cy="411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266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EEB7AB-9ACA-F716-00C3-D0A805BF024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62850" y="514630"/>
            <a:ext cx="38390" cy="21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934446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934446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476142" y="891661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Bao </a:t>
            </a:r>
            <a:r>
              <a:rPr lang="en-US" dirty="0" err="1">
                <a:solidFill>
                  <a:schemeClr val="tx1"/>
                </a:solidFill>
              </a:rPr>
              <a:t>gồm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biệt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dài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3" y="747807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0" y="7497468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Khoa/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476140" y="7493057"/>
            <a:ext cx="7814223" cy="445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 </a:t>
            </a:r>
            <a:r>
              <a:rPr lang="en-US" dirty="0" err="1">
                <a:solidFill>
                  <a:schemeClr val="tx1"/>
                </a:solidFill>
              </a:rPr>
              <a:t>Sổ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(Danh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Khoa </a:t>
            </a:r>
            <a:r>
              <a:rPr lang="en-US" dirty="0" err="1">
                <a:solidFill>
                  <a:schemeClr val="tx1"/>
                </a:solidFill>
              </a:rPr>
              <a:t>Viện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dc </a:t>
            </a:r>
            <a:r>
              <a:rPr lang="en-US" dirty="0" err="1">
                <a:solidFill>
                  <a:schemeClr val="tx1"/>
                </a:solidFill>
              </a:rPr>
              <a:t>trích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chủ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EEB3DC-18A2-F8B2-461C-014417C0335D}"/>
              </a:ext>
            </a:extLst>
          </p:cNvPr>
          <p:cNvSpPr txBox="1"/>
          <p:nvPr/>
        </p:nvSpPr>
        <p:spPr>
          <a:xfrm>
            <a:off x="1091473" y="2256194"/>
            <a:ext cx="2977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5BA907-561D-DD23-29D0-9A601113A4CB}"/>
              </a:ext>
            </a:extLst>
          </p:cNvPr>
          <p:cNvSpPr/>
          <p:nvPr/>
        </p:nvSpPr>
        <p:spPr>
          <a:xfrm>
            <a:off x="3987533" y="2210027"/>
            <a:ext cx="2108467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 </a:t>
            </a:r>
            <a:r>
              <a:rPr lang="en-US" dirty="0" err="1">
                <a:solidFill>
                  <a:schemeClr val="tx1"/>
                </a:solidFill>
              </a:rPr>
              <a:t>Sổ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5-12)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B8F6EA-39EF-A51B-789D-CDF5BA783C22}"/>
              </a:ext>
            </a:extLst>
          </p:cNvPr>
          <p:cNvSpPr txBox="1"/>
          <p:nvPr/>
        </p:nvSpPr>
        <p:spPr>
          <a:xfrm>
            <a:off x="579792" y="2831919"/>
            <a:ext cx="506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996EC-4615-07CB-1D57-FD1BE39EC6AA}"/>
              </a:ext>
            </a:extLst>
          </p:cNvPr>
          <p:cNvSpPr txBox="1"/>
          <p:nvPr/>
        </p:nvSpPr>
        <p:spPr>
          <a:xfrm>
            <a:off x="6277938" y="2255303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EDA51F-CBDA-F116-F5D9-CA1B2D6BFF3D}"/>
              </a:ext>
            </a:extLst>
          </p:cNvPr>
          <p:cNvSpPr/>
          <p:nvPr/>
        </p:nvSpPr>
        <p:spPr>
          <a:xfrm>
            <a:off x="8395883" y="2191014"/>
            <a:ext cx="3077162" cy="52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 </a:t>
            </a:r>
            <a:r>
              <a:rPr lang="en-US" dirty="0" err="1">
                <a:solidFill>
                  <a:schemeClr val="tx1"/>
                </a:solidFill>
              </a:rPr>
              <a:t>Sổ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rgbClr val="0033CC"/>
                </a:solidFill>
              </a:rPr>
              <a:t>file </a:t>
            </a:r>
            <a:r>
              <a:rPr lang="en-US" b="1" dirty="0" err="1">
                <a:solidFill>
                  <a:srgbClr val="0033CC"/>
                </a:solidFill>
              </a:rPr>
              <a:t>kèm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79791" y="4474817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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D233D9-95F5-92BF-8534-80533249A713}"/>
              </a:ext>
            </a:extLst>
          </p:cNvPr>
          <p:cNvSpPr txBox="1"/>
          <p:nvPr/>
        </p:nvSpPr>
        <p:spPr>
          <a:xfrm>
            <a:off x="1091470" y="3634881"/>
            <a:ext cx="2896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2F3E94-4241-03CD-FED2-0F20B3EEEC82}"/>
              </a:ext>
            </a:extLst>
          </p:cNvPr>
          <p:cNvSpPr/>
          <p:nvPr/>
        </p:nvSpPr>
        <p:spPr>
          <a:xfrm>
            <a:off x="4255378" y="3580604"/>
            <a:ext cx="3001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File BM 03 </a:t>
            </a:r>
            <a:r>
              <a:rPr lang="en-US" sz="1600" dirty="0" err="1">
                <a:solidFill>
                  <a:schemeClr val="tx1"/>
                </a:solidFill>
              </a:rPr>
              <a:t>phiếu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ký</a:t>
            </a:r>
            <a:r>
              <a:rPr lang="en-US" sz="1600" dirty="0">
                <a:solidFill>
                  <a:schemeClr val="tx1"/>
                </a:solidFill>
              </a:rPr>
              <a:t> &lt; 10MB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548201-D014-9CAC-890C-74C83A515A3E}"/>
              </a:ext>
            </a:extLst>
          </p:cNvPr>
          <p:cNvSpPr/>
          <p:nvPr/>
        </p:nvSpPr>
        <p:spPr>
          <a:xfrm>
            <a:off x="7376815" y="3580603"/>
            <a:ext cx="2261758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phiếu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D429A8-FAC9-6368-4945-70FD7AB21D3D}"/>
              </a:ext>
            </a:extLst>
          </p:cNvPr>
          <p:cNvSpPr/>
          <p:nvPr/>
        </p:nvSpPr>
        <p:spPr>
          <a:xfrm>
            <a:off x="7376815" y="4011509"/>
            <a:ext cx="2261758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phiếu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320B77-B83D-1CF2-E4DD-4DC7910EC1F0}"/>
              </a:ext>
            </a:extLst>
          </p:cNvPr>
          <p:cNvSpPr txBox="1"/>
          <p:nvPr/>
        </p:nvSpPr>
        <p:spPr>
          <a:xfrm>
            <a:off x="579791" y="5147433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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91470" y="4549824"/>
            <a:ext cx="319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4255378" y="4495547"/>
            <a:ext cx="3001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File BM 05 </a:t>
            </a:r>
            <a:r>
              <a:rPr lang="en-US" sz="1600" dirty="0" err="1">
                <a:solidFill>
                  <a:schemeClr val="tx1"/>
                </a:solidFill>
              </a:rPr>
              <a:t>phiếu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ký</a:t>
            </a:r>
            <a:r>
              <a:rPr lang="en-US" sz="1600" dirty="0">
                <a:solidFill>
                  <a:schemeClr val="tx1"/>
                </a:solidFill>
              </a:rPr>
              <a:t> &lt; 10MB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DF95565-DB8F-D6FF-190B-7E0B8F6D04FE}"/>
              </a:ext>
            </a:extLst>
          </p:cNvPr>
          <p:cNvSpPr/>
          <p:nvPr/>
        </p:nvSpPr>
        <p:spPr>
          <a:xfrm>
            <a:off x="7376815" y="4495546"/>
            <a:ext cx="2261758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phiếu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970EF-3B9E-AD1A-B45E-C40C7D868259}"/>
              </a:ext>
            </a:extLst>
          </p:cNvPr>
          <p:cNvSpPr/>
          <p:nvPr/>
        </p:nvSpPr>
        <p:spPr>
          <a:xfrm>
            <a:off x="7376815" y="4926452"/>
            <a:ext cx="2261758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phiếu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690793-088F-0F3C-8E02-5E4614CCE32C}"/>
              </a:ext>
            </a:extLst>
          </p:cNvPr>
          <p:cNvSpPr/>
          <p:nvPr/>
        </p:nvSpPr>
        <p:spPr>
          <a:xfrm>
            <a:off x="9733387" y="3579319"/>
            <a:ext cx="1366480" cy="363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file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AE64D5-ACDC-166F-6BC6-9852C7CB4E9C}"/>
              </a:ext>
            </a:extLst>
          </p:cNvPr>
          <p:cNvSpPr/>
          <p:nvPr/>
        </p:nvSpPr>
        <p:spPr>
          <a:xfrm>
            <a:off x="9733387" y="4467067"/>
            <a:ext cx="1366478" cy="363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file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419316-BE7D-7EF4-6968-312A1904BE76}"/>
              </a:ext>
            </a:extLst>
          </p:cNvPr>
          <p:cNvSpPr txBox="1"/>
          <p:nvPr/>
        </p:nvSpPr>
        <p:spPr>
          <a:xfrm>
            <a:off x="215983" y="7573199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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4AF27-600D-2A3D-4C32-106BB027BAF5}"/>
              </a:ext>
            </a:extLst>
          </p:cNvPr>
          <p:cNvSpPr txBox="1"/>
          <p:nvPr/>
        </p:nvSpPr>
        <p:spPr>
          <a:xfrm>
            <a:off x="1091470" y="5181894"/>
            <a:ext cx="319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Đính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kèm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1CC317-CC7D-24A3-9281-9809538A24ED}"/>
              </a:ext>
            </a:extLst>
          </p:cNvPr>
          <p:cNvSpPr/>
          <p:nvPr/>
        </p:nvSpPr>
        <p:spPr>
          <a:xfrm>
            <a:off x="1990985" y="5611924"/>
            <a:ext cx="2531553" cy="415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Hoặc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LLKH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lên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đây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0B6F9A3-083E-BC79-0B19-DF75D76E8E36}"/>
              </a:ext>
            </a:extLst>
          </p:cNvPr>
          <p:cNvGrpSpPr/>
          <p:nvPr/>
        </p:nvGrpSpPr>
        <p:grpSpPr>
          <a:xfrm>
            <a:off x="469236" y="-872093"/>
            <a:ext cx="10574226" cy="724001"/>
            <a:chOff x="469236" y="-872093"/>
            <a:chExt cx="10574226" cy="724001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25CFD07-B5B3-79DB-C94A-890397F77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236" y="-872093"/>
              <a:ext cx="10574226" cy="724001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1967F9F-92EE-ACCF-558D-07467DA5B884}"/>
                </a:ext>
              </a:extLst>
            </p:cNvPr>
            <p:cNvSpPr txBox="1"/>
            <p:nvPr/>
          </p:nvSpPr>
          <p:spPr>
            <a:xfrm>
              <a:off x="1114644" y="-679007"/>
              <a:ext cx="284971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Thông tin </a:t>
              </a:r>
              <a:r>
                <a:rPr lang="en-AU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đề</a:t>
              </a: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tài</a:t>
              </a: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b="1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đăng</a:t>
              </a:r>
              <a:r>
                <a:rPr lang="en-AU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b="1" dirty="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ký</a:t>
              </a:r>
              <a:endParaRPr lang="en-US" altLang="ko-KR" sz="1800" b="1" dirty="0">
                <a:solidFill>
                  <a:srgbClr val="0033CC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15DAC1-1721-B63E-4F3D-F9C361D436BB}"/>
              </a:ext>
            </a:extLst>
          </p:cNvPr>
          <p:cNvSpPr txBox="1"/>
          <p:nvPr/>
        </p:nvSpPr>
        <p:spPr>
          <a:xfrm>
            <a:off x="579792" y="3571368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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45666-E9F8-43AD-E1E2-6774CCE0CEAD}"/>
              </a:ext>
            </a:extLst>
          </p:cNvPr>
          <p:cNvSpPr txBox="1"/>
          <p:nvPr/>
        </p:nvSpPr>
        <p:spPr>
          <a:xfrm>
            <a:off x="1091470" y="2831248"/>
            <a:ext cx="3004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(UEF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CC840-0076-C578-B03A-DD8244549F5D}"/>
              </a:ext>
            </a:extLst>
          </p:cNvPr>
          <p:cNvSpPr/>
          <p:nvPr/>
        </p:nvSpPr>
        <p:spPr>
          <a:xfrm>
            <a:off x="3700190" y="2816050"/>
            <a:ext cx="816103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hiện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luôn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(P.KHCN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phí</a:t>
            </a:r>
            <a:r>
              <a:rPr lang="en-US" dirty="0">
                <a:solidFill>
                  <a:schemeClr val="tx1"/>
                </a:solidFill>
              </a:rPr>
              <a:t> dc)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91FF4-21CD-41AC-C6A6-BACA3A50708A}"/>
              </a:ext>
            </a:extLst>
          </p:cNvPr>
          <p:cNvSpPr txBox="1"/>
          <p:nvPr/>
        </p:nvSpPr>
        <p:spPr>
          <a:xfrm>
            <a:off x="579793" y="2185243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172EF-4F3B-08C9-C81E-0B7ACFE0E08A}"/>
              </a:ext>
            </a:extLst>
          </p:cNvPr>
          <p:cNvSpPr txBox="1"/>
          <p:nvPr/>
        </p:nvSpPr>
        <p:spPr>
          <a:xfrm>
            <a:off x="1091471" y="1577957"/>
            <a:ext cx="233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C4242-32B4-B51A-6EBA-C3D28DDF9BAB}"/>
              </a:ext>
            </a:extLst>
          </p:cNvPr>
          <p:cNvSpPr/>
          <p:nvPr/>
        </p:nvSpPr>
        <p:spPr>
          <a:xfrm>
            <a:off x="3476142" y="1582019"/>
            <a:ext cx="7814223" cy="445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Mô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tả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dung 1, 2, 3..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Ngắn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gọn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(250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từ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909" y="5655754"/>
            <a:ext cx="1353109" cy="501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01" y="6455471"/>
            <a:ext cx="9486198" cy="371888"/>
          </a:xfrm>
          <a:prstGeom prst="rect">
            <a:avLst/>
          </a:prstGeom>
        </p:spPr>
      </p:pic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2.1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26918" y="5206550"/>
            <a:ext cx="395620" cy="36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3" y="1563480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5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>
                <a:solidFill>
                  <a:schemeClr val="tx1"/>
                </a:solidFill>
                <a:sym typeface="Wingdings" panose="05000000000000000000" pitchFamily="2" charset="2"/>
              </a:rPr>
              <a:t> </a:t>
            </a:r>
            <a:r>
              <a:rPr lang="en-US" sz="1200">
                <a:solidFill>
                  <a:schemeClr val="tx1"/>
                </a:solidFill>
              </a:rPr>
              <a:t>6 tháng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580096" y="1174869"/>
            <a:ext cx="319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4577239" y="1099857"/>
            <a:ext cx="447967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= 1, 2, 3 ... (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5)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B8F6EA-39EF-A51B-789D-CDF5BA783C22}"/>
              </a:ext>
            </a:extLst>
          </p:cNvPr>
          <p:cNvSpPr txBox="1"/>
          <p:nvPr/>
        </p:nvSpPr>
        <p:spPr>
          <a:xfrm>
            <a:off x="584965" y="3426787"/>
            <a:ext cx="506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996EC-4615-07CB-1D57-FD1BE39EC6AA}"/>
              </a:ext>
            </a:extLst>
          </p:cNvPr>
          <p:cNvSpPr txBox="1"/>
          <p:nvPr/>
        </p:nvSpPr>
        <p:spPr>
          <a:xfrm>
            <a:off x="1091469" y="3509418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EDA51F-CBDA-F116-F5D9-CA1B2D6BFF3D}"/>
              </a:ext>
            </a:extLst>
          </p:cNvPr>
          <p:cNvSpPr/>
          <p:nvPr/>
        </p:nvSpPr>
        <p:spPr>
          <a:xfrm>
            <a:off x="2911199" y="3424085"/>
            <a:ext cx="8188665" cy="52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 </a:t>
            </a:r>
            <a:r>
              <a:rPr lang="en-US" dirty="0" err="1">
                <a:solidFill>
                  <a:schemeClr val="tx1"/>
                </a:solidFill>
              </a:rPr>
              <a:t>Sổ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 (file </a:t>
            </a:r>
            <a:r>
              <a:rPr lang="en-US" dirty="0" err="1">
                <a:solidFill>
                  <a:schemeClr val="tx1"/>
                </a:solidFill>
              </a:rPr>
              <a:t>kèm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94A8-8A19-2FCD-A653-6024B6A96980}"/>
              </a:ext>
            </a:extLst>
          </p:cNvPr>
          <p:cNvSpPr/>
          <p:nvPr/>
        </p:nvSpPr>
        <p:spPr>
          <a:xfrm>
            <a:off x="1919583" y="1099858"/>
            <a:ext cx="66746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C3A34-445C-8B44-3C37-F565DFFDD090}"/>
              </a:ext>
            </a:extLst>
          </p:cNvPr>
          <p:cNvSpPr txBox="1"/>
          <p:nvPr/>
        </p:nvSpPr>
        <p:spPr>
          <a:xfrm>
            <a:off x="3037041" y="1158199"/>
            <a:ext cx="1716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1BBE55-1C54-BAFF-AC26-0598BE1C4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61" b="103"/>
          <a:stretch/>
        </p:blipFill>
        <p:spPr>
          <a:xfrm>
            <a:off x="484279" y="1895622"/>
            <a:ext cx="10717121" cy="4016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24067-7074-5072-ED39-E891BF36C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550"/>
          <a:stretch/>
        </p:blipFill>
        <p:spPr>
          <a:xfrm>
            <a:off x="311531" y="35076"/>
            <a:ext cx="10889869" cy="61953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27D34A-A51D-E5E7-E7BE-A05BE64F3F1C}"/>
              </a:ext>
            </a:extLst>
          </p:cNvPr>
          <p:cNvGrpSpPr/>
          <p:nvPr/>
        </p:nvGrpSpPr>
        <p:grpSpPr>
          <a:xfrm>
            <a:off x="930017" y="191299"/>
            <a:ext cx="11229064" cy="408367"/>
            <a:chOff x="1049622" y="-659149"/>
            <a:chExt cx="11229064" cy="4083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2E0DA5-173E-18BF-222C-54873B82991D}"/>
                </a:ext>
              </a:extLst>
            </p:cNvPr>
            <p:cNvSpPr txBox="1"/>
            <p:nvPr/>
          </p:nvSpPr>
          <p:spPr>
            <a:xfrm>
              <a:off x="1049622" y="-659149"/>
              <a:ext cx="284971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AU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Thông tin </a:t>
              </a:r>
              <a:r>
                <a:rPr lang="en-AU" sz="18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đề</a:t>
              </a:r>
              <a:r>
                <a:rPr lang="en-AU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sz="18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tài</a:t>
              </a:r>
              <a:r>
                <a:rPr lang="en-AU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đăng</a:t>
              </a:r>
              <a:r>
                <a:rPr lang="en-AU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ký</a:t>
              </a:r>
              <a:endPara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AF363E-B993-3653-23C6-E6438A38F294}"/>
                </a:ext>
              </a:extLst>
            </p:cNvPr>
            <p:cNvSpPr txBox="1"/>
            <p:nvPr/>
          </p:nvSpPr>
          <p:spPr>
            <a:xfrm>
              <a:off x="9428974" y="-620114"/>
              <a:ext cx="284971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Thành </a:t>
              </a:r>
              <a:r>
                <a:rPr lang="en-AU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viên</a:t>
              </a: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thực</a:t>
              </a:r>
              <a:r>
                <a:rPr lang="en-A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AU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hiện</a:t>
              </a:r>
              <a:endParaRPr lang="en-US" altLang="ko-KR" sz="1800" b="1" dirty="0">
                <a:solidFill>
                  <a:srgbClr val="0033CC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B8FC0A-743F-4248-BC8C-09FE2E79EBD4}"/>
              </a:ext>
            </a:extLst>
          </p:cNvPr>
          <p:cNvSpPr txBox="1"/>
          <p:nvPr/>
        </p:nvSpPr>
        <p:spPr>
          <a:xfrm>
            <a:off x="1435100" y="6959600"/>
            <a:ext cx="846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UEF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NCKH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2.2</a:t>
            </a:r>
          </a:p>
        </p:txBody>
      </p:sp>
    </p:spTree>
    <p:extLst>
      <p:ext uri="{BB962C8B-B14F-4D97-AF65-F5344CB8AC3E}">
        <p14:creationId xmlns:p14="http://schemas.microsoft.com/office/powerpoint/2010/main" val="396854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4BED0D-7900-C7D0-14DD-A79CB883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170429"/>
            <a:ext cx="11150600" cy="54027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0" y="0"/>
            <a:ext cx="4409050" cy="510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Admin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 </a:t>
            </a:r>
            <a:r>
              <a:rPr lang="en-US" sz="2000" b="1" dirty="0" err="1"/>
              <a:t>duyệt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</a:t>
            </a:r>
            <a:r>
              <a:rPr lang="en-US" sz="2000" b="1" dirty="0" err="1"/>
              <a:t>đk</a:t>
            </a:r>
            <a:r>
              <a:rPr lang="en-US" sz="2000" b="1" dirty="0"/>
              <a:t> </a:t>
            </a:r>
            <a:r>
              <a:rPr lang="en-US" sz="2000" b="1" dirty="0" err="1"/>
              <a:t>mới</a:t>
            </a:r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2F50C7-48EF-453A-6821-AC52C21F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87502"/>
              </p:ext>
            </p:extLst>
          </p:nvPr>
        </p:nvGraphicFramePr>
        <p:xfrm>
          <a:off x="2405574" y="4225705"/>
          <a:ext cx="9405424" cy="146186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6320">
                  <a:extLst>
                    <a:ext uri="{9D8B030D-6E8A-4147-A177-3AD203B41FA5}">
                      <a16:colId xmlns:a16="http://schemas.microsoft.com/office/drawing/2014/main" val="65949048"/>
                    </a:ext>
                  </a:extLst>
                </a:gridCol>
                <a:gridCol w="741062">
                  <a:extLst>
                    <a:ext uri="{9D8B030D-6E8A-4147-A177-3AD203B41FA5}">
                      <a16:colId xmlns:a16="http://schemas.microsoft.com/office/drawing/2014/main" val="1403689612"/>
                    </a:ext>
                  </a:extLst>
                </a:gridCol>
                <a:gridCol w="815272">
                  <a:extLst>
                    <a:ext uri="{9D8B030D-6E8A-4147-A177-3AD203B41FA5}">
                      <a16:colId xmlns:a16="http://schemas.microsoft.com/office/drawing/2014/main" val="3273443537"/>
                    </a:ext>
                  </a:extLst>
                </a:gridCol>
                <a:gridCol w="1111071">
                  <a:extLst>
                    <a:ext uri="{9D8B030D-6E8A-4147-A177-3AD203B41FA5}">
                      <a16:colId xmlns:a16="http://schemas.microsoft.com/office/drawing/2014/main" val="469359516"/>
                    </a:ext>
                  </a:extLst>
                </a:gridCol>
                <a:gridCol w="1037382">
                  <a:extLst>
                    <a:ext uri="{9D8B030D-6E8A-4147-A177-3AD203B41FA5}">
                      <a16:colId xmlns:a16="http://schemas.microsoft.com/office/drawing/2014/main" val="2766106536"/>
                    </a:ext>
                  </a:extLst>
                </a:gridCol>
                <a:gridCol w="963172">
                  <a:extLst>
                    <a:ext uri="{9D8B030D-6E8A-4147-A177-3AD203B41FA5}">
                      <a16:colId xmlns:a16="http://schemas.microsoft.com/office/drawing/2014/main" val="3085339993"/>
                    </a:ext>
                  </a:extLst>
                </a:gridCol>
                <a:gridCol w="1036859">
                  <a:extLst>
                    <a:ext uri="{9D8B030D-6E8A-4147-A177-3AD203B41FA5}">
                      <a16:colId xmlns:a16="http://schemas.microsoft.com/office/drawing/2014/main" val="1049730387"/>
                    </a:ext>
                  </a:extLst>
                </a:gridCol>
                <a:gridCol w="741062">
                  <a:extLst>
                    <a:ext uri="{9D8B030D-6E8A-4147-A177-3AD203B41FA5}">
                      <a16:colId xmlns:a16="http://schemas.microsoft.com/office/drawing/2014/main" val="2516117353"/>
                    </a:ext>
                  </a:extLst>
                </a:gridCol>
                <a:gridCol w="665806">
                  <a:extLst>
                    <a:ext uri="{9D8B030D-6E8A-4147-A177-3AD203B41FA5}">
                      <a16:colId xmlns:a16="http://schemas.microsoft.com/office/drawing/2014/main" val="2454564511"/>
                    </a:ext>
                  </a:extLst>
                </a:gridCol>
                <a:gridCol w="665806">
                  <a:extLst>
                    <a:ext uri="{9D8B030D-6E8A-4147-A177-3AD203B41FA5}">
                      <a16:colId xmlns:a16="http://schemas.microsoft.com/office/drawing/2014/main" val="1026767529"/>
                    </a:ext>
                  </a:extLst>
                </a:gridCol>
                <a:gridCol w="665806">
                  <a:extLst>
                    <a:ext uri="{9D8B030D-6E8A-4147-A177-3AD203B41FA5}">
                      <a16:colId xmlns:a16="http://schemas.microsoft.com/office/drawing/2014/main" val="1929080003"/>
                    </a:ext>
                  </a:extLst>
                </a:gridCol>
                <a:gridCol w="665806">
                  <a:extLst>
                    <a:ext uri="{9D8B030D-6E8A-4147-A177-3AD203B41FA5}">
                      <a16:colId xmlns:a16="http://schemas.microsoft.com/office/drawing/2014/main" val="4116310240"/>
                    </a:ext>
                  </a:extLst>
                </a:gridCol>
              </a:tblGrid>
              <a:tr h="8612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Khoa/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hàm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vị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và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chủ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nhiệm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Nội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dung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nghiên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cứu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Sản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phẩm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Kinh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phí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Thời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gian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thực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Tháng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Ghi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chú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Trạng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thái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13979"/>
                  </a:ext>
                </a:extLst>
              </a:tr>
              <a:tr h="244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372591"/>
                  </a:ext>
                </a:extLst>
              </a:tr>
              <a:tr h="226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416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9400" y="2463800"/>
            <a:ext cx="177800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E72D3-C2F1-06E2-241D-350A3201D8C9}"/>
              </a:ext>
            </a:extLst>
          </p:cNvPr>
          <p:cNvSpPr/>
          <p:nvPr/>
        </p:nvSpPr>
        <p:spPr>
          <a:xfrm>
            <a:off x="-1717833" y="2359967"/>
            <a:ext cx="187658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Danh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muc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cấp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trường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003300" y="1089"/>
            <a:ext cx="1003300" cy="55192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Admin: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1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12268200" y="4225705"/>
            <a:ext cx="1003300" cy="55192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Admin: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2</a:t>
            </a:r>
          </a:p>
        </p:txBody>
      </p:sp>
      <p:cxnSp>
        <p:nvCxnSpPr>
          <p:cNvPr id="12" name="Elbow Connector 11"/>
          <p:cNvCxnSpPr>
            <a:stCxn id="15" idx="0"/>
            <a:endCxn id="10" idx="1"/>
          </p:cNvCxnSpPr>
          <p:nvPr/>
        </p:nvCxnSpPr>
        <p:spPr>
          <a:xfrm rot="5400000" flipH="1" flipV="1">
            <a:off x="11164132" y="4131509"/>
            <a:ext cx="733908" cy="14742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14BED0D-7900-C7D0-14DD-A79CB883B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38" t="39688" r="1999" b="56610"/>
          <a:stretch/>
        </p:blipFill>
        <p:spPr>
          <a:xfrm>
            <a:off x="11292682" y="5235576"/>
            <a:ext cx="252413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946" y="5235576"/>
            <a:ext cx="256054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2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16DC9-276C-7266-EDB7-89F7038C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820442"/>
            <a:ext cx="10845800" cy="5743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B1067-3764-20B5-982F-04D2A3F44D67}"/>
              </a:ext>
            </a:extLst>
          </p:cNvPr>
          <p:cNvSpPr txBox="1"/>
          <p:nvPr/>
        </p:nvSpPr>
        <p:spPr>
          <a:xfrm>
            <a:off x="4765792" y="4376661"/>
            <a:ext cx="4093538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err="1">
                <a:solidFill>
                  <a:srgbClr val="FF0000"/>
                </a:solidFill>
              </a:rPr>
              <a:t>Sổ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ra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d</a:t>
            </a:r>
            <a:r>
              <a:rPr lang="en-US" sz="1200" b="1" baseline="0" dirty="0" err="1">
                <a:solidFill>
                  <a:srgbClr val="FF0000"/>
                </a:solidFill>
              </a:rPr>
              <a:t>anh</a:t>
            </a:r>
            <a:r>
              <a:rPr lang="en-US" sz="1200" b="1" baseline="0" dirty="0">
                <a:solidFill>
                  <a:srgbClr val="FF0000"/>
                </a:solidFill>
              </a:rPr>
              <a:t> </a:t>
            </a:r>
            <a:r>
              <a:rPr lang="en-US" sz="1200" b="1" baseline="0" dirty="0" err="1">
                <a:solidFill>
                  <a:srgbClr val="FF0000"/>
                </a:solidFill>
              </a:rPr>
              <a:t>mục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các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trạng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thái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theo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thứ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tự</a:t>
            </a:r>
            <a:r>
              <a:rPr lang="en-US" sz="1200" b="1" dirty="0">
                <a:solidFill>
                  <a:srgbClr val="FF0000"/>
                </a:solidFill>
              </a:rPr>
              <a:t> ở slide </a:t>
            </a:r>
            <a:r>
              <a:rPr lang="en-US" sz="1200" b="1" dirty="0" err="1">
                <a:solidFill>
                  <a:srgbClr val="FF0000"/>
                </a:solidFill>
              </a:rPr>
              <a:t>tiếp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theo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75787A-5A45-5556-900C-1A4C6C708DFD}"/>
              </a:ext>
            </a:extLst>
          </p:cNvPr>
          <p:cNvSpPr/>
          <p:nvPr/>
        </p:nvSpPr>
        <p:spPr>
          <a:xfrm>
            <a:off x="480379" y="1311230"/>
            <a:ext cx="288512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Thông tin </a:t>
            </a:r>
            <a:r>
              <a:rPr lang="en-US" sz="1600" dirty="0" err="1">
                <a:solidFill>
                  <a:schemeClr val="tx1"/>
                </a:solidFill>
              </a:rPr>
              <a:t>đăng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ký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 GV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EB8A60-B4A9-57B7-7682-41546EBBA1A0}"/>
              </a:ext>
            </a:extLst>
          </p:cNvPr>
          <p:cNvSpPr/>
          <p:nvPr/>
        </p:nvSpPr>
        <p:spPr>
          <a:xfrm>
            <a:off x="-746282" y="1729690"/>
            <a:ext cx="122666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E72D3-C2F1-06E2-241D-350A3201D8C9}"/>
              </a:ext>
            </a:extLst>
          </p:cNvPr>
          <p:cNvSpPr/>
          <p:nvPr/>
        </p:nvSpPr>
        <p:spPr>
          <a:xfrm>
            <a:off x="-1396204" y="2574577"/>
            <a:ext cx="187658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Sản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phẩm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ký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00BB1-BB98-9213-F2B0-5524B4AFCD7B}"/>
              </a:ext>
            </a:extLst>
          </p:cNvPr>
          <p:cNvSpPr/>
          <p:nvPr/>
        </p:nvSpPr>
        <p:spPr>
          <a:xfrm>
            <a:off x="480378" y="5233226"/>
            <a:ext cx="3139122" cy="358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Up file </a:t>
            </a:r>
            <a:r>
              <a:rPr lang="en-US" sz="1600" b="1" dirty="0" err="1">
                <a:solidFill>
                  <a:schemeClr val="tx1"/>
                </a:solidFill>
              </a:rPr>
              <a:t>góp</a:t>
            </a:r>
            <a:r>
              <a:rPr lang="en-US" sz="1600" b="1" dirty="0">
                <a:solidFill>
                  <a:schemeClr val="tx1"/>
                </a:solidFill>
              </a:rPr>
              <a:t> ý </a:t>
            </a:r>
            <a:r>
              <a:rPr lang="en-US" sz="1600" dirty="0" err="1">
                <a:solidFill>
                  <a:schemeClr val="tx1"/>
                </a:solidFill>
              </a:rPr>
              <a:t>Hội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đồng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xét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mới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0" y="-21467"/>
            <a:ext cx="4409050" cy="510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Admin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xét</a:t>
            </a:r>
            <a:r>
              <a:rPr lang="en-US" sz="2000" b="1" dirty="0"/>
              <a:t> </a:t>
            </a:r>
            <a:r>
              <a:rPr lang="en-US" sz="2000" b="1" dirty="0" err="1"/>
              <a:t>duyệt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</a:t>
            </a:r>
            <a:r>
              <a:rPr lang="en-US" sz="2000" b="1" dirty="0" err="1"/>
              <a:t>đk</a:t>
            </a:r>
            <a:r>
              <a:rPr lang="en-US" sz="2000" b="1" dirty="0"/>
              <a:t> </a:t>
            </a:r>
            <a:r>
              <a:rPr lang="en-US" sz="2000" b="1" dirty="0" err="1"/>
              <a:t>mới</a:t>
            </a:r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00BB1-BB98-9213-F2B0-5524B4AFCD7B}"/>
              </a:ext>
            </a:extLst>
          </p:cNvPr>
          <p:cNvSpPr/>
          <p:nvPr/>
        </p:nvSpPr>
        <p:spPr>
          <a:xfrm>
            <a:off x="480378" y="5689599"/>
            <a:ext cx="3139122" cy="515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Up file </a:t>
            </a:r>
            <a:r>
              <a:rPr lang="en-US" sz="1600" b="1" dirty="0" err="1">
                <a:solidFill>
                  <a:srgbClr val="FF0000"/>
                </a:solidFill>
              </a:rPr>
              <a:t>Hợp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đồng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đã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ktra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để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chủ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nhiệm</a:t>
            </a:r>
            <a:r>
              <a:rPr lang="en-US" sz="1600" b="1" dirty="0">
                <a:solidFill>
                  <a:srgbClr val="FF0000"/>
                </a:solidFill>
              </a:rPr>
              <a:t> in, </a:t>
            </a:r>
            <a:r>
              <a:rPr lang="en-US" sz="1600" b="1" dirty="0" err="1">
                <a:solidFill>
                  <a:srgbClr val="FF0000"/>
                </a:solidFill>
              </a:rPr>
              <a:t>nộp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E72D3-C2F1-06E2-241D-350A3201D8C9}"/>
              </a:ext>
            </a:extLst>
          </p:cNvPr>
          <p:cNvSpPr/>
          <p:nvPr/>
        </p:nvSpPr>
        <p:spPr>
          <a:xfrm>
            <a:off x="-1164985" y="5239586"/>
            <a:ext cx="154598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rgbClr val="FF0000"/>
                </a:solidFill>
              </a:rPr>
              <a:t>Gửi</a:t>
            </a:r>
            <a:r>
              <a:rPr lang="en-US" sz="1600" b="1" dirty="0">
                <a:solidFill>
                  <a:srgbClr val="FF0000"/>
                </a:solidFill>
              </a:rPr>
              <a:t> file </a:t>
            </a:r>
            <a:r>
              <a:rPr lang="en-US" sz="1600" b="1" dirty="0" err="1">
                <a:solidFill>
                  <a:srgbClr val="FF0000"/>
                </a:solidFill>
              </a:rPr>
              <a:t>cho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chủ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nhiệm</a:t>
            </a:r>
            <a:r>
              <a:rPr lang="en-US" sz="1600" b="1" dirty="0">
                <a:solidFill>
                  <a:srgbClr val="FF0000"/>
                </a:solidFill>
              </a:rPr>
              <a:t>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00BB1-BB98-9213-F2B0-5524B4AFCD7B}"/>
              </a:ext>
            </a:extLst>
          </p:cNvPr>
          <p:cNvSpPr/>
          <p:nvPr/>
        </p:nvSpPr>
        <p:spPr>
          <a:xfrm>
            <a:off x="480378" y="6306939"/>
            <a:ext cx="3139122" cy="358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Up file </a:t>
            </a:r>
            <a:r>
              <a:rPr lang="en-US" sz="1600" b="1" dirty="0" err="1">
                <a:solidFill>
                  <a:srgbClr val="FF0000"/>
                </a:solidFill>
              </a:rPr>
              <a:t>Hợp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đồng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đã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đóng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dấu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8FB4E-3283-415B-CE18-09502B50D8C6}"/>
              </a:ext>
            </a:extLst>
          </p:cNvPr>
          <p:cNvSpPr txBox="1"/>
          <p:nvPr/>
        </p:nvSpPr>
        <p:spPr>
          <a:xfrm>
            <a:off x="-1678020" y="3397690"/>
            <a:ext cx="2175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UEF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FB59C-CECC-0F87-9A29-58BEA60CB6BD}"/>
              </a:ext>
            </a:extLst>
          </p:cNvPr>
          <p:cNvSpPr txBox="1"/>
          <p:nvPr/>
        </p:nvSpPr>
        <p:spPr>
          <a:xfrm>
            <a:off x="-1695358" y="4068884"/>
            <a:ext cx="2175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003300" y="1089"/>
            <a:ext cx="1003300" cy="55192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Admin: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B8A60-B4A9-57B7-7682-41546EBBA1A0}"/>
              </a:ext>
            </a:extLst>
          </p:cNvPr>
          <p:cNvSpPr/>
          <p:nvPr/>
        </p:nvSpPr>
        <p:spPr>
          <a:xfrm>
            <a:off x="1798511" y="959425"/>
            <a:ext cx="1065459" cy="300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File </a:t>
            </a:r>
            <a:r>
              <a:rPr lang="en-US" sz="1600" dirty="0" err="1">
                <a:solidFill>
                  <a:schemeClr val="tx1"/>
                </a:solidFill>
              </a:rPr>
              <a:t>hồ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9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0" y="-23"/>
            <a:ext cx="5478756" cy="510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Admin: </a:t>
            </a:r>
            <a:r>
              <a:rPr lang="en-US" sz="2000" b="1" dirty="0" err="1"/>
              <a:t>Quy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NCKH </a:t>
            </a:r>
            <a:r>
              <a:rPr lang="en-US" sz="2000" b="1" dirty="0" err="1"/>
              <a:t>cấp</a:t>
            </a:r>
            <a:r>
              <a:rPr lang="en-US" sz="2000" b="1" dirty="0"/>
              <a:t> </a:t>
            </a:r>
            <a:r>
              <a:rPr lang="en-US" sz="2000" b="1" dirty="0" err="1"/>
              <a:t>trường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D0BE8-FE46-97F5-D081-1AB6D89864C5}"/>
              </a:ext>
            </a:extLst>
          </p:cNvPr>
          <p:cNvSpPr txBox="1"/>
          <p:nvPr/>
        </p:nvSpPr>
        <p:spPr>
          <a:xfrm>
            <a:off x="546100" y="195812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mới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5155089" y="1958122"/>
            <a:ext cx="1982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/>
              <a:t>Đang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đợi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duyệt</a:t>
            </a:r>
            <a:r>
              <a:rPr lang="en-US" sz="1800" b="1" baseline="0" dirty="0"/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F0237-4F66-72DE-E2C8-186E50569DF2}"/>
              </a:ext>
            </a:extLst>
          </p:cNvPr>
          <p:cNvSpPr/>
          <p:nvPr/>
        </p:nvSpPr>
        <p:spPr>
          <a:xfrm>
            <a:off x="546100" y="1235030"/>
            <a:ext cx="2380160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Chủ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nhiệm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080403-579A-18F9-A31B-5EAAEA042139}"/>
              </a:ext>
            </a:extLst>
          </p:cNvPr>
          <p:cNvSpPr/>
          <p:nvPr/>
        </p:nvSpPr>
        <p:spPr>
          <a:xfrm>
            <a:off x="5155089" y="1235030"/>
            <a:ext cx="1982309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Phòng</a:t>
            </a:r>
            <a:r>
              <a:rPr lang="en-US" b="1" dirty="0">
                <a:solidFill>
                  <a:schemeClr val="tx1"/>
                </a:solidFill>
              </a:rPr>
              <a:t> KHCN: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546098" y="464776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0C84E-DA88-E1B6-94BA-9369A9D9CFB9}"/>
              </a:ext>
            </a:extLst>
          </p:cNvPr>
          <p:cNvSpPr txBox="1"/>
          <p:nvPr/>
        </p:nvSpPr>
        <p:spPr>
          <a:xfrm>
            <a:off x="546097" y="6336137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>
                <a:solidFill>
                  <a:srgbClr val="FF0000"/>
                </a:solidFill>
              </a:rPr>
              <a:t>Tạo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hợp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đồng</a:t>
            </a:r>
            <a:r>
              <a:rPr lang="en-US" sz="1800" b="1" dirty="0">
                <a:solidFill>
                  <a:srgbClr val="FF0000"/>
                </a:solidFill>
              </a:rPr>
              <a:t> KHCN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436290" y="10214720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gia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hạn</a:t>
            </a:r>
            <a:r>
              <a:rPr lang="en-US" sz="1800" b="1" dirty="0">
                <a:solidFill>
                  <a:srgbClr val="FF0000"/>
                </a:solidFill>
              </a:rPr>
              <a:t>/</a:t>
            </a:r>
            <a:r>
              <a:rPr lang="en-US" sz="1800" b="1" dirty="0" err="1">
                <a:solidFill>
                  <a:srgbClr val="FF0000"/>
                </a:solidFill>
              </a:rPr>
              <a:t>hủy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C92D-A6F3-4011-CFE9-4CBAECB3E445}"/>
              </a:ext>
            </a:extLst>
          </p:cNvPr>
          <p:cNvSpPr txBox="1"/>
          <p:nvPr/>
        </p:nvSpPr>
        <p:spPr>
          <a:xfrm>
            <a:off x="436290" y="10717768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nghiệm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02216A-724E-CBC1-0FC6-50341823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4653389"/>
            <a:ext cx="247330" cy="215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2AF760-C005-7CAB-6B2E-6540362C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6305386"/>
            <a:ext cx="247330" cy="215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3598B9-3FD1-06EE-A2AF-14E6CE1B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" y="10214720"/>
            <a:ext cx="247330" cy="2154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B00E02-5AEB-475A-EE91-EF9D5CAF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" y="10717768"/>
            <a:ext cx="247330" cy="2154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B75EF9-801F-518D-7C49-0FFC2E954D5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926263" y="2142788"/>
            <a:ext cx="222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25F0CB-9923-66EA-FA32-44D31B694016}"/>
              </a:ext>
            </a:extLst>
          </p:cNvPr>
          <p:cNvSpPr txBox="1"/>
          <p:nvPr/>
        </p:nvSpPr>
        <p:spPr>
          <a:xfrm>
            <a:off x="5139202" y="3213267"/>
            <a:ext cx="27287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>
                <a:solidFill>
                  <a:srgbClr val="0033CC"/>
                </a:solidFill>
              </a:rPr>
              <a:t>ĐK </a:t>
            </a:r>
            <a:r>
              <a:rPr lang="en-US" sz="1800" b="1" baseline="0" dirty="0" err="1">
                <a:solidFill>
                  <a:srgbClr val="0033CC"/>
                </a:solidFill>
              </a:rPr>
              <a:t>không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hợp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lệ</a:t>
            </a:r>
            <a:r>
              <a:rPr lang="en-US" sz="1800" b="1" baseline="0" dirty="0">
                <a:solidFill>
                  <a:srgbClr val="0033CC"/>
                </a:solidFill>
              </a:rPr>
              <a:t> (</a:t>
            </a:r>
            <a:r>
              <a:rPr lang="en-US" sz="1800" b="1" baseline="0" dirty="0" err="1">
                <a:solidFill>
                  <a:srgbClr val="0033CC"/>
                </a:solidFill>
              </a:rPr>
              <a:t>kết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thúc</a:t>
            </a:r>
            <a:r>
              <a:rPr lang="en-US" sz="1800" b="1" baseline="0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33E9B7-3EE0-7E23-B5A6-E1DF45952664}"/>
              </a:ext>
            </a:extLst>
          </p:cNvPr>
          <p:cNvSpPr txBox="1"/>
          <p:nvPr/>
        </p:nvSpPr>
        <p:spPr>
          <a:xfrm>
            <a:off x="546098" y="3217208"/>
            <a:ext cx="2870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/>
              <a:t>Từ</a:t>
            </a:r>
            <a:r>
              <a:rPr lang="en-US" sz="1800" b="1" dirty="0"/>
              <a:t> </a:t>
            </a:r>
            <a:r>
              <a:rPr lang="en-US" sz="1800" b="1" dirty="0" err="1"/>
              <a:t>chối</a:t>
            </a:r>
            <a:r>
              <a:rPr lang="en-US" sz="1800" b="1" dirty="0"/>
              <a:t> (</a:t>
            </a:r>
            <a:r>
              <a:rPr lang="en-US" sz="1800" b="1" dirty="0" err="1"/>
              <a:t>kết</a:t>
            </a:r>
            <a:r>
              <a:rPr lang="en-US" sz="1800" b="1" dirty="0"/>
              <a:t> </a:t>
            </a:r>
            <a:r>
              <a:rPr lang="en-US" sz="1800" b="1" dirty="0" err="1"/>
              <a:t>thúc</a:t>
            </a:r>
            <a:r>
              <a:rPr lang="en-US" sz="1800" b="1" dirty="0"/>
              <a:t> can </a:t>
            </a:r>
            <a:r>
              <a:rPr lang="en-US" sz="1800" b="1" dirty="0" err="1"/>
              <a:t>thiệp</a:t>
            </a:r>
            <a:r>
              <a:rPr lang="en-US" sz="1800" b="1" dirty="0"/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6A7E90-BCAE-E763-B4DD-E66793747FD0}"/>
              </a:ext>
            </a:extLst>
          </p:cNvPr>
          <p:cNvCxnSpPr>
            <a:cxnSpLocks/>
            <a:stCxn id="28" idx="1"/>
            <a:endCxn id="30" idx="3"/>
          </p:cNvCxnSpPr>
          <p:nvPr/>
        </p:nvCxnSpPr>
        <p:spPr>
          <a:xfrm flipH="1">
            <a:off x="3416300" y="3397933"/>
            <a:ext cx="1722902" cy="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991578-A8C1-E43C-CE84-47F5D51E5652}"/>
              </a:ext>
            </a:extLst>
          </p:cNvPr>
          <p:cNvSpPr txBox="1"/>
          <p:nvPr/>
        </p:nvSpPr>
        <p:spPr>
          <a:xfrm>
            <a:off x="5155088" y="2396878"/>
            <a:ext cx="1982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33CC"/>
                </a:solidFill>
              </a:rPr>
              <a:t>ĐK </a:t>
            </a:r>
            <a:r>
              <a:rPr lang="en-US" b="1" dirty="0" err="1">
                <a:solidFill>
                  <a:srgbClr val="0033CC"/>
                </a:solidFill>
              </a:rPr>
              <a:t>cần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chỉnh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sửa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3B9A55-DC8E-198C-1720-43DAF83118D0}"/>
              </a:ext>
            </a:extLst>
          </p:cNvPr>
          <p:cNvSpPr txBox="1"/>
          <p:nvPr/>
        </p:nvSpPr>
        <p:spPr>
          <a:xfrm>
            <a:off x="9297494" y="3081698"/>
            <a:ext cx="1422402" cy="36933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ĐK </a:t>
            </a:r>
            <a:r>
              <a:rPr lang="en-US" sz="1800" b="1" baseline="0" dirty="0" err="1"/>
              <a:t>hợp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lệ</a:t>
            </a:r>
            <a:endParaRPr lang="en-US" sz="1800" b="1" baseline="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48B4400-AACA-B352-5E6A-0CFBEFFA30EF}"/>
              </a:ext>
            </a:extLst>
          </p:cNvPr>
          <p:cNvCxnSpPr>
            <a:cxnSpLocks/>
            <a:stCxn id="38" idx="1"/>
            <a:endCxn id="3" idx="2"/>
          </p:cNvCxnSpPr>
          <p:nvPr/>
        </p:nvCxnSpPr>
        <p:spPr>
          <a:xfrm rot="10800000">
            <a:off x="1736182" y="2327454"/>
            <a:ext cx="3418906" cy="254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B6716C4-5607-FFC1-AB38-522F6F9E2822}"/>
              </a:ext>
            </a:extLst>
          </p:cNvPr>
          <p:cNvSpPr/>
          <p:nvPr/>
        </p:nvSpPr>
        <p:spPr>
          <a:xfrm>
            <a:off x="7867957" y="3688792"/>
            <a:ext cx="4281476" cy="510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Khoa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qua email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khoa)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2040495-8DA4-C90D-F012-D6C90084AEB6}"/>
              </a:ext>
            </a:extLst>
          </p:cNvPr>
          <p:cNvCxnSpPr>
            <a:cxnSpLocks/>
            <a:stCxn id="39" idx="2"/>
            <a:endCxn id="53" idx="0"/>
          </p:cNvCxnSpPr>
          <p:nvPr/>
        </p:nvCxnSpPr>
        <p:spPr>
          <a:xfrm rot="5400000">
            <a:off x="9889814" y="3569911"/>
            <a:ext cx="23776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996E29C-378C-CC5E-84CB-186945F427B3}"/>
              </a:ext>
            </a:extLst>
          </p:cNvPr>
          <p:cNvSpPr/>
          <p:nvPr/>
        </p:nvSpPr>
        <p:spPr>
          <a:xfrm>
            <a:off x="7867957" y="5746877"/>
            <a:ext cx="4281476" cy="630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(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563876-0EE8-5581-3FEB-E25266703880}"/>
              </a:ext>
            </a:extLst>
          </p:cNvPr>
          <p:cNvSpPr/>
          <p:nvPr/>
        </p:nvSpPr>
        <p:spPr>
          <a:xfrm>
            <a:off x="7867957" y="348202"/>
            <a:ext cx="4214552" cy="1475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sz="1400" dirty="0"/>
              <a:t>BM06/QT01/KHCN</a:t>
            </a:r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endParaRPr lang="en-US" sz="1400" dirty="0"/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r>
              <a:rPr lang="en-US" sz="1400" dirty="0"/>
              <a:t> (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)</a:t>
            </a:r>
          </a:p>
          <a:p>
            <a:r>
              <a:rPr lang="en-US" sz="1400" dirty="0"/>
              <a:t>Danh </a:t>
            </a:r>
            <a:r>
              <a:rPr lang="en-US" sz="1400" dirty="0" err="1"/>
              <a:t>sách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nhiệm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endParaRPr lang="en-US" sz="1400" dirty="0"/>
          </a:p>
          <a:p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KHCN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4D068E-639C-2392-ABB0-1E6EF41B98E9}"/>
              </a:ext>
            </a:extLst>
          </p:cNvPr>
          <p:cNvSpPr txBox="1"/>
          <p:nvPr/>
        </p:nvSpPr>
        <p:spPr>
          <a:xfrm>
            <a:off x="4595180" y="3671680"/>
            <a:ext cx="2554514" cy="64633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0033CC"/>
                </a:solidFill>
              </a:rPr>
              <a:t>Kết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quả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xét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duyệt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của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Hội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đồng</a:t>
            </a:r>
            <a:r>
              <a:rPr lang="en-US" b="1" dirty="0">
                <a:solidFill>
                  <a:srgbClr val="0033CC"/>
                </a:solidFill>
              </a:rPr>
              <a:t>: (1) </a:t>
            </a:r>
            <a:r>
              <a:rPr lang="en-US" b="1" dirty="0" err="1">
                <a:solidFill>
                  <a:srgbClr val="0033CC"/>
                </a:solidFill>
              </a:rPr>
              <a:t>từ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chối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968DC15-F8DC-A45D-4581-D34771A22EB5}"/>
              </a:ext>
            </a:extLst>
          </p:cNvPr>
          <p:cNvCxnSpPr>
            <a:cxnSpLocks/>
            <a:stCxn id="66" idx="1"/>
            <a:endCxn id="30" idx="2"/>
          </p:cNvCxnSpPr>
          <p:nvPr/>
        </p:nvCxnSpPr>
        <p:spPr>
          <a:xfrm rot="10800000">
            <a:off x="1981200" y="3586540"/>
            <a:ext cx="2613981" cy="408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1CF735A-A666-6D35-EEEE-A5A89F216614}"/>
              </a:ext>
            </a:extLst>
          </p:cNvPr>
          <p:cNvSpPr txBox="1"/>
          <p:nvPr/>
        </p:nvSpPr>
        <p:spPr>
          <a:xfrm>
            <a:off x="7867957" y="4407352"/>
            <a:ext cx="4281476" cy="1200329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Khoa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duyệt</a:t>
            </a:r>
            <a:r>
              <a:rPr lang="en-US" sz="1800" b="1" baseline="0" dirty="0">
                <a:solidFill>
                  <a:srgbClr val="0033CC"/>
                </a:solidFill>
              </a:rPr>
              <a:t>=</a:t>
            </a:r>
            <a:r>
              <a:rPr lang="en-US" sz="1800" b="1" baseline="0" dirty="0" err="1">
                <a:solidFill>
                  <a:srgbClr val="0033CC"/>
                </a:solidFill>
              </a:rPr>
              <a:t>Hoàn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tất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đăng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ký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>
                <a:solidFill>
                  <a:srgbClr val="FF0000"/>
                </a:solidFill>
              </a:rPr>
              <a:t>(</a:t>
            </a:r>
            <a:r>
              <a:rPr lang="en-US" sz="1800" b="1" baseline="0" dirty="0" err="1">
                <a:solidFill>
                  <a:srgbClr val="FF0000"/>
                </a:solidFill>
              </a:rPr>
              <a:t>cấp</a:t>
            </a:r>
            <a:r>
              <a:rPr lang="en-US" sz="1800" b="1" baseline="0" dirty="0">
                <a:solidFill>
                  <a:srgbClr val="FF0000"/>
                </a:solidFill>
              </a:rPr>
              <a:t> </a:t>
            </a:r>
            <a:r>
              <a:rPr lang="en-US" sz="1800" b="1" baseline="0" dirty="0" err="1">
                <a:solidFill>
                  <a:srgbClr val="FF0000"/>
                </a:solidFill>
              </a:rPr>
              <a:t>mã</a:t>
            </a:r>
            <a:r>
              <a:rPr lang="en-US" sz="1800" b="1" baseline="0" dirty="0">
                <a:solidFill>
                  <a:srgbClr val="FF0000"/>
                </a:solidFill>
              </a:rPr>
              <a:t> </a:t>
            </a:r>
            <a:r>
              <a:rPr lang="en-US" sz="1800" b="1" baseline="0" dirty="0" err="1">
                <a:solidFill>
                  <a:srgbClr val="FF0000"/>
                </a:solidFill>
              </a:rPr>
              <a:t>số</a:t>
            </a:r>
            <a:r>
              <a:rPr lang="en-US" sz="1800" b="1" baseline="0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1800" b="1" baseline="0" dirty="0" err="1">
                <a:solidFill>
                  <a:srgbClr val="FF0000"/>
                </a:solidFill>
              </a:rPr>
              <a:t>tự</a:t>
            </a:r>
            <a:r>
              <a:rPr lang="en-US" sz="1800" b="1" baseline="0" dirty="0">
                <a:solidFill>
                  <a:srgbClr val="FF0000"/>
                </a:solidFill>
              </a:rPr>
              <a:t> </a:t>
            </a:r>
            <a:r>
              <a:rPr lang="en-US" sz="1800" b="1" baseline="0" dirty="0" err="1">
                <a:solidFill>
                  <a:srgbClr val="FF0000"/>
                </a:solidFill>
              </a:rPr>
              <a:t>động</a:t>
            </a:r>
            <a:r>
              <a:rPr lang="en-US" sz="1800" b="1" baseline="0" dirty="0">
                <a:solidFill>
                  <a:srgbClr val="FF0000"/>
                </a:solidFill>
              </a:rPr>
              <a:t>)</a:t>
            </a:r>
          </a:p>
          <a:p>
            <a:pPr algn="ctr">
              <a:defRPr/>
            </a:pP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: </a:t>
            </a:r>
            <a:r>
              <a:rPr lang="en-US" b="1" dirty="0" err="1">
                <a:solidFill>
                  <a:srgbClr val="0033CC"/>
                </a:solidFill>
              </a:rPr>
              <a:t>năm</a:t>
            </a:r>
            <a:r>
              <a:rPr lang="en-US" b="1" dirty="0">
                <a:solidFill>
                  <a:srgbClr val="0033CC"/>
                </a:solidFill>
              </a:rPr>
              <a:t>/</a:t>
            </a:r>
            <a:r>
              <a:rPr lang="en-US" b="1" dirty="0" err="1">
                <a:solidFill>
                  <a:srgbClr val="0033CC"/>
                </a:solidFill>
              </a:rPr>
              <a:t>đợt</a:t>
            </a:r>
            <a:r>
              <a:rPr lang="en-US" b="1" dirty="0">
                <a:solidFill>
                  <a:srgbClr val="0033CC"/>
                </a:solidFill>
              </a:rPr>
              <a:t>/STT/</a:t>
            </a:r>
            <a:r>
              <a:rPr lang="en-US" b="1" dirty="0" err="1">
                <a:solidFill>
                  <a:srgbClr val="0033CC"/>
                </a:solidFill>
              </a:rPr>
              <a:t>Đơn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vị</a:t>
            </a:r>
            <a:endParaRPr lang="en-US" b="1" dirty="0">
              <a:solidFill>
                <a:srgbClr val="0033CC"/>
              </a:solidFill>
            </a:endParaRPr>
          </a:p>
          <a:p>
            <a:pPr algn="ctr">
              <a:defRPr/>
            </a:pPr>
            <a:r>
              <a:rPr lang="en-US" sz="1800" b="1" dirty="0"/>
              <a:t>2024/01/33/KHCN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315BBEE-110C-CA17-B55C-4B2B4581451E}"/>
              </a:ext>
            </a:extLst>
          </p:cNvPr>
          <p:cNvCxnSpPr>
            <a:stCxn id="76" idx="2"/>
            <a:endCxn id="57" idx="0"/>
          </p:cNvCxnSpPr>
          <p:nvPr/>
        </p:nvCxnSpPr>
        <p:spPr>
          <a:xfrm rot="5400000">
            <a:off x="9939097" y="5677279"/>
            <a:ext cx="13919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BA7FE3C-1181-1FB5-87BB-C18E3F0209FC}"/>
              </a:ext>
            </a:extLst>
          </p:cNvPr>
          <p:cNvCxnSpPr>
            <a:cxnSpLocks/>
            <a:stCxn id="98" idx="1"/>
            <a:endCxn id="66" idx="3"/>
          </p:cNvCxnSpPr>
          <p:nvPr/>
        </p:nvCxnSpPr>
        <p:spPr>
          <a:xfrm rot="10800000">
            <a:off x="7149695" y="3994847"/>
            <a:ext cx="724613" cy="429945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5DE8B33-3BDC-D640-9089-8A554DBDC396}"/>
              </a:ext>
            </a:extLst>
          </p:cNvPr>
          <p:cNvSpPr txBox="1"/>
          <p:nvPr/>
        </p:nvSpPr>
        <p:spPr>
          <a:xfrm>
            <a:off x="4326644" y="5288890"/>
            <a:ext cx="2859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/>
              <a:t>Đang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đợi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duyệt</a:t>
            </a:r>
            <a:r>
              <a:rPr lang="en-US" sz="1800" b="1" baseline="0" dirty="0"/>
              <a:t> 2 (P.KHCN)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0D7DDC-D465-0A91-7377-2E643B3562B7}"/>
              </a:ext>
            </a:extLst>
          </p:cNvPr>
          <p:cNvCxnSpPr>
            <a:cxnSpLocks/>
            <a:stCxn id="9" idx="2"/>
            <a:endCxn id="86" idx="1"/>
          </p:cNvCxnSpPr>
          <p:nvPr/>
        </p:nvCxnSpPr>
        <p:spPr>
          <a:xfrm rot="16200000" flipH="1">
            <a:off x="2803181" y="3950093"/>
            <a:ext cx="456462" cy="2590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10C3AC6-59B0-0E9F-C44D-5E752619CC9C}"/>
              </a:ext>
            </a:extLst>
          </p:cNvPr>
          <p:cNvSpPr txBox="1"/>
          <p:nvPr/>
        </p:nvSpPr>
        <p:spPr>
          <a:xfrm>
            <a:off x="4595180" y="4487689"/>
            <a:ext cx="2554514" cy="64633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0033CC"/>
                </a:solidFill>
              </a:rPr>
              <a:t>Kết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quả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xét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duyệt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của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Hội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đồng</a:t>
            </a:r>
            <a:r>
              <a:rPr lang="en-US" b="1" dirty="0">
                <a:solidFill>
                  <a:srgbClr val="0033CC"/>
                </a:solidFill>
              </a:rPr>
              <a:t>: (2) </a:t>
            </a:r>
            <a:r>
              <a:rPr lang="en-US" b="1" dirty="0" err="1">
                <a:solidFill>
                  <a:srgbClr val="0033CC"/>
                </a:solidFill>
              </a:rPr>
              <a:t>Chỉnh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sửa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D580999-D322-6902-4412-ECADCCAFF006}"/>
              </a:ext>
            </a:extLst>
          </p:cNvPr>
          <p:cNvCxnSpPr>
            <a:stCxn id="107" idx="1"/>
            <a:endCxn id="9" idx="0"/>
          </p:cNvCxnSpPr>
          <p:nvPr/>
        </p:nvCxnSpPr>
        <p:spPr>
          <a:xfrm rot="10800000">
            <a:off x="1736180" y="4647763"/>
            <a:ext cx="2859000" cy="163093"/>
          </a:xfrm>
          <a:prstGeom prst="bentConnector4">
            <a:avLst>
              <a:gd name="adj1" fmla="val 29187"/>
              <a:gd name="adj2" fmla="val 240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525CF4B-F103-FAED-D56A-648B5E89D3C7}"/>
              </a:ext>
            </a:extLst>
          </p:cNvPr>
          <p:cNvSpPr txBox="1"/>
          <p:nvPr/>
        </p:nvSpPr>
        <p:spPr>
          <a:xfrm>
            <a:off x="4595181" y="5874473"/>
            <a:ext cx="2554514" cy="64633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0033CC"/>
                </a:solidFill>
              </a:rPr>
              <a:t>Kết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quả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xét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duyệt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của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Hội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đồng</a:t>
            </a:r>
            <a:r>
              <a:rPr lang="en-US" b="1" dirty="0">
                <a:solidFill>
                  <a:srgbClr val="0033CC"/>
                </a:solidFill>
              </a:rPr>
              <a:t>: (3) Thông qua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FBB4786-732E-2080-1A8E-256CC9F0D87B}"/>
              </a:ext>
            </a:extLst>
          </p:cNvPr>
          <p:cNvCxnSpPr>
            <a:cxnSpLocks/>
            <a:stCxn id="125" idx="2"/>
            <a:endCxn id="146" idx="0"/>
          </p:cNvCxnSpPr>
          <p:nvPr/>
        </p:nvCxnSpPr>
        <p:spPr>
          <a:xfrm rot="5400000">
            <a:off x="5663564" y="6613384"/>
            <a:ext cx="301455" cy="116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818918B-4A24-7F34-F19D-A6D14096D0B0}"/>
              </a:ext>
            </a:extLst>
          </p:cNvPr>
          <p:cNvSpPr/>
          <p:nvPr/>
        </p:nvSpPr>
        <p:spPr>
          <a:xfrm>
            <a:off x="4330730" y="6822259"/>
            <a:ext cx="2850827" cy="4371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Quyết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định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giao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nhiệm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vụ</a:t>
            </a:r>
            <a:endParaRPr lang="en-US" b="1" dirty="0">
              <a:solidFill>
                <a:srgbClr val="0033CC"/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EBA64DAE-4AA2-C992-B4A6-08D242310F15}"/>
              </a:ext>
            </a:extLst>
          </p:cNvPr>
          <p:cNvCxnSpPr>
            <a:cxnSpLocks/>
            <a:endCxn id="125" idx="0"/>
          </p:cNvCxnSpPr>
          <p:nvPr/>
        </p:nvCxnSpPr>
        <p:spPr>
          <a:xfrm rot="5400000">
            <a:off x="5764091" y="5753664"/>
            <a:ext cx="229156" cy="12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91BD86E-D1DE-422F-0206-F06E359FC266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>
            <a:off x="2926260" y="6552454"/>
            <a:ext cx="1404470" cy="488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1F9B21B-CA92-A6B2-1FB5-6FE96C0997B0}"/>
              </a:ext>
            </a:extLst>
          </p:cNvPr>
          <p:cNvSpPr txBox="1"/>
          <p:nvPr/>
        </p:nvSpPr>
        <p:spPr>
          <a:xfrm>
            <a:off x="4326644" y="7500174"/>
            <a:ext cx="28590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sz="1800" b="1" baseline="0" dirty="0" err="1"/>
              <a:t>hợp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đồng</a:t>
            </a:r>
            <a:r>
              <a:rPr lang="en-US" sz="1800" b="1" baseline="0" dirty="0"/>
              <a:t> KHCN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4C52ECB7-07E0-D417-7FC3-780800C9A380}"/>
              </a:ext>
            </a:extLst>
          </p:cNvPr>
          <p:cNvCxnSpPr>
            <a:stCxn id="10" idx="2"/>
            <a:endCxn id="164" idx="1"/>
          </p:cNvCxnSpPr>
          <p:nvPr/>
        </p:nvCxnSpPr>
        <p:spPr>
          <a:xfrm rot="16200000" flipH="1">
            <a:off x="2457513" y="5984134"/>
            <a:ext cx="1147796" cy="2590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458699" y="9439079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endParaRPr lang="en-US" sz="1800" b="1" baseline="0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5B3F56F-C583-41FD-045E-4A1DFA241951}"/>
              </a:ext>
            </a:extLst>
          </p:cNvPr>
          <p:cNvCxnSpPr>
            <a:cxnSpLocks/>
            <a:stCxn id="196" idx="1"/>
            <a:endCxn id="170" idx="0"/>
          </p:cNvCxnSpPr>
          <p:nvPr/>
        </p:nvCxnSpPr>
        <p:spPr>
          <a:xfrm rot="10800000">
            <a:off x="2261381" y="8344877"/>
            <a:ext cx="2223835" cy="200592"/>
          </a:xfrm>
          <a:prstGeom prst="bentConnector4">
            <a:avLst>
              <a:gd name="adj1" fmla="val 10452"/>
              <a:gd name="adj2" fmla="val 213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1793" y="2345929"/>
            <a:ext cx="2354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 </a:t>
            </a:r>
            <a:r>
              <a:rPr lang="en-US" sz="1200" b="1" dirty="0" err="1"/>
              <a:t>lại</a:t>
            </a:r>
            <a:r>
              <a:rPr lang="en-US" sz="1200" b="1" dirty="0"/>
              <a:t>: </a:t>
            </a:r>
            <a:r>
              <a:rPr lang="en-US" sz="1200" b="1" dirty="0">
                <a:solidFill>
                  <a:srgbClr val="0033CC"/>
                </a:solidFill>
              </a:rPr>
              <a:t>ĐK2_tên GV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55185" y="1875830"/>
            <a:ext cx="2167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r>
              <a:rPr lang="en-US" sz="1200" b="1" dirty="0" err="1">
                <a:solidFill>
                  <a:srgbClr val="0033CC"/>
                </a:solidFill>
              </a:rPr>
              <a:t>ĐK_tên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48781" y="4151522"/>
            <a:ext cx="286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HĐ </a:t>
            </a:r>
            <a:r>
              <a:rPr lang="en-US" sz="1200" b="1" dirty="0" err="1"/>
              <a:t>góp</a:t>
            </a:r>
            <a:r>
              <a:rPr lang="en-US" sz="1200" b="1" dirty="0"/>
              <a:t> ý: </a:t>
            </a:r>
            <a:r>
              <a:rPr lang="en-US" sz="1200" b="1" dirty="0">
                <a:solidFill>
                  <a:srgbClr val="0033CC"/>
                </a:solidFill>
              </a:rPr>
              <a:t>HĐ-</a:t>
            </a:r>
            <a:r>
              <a:rPr lang="en-US" sz="1200" b="1" dirty="0" err="1">
                <a:solidFill>
                  <a:srgbClr val="0033CC"/>
                </a:solidFill>
              </a:rPr>
              <a:t>gop</a:t>
            </a:r>
            <a:r>
              <a:rPr lang="en-US" sz="1200" b="1" dirty="0">
                <a:solidFill>
                  <a:srgbClr val="0033CC"/>
                </a:solidFill>
              </a:rPr>
              <a:t>-</a:t>
            </a:r>
            <a:r>
              <a:rPr lang="en-US" sz="1200" b="1" dirty="0" err="1">
                <a:solidFill>
                  <a:srgbClr val="0033CC"/>
                </a:solidFill>
              </a:rPr>
              <a:t>y_tên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25432" y="5457091"/>
            <a:ext cx="275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HĐ </a:t>
            </a:r>
            <a:r>
              <a:rPr lang="en-US" sz="1200" b="1" dirty="0" err="1"/>
              <a:t>góp</a:t>
            </a:r>
            <a:r>
              <a:rPr lang="en-US" sz="1200" b="1" dirty="0"/>
              <a:t> ý: </a:t>
            </a:r>
            <a:r>
              <a:rPr lang="en-US" sz="1200" b="1" dirty="0" err="1">
                <a:solidFill>
                  <a:srgbClr val="0033CC"/>
                </a:solidFill>
              </a:rPr>
              <a:t>HĐ_edit_tên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902216A-724E-CBC1-0FC6-50341823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1958122"/>
            <a:ext cx="247330" cy="215417"/>
          </a:xfrm>
          <a:prstGeom prst="rect">
            <a:avLst/>
          </a:prstGeom>
        </p:spPr>
      </p:pic>
      <p:cxnSp>
        <p:nvCxnSpPr>
          <p:cNvPr id="54" name="Connector: Elbow 82">
            <a:extLst>
              <a:ext uri="{FF2B5EF4-FFF2-40B4-BE49-F238E27FC236}">
                <a16:creationId xmlns:a16="http://schemas.microsoft.com/office/drawing/2014/main" id="{BBA7FE3C-1181-1FB5-87BB-C18E3F0209FC}"/>
              </a:ext>
            </a:extLst>
          </p:cNvPr>
          <p:cNvCxnSpPr>
            <a:cxnSpLocks/>
            <a:stCxn id="98" idx="1"/>
            <a:endCxn id="107" idx="3"/>
          </p:cNvCxnSpPr>
          <p:nvPr/>
        </p:nvCxnSpPr>
        <p:spPr>
          <a:xfrm rot="10800000">
            <a:off x="7149695" y="4810855"/>
            <a:ext cx="724613" cy="34834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82">
            <a:extLst>
              <a:ext uri="{FF2B5EF4-FFF2-40B4-BE49-F238E27FC236}">
                <a16:creationId xmlns:a16="http://schemas.microsoft.com/office/drawing/2014/main" id="{BBA7FE3C-1181-1FB5-87BB-C18E3F0209FC}"/>
              </a:ext>
            </a:extLst>
          </p:cNvPr>
          <p:cNvCxnSpPr>
            <a:cxnSpLocks/>
            <a:stCxn id="98" idx="1"/>
            <a:endCxn id="125" idx="3"/>
          </p:cNvCxnSpPr>
          <p:nvPr/>
        </p:nvCxnSpPr>
        <p:spPr>
          <a:xfrm rot="10800000">
            <a:off x="7149695" y="6197639"/>
            <a:ext cx="724612" cy="20966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29325" y="3767265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29325" y="451229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29325" y="5927747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3</a:t>
            </a:r>
          </a:p>
        </p:txBody>
      </p:sp>
      <p:cxnSp>
        <p:nvCxnSpPr>
          <p:cNvPr id="42" name="Straight Arrow Connector 41"/>
          <p:cNvCxnSpPr>
            <a:stCxn id="53" idx="2"/>
            <a:endCxn id="76" idx="0"/>
          </p:cNvCxnSpPr>
          <p:nvPr/>
        </p:nvCxnSpPr>
        <p:spPr>
          <a:xfrm>
            <a:off x="10008695" y="4198975"/>
            <a:ext cx="0" cy="20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46">
            <a:extLst>
              <a:ext uri="{FF2B5EF4-FFF2-40B4-BE49-F238E27FC236}">
                <a16:creationId xmlns:a16="http://schemas.microsoft.com/office/drawing/2014/main" id="{CA1A0B31-2A0B-9E32-D416-447B25FC0CC8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7137399" y="2142788"/>
            <a:ext cx="2871296" cy="938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7E9E36-CC6F-A0A4-1980-90F1222CB472}"/>
              </a:ext>
            </a:extLst>
          </p:cNvPr>
          <p:cNvSpPr txBox="1"/>
          <p:nvPr/>
        </p:nvSpPr>
        <p:spPr>
          <a:xfrm>
            <a:off x="7867957" y="6465627"/>
            <a:ext cx="4324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/>
              <a:t>Cho click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gửi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đến</a:t>
            </a:r>
            <a:r>
              <a:rPr lang="en-US" dirty="0">
                <a:sym typeface="Wingdings" panose="05000000000000000000" pitchFamily="2" charset="2"/>
              </a:rPr>
              <a:t> ds </a:t>
            </a:r>
            <a:r>
              <a:rPr lang="en-US" dirty="0" err="1">
                <a:sym typeface="Wingdings" panose="05000000000000000000" pitchFamily="2" charset="2"/>
              </a:rPr>
              <a:t>hội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đồng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lĩnh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gồm</a:t>
            </a:r>
            <a:r>
              <a:rPr lang="en-US" dirty="0">
                <a:sym typeface="Wingdings" panose="05000000000000000000" pitchFamily="2" charset="2"/>
              </a:rPr>
              <a:t>: ds </a:t>
            </a:r>
            <a:r>
              <a:rPr lang="en-US" dirty="0" err="1">
                <a:sym typeface="Wingdings" panose="05000000000000000000" pitchFamily="2" charset="2"/>
              </a:rPr>
              <a:t>đề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đk</a:t>
            </a:r>
            <a:r>
              <a:rPr lang="en-US" dirty="0">
                <a:sym typeface="Wingdings" panose="05000000000000000000" pitchFamily="2" charset="2"/>
              </a:rPr>
              <a:t> sort dc, file (1) </a:t>
            </a:r>
            <a:r>
              <a:rPr lang="en-US" dirty="0" err="1">
                <a:sym typeface="Wingdings" panose="05000000000000000000" pitchFamily="2" charset="2"/>
              </a:rPr>
              <a:t>đăng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ký</a:t>
            </a:r>
            <a:r>
              <a:rPr lang="en-US" dirty="0">
                <a:sym typeface="Wingdings" panose="05000000000000000000" pitchFamily="2" charset="2"/>
              </a:rPr>
              <a:t>, (2) </a:t>
            </a:r>
            <a:r>
              <a:rPr lang="en-US" dirty="0" err="1">
                <a:sym typeface="Wingdings" panose="05000000000000000000" pitchFamily="2" charset="2"/>
              </a:rPr>
              <a:t>thuyết</a:t>
            </a:r>
            <a:r>
              <a:rPr lang="en-US" dirty="0">
                <a:sym typeface="Wingdings" panose="05000000000000000000" pitchFamily="2" charset="2"/>
              </a:rPr>
              <a:t> minh, (3) LLKH </a:t>
            </a:r>
            <a:r>
              <a:rPr lang="en-US" b="1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0033CC"/>
                </a:solidFill>
                <a:sym typeface="Wingdings" panose="05000000000000000000" pitchFamily="2" charset="2"/>
              </a:rPr>
              <a:t>soạn</a:t>
            </a:r>
            <a:r>
              <a:rPr lang="en-US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0033CC"/>
                </a:solidFill>
                <a:sym typeface="Wingdings" panose="05000000000000000000" pitchFamily="2" charset="2"/>
              </a:rPr>
              <a:t>sẵn</a:t>
            </a:r>
            <a:r>
              <a:rPr lang="en-US" b="1" dirty="0">
                <a:solidFill>
                  <a:srgbClr val="0033CC"/>
                </a:solidFill>
                <a:sym typeface="Wingdings" panose="05000000000000000000" pitchFamily="2" charset="2"/>
              </a:rPr>
              <a:t> email </a:t>
            </a:r>
            <a:r>
              <a:rPr lang="en-US" b="1" dirty="0" err="1">
                <a:solidFill>
                  <a:srgbClr val="0033CC"/>
                </a:solidFill>
                <a:sym typeface="Wingdings" panose="05000000000000000000" pitchFamily="2" charset="2"/>
              </a:rPr>
              <a:t>mẫu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996E29C-378C-CC5E-84CB-186945F427B3}"/>
              </a:ext>
            </a:extLst>
          </p:cNvPr>
          <p:cNvSpPr/>
          <p:nvPr/>
        </p:nvSpPr>
        <p:spPr>
          <a:xfrm>
            <a:off x="7874307" y="7884535"/>
            <a:ext cx="4281476" cy="8195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(1)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/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FFFF00"/>
                </a:solidFill>
              </a:rPr>
              <a:t> (</a:t>
            </a:r>
            <a:r>
              <a:rPr lang="en-US" b="1" dirty="0" err="1">
                <a:solidFill>
                  <a:srgbClr val="FFFF00"/>
                </a:solidFill>
              </a:rPr>
              <a:t>trình</a:t>
            </a:r>
            <a:r>
              <a:rPr lang="en-US" b="1" dirty="0">
                <a:solidFill>
                  <a:srgbClr val="FFFF00"/>
                </a:solidFill>
              </a:rPr>
              <a:t> BGH </a:t>
            </a:r>
            <a:r>
              <a:rPr lang="en-US" b="1" dirty="0" err="1">
                <a:solidFill>
                  <a:srgbClr val="FFFF00"/>
                </a:solidFill>
              </a:rPr>
              <a:t>ký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46871" y="7570168"/>
            <a:ext cx="3314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Hợp</a:t>
            </a:r>
            <a:r>
              <a:rPr lang="en-US" sz="1200" b="1" dirty="0"/>
              <a:t> </a:t>
            </a:r>
            <a:r>
              <a:rPr lang="en-US" sz="1200" b="1" dirty="0" err="1"/>
              <a:t>đồng</a:t>
            </a:r>
            <a:r>
              <a:rPr lang="en-US" sz="1200" b="1" dirty="0"/>
              <a:t>: </a:t>
            </a:r>
            <a:r>
              <a:rPr lang="en-US" sz="1200" b="1" dirty="0" err="1"/>
              <a:t>H</a:t>
            </a:r>
            <a:r>
              <a:rPr lang="en-US" sz="1200" b="1" dirty="0" err="1">
                <a:solidFill>
                  <a:srgbClr val="0033CC"/>
                </a:solidFill>
              </a:rPr>
              <a:t>Đ_KHCN_tên</a:t>
            </a:r>
            <a:r>
              <a:rPr lang="en-US" sz="1200" b="1" dirty="0">
                <a:solidFill>
                  <a:srgbClr val="0033CC"/>
                </a:solidFill>
              </a:rPr>
              <a:t> GV. </a:t>
            </a:r>
            <a:r>
              <a:rPr lang="en-US" sz="1200" b="1" dirty="0" err="1">
                <a:solidFill>
                  <a:srgbClr val="FF0000"/>
                </a:solidFill>
              </a:rPr>
              <a:t>docx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48780" y="9814008"/>
            <a:ext cx="4555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Hợp</a:t>
            </a:r>
            <a:r>
              <a:rPr lang="en-US" sz="1200" b="1" dirty="0"/>
              <a:t> </a:t>
            </a:r>
            <a:r>
              <a:rPr lang="en-US" sz="1200" b="1" dirty="0" err="1"/>
              <a:t>đồng</a:t>
            </a:r>
            <a:r>
              <a:rPr lang="en-US" sz="1200" b="1" dirty="0"/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Hiệu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trưởng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ký</a:t>
            </a:r>
            <a:r>
              <a:rPr lang="en-US" sz="1200" b="1" dirty="0"/>
              <a:t>: </a:t>
            </a:r>
            <a:r>
              <a:rPr lang="en-US" sz="1200" b="1" dirty="0" err="1"/>
              <a:t>H</a:t>
            </a:r>
            <a:r>
              <a:rPr lang="en-US" sz="1200" b="1" dirty="0" err="1">
                <a:solidFill>
                  <a:srgbClr val="0033CC"/>
                </a:solidFill>
              </a:rPr>
              <a:t>Đ_KHCN_tên</a:t>
            </a:r>
            <a:r>
              <a:rPr lang="en-US" sz="1200" b="1" dirty="0">
                <a:solidFill>
                  <a:srgbClr val="0033CC"/>
                </a:solidFill>
              </a:rPr>
              <a:t> GV. </a:t>
            </a:r>
            <a:r>
              <a:rPr lang="en-US" sz="1200" b="1" dirty="0">
                <a:solidFill>
                  <a:srgbClr val="FF0000"/>
                </a:solidFill>
              </a:rPr>
              <a:t>SCAN</a:t>
            </a:r>
          </a:p>
        </p:txBody>
      </p:sp>
      <p:cxnSp>
        <p:nvCxnSpPr>
          <p:cNvPr id="101" name="Straight Arrow Connector 100"/>
          <p:cNvCxnSpPr>
            <a:stCxn id="146" idx="2"/>
            <a:endCxn id="164" idx="0"/>
          </p:cNvCxnSpPr>
          <p:nvPr/>
        </p:nvCxnSpPr>
        <p:spPr>
          <a:xfrm>
            <a:off x="5756144" y="7259416"/>
            <a:ext cx="1" cy="240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996E29C-378C-CC5E-84CB-186945F427B3}"/>
              </a:ext>
            </a:extLst>
          </p:cNvPr>
          <p:cNvSpPr/>
          <p:nvPr/>
        </p:nvSpPr>
        <p:spPr>
          <a:xfrm>
            <a:off x="7874307" y="8755171"/>
            <a:ext cx="4281476" cy="860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(2)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(</a:t>
            </a:r>
            <a:r>
              <a:rPr lang="en-US" dirty="0" err="1"/>
              <a:t>kèm</a:t>
            </a:r>
            <a:r>
              <a:rPr lang="en-US" dirty="0"/>
              <a:t> ds) </a:t>
            </a: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FFFF00"/>
                </a:solidFill>
              </a:rPr>
              <a:t> (</a:t>
            </a:r>
            <a:r>
              <a:rPr lang="en-US" b="1" dirty="0" err="1">
                <a:solidFill>
                  <a:srgbClr val="FFFF00"/>
                </a:solidFill>
              </a:rPr>
              <a:t>trình</a:t>
            </a:r>
            <a:r>
              <a:rPr lang="en-US" b="1" dirty="0">
                <a:solidFill>
                  <a:srgbClr val="FFFF00"/>
                </a:solidFill>
              </a:rPr>
              <a:t> HDT </a:t>
            </a:r>
            <a:r>
              <a:rPr lang="en-US" b="1" dirty="0" err="1">
                <a:solidFill>
                  <a:srgbClr val="FFFF00"/>
                </a:solidFill>
              </a:rPr>
              <a:t>ký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tài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trợ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cho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đề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tài</a:t>
            </a:r>
            <a:r>
              <a:rPr lang="en-US" b="1" dirty="0">
                <a:solidFill>
                  <a:srgbClr val="FFFF00"/>
                </a:solidFill>
              </a:rPr>
              <a:t> dc </a:t>
            </a:r>
            <a:r>
              <a:rPr lang="en-US" b="1" dirty="0" err="1">
                <a:solidFill>
                  <a:srgbClr val="FFFF00"/>
                </a:solidFill>
              </a:rPr>
              <a:t>duyệt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</p:txBody>
      </p:sp>
      <p:cxnSp>
        <p:nvCxnSpPr>
          <p:cNvPr id="128" name="Connector: Elbow 82">
            <a:extLst>
              <a:ext uri="{FF2B5EF4-FFF2-40B4-BE49-F238E27FC236}">
                <a16:creationId xmlns:a16="http://schemas.microsoft.com/office/drawing/2014/main" id="{BBA7FE3C-1181-1FB5-87BB-C18E3F0209FC}"/>
              </a:ext>
            </a:extLst>
          </p:cNvPr>
          <p:cNvCxnSpPr>
            <a:cxnSpLocks/>
            <a:stCxn id="124" idx="1"/>
            <a:endCxn id="146" idx="3"/>
          </p:cNvCxnSpPr>
          <p:nvPr/>
        </p:nvCxnSpPr>
        <p:spPr>
          <a:xfrm rot="10800000">
            <a:off x="7181557" y="7040839"/>
            <a:ext cx="692750" cy="2144711"/>
          </a:xfrm>
          <a:prstGeom prst="bentConnector3">
            <a:avLst>
              <a:gd name="adj1" fmla="val 688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75787A-5A45-5556-900C-1A4C6C708DFD}"/>
              </a:ext>
            </a:extLst>
          </p:cNvPr>
          <p:cNvSpPr/>
          <p:nvPr/>
        </p:nvSpPr>
        <p:spPr>
          <a:xfrm>
            <a:off x="-4111917" y="3005178"/>
            <a:ext cx="3357174" cy="71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Thành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viên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edit dc,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275787A-5A45-5556-900C-1A4C6C708DFD}"/>
              </a:ext>
            </a:extLst>
          </p:cNvPr>
          <p:cNvSpPr/>
          <p:nvPr/>
        </p:nvSpPr>
        <p:spPr>
          <a:xfrm>
            <a:off x="-4111917" y="1361941"/>
            <a:ext cx="3357174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Chữ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đen</a:t>
            </a:r>
            <a:r>
              <a:rPr lang="en-US" sz="1600" b="1" dirty="0">
                <a:solidFill>
                  <a:schemeClr val="tx1"/>
                </a:solidFill>
              </a:rPr>
              <a:t> = </a:t>
            </a:r>
            <a:r>
              <a:rPr lang="en-US" sz="1600" b="1" dirty="0" err="1">
                <a:solidFill>
                  <a:schemeClr val="tx1"/>
                </a:solidFill>
              </a:rPr>
              <a:t>chỉ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đọc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thông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báo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xóa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CHỮ ĐỎ = </a:t>
            </a:r>
            <a:r>
              <a:rPr lang="en-US" sz="1600" b="1" dirty="0" err="1">
                <a:solidFill>
                  <a:srgbClr val="FF0000"/>
                </a:solidFill>
              </a:rPr>
              <a:t>cho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phép</a:t>
            </a:r>
            <a:r>
              <a:rPr lang="en-US" sz="1600" b="1" dirty="0">
                <a:solidFill>
                  <a:srgbClr val="FF0000"/>
                </a:solidFill>
              </a:rPr>
              <a:t> edit 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8E3598B9-3FD1-06EE-A2AF-14E6CE1B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9635" y="2391389"/>
            <a:ext cx="247330" cy="215417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4275787A-5A45-5556-900C-1A4C6C708DFD}"/>
              </a:ext>
            </a:extLst>
          </p:cNvPr>
          <p:cNvSpPr/>
          <p:nvPr/>
        </p:nvSpPr>
        <p:spPr>
          <a:xfrm>
            <a:off x="12532714" y="1250591"/>
            <a:ext cx="3607171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Phòng</a:t>
            </a:r>
            <a:r>
              <a:rPr lang="en-US" sz="1600" dirty="0">
                <a:solidFill>
                  <a:schemeClr val="tx1"/>
                </a:solidFill>
              </a:rPr>
              <a:t> KHCN: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Chữ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đen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033CC"/>
                </a:solidFill>
              </a:rPr>
              <a:t>CHỮ XANH = </a:t>
            </a:r>
            <a:r>
              <a:rPr lang="en-US" sz="1600" b="1" dirty="0" err="1">
                <a:solidFill>
                  <a:srgbClr val="0033CC"/>
                </a:solidFill>
              </a:rPr>
              <a:t>cho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phép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chuyển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tình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trạng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và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quyền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tiếp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theo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của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chủ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nhiệm</a:t>
            </a:r>
            <a:endParaRPr lang="en-US" sz="1600" b="1" dirty="0">
              <a:solidFill>
                <a:srgbClr val="0033CC"/>
              </a:solidFill>
            </a:endParaRPr>
          </a:p>
        </p:txBody>
      </p:sp>
      <p:cxnSp>
        <p:nvCxnSpPr>
          <p:cNvPr id="131" name="Straight Arrow Connector 130"/>
          <p:cNvCxnSpPr>
            <a:stCxn id="10" idx="1"/>
            <a:endCxn id="143" idx="3"/>
          </p:cNvCxnSpPr>
          <p:nvPr/>
        </p:nvCxnSpPr>
        <p:spPr>
          <a:xfrm flipH="1">
            <a:off x="-1064387" y="6520803"/>
            <a:ext cx="1610484" cy="69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857404" y="6567891"/>
            <a:ext cx="2793017" cy="1297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600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các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thông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tin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chèn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vào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hợp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đồng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xuất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PDF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về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P.KHCN</a:t>
            </a:r>
          </a:p>
        </p:txBody>
      </p:sp>
      <p:cxnSp>
        <p:nvCxnSpPr>
          <p:cNvPr id="147" name="Straight Arrow Connector 146"/>
          <p:cNvCxnSpPr>
            <a:cxnSpLocks/>
            <a:stCxn id="9" idx="1"/>
            <a:endCxn id="148" idx="3"/>
          </p:cNvCxnSpPr>
          <p:nvPr/>
        </p:nvCxnSpPr>
        <p:spPr>
          <a:xfrm flipH="1">
            <a:off x="-1029712" y="4832428"/>
            <a:ext cx="1575810" cy="6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839429" y="4973265"/>
            <a:ext cx="2809717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152" name="Straight Arrow Connector 151"/>
          <p:cNvCxnSpPr>
            <a:stCxn id="12" idx="1"/>
            <a:endCxn id="153" idx="3"/>
          </p:cNvCxnSpPr>
          <p:nvPr/>
        </p:nvCxnSpPr>
        <p:spPr>
          <a:xfrm flipH="1" flipV="1">
            <a:off x="-1048339" y="9421252"/>
            <a:ext cx="1484629" cy="148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820803" y="8951633"/>
            <a:ext cx="2772464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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đơn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, BM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Kèm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file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biểu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mẫu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156" name="Straight Arrow Connector 155"/>
          <p:cNvCxnSpPr>
            <a:stCxn id="11" idx="1"/>
            <a:endCxn id="153" idx="3"/>
          </p:cNvCxnSpPr>
          <p:nvPr/>
        </p:nvCxnSpPr>
        <p:spPr>
          <a:xfrm flipH="1" flipV="1">
            <a:off x="-1048339" y="9421252"/>
            <a:ext cx="1484629" cy="97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502428" y="8344877"/>
            <a:ext cx="3517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FF0000"/>
                </a:solidFill>
              </a:rPr>
              <a:t>Kiểm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tra</a:t>
            </a:r>
            <a:r>
              <a:rPr lang="en-US" sz="1800" b="1" dirty="0">
                <a:solidFill>
                  <a:srgbClr val="FF0000"/>
                </a:solidFill>
              </a:rPr>
              <a:t>, i</a:t>
            </a:r>
            <a:r>
              <a:rPr lang="en-US" sz="1800" b="1" baseline="0" dirty="0">
                <a:solidFill>
                  <a:srgbClr val="FF0000"/>
                </a:solidFill>
              </a:rPr>
              <a:t>n, </a:t>
            </a:r>
            <a:r>
              <a:rPr lang="en-US" sz="1800" b="1" baseline="0" dirty="0" err="1">
                <a:solidFill>
                  <a:srgbClr val="FF0000"/>
                </a:solidFill>
              </a:rPr>
              <a:t>ký</a:t>
            </a:r>
            <a:r>
              <a:rPr lang="en-US" sz="1800" b="1" baseline="0" dirty="0">
                <a:solidFill>
                  <a:srgbClr val="FF0000"/>
                </a:solidFill>
              </a:rPr>
              <a:t>, </a:t>
            </a:r>
            <a:r>
              <a:rPr lang="en-US" sz="1800" b="1" baseline="0" dirty="0" err="1">
                <a:solidFill>
                  <a:srgbClr val="FF0000"/>
                </a:solidFill>
              </a:rPr>
              <a:t>nộp</a:t>
            </a:r>
            <a:r>
              <a:rPr lang="en-US" sz="1800" b="1" dirty="0">
                <a:solidFill>
                  <a:srgbClr val="FF0000"/>
                </a:solidFill>
              </a:rPr>
              <a:t> TM, HĐ-KHCN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F9B21B-CA92-A6B2-1FB5-6FE96C0997B0}"/>
              </a:ext>
            </a:extLst>
          </p:cNvPr>
          <p:cNvSpPr txBox="1"/>
          <p:nvPr/>
        </p:nvSpPr>
        <p:spPr>
          <a:xfrm>
            <a:off x="4896477" y="9395862"/>
            <a:ext cx="234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Hợp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đồng</a:t>
            </a:r>
            <a:r>
              <a:rPr lang="en-US" sz="1800" b="1" baseline="0" dirty="0">
                <a:solidFill>
                  <a:srgbClr val="0033CC"/>
                </a:solidFill>
              </a:rPr>
              <a:t> KHCN </a:t>
            </a:r>
            <a:r>
              <a:rPr lang="en-US" sz="1800" b="1" baseline="0" dirty="0" err="1">
                <a:solidFill>
                  <a:srgbClr val="0033CC"/>
                </a:solidFill>
              </a:rPr>
              <a:t>đã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ký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176" name="Connector: Elbow 170">
            <a:extLst>
              <a:ext uri="{FF2B5EF4-FFF2-40B4-BE49-F238E27FC236}">
                <a16:creationId xmlns:a16="http://schemas.microsoft.com/office/drawing/2014/main" id="{85B3F56F-C583-41FD-045E-4A1DFA241951}"/>
              </a:ext>
            </a:extLst>
          </p:cNvPr>
          <p:cNvCxnSpPr>
            <a:stCxn id="175" idx="2"/>
            <a:endCxn id="169" idx="2"/>
          </p:cNvCxnSpPr>
          <p:nvPr/>
        </p:nvCxnSpPr>
        <p:spPr>
          <a:xfrm rot="5400000">
            <a:off x="3836170" y="7577806"/>
            <a:ext cx="43217" cy="4417993"/>
          </a:xfrm>
          <a:prstGeom prst="bentConnector3">
            <a:avLst>
              <a:gd name="adj1" fmla="val 628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26">
            <a:extLst>
              <a:ext uri="{FF2B5EF4-FFF2-40B4-BE49-F238E27FC236}">
                <a16:creationId xmlns:a16="http://schemas.microsoft.com/office/drawing/2014/main" id="{EFBB4786-732E-2080-1A8E-256CC9F0D87B}"/>
              </a:ext>
            </a:extLst>
          </p:cNvPr>
          <p:cNvCxnSpPr>
            <a:cxnSpLocks/>
            <a:stCxn id="164" idx="2"/>
            <a:endCxn id="196" idx="0"/>
          </p:cNvCxnSpPr>
          <p:nvPr/>
        </p:nvCxnSpPr>
        <p:spPr>
          <a:xfrm rot="5400000">
            <a:off x="5510302" y="8114960"/>
            <a:ext cx="214298" cy="277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1F9B21B-CA92-A6B2-1FB5-6FE96C0997B0}"/>
              </a:ext>
            </a:extLst>
          </p:cNvPr>
          <p:cNvSpPr txBox="1"/>
          <p:nvPr/>
        </p:nvSpPr>
        <p:spPr>
          <a:xfrm>
            <a:off x="4485215" y="8360803"/>
            <a:ext cx="1987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800" b="1" baseline="0" dirty="0">
                <a:solidFill>
                  <a:srgbClr val="0033CC"/>
                </a:solidFill>
              </a:rPr>
              <a:t>CN in HĐ-KHCN</a:t>
            </a:r>
          </a:p>
        </p:txBody>
      </p:sp>
      <p:cxnSp>
        <p:nvCxnSpPr>
          <p:cNvPr id="202" name="Elbow Connector 201"/>
          <p:cNvCxnSpPr>
            <a:stCxn id="170" idx="2"/>
            <a:endCxn id="252" idx="1"/>
          </p:cNvCxnSpPr>
          <p:nvPr/>
        </p:nvCxnSpPr>
        <p:spPr>
          <a:xfrm rot="16200000" flipH="1">
            <a:off x="3441580" y="7534008"/>
            <a:ext cx="274697" cy="2635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40750" y="8056299"/>
            <a:ext cx="378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>
                <a:solidFill>
                  <a:srgbClr val="FF0000"/>
                </a:solidFill>
              </a:rPr>
              <a:t>Hợp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đồng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đã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ktra</a:t>
            </a:r>
            <a:r>
              <a:rPr lang="en-US" sz="1200" b="1" dirty="0"/>
              <a:t>: </a:t>
            </a:r>
            <a:r>
              <a:rPr lang="en-US" sz="1200" b="1" dirty="0" err="1"/>
              <a:t>H</a:t>
            </a:r>
            <a:r>
              <a:rPr lang="en-US" sz="1200" b="1" dirty="0" err="1">
                <a:solidFill>
                  <a:srgbClr val="0033CC"/>
                </a:solidFill>
              </a:rPr>
              <a:t>Đ_KHCN_tên</a:t>
            </a:r>
            <a:r>
              <a:rPr lang="en-US" sz="1200" b="1" dirty="0">
                <a:solidFill>
                  <a:srgbClr val="0033CC"/>
                </a:solidFill>
              </a:rPr>
              <a:t> GV. </a:t>
            </a:r>
            <a:r>
              <a:rPr lang="en-US" sz="1200" b="1" dirty="0" err="1">
                <a:solidFill>
                  <a:srgbClr val="FF0000"/>
                </a:solidFill>
              </a:rPr>
              <a:t>docx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389929" y="8755771"/>
            <a:ext cx="198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Nộp</a:t>
            </a:r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sz="1200" b="1" dirty="0" err="1">
                <a:solidFill>
                  <a:srgbClr val="7030A0"/>
                </a:solidFill>
              </a:rPr>
              <a:t>bản</a:t>
            </a:r>
            <a:r>
              <a:rPr lang="en-US" sz="1200" b="1" dirty="0">
                <a:solidFill>
                  <a:srgbClr val="7030A0"/>
                </a:solidFill>
              </a:rPr>
              <a:t> in </a:t>
            </a:r>
            <a:r>
              <a:rPr lang="en-US" sz="1200" b="1" dirty="0" err="1">
                <a:solidFill>
                  <a:srgbClr val="7030A0"/>
                </a:solidFill>
              </a:rPr>
              <a:t>trực</a:t>
            </a:r>
            <a:r>
              <a:rPr lang="en-US" sz="1200" b="1" dirty="0">
                <a:solidFill>
                  <a:srgbClr val="7030A0"/>
                </a:solidFill>
              </a:rPr>
              <a:t> </a:t>
            </a:r>
            <a:r>
              <a:rPr lang="en-US" sz="1200" b="1" dirty="0" err="1">
                <a:solidFill>
                  <a:srgbClr val="7030A0"/>
                </a:solidFill>
              </a:rPr>
              <a:t>tiếp</a:t>
            </a:r>
            <a:r>
              <a:rPr lang="en-US" sz="1200" b="1" dirty="0">
                <a:solidFill>
                  <a:srgbClr val="7030A0"/>
                </a:solidFill>
              </a:rPr>
              <a:t> P.KHCN</a:t>
            </a: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5D2AF760-C005-7CAB-6B2E-6540362C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7" y="8338636"/>
            <a:ext cx="247330" cy="215417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id="{81F9B21B-CA92-A6B2-1FB5-6FE96C0997B0}"/>
              </a:ext>
            </a:extLst>
          </p:cNvPr>
          <p:cNvSpPr txBox="1"/>
          <p:nvPr/>
        </p:nvSpPr>
        <p:spPr>
          <a:xfrm>
            <a:off x="4896477" y="8804240"/>
            <a:ext cx="234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CN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gửi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cứng</a:t>
            </a:r>
            <a:endParaRPr lang="en-US" sz="1800" b="1" baseline="0" dirty="0"/>
          </a:p>
        </p:txBody>
      </p:sp>
      <p:cxnSp>
        <p:nvCxnSpPr>
          <p:cNvPr id="257" name="Elbow Connector 256"/>
          <p:cNvCxnSpPr>
            <a:stCxn id="170" idx="3"/>
            <a:endCxn id="164" idx="1"/>
          </p:cNvCxnSpPr>
          <p:nvPr/>
        </p:nvCxnSpPr>
        <p:spPr>
          <a:xfrm flipV="1">
            <a:off x="4020332" y="7823340"/>
            <a:ext cx="306312" cy="706203"/>
          </a:xfrm>
          <a:prstGeom prst="bentConnector3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847043" y="7929804"/>
            <a:ext cx="2772464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 </a:t>
            </a:r>
            <a:r>
              <a:rPr lang="en-US" altLang="ko-KR" sz="1600" b="1" dirty="0" err="1">
                <a:latin typeface="Calibri" panose="020F0502020204030204" pitchFamily="34" charset="0"/>
              </a:rPr>
              <a:t>Kiểm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tra</a:t>
            </a:r>
            <a:r>
              <a:rPr lang="en-US" altLang="ko-KR" sz="1600" b="1" dirty="0">
                <a:latin typeface="Calibri" panose="020F0502020204030204" pitchFamily="34" charset="0"/>
              </a:rPr>
              <a:t> in, </a:t>
            </a:r>
            <a:r>
              <a:rPr lang="en-US" altLang="ko-KR" sz="1600" b="1" dirty="0" err="1">
                <a:latin typeface="Calibri" panose="020F0502020204030204" pitchFamily="34" charset="0"/>
              </a:rPr>
              <a:t>ký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hợp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đồng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65" name="Straight Arrow Connector 264"/>
          <p:cNvCxnSpPr>
            <a:stCxn id="252" idx="2"/>
            <a:endCxn id="175" idx="0"/>
          </p:cNvCxnSpPr>
          <p:nvPr/>
        </p:nvCxnSpPr>
        <p:spPr>
          <a:xfrm>
            <a:off x="6066774" y="9173572"/>
            <a:ext cx="0" cy="222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4BF56F-42A5-BB19-AA48-3D98662D356B}"/>
              </a:ext>
            </a:extLst>
          </p:cNvPr>
          <p:cNvSpPr txBox="1"/>
          <p:nvPr/>
        </p:nvSpPr>
        <p:spPr>
          <a:xfrm>
            <a:off x="546098" y="2759537"/>
            <a:ext cx="2870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ĐK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lệ</a:t>
            </a:r>
            <a:r>
              <a:rPr lang="en-US" b="1" dirty="0"/>
              <a:t> </a:t>
            </a:r>
            <a:r>
              <a:rPr lang="en-US" sz="1800" b="1" baseline="0" dirty="0"/>
              <a:t>(</a:t>
            </a:r>
            <a:r>
              <a:rPr lang="en-US" sz="1800" b="1" baseline="0" dirty="0" err="1"/>
              <a:t>chờ</a:t>
            </a:r>
            <a:r>
              <a:rPr lang="en-US" sz="1800" b="1" baseline="0" dirty="0"/>
              <a:t> HĐ </a:t>
            </a:r>
            <a:r>
              <a:rPr lang="en-US" sz="1800" b="1" baseline="0" dirty="0" err="1"/>
              <a:t>xét</a:t>
            </a:r>
            <a:r>
              <a:rPr lang="en-US" sz="1800" b="1" baseline="0" dirty="0"/>
              <a:t>)</a:t>
            </a:r>
            <a:r>
              <a:rPr lang="en-US" b="1" baseline="0" dirty="0"/>
              <a:t> </a:t>
            </a:r>
            <a:endParaRPr lang="en-US" sz="1800" b="1" baseline="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329359A-0DDD-C77E-384F-5DEE90520F0B}"/>
              </a:ext>
            </a:extLst>
          </p:cNvPr>
          <p:cNvCxnSpPr>
            <a:stCxn id="39" idx="1"/>
            <a:endCxn id="19" idx="3"/>
          </p:cNvCxnSpPr>
          <p:nvPr/>
        </p:nvCxnSpPr>
        <p:spPr>
          <a:xfrm rot="10800000">
            <a:off x="3416300" y="2944204"/>
            <a:ext cx="5881194" cy="3221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3CD1B4-5E3A-7461-927D-F8E066DFB57D}"/>
              </a:ext>
            </a:extLst>
          </p:cNvPr>
          <p:cNvSpPr txBox="1"/>
          <p:nvPr/>
        </p:nvSpPr>
        <p:spPr>
          <a:xfrm>
            <a:off x="546096" y="5847321"/>
            <a:ext cx="3062475" cy="36933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Thuyết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qua</a:t>
            </a:r>
            <a:endParaRPr lang="en-US" sz="1800" b="1" baseline="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ADEBCDE-08E4-B2CB-9339-686BC077108B}"/>
              </a:ext>
            </a:extLst>
          </p:cNvPr>
          <p:cNvCxnSpPr>
            <a:cxnSpLocks/>
            <a:stCxn id="125" idx="1"/>
            <a:endCxn id="29" idx="3"/>
          </p:cNvCxnSpPr>
          <p:nvPr/>
        </p:nvCxnSpPr>
        <p:spPr>
          <a:xfrm rot="10800000">
            <a:off x="3608571" y="6031987"/>
            <a:ext cx="986610" cy="165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6EFB09-D98B-8F99-4904-493E2CD6E23D}"/>
              </a:ext>
            </a:extLst>
          </p:cNvPr>
          <p:cNvCxnSpPr>
            <a:stCxn id="86" idx="0"/>
            <a:endCxn id="107" idx="2"/>
          </p:cNvCxnSpPr>
          <p:nvPr/>
        </p:nvCxnSpPr>
        <p:spPr>
          <a:xfrm flipV="1">
            <a:off x="5756145" y="5134020"/>
            <a:ext cx="116292" cy="1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874104" y="236933"/>
            <a:ext cx="2809717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stCxn id="3" idx="1"/>
            <a:endCxn id="94" idx="3"/>
          </p:cNvCxnSpPr>
          <p:nvPr/>
        </p:nvCxnSpPr>
        <p:spPr>
          <a:xfrm flipH="1" flipV="1">
            <a:off x="-1064387" y="706552"/>
            <a:ext cx="1610487" cy="143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0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FDF11F-C2C9-BF82-08DD-F1D2F0AF6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80913"/>
              </p:ext>
            </p:extLst>
          </p:nvPr>
        </p:nvGraphicFramePr>
        <p:xfrm>
          <a:off x="0" y="191202"/>
          <a:ext cx="12217865" cy="1085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38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1022270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1047419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836773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1564589">
                  <a:extLst>
                    <a:ext uri="{9D8B030D-6E8A-4147-A177-3AD203B41FA5}">
                      <a16:colId xmlns:a16="http://schemas.microsoft.com/office/drawing/2014/main" val="4151666881"/>
                    </a:ext>
                  </a:extLst>
                </a:gridCol>
                <a:gridCol w="3719076">
                  <a:extLst>
                    <a:ext uri="{9D8B030D-6E8A-4147-A177-3AD203B41FA5}">
                      <a16:colId xmlns:a16="http://schemas.microsoft.com/office/drawing/2014/main" val="1408320586"/>
                    </a:ext>
                  </a:extLst>
                </a:gridCol>
              </a:tblGrid>
              <a:tr h="782649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số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Năm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học</a:t>
                      </a:r>
                      <a:r>
                        <a:rPr lang="en-US" sz="1400" baseline="0" dirty="0"/>
                        <a:t>/</a:t>
                      </a:r>
                      <a:r>
                        <a:rPr lang="en-US" sz="1400" dirty="0" err="1"/>
                        <a:t>Đợt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Thao </a:t>
                      </a:r>
                      <a:r>
                        <a:rPr lang="en-US" sz="1400" dirty="0" err="1"/>
                        <a:t>tác</a:t>
                      </a:r>
                      <a:r>
                        <a:rPr lang="en-US" sz="1400" dirty="0"/>
                        <a:t> (do </a:t>
                      </a: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</a:t>
                      </a:r>
                      <a:r>
                        <a:rPr lang="en-US" sz="1400" baseline="0" dirty="0" err="1"/>
                        <a:t>rạng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thái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sổ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chọn</a:t>
                      </a:r>
                      <a:r>
                        <a:rPr lang="en-US" sz="1400" baseline="0" dirty="0"/>
                        <a:t> do P.KHCN)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907948"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2024/01/33/KHCN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 err="1"/>
                        <a:t>Nghiên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cứu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định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hành</a:t>
                      </a:r>
                      <a:r>
                        <a:rPr lang="en-US" sz="1400" dirty="0"/>
                        <a:t> vi </a:t>
                      </a:r>
                      <a:r>
                        <a:rPr lang="en-US" sz="1400" dirty="0" err="1"/>
                        <a:t>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trực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tuyến</a:t>
                      </a:r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/>
                        <a:t>2023-2024 </a:t>
                      </a:r>
                      <a:r>
                        <a:rPr lang="en-US" sz="1400" dirty="0" err="1"/>
                        <a:t>Đợt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mới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2A. </a:t>
                      </a:r>
                      <a:r>
                        <a:rPr lang="en-US" sz="1400" b="1" dirty="0" err="1"/>
                        <a:t>Từ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chối</a:t>
                      </a:r>
                      <a:r>
                        <a:rPr lang="en-US" sz="1400" b="1" dirty="0"/>
                        <a:t> (</a:t>
                      </a:r>
                      <a:r>
                        <a:rPr lang="en-US" sz="1400" b="1" dirty="0" err="1"/>
                        <a:t>kết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thúc</a:t>
                      </a:r>
                      <a:r>
                        <a:rPr lang="en-US" sz="1400" b="1" dirty="0"/>
                        <a:t> can </a:t>
                      </a:r>
                      <a:r>
                        <a:rPr lang="en-US" sz="1400" b="1" dirty="0" err="1"/>
                        <a:t>thiệp</a:t>
                      </a:r>
                      <a:r>
                        <a:rPr lang="en-US" sz="14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3A. ĐK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lệ</a:t>
                      </a:r>
                      <a:r>
                        <a:rPr lang="en-US" sz="1400" b="1" baseline="0" dirty="0"/>
                        <a:t> (</a:t>
                      </a:r>
                      <a:r>
                        <a:rPr lang="en-US" sz="1400" b="1" baseline="0" dirty="0" err="1"/>
                        <a:t>chờ</a:t>
                      </a:r>
                      <a:r>
                        <a:rPr lang="en-US" sz="1400" b="1" baseline="0" dirty="0"/>
                        <a:t> HĐ </a:t>
                      </a:r>
                      <a:r>
                        <a:rPr lang="en-US" sz="1400" b="1" baseline="0" dirty="0" err="1"/>
                        <a:t>xét</a:t>
                      </a:r>
                      <a:r>
                        <a:rPr lang="en-US" sz="1400" b="1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minh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5A. </a:t>
                      </a:r>
                      <a:r>
                        <a:rPr lang="en-US" sz="1400" b="1" dirty="0" err="1"/>
                        <a:t>Thuyết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minh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được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thông</a:t>
                      </a:r>
                      <a:r>
                        <a:rPr lang="en-US" sz="1400" b="1" dirty="0"/>
                        <a:t> qua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6A.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7A.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Kiểm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tra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, i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n,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nộp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TM, HĐ-KHCN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1P.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2P.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1P.   4P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3P.  2A.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5P.  2A.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6P.  4A.  7P.  8P (or  6P. 4A…)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8P.  5A.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8P.  9P.  6A.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6A.  10P.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11P.  7A.  10P.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11P.  7A.  12P.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12P.  11P.  7A.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12P.  13P.  8A.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b="1" dirty="0">
                        <a:highlight>
                          <a:srgbClr val="FFFF00"/>
                        </a:highlight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2P. ĐK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cần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sửa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3P. ĐK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lệ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kết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thúc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4P. ĐK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lệ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5P.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5P.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(1)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từ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chối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6P.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(2)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sửa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7P.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8P.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(3) Thông qua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9P.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Quyết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định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giao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vụ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10P.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đợi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duyệt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đồng</a:t>
                      </a:r>
                      <a:r>
                        <a:rPr lang="en-US" sz="1400" b="1" baseline="0" dirty="0"/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11P. CN in HĐ-KHCN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12P. C</a:t>
                      </a:r>
                      <a:r>
                        <a:rPr lang="en-US" sz="1400" b="1" dirty="0"/>
                        <a:t>N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gửi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bản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cứng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13P.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KHCN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đã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ký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1591549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8A. Theo </a:t>
                      </a:r>
                      <a:r>
                        <a:rPr lang="en-US" sz="1400" b="1" baseline="0" dirty="0" err="1"/>
                        <a:t>dõi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thực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hiện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gia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hạn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hủy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10A. QĐ </a:t>
                      </a:r>
                      <a:r>
                        <a:rPr lang="en-US" sz="1400" b="1" dirty="0" err="1"/>
                        <a:t>hủy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đề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tài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11A. Theo </a:t>
                      </a:r>
                      <a:r>
                        <a:rPr lang="en-US" sz="1400" b="1" baseline="0" dirty="0" err="1"/>
                        <a:t>dõi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thực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hiện</a:t>
                      </a:r>
                      <a:r>
                        <a:rPr lang="en-US" sz="1400" b="1" baseline="0" dirty="0"/>
                        <a:t> 2 (</a:t>
                      </a:r>
                      <a:r>
                        <a:rPr lang="en-US" sz="1400" b="1" baseline="0" dirty="0" err="1"/>
                        <a:t>gia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hạn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đến</a:t>
                      </a:r>
                      <a:r>
                        <a:rPr lang="en-US" sz="1400" b="1" dirty="0"/>
                        <a:t> …)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8A.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9A.  14P.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14P.  15P.  10A.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14P.  16P.  11A.</a:t>
                      </a: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14P.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đợi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duyệt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Hủy</a:t>
                      </a: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gia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hạn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15P. QĐ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hủy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16P. QĐ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gia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hạn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4088"/>
                  </a:ext>
                </a:extLst>
              </a:tr>
              <a:tr h="390794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12A.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13A. </a:t>
                      </a:r>
                      <a:r>
                        <a:rPr lang="en-US" sz="1400" b="1" dirty="0" err="1"/>
                        <a:t>Đồng</a:t>
                      </a:r>
                      <a:r>
                        <a:rPr lang="en-US" sz="1400" b="1" dirty="0"/>
                        <a:t> ý </a:t>
                      </a:r>
                      <a:r>
                        <a:rPr lang="en-US" sz="1400" b="1" dirty="0" err="1"/>
                        <a:t>cho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r>
                        <a:rPr lang="en-US" sz="1400" b="1" dirty="0"/>
                        <a:t> (</a:t>
                      </a:r>
                      <a:r>
                        <a:rPr lang="en-US" sz="1400" b="1" baseline="0" dirty="0" err="1"/>
                        <a:t>Lịch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r>
                        <a:rPr lang="en-US" sz="1400" b="1" dirty="0"/>
                        <a:t>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14A. Hoàn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tất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hồ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sơ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sau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15A. </a:t>
                      </a:r>
                      <a:r>
                        <a:rPr lang="en-US" sz="1400" b="1" dirty="0" err="1"/>
                        <a:t>Đã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hoàn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tất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endParaRPr lang="en-US" sz="1400" b="1" baseline="0" dirty="0"/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8A. Or 11A.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12A.  17P.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17P.  18P.  8A. Or 11A.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17P.  19P.  13A.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19P.  20P.  8A. Or 11A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19P.  21P.  14A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14A.  22P.  15A.</a:t>
                      </a: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17P.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18P.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ủ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điều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kiện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19P.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Đủ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điều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kiện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20P.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đạt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21P.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đạt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22P. Thanh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lý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KHCN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1813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F298D7E-8BC1-DAFE-56D0-E4D24D64B969}"/>
              </a:ext>
            </a:extLst>
          </p:cNvPr>
          <p:cNvSpPr/>
          <p:nvPr/>
        </p:nvSpPr>
        <p:spPr>
          <a:xfrm>
            <a:off x="8584829" y="-1359464"/>
            <a:ext cx="3607171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Phòng</a:t>
            </a:r>
            <a:r>
              <a:rPr lang="en-US" sz="1600" dirty="0">
                <a:solidFill>
                  <a:schemeClr val="tx1"/>
                </a:solidFill>
              </a:rPr>
              <a:t> KHCN: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Chữ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đen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033CC"/>
                </a:solidFill>
              </a:rPr>
              <a:t>CHỮ XANH = </a:t>
            </a:r>
            <a:r>
              <a:rPr lang="en-US" sz="1600" b="1" dirty="0" err="1">
                <a:solidFill>
                  <a:srgbClr val="0033CC"/>
                </a:solidFill>
              </a:rPr>
              <a:t>cho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phép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chuyển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tình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trạng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và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quyền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tiếp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theo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của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chủ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nhiệm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CE9CC7-93F2-E446-B0E3-3F43990B7B43}"/>
              </a:ext>
            </a:extLst>
          </p:cNvPr>
          <p:cNvSpPr/>
          <p:nvPr/>
        </p:nvSpPr>
        <p:spPr>
          <a:xfrm>
            <a:off x="3406483" y="-715236"/>
            <a:ext cx="3357174" cy="71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Thành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viên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edit dc,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B233B3-E024-24B4-AA78-AE1B4A741299}"/>
              </a:ext>
            </a:extLst>
          </p:cNvPr>
          <p:cNvSpPr/>
          <p:nvPr/>
        </p:nvSpPr>
        <p:spPr>
          <a:xfrm>
            <a:off x="3406483" y="-2358473"/>
            <a:ext cx="3357174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Chữ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đen</a:t>
            </a:r>
            <a:r>
              <a:rPr lang="en-US" sz="1600" b="1" dirty="0">
                <a:solidFill>
                  <a:schemeClr val="tx1"/>
                </a:solidFill>
              </a:rPr>
              <a:t> = </a:t>
            </a:r>
            <a:r>
              <a:rPr lang="en-US" sz="1600" b="1" dirty="0" err="1">
                <a:solidFill>
                  <a:schemeClr val="tx1"/>
                </a:solidFill>
              </a:rPr>
              <a:t>chỉ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đọc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thông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báo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xóa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CHỮ ĐỎ = </a:t>
            </a:r>
            <a:r>
              <a:rPr lang="en-US" sz="1600" b="1" dirty="0" err="1">
                <a:solidFill>
                  <a:srgbClr val="FF0000"/>
                </a:solidFill>
              </a:rPr>
              <a:t>cho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phép</a:t>
            </a:r>
            <a:r>
              <a:rPr lang="en-US" sz="1600" b="1" dirty="0">
                <a:solidFill>
                  <a:srgbClr val="FF0000"/>
                </a:solidFill>
              </a:rPr>
              <a:t> edit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BE9911E-B626-4035-210F-703F1946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765" y="-1329025"/>
            <a:ext cx="247330" cy="215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-2191657" y="-574989"/>
            <a:ext cx="5478756" cy="510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Admin: </a:t>
            </a:r>
            <a:r>
              <a:rPr lang="en-US" sz="2000" b="1" dirty="0" err="1"/>
              <a:t>Quy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NCKH </a:t>
            </a:r>
            <a:r>
              <a:rPr lang="en-US" sz="2000" b="1" dirty="0" err="1"/>
              <a:t>cấp</a:t>
            </a:r>
            <a:r>
              <a:rPr lang="en-US" sz="2000" b="1" dirty="0"/>
              <a:t> </a:t>
            </a:r>
            <a:r>
              <a:rPr lang="en-US" sz="2000" b="1" dirty="0" err="1"/>
              <a:t>trường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346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63E1C0-8DEA-2CC6-2DCD-A581331A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5070659" y="5444943"/>
            <a:ext cx="2263966" cy="573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285642" y="104587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dung HĐ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ý: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3" y="1708698"/>
            <a:ext cx="5350358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dung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yêu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cầu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chỉnh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sửa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xem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file (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84966" y="3349277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320B77-B83D-1CF2-E4DD-4DC7910EC1F0}"/>
              </a:ext>
            </a:extLst>
          </p:cNvPr>
          <p:cNvSpPr txBox="1"/>
          <p:nvPr/>
        </p:nvSpPr>
        <p:spPr>
          <a:xfrm>
            <a:off x="584966" y="4160820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91468" y="3411284"/>
            <a:ext cx="3556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4682953" y="3376388"/>
            <a:ext cx="3001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File BM 05 </a:t>
            </a:r>
            <a:r>
              <a:rPr lang="en-US" sz="1600" dirty="0" err="1">
                <a:solidFill>
                  <a:schemeClr val="tx1"/>
                </a:solidFill>
              </a:rPr>
              <a:t>thuyết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minh</a:t>
            </a:r>
            <a:r>
              <a:rPr lang="en-US" sz="1600" dirty="0">
                <a:solidFill>
                  <a:schemeClr val="tx1"/>
                </a:solidFill>
              </a:rPr>
              <a:t> &lt; 10MB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DF95565-DB8F-D6FF-190B-7E0B8F6D04FE}"/>
              </a:ext>
            </a:extLst>
          </p:cNvPr>
          <p:cNvSpPr/>
          <p:nvPr/>
        </p:nvSpPr>
        <p:spPr>
          <a:xfrm>
            <a:off x="7746334" y="3376387"/>
            <a:ext cx="2490016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970EF-3B9E-AD1A-B45E-C40C7D868259}"/>
              </a:ext>
            </a:extLst>
          </p:cNvPr>
          <p:cNvSpPr/>
          <p:nvPr/>
        </p:nvSpPr>
        <p:spPr>
          <a:xfrm>
            <a:off x="7746333" y="3807293"/>
            <a:ext cx="2490019" cy="36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AE64D5-ACDC-166F-6BC6-9852C7CB4E9C}"/>
              </a:ext>
            </a:extLst>
          </p:cNvPr>
          <p:cNvSpPr/>
          <p:nvPr/>
        </p:nvSpPr>
        <p:spPr>
          <a:xfrm>
            <a:off x="10325125" y="3376387"/>
            <a:ext cx="1281909" cy="363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đổi</a:t>
            </a:r>
            <a:r>
              <a:rPr lang="en-US" dirty="0">
                <a:solidFill>
                  <a:schemeClr val="tx1"/>
                </a:solidFill>
              </a:rPr>
              <a:t> file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4AF27-600D-2A3D-4C32-106BB027BAF5}"/>
              </a:ext>
            </a:extLst>
          </p:cNvPr>
          <p:cNvSpPr txBox="1"/>
          <p:nvPr/>
        </p:nvSpPr>
        <p:spPr>
          <a:xfrm>
            <a:off x="1091469" y="4171408"/>
            <a:ext cx="3163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ý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9CF8D4-9284-8590-2E57-04FBD0CF0E39}"/>
              </a:ext>
            </a:extLst>
          </p:cNvPr>
          <p:cNvSpPr/>
          <p:nvPr/>
        </p:nvSpPr>
        <p:spPr>
          <a:xfrm>
            <a:off x="4682953" y="4144623"/>
            <a:ext cx="210935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lên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file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phản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hồi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1" y="154088"/>
            <a:ext cx="7494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Thao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tác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của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(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7376814" y="5695232"/>
            <a:ext cx="281268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Đẩy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2 (P.KHCN)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9287" y="1770040"/>
            <a:ext cx="161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góp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ý HĐ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902216A-724E-CBC1-0FC6-50341823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45" y="-754153"/>
            <a:ext cx="247330" cy="215417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8896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63E1C0-8DEA-2CC6-2DCD-A581331A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3363893" y="5639047"/>
            <a:ext cx="2263966" cy="573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285642" y="104587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1708698"/>
            <a:ext cx="7814223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Nhảy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tự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động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71805" y="4159696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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320B77-B83D-1CF2-E4DD-4DC7910EC1F0}"/>
              </a:ext>
            </a:extLst>
          </p:cNvPr>
          <p:cNvSpPr txBox="1"/>
          <p:nvPr/>
        </p:nvSpPr>
        <p:spPr>
          <a:xfrm>
            <a:off x="571805" y="4843185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78308" y="4221703"/>
            <a:ext cx="2682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3695793" y="4166906"/>
            <a:ext cx="236705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ngày</a:t>
            </a:r>
            <a:r>
              <a:rPr lang="en-US" sz="1600" dirty="0">
                <a:solidFill>
                  <a:schemeClr val="tx1"/>
                </a:solidFill>
              </a:rPr>
              <a:t> ... </a:t>
            </a:r>
            <a:r>
              <a:rPr lang="en-US" sz="1600" dirty="0" err="1">
                <a:solidFill>
                  <a:schemeClr val="tx1"/>
                </a:solidFill>
              </a:rPr>
              <a:t>Tháng</a:t>
            </a:r>
            <a:r>
              <a:rPr lang="en-US" sz="1600" dirty="0">
                <a:solidFill>
                  <a:schemeClr val="tx1"/>
                </a:solidFill>
              </a:rPr>
              <a:t> ... </a:t>
            </a:r>
            <a:r>
              <a:rPr lang="en-US" sz="1600" dirty="0" err="1">
                <a:solidFill>
                  <a:schemeClr val="tx1"/>
                </a:solidFill>
              </a:rPr>
              <a:t>Năm</a:t>
            </a:r>
            <a:r>
              <a:rPr lang="en-US" sz="1600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4AF27-600D-2A3D-4C32-106BB027BAF5}"/>
              </a:ext>
            </a:extLst>
          </p:cNvPr>
          <p:cNvSpPr txBox="1"/>
          <p:nvPr/>
        </p:nvSpPr>
        <p:spPr>
          <a:xfrm>
            <a:off x="1078308" y="4853773"/>
            <a:ext cx="3163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9CF8D4-9284-8590-2E57-04FBD0CF0E39}"/>
              </a:ext>
            </a:extLst>
          </p:cNvPr>
          <p:cNvSpPr/>
          <p:nvPr/>
        </p:nvSpPr>
        <p:spPr>
          <a:xfrm>
            <a:off x="3694039" y="4761440"/>
            <a:ext cx="160367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15.000.000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1" y="154088"/>
            <a:ext cx="536696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Thao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tác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của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(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KHCN)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8268093" y="5700864"/>
            <a:ext cx="34362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Đẩy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chú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KHCN (P.KHCN)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71805" y="3551662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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78309" y="3613669"/>
            <a:ext cx="208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3285642" y="3545757"/>
            <a:ext cx="236705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0123456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84964" y="2359368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91468" y="2421375"/>
            <a:ext cx="117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3277314" y="2322754"/>
            <a:ext cx="78225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Nhập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địa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nhà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52D1D8-C648-DAB7-C119-50283A4399B8}"/>
              </a:ext>
            </a:extLst>
          </p:cNvPr>
          <p:cNvSpPr txBox="1"/>
          <p:nvPr/>
        </p:nvSpPr>
        <p:spPr>
          <a:xfrm>
            <a:off x="584965" y="2911763"/>
            <a:ext cx="50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1091468" y="2973770"/>
            <a:ext cx="149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3277314" y="2905576"/>
            <a:ext cx="16518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0919 123 456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5853535" y="2958738"/>
            <a:ext cx="149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7197768" y="2890544"/>
            <a:ext cx="16518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.. @uef.edu.vn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5898171" y="3628630"/>
            <a:ext cx="2029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6715162" y="3569240"/>
            <a:ext cx="16518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hàng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8268093" y="3616946"/>
            <a:ext cx="2029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nhánh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9477076" y="3554281"/>
            <a:ext cx="165181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ngân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hàng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6075783" y="4212271"/>
            <a:ext cx="78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6715162" y="4182940"/>
            <a:ext cx="25678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ngày</a:t>
            </a:r>
            <a:r>
              <a:rPr lang="en-US" sz="1600" dirty="0">
                <a:solidFill>
                  <a:schemeClr val="tx1"/>
                </a:solidFill>
              </a:rPr>
              <a:t> ... </a:t>
            </a:r>
            <a:r>
              <a:rPr lang="en-US" sz="1600" dirty="0" err="1">
                <a:solidFill>
                  <a:schemeClr val="tx1"/>
                </a:solidFill>
              </a:rPr>
              <a:t>Tháng</a:t>
            </a:r>
            <a:r>
              <a:rPr lang="en-US" sz="1600" dirty="0">
                <a:solidFill>
                  <a:schemeClr val="tx1"/>
                </a:solidFill>
              </a:rPr>
              <a:t> ... </a:t>
            </a:r>
            <a:r>
              <a:rPr lang="en-US" sz="1600" dirty="0" err="1">
                <a:solidFill>
                  <a:schemeClr val="tx1"/>
                </a:solidFill>
              </a:rPr>
              <a:t>Năm</a:t>
            </a:r>
            <a:r>
              <a:rPr lang="en-US" sz="1600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5297714" y="4829584"/>
            <a:ext cx="78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ko-KR" b="1" dirty="0" err="1">
                <a:latin typeface="Times New Roman" panose="02020603050405020304" pitchFamily="18" charset="0"/>
              </a:rPr>
              <a:t>Đồng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6342022" y="4858580"/>
            <a:ext cx="121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altLang="ko-KR" b="1" dirty="0" err="1">
                <a:latin typeface="Times New Roman" panose="02020603050405020304" pitchFamily="18" charset="0"/>
              </a:rPr>
              <a:t>Bằng</a:t>
            </a:r>
            <a:r>
              <a:rPr lang="en-AU" altLang="ko-KR" b="1" dirty="0">
                <a:latin typeface="Times New Roman" panose="02020603050405020304" pitchFamily="18" charset="0"/>
              </a:rPr>
              <a:t> </a:t>
            </a:r>
            <a:r>
              <a:rPr lang="en-AU" altLang="ko-KR" b="1" dirty="0" err="1">
                <a:latin typeface="Times New Roman" panose="02020603050405020304" pitchFamily="18" charset="0"/>
              </a:rPr>
              <a:t>chữ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14A7AA-9FE1-0A53-A5FB-7D2C963993F3}"/>
              </a:ext>
            </a:extLst>
          </p:cNvPr>
          <p:cNvSpPr/>
          <p:nvPr/>
        </p:nvSpPr>
        <p:spPr>
          <a:xfrm>
            <a:off x="7561014" y="4764215"/>
            <a:ext cx="256789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CDB082-E1D5-7CE5-0B49-5719A90CD81E}"/>
              </a:ext>
            </a:extLst>
          </p:cNvPr>
          <p:cNvSpPr txBox="1"/>
          <p:nvPr/>
        </p:nvSpPr>
        <p:spPr>
          <a:xfrm>
            <a:off x="3202700" y="4221703"/>
            <a:ext cx="78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42216" y="5455517"/>
            <a:ext cx="1183529" cy="89167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Tải</a:t>
            </a:r>
            <a:r>
              <a:rPr lang="en-US" dirty="0">
                <a:solidFill>
                  <a:srgbClr val="FF0000"/>
                </a:solidFill>
              </a:rPr>
              <a:t> file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xuống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97290" y="5728060"/>
            <a:ext cx="2005736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Gửi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-3439886" y="2052043"/>
            <a:ext cx="339502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P.KHCN </a:t>
            </a:r>
            <a:r>
              <a:rPr lang="en-US" sz="1800" b="1" dirty="0" err="1">
                <a:solidFill>
                  <a:srgbClr val="FF0000"/>
                </a:solidFill>
              </a:rPr>
              <a:t>sẽ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cung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cấp</a:t>
            </a:r>
            <a:r>
              <a:rPr lang="en-US" sz="1800" b="1" dirty="0">
                <a:solidFill>
                  <a:srgbClr val="FF0000"/>
                </a:solidFill>
              </a:rPr>
              <a:t> file HỢP ĐỒNG </a:t>
            </a:r>
            <a:r>
              <a:rPr lang="en-US" sz="1800" b="1" dirty="0" err="1">
                <a:solidFill>
                  <a:srgbClr val="FF0000"/>
                </a:solidFill>
              </a:rPr>
              <a:t>có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để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trống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danh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mục</a:t>
            </a:r>
            <a:r>
              <a:rPr lang="en-US" sz="1800" b="1" dirty="0">
                <a:solidFill>
                  <a:srgbClr val="FF0000"/>
                </a:solidFill>
              </a:rPr>
              <a:t> ……</a:t>
            </a:r>
          </a:p>
        </p:txBody>
      </p:sp>
      <p:cxnSp>
        <p:nvCxnSpPr>
          <p:cNvPr id="6" name="Straight Arrow Connector 5"/>
          <p:cNvCxnSpPr>
            <a:stCxn id="21" idx="1"/>
            <a:endCxn id="53" idx="3"/>
          </p:cNvCxnSpPr>
          <p:nvPr/>
        </p:nvCxnSpPr>
        <p:spPr>
          <a:xfrm flipH="1">
            <a:off x="-44864" y="1319491"/>
            <a:ext cx="629829" cy="10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5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63E1C0-8DEA-2CC6-2DCD-A581331A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2568066" y="5537447"/>
            <a:ext cx="2263966" cy="573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285642" y="104587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1708698"/>
            <a:ext cx="4363387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1" y="154088"/>
            <a:ext cx="82773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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Thao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tác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của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(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in,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nộp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-KHCN)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8015253" y="5604948"/>
            <a:ext cx="34362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Đẩy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chú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CN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gửi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cứng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P.KHCN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46389" y="5549341"/>
            <a:ext cx="1183529" cy="54411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Gửi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>
                <a:solidFill>
                  <a:srgbClr val="FF0000"/>
                </a:solidFill>
              </a:rPr>
              <a:t> HĐ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801463" y="5626460"/>
            <a:ext cx="2334156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Đồng</a:t>
            </a:r>
            <a:r>
              <a:rPr lang="en-US" dirty="0">
                <a:solidFill>
                  <a:schemeClr val="bg1"/>
                </a:solidFill>
              </a:rPr>
              <a:t> ý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cứng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01127" y="1739881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do P.KHCN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614314" y="3101061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120821" y="3120454"/>
            <a:ext cx="2038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in,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3134066"/>
            <a:ext cx="7814222" cy="216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1/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Trường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điều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chỉnh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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highlight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chỗ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thay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đổi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lại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file HĐ.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docx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2/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Trường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điều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chỉnh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in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01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bản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thuyết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minh, 04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bản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Ký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tên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đầy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thành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Trưởng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vị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Phần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BGH do P.KHCN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trình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ký</a:t>
            </a:r>
            <a:endParaRPr lang="en-US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Bản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cứng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đầy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P.KHCN (07.04) </a:t>
            </a:r>
          </a:p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Điện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thoại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hỗ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trợ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: …..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endCxn id="49" idx="1"/>
          </p:cNvCxnSpPr>
          <p:nvPr/>
        </p:nvCxnSpPr>
        <p:spPr>
          <a:xfrm>
            <a:off x="7135619" y="5834743"/>
            <a:ext cx="879634" cy="93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4731658" y="6605265"/>
            <a:ext cx="34362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Đẩy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chú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KHCN (</a:t>
            </a:r>
            <a:r>
              <a:rPr lang="en-US" b="1" dirty="0" err="1"/>
              <a:t>lần</a:t>
            </a:r>
            <a:r>
              <a:rPr lang="en-US" b="1" dirty="0"/>
              <a:t> 2)</a:t>
            </a:r>
          </a:p>
        </p:txBody>
      </p:sp>
      <p:cxnSp>
        <p:nvCxnSpPr>
          <p:cNvPr id="66" name="Elbow Connector 65"/>
          <p:cNvCxnSpPr>
            <a:stCxn id="2" idx="2"/>
            <a:endCxn id="65" idx="1"/>
          </p:cNvCxnSpPr>
          <p:nvPr/>
        </p:nvCxnSpPr>
        <p:spPr>
          <a:xfrm rot="16200000" flipH="1">
            <a:off x="3967420" y="6164193"/>
            <a:ext cx="834972" cy="693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2360918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2380311"/>
            <a:ext cx="214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Nộp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2375901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điều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chỉnh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15253" y="2446724"/>
            <a:ext cx="3971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highlight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điều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chỉnh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D5E6C-4478-61B7-ADFF-CC4E4657C36D}"/>
              </a:ext>
            </a:extLst>
          </p:cNvPr>
          <p:cNvSpPr txBox="1"/>
          <p:nvPr/>
        </p:nvSpPr>
        <p:spPr>
          <a:xfrm>
            <a:off x="2585716" y="7802151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endParaRPr lang="en-US" sz="1800" b="1" baseline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B343D-072D-2205-245E-E05591CF3EA8}"/>
              </a:ext>
            </a:extLst>
          </p:cNvPr>
          <p:cNvSpPr txBox="1"/>
          <p:nvPr/>
        </p:nvSpPr>
        <p:spPr>
          <a:xfrm>
            <a:off x="4653509" y="8583538"/>
            <a:ext cx="4555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Hợp</a:t>
            </a:r>
            <a:r>
              <a:rPr lang="en-US" sz="1200" b="1" dirty="0"/>
              <a:t> </a:t>
            </a:r>
            <a:r>
              <a:rPr lang="en-US" sz="1200" b="1" dirty="0" err="1"/>
              <a:t>đồng</a:t>
            </a:r>
            <a:r>
              <a:rPr lang="en-US" sz="1200" b="1" dirty="0"/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Hiệu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trưởng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/>
              <a:t>đã</a:t>
            </a:r>
            <a:r>
              <a:rPr lang="en-US" sz="1200" b="1" dirty="0"/>
              <a:t> </a:t>
            </a:r>
            <a:r>
              <a:rPr lang="en-US" sz="1200" b="1" dirty="0" err="1"/>
              <a:t>ký</a:t>
            </a:r>
            <a:r>
              <a:rPr lang="en-US" sz="1200" b="1" dirty="0"/>
              <a:t>: </a:t>
            </a:r>
            <a:r>
              <a:rPr lang="en-US" sz="1200" b="1" dirty="0" err="1"/>
              <a:t>H</a:t>
            </a:r>
            <a:r>
              <a:rPr lang="en-US" sz="1200" b="1" dirty="0" err="1">
                <a:solidFill>
                  <a:srgbClr val="0033CC"/>
                </a:solidFill>
              </a:rPr>
              <a:t>Đ_KHCN_tên</a:t>
            </a:r>
            <a:r>
              <a:rPr lang="en-US" sz="1200" b="1" dirty="0">
                <a:solidFill>
                  <a:srgbClr val="0033CC"/>
                </a:solidFill>
              </a:rPr>
              <a:t> GV. </a:t>
            </a:r>
            <a:r>
              <a:rPr lang="en-US" sz="1200" b="1" dirty="0">
                <a:solidFill>
                  <a:srgbClr val="FF0000"/>
                </a:solidFill>
              </a:rPr>
              <a:t>SCAN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7B70A-2A72-A790-5972-E8F5E65B2935}"/>
              </a:ext>
            </a:extLst>
          </p:cNvPr>
          <p:cNvSpPr txBox="1"/>
          <p:nvPr/>
        </p:nvSpPr>
        <p:spPr>
          <a:xfrm>
            <a:off x="8563089" y="7995685"/>
            <a:ext cx="234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Hợp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đồng</a:t>
            </a:r>
            <a:r>
              <a:rPr lang="en-US" sz="1800" b="1" baseline="0" dirty="0">
                <a:solidFill>
                  <a:srgbClr val="0033CC"/>
                </a:solidFill>
              </a:rPr>
              <a:t> KHCN </a:t>
            </a:r>
            <a:r>
              <a:rPr lang="en-US" sz="1800" b="1" baseline="0" dirty="0" err="1">
                <a:solidFill>
                  <a:srgbClr val="0033CC"/>
                </a:solidFill>
              </a:rPr>
              <a:t>đã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ký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8" name="Connector: Elbow 170">
            <a:extLst>
              <a:ext uri="{FF2B5EF4-FFF2-40B4-BE49-F238E27FC236}">
                <a16:creationId xmlns:a16="http://schemas.microsoft.com/office/drawing/2014/main" id="{8C3B25EA-2B7D-BA7E-8D34-FFBF62E1AD41}"/>
              </a:ext>
            </a:extLst>
          </p:cNvPr>
          <p:cNvCxnSpPr>
            <a:stCxn id="7" idx="2"/>
            <a:endCxn id="3" idx="2"/>
          </p:cNvCxnSpPr>
          <p:nvPr/>
        </p:nvCxnSpPr>
        <p:spPr>
          <a:xfrm rot="5400000" flipH="1">
            <a:off x="6657825" y="5289456"/>
            <a:ext cx="193534" cy="5957588"/>
          </a:xfrm>
          <a:prstGeom prst="bentConnector3">
            <a:avLst>
              <a:gd name="adj1" fmla="val -118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06271F-3DA8-4D97-9E26-AE1399BF8F0D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>
            <a:off x="9733386" y="6251279"/>
            <a:ext cx="0" cy="1744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26375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998478" y="1409250"/>
            <a:ext cx="8195044" cy="2953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 err="1">
                <a:latin typeface="Calibri" panose="020F0502020204030204" pitchFamily="34" charset="0"/>
              </a:rPr>
              <a:t>Mục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tiêu</a:t>
            </a:r>
            <a:r>
              <a:rPr lang="en-US" altLang="ko-KR" b="1" dirty="0">
                <a:latin typeface="Calibri" panose="020F0502020204030204" pitchFamily="34" charset="0"/>
              </a:rPr>
              <a:t>: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vi-VN" altLang="ko-KR" b="1" dirty="0">
                <a:latin typeface="Calibri" panose="020F0502020204030204" pitchFamily="34" charset="0"/>
              </a:rPr>
              <a:t>Xây dựng phần mềm quản lý đề tài </a:t>
            </a:r>
            <a:r>
              <a:rPr lang="en-US" altLang="ko-KR" b="1" dirty="0">
                <a:latin typeface="Calibri" panose="020F0502020204030204" pitchFamily="34" charset="0"/>
              </a:rPr>
              <a:t>NCKH </a:t>
            </a:r>
            <a:r>
              <a:rPr lang="vi-VN" altLang="ko-KR" b="1" dirty="0">
                <a:latin typeface="Calibri" panose="020F0502020204030204" pitchFamily="34" charset="0"/>
              </a:rPr>
              <a:t>cấp trường cho GV, SV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altLang="ko-KR" b="1" dirty="0">
                <a:latin typeface="Calibri" panose="020F0502020204030204" pitchFamily="34" charset="0"/>
              </a:rPr>
              <a:t>Liên </a:t>
            </a:r>
            <a:r>
              <a:rPr lang="en-US" altLang="ko-KR" b="1" dirty="0" err="1">
                <a:latin typeface="Calibri" panose="020F0502020204030204" pitchFamily="34" charset="0"/>
              </a:rPr>
              <a:t>kết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lý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lịch</a:t>
            </a:r>
            <a:r>
              <a:rPr lang="en-US" altLang="ko-KR" b="1" dirty="0">
                <a:latin typeface="Calibri" panose="020F0502020204030204" pitchFamily="34" charset="0"/>
              </a:rPr>
              <a:t> khoa </a:t>
            </a:r>
            <a:r>
              <a:rPr lang="en-US" altLang="ko-KR" b="1" dirty="0" err="1">
                <a:latin typeface="Calibri" panose="020F0502020204030204" pitchFamily="34" charset="0"/>
              </a:rPr>
              <a:t>học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của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cá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nhân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lúc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đăng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ký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đề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tài</a:t>
            </a:r>
            <a:endParaRPr lang="vi-VN" altLang="ko-KR" b="1" dirty="0">
              <a:latin typeface="Calibri" panose="020F0502020204030204" pitchFamily="34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vi-VN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Tích hợp vào hệ thống quản lý chung có sẵn thông tin CB-GV-NV</a:t>
            </a:r>
            <a:endParaRPr lang="en-US" altLang="ko-KR" b="1" dirty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vi-VN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Chuyển dữ liệu </a:t>
            </a:r>
            <a:r>
              <a:rPr lang="en-US" altLang="ko-KR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các</a:t>
            </a:r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đề</a:t>
            </a:r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tài</a:t>
            </a:r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nghiệm</a:t>
            </a:r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</a:t>
            </a:r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vi-VN" altLang="ko-KR" b="1" dirty="0">
                <a:solidFill>
                  <a:srgbClr val="0033CC"/>
                </a:solidFill>
                <a:latin typeface="Calibri" panose="020F0502020204030204" pitchFamily="34" charset="0"/>
              </a:rPr>
              <a:t>vào kê khai khối lượng NCKH </a:t>
            </a:r>
            <a:endParaRPr lang="en-US" altLang="ko-KR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62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0" y="-12221"/>
            <a:ext cx="5329304" cy="510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Admin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nghiệm</a:t>
            </a:r>
            <a:r>
              <a:rPr lang="en-US" sz="2000" b="1" dirty="0"/>
              <a:t> </a:t>
            </a:r>
            <a:r>
              <a:rPr lang="en-US" sz="2000" b="1" dirty="0" err="1"/>
              <a:t>thu</a:t>
            </a:r>
            <a:r>
              <a:rPr lang="en-US" sz="2000" b="1" dirty="0"/>
              <a:t>/</a:t>
            </a:r>
            <a:r>
              <a:rPr lang="en-US" sz="2000" b="1" dirty="0" err="1"/>
              <a:t>gia</a:t>
            </a:r>
            <a:r>
              <a:rPr lang="en-US" sz="2000" b="1" dirty="0"/>
              <a:t> </a:t>
            </a:r>
            <a:r>
              <a:rPr lang="en-US" sz="2000" b="1" dirty="0" err="1"/>
              <a:t>hạn</a:t>
            </a:r>
            <a:r>
              <a:rPr lang="en-US" sz="2000" b="1" dirty="0"/>
              <a:t>/</a:t>
            </a:r>
            <a:r>
              <a:rPr lang="en-US" sz="2000" b="1" dirty="0" err="1"/>
              <a:t>hủy</a:t>
            </a:r>
            <a:r>
              <a:rPr lang="en-US" sz="2000" b="1" dirty="0"/>
              <a:t> </a:t>
            </a:r>
            <a:r>
              <a:rPr lang="en-US" sz="2000" b="1" dirty="0" err="1"/>
              <a:t>đề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546097" y="2516511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gia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hạn</a:t>
            </a:r>
            <a:r>
              <a:rPr lang="en-US" sz="1800" b="1" dirty="0">
                <a:solidFill>
                  <a:srgbClr val="FF0000"/>
                </a:solidFill>
              </a:rPr>
              <a:t>/</a:t>
            </a:r>
            <a:r>
              <a:rPr lang="en-US" sz="1800" b="1" dirty="0" err="1">
                <a:solidFill>
                  <a:srgbClr val="FF0000"/>
                </a:solidFill>
              </a:rPr>
              <a:t>hủy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FC92D-A6F3-4011-CFE9-4CBAECB3E445}"/>
              </a:ext>
            </a:extLst>
          </p:cNvPr>
          <p:cNvSpPr txBox="1"/>
          <p:nvPr/>
        </p:nvSpPr>
        <p:spPr>
          <a:xfrm>
            <a:off x="546097" y="4521518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nghiệm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598B9-3FD1-06EE-A2AF-14E6CE1B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2516511"/>
            <a:ext cx="247330" cy="215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B00E02-5AEB-475A-EE91-EF9D5CAF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4521518"/>
            <a:ext cx="247330" cy="215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546097" y="1960977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endParaRPr lang="en-US" sz="1800" b="1" baseline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7F0237-4F66-72DE-E2C8-186E50569DF2}"/>
              </a:ext>
            </a:extLst>
          </p:cNvPr>
          <p:cNvSpPr/>
          <p:nvPr/>
        </p:nvSpPr>
        <p:spPr>
          <a:xfrm>
            <a:off x="546100" y="1235030"/>
            <a:ext cx="2380160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Chủ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nhiệm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80403-579A-18F9-A31B-5EAAEA042139}"/>
              </a:ext>
            </a:extLst>
          </p:cNvPr>
          <p:cNvSpPr/>
          <p:nvPr/>
        </p:nvSpPr>
        <p:spPr>
          <a:xfrm>
            <a:off x="5155089" y="1235030"/>
            <a:ext cx="1982309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Phòng</a:t>
            </a:r>
            <a:r>
              <a:rPr lang="en-US" b="1" dirty="0">
                <a:solidFill>
                  <a:schemeClr val="tx1"/>
                </a:solidFill>
              </a:rPr>
              <a:t> KHCN: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5155088" y="4351303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/>
              <a:t>Đang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đợi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duyệt</a:t>
            </a:r>
            <a:r>
              <a:rPr lang="en-US" sz="1800" b="1" baseline="0" dirty="0"/>
              <a:t> NT</a:t>
            </a:r>
          </a:p>
        </p:txBody>
      </p:sp>
      <p:cxnSp>
        <p:nvCxnSpPr>
          <p:cNvPr id="14" name="Elbow Connector 13"/>
          <p:cNvCxnSpPr>
            <a:stCxn id="5" idx="3"/>
            <a:endCxn id="13" idx="1"/>
          </p:cNvCxnSpPr>
          <p:nvPr/>
        </p:nvCxnSpPr>
        <p:spPr>
          <a:xfrm flipV="1">
            <a:off x="2926260" y="4535969"/>
            <a:ext cx="2228828" cy="1702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6692"/>
              </p:ext>
            </p:extLst>
          </p:nvPr>
        </p:nvGraphicFramePr>
        <p:xfrm>
          <a:off x="147731" y="5689053"/>
          <a:ext cx="11779006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77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896411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645424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1006721">
                  <a:extLst>
                    <a:ext uri="{9D8B030D-6E8A-4147-A177-3AD203B41FA5}">
                      <a16:colId xmlns:a16="http://schemas.microsoft.com/office/drawing/2014/main" val="1872549732"/>
                    </a:ext>
                  </a:extLst>
                </a:gridCol>
                <a:gridCol w="959183">
                  <a:extLst>
                    <a:ext uri="{9D8B030D-6E8A-4147-A177-3AD203B41FA5}">
                      <a16:colId xmlns:a16="http://schemas.microsoft.com/office/drawing/2014/main" val="3598308755"/>
                    </a:ext>
                  </a:extLst>
                </a:gridCol>
                <a:gridCol w="773274">
                  <a:extLst>
                    <a:ext uri="{9D8B030D-6E8A-4147-A177-3AD203B41FA5}">
                      <a16:colId xmlns:a16="http://schemas.microsoft.com/office/drawing/2014/main" val="1636414872"/>
                    </a:ext>
                  </a:extLst>
                </a:gridCol>
                <a:gridCol w="1635073">
                  <a:extLst>
                    <a:ext uri="{9D8B030D-6E8A-4147-A177-3AD203B41FA5}">
                      <a16:colId xmlns:a16="http://schemas.microsoft.com/office/drawing/2014/main" val="3066374050"/>
                    </a:ext>
                  </a:extLst>
                </a:gridCol>
                <a:gridCol w="1409421">
                  <a:extLst>
                    <a:ext uri="{9D8B030D-6E8A-4147-A177-3AD203B41FA5}">
                      <a16:colId xmlns:a16="http://schemas.microsoft.com/office/drawing/2014/main" val="4151666881"/>
                    </a:ext>
                  </a:extLst>
                </a:gridCol>
                <a:gridCol w="2271222">
                  <a:extLst>
                    <a:ext uri="{9D8B030D-6E8A-4147-A177-3AD203B41FA5}">
                      <a16:colId xmlns:a16="http://schemas.microsoft.com/office/drawing/2014/main" val="1408320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số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Năm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học</a:t>
                      </a:r>
                      <a:r>
                        <a:rPr lang="en-US" sz="1400" baseline="0" dirty="0"/>
                        <a:t>/</a:t>
                      </a:r>
                      <a:r>
                        <a:rPr lang="en-US" sz="1400" dirty="0" err="1"/>
                        <a:t>Đợt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Thời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hạn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thực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hiện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phẩm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sổ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Kinh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phí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trợ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theo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sp</a:t>
                      </a:r>
                      <a:r>
                        <a:rPr lang="en-US" sz="1400" baseline="0" dirty="0"/>
                        <a:t>, P.KHCN </a:t>
                      </a:r>
                      <a:r>
                        <a:rPr lang="en-US" sz="1400" baseline="0" dirty="0" err="1"/>
                        <a:t>nhập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Thao </a:t>
                      </a:r>
                      <a:r>
                        <a:rPr lang="en-US" sz="1400" dirty="0" err="1"/>
                        <a:t>tác</a:t>
                      </a:r>
                      <a:r>
                        <a:rPr lang="en-US" sz="1400" dirty="0"/>
                        <a:t> (do </a:t>
                      </a: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</a:t>
                      </a:r>
                      <a:r>
                        <a:rPr lang="en-US" sz="1400" baseline="0" dirty="0" err="1"/>
                        <a:t>rạng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thái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sổ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chọn</a:t>
                      </a:r>
                      <a:r>
                        <a:rPr lang="en-US" sz="1400" baseline="0" dirty="0"/>
                        <a:t> do P.KHCN)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2024/01/33/KHCN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Nghiên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cứu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định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hành</a:t>
                      </a:r>
                      <a:r>
                        <a:rPr lang="en-US" sz="1400" dirty="0"/>
                        <a:t> vi </a:t>
                      </a:r>
                      <a:r>
                        <a:rPr lang="en-US" sz="1400" dirty="0" err="1"/>
                        <a:t>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trực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tuyến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2023-2024 </a:t>
                      </a:r>
                      <a:r>
                        <a:rPr lang="en-US" sz="1400" dirty="0" err="1"/>
                        <a:t>Đợt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  <a:r>
                        <a:rPr lang="en-US" sz="1400" dirty="0" err="1"/>
                        <a:t>tháng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từ</a:t>
                      </a:r>
                      <a:r>
                        <a:rPr lang="en-US" sz="1400" dirty="0"/>
                        <a:t> 12/2023 </a:t>
                      </a:r>
                      <a:r>
                        <a:rPr lang="en-US" sz="1400" dirty="0" err="1"/>
                        <a:t>đến</a:t>
                      </a:r>
                      <a:r>
                        <a:rPr lang="en-US" sz="1400" dirty="0"/>
                        <a:t> 12/2024)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/ Thành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viên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link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dữ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liệu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qua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tk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UEF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nội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bộ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bằng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mã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NV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Theo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dõi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ít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giao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nhiệm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vụ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P.KHCN - </a:t>
                      </a:r>
                      <a:r>
                        <a:rPr lang="en-US" sz="1400" dirty="0" err="1"/>
                        <a:t>Nguyễn</a:t>
                      </a:r>
                      <a:r>
                        <a:rPr lang="en-US" sz="1400" dirty="0"/>
                        <a:t> Thành </a:t>
                      </a:r>
                      <a:r>
                        <a:rPr lang="en-US" sz="1400" dirty="0" err="1"/>
                        <a:t>Luân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chỉnh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sửa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đề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cương</a:t>
                      </a:r>
                      <a:r>
                        <a:rPr lang="en-US" sz="1400" dirty="0"/>
                        <a:t>, ….)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Theo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dõi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thực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hiện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Đã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hoàn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thành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1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8082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en-US" sz="1400" b="1" dirty="0" err="1"/>
                        <a:t>Tổng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8068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26259" y="4704393"/>
            <a:ext cx="139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br>
              <a:rPr lang="en-US" sz="1200" b="1" dirty="0"/>
            </a:br>
            <a:r>
              <a:rPr lang="en-US" sz="1200" b="1" dirty="0" err="1">
                <a:solidFill>
                  <a:srgbClr val="0033CC"/>
                </a:solidFill>
              </a:rPr>
              <a:t>Baocao_tên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  <a:p>
            <a:r>
              <a:rPr lang="en-US" sz="1200" b="1" dirty="0" err="1">
                <a:solidFill>
                  <a:srgbClr val="0033CC"/>
                </a:solidFill>
              </a:rPr>
              <a:t>Baibao_tên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cxnSp>
        <p:nvCxnSpPr>
          <p:cNvPr id="30" name="Straight Arrow Connector 29"/>
          <p:cNvCxnSpPr>
            <a:endCxn id="5" idx="0"/>
          </p:cNvCxnSpPr>
          <p:nvPr/>
        </p:nvCxnSpPr>
        <p:spPr>
          <a:xfrm>
            <a:off x="1736178" y="4248102"/>
            <a:ext cx="1" cy="273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5155088" y="1960977"/>
            <a:ext cx="3016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đợi</a:t>
            </a:r>
            <a:r>
              <a:rPr lang="en-US" b="1" dirty="0"/>
              <a:t>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Hủy</a:t>
            </a:r>
            <a:r>
              <a:rPr lang="en-US" b="1" dirty="0"/>
              <a:t>/</a:t>
            </a:r>
            <a:r>
              <a:rPr lang="en-US" b="1" dirty="0" err="1"/>
              <a:t>gia</a:t>
            </a:r>
            <a:r>
              <a:rPr lang="en-US" b="1" dirty="0"/>
              <a:t> </a:t>
            </a:r>
            <a:r>
              <a:rPr lang="en-US" b="1" dirty="0" err="1"/>
              <a:t>hạn</a:t>
            </a:r>
            <a:endParaRPr lang="en-US" b="1" dirty="0"/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2926259" y="2181128"/>
            <a:ext cx="2228828" cy="528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1393" y="2301053"/>
            <a:ext cx="139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br>
              <a:rPr lang="en-US" sz="1200" b="1" dirty="0"/>
            </a:br>
            <a:r>
              <a:rPr lang="en-US" sz="1200" b="1" dirty="0" err="1">
                <a:solidFill>
                  <a:srgbClr val="0033CC"/>
                </a:solidFill>
              </a:rPr>
              <a:t>Đơn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hủy_Tên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5155087" y="2845741"/>
            <a:ext cx="2380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rgbClr val="0033CC"/>
                </a:solidFill>
              </a:rPr>
              <a:t>QĐ </a:t>
            </a:r>
            <a:r>
              <a:rPr lang="en-US" b="1" dirty="0" err="1">
                <a:solidFill>
                  <a:srgbClr val="0033CC"/>
                </a:solidFill>
              </a:rPr>
              <a:t>hủy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555885" y="3049816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dirty="0"/>
              <a:t>QĐ </a:t>
            </a:r>
            <a:r>
              <a:rPr lang="en-US" b="1" dirty="0" err="1"/>
              <a:t>hủy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8447314" y="2863406"/>
            <a:ext cx="2342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rgbClr val="0033CC"/>
                </a:solidFill>
              </a:rPr>
              <a:t>QĐ </a:t>
            </a:r>
            <a:r>
              <a:rPr lang="en-US" b="1" dirty="0" err="1">
                <a:solidFill>
                  <a:srgbClr val="0033CC"/>
                </a:solidFill>
              </a:rPr>
              <a:t>gia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hạn</a:t>
            </a:r>
            <a:endParaRPr lang="en-US" b="1" dirty="0">
              <a:solidFill>
                <a:srgbClr val="0033CC"/>
              </a:solidFill>
            </a:endParaRPr>
          </a:p>
        </p:txBody>
      </p:sp>
      <p:cxnSp>
        <p:nvCxnSpPr>
          <p:cNvPr id="19" name="Elbow Connector 18"/>
          <p:cNvCxnSpPr>
            <a:stCxn id="32" idx="1"/>
            <a:endCxn id="34" idx="3"/>
          </p:cNvCxnSpPr>
          <p:nvPr/>
        </p:nvCxnSpPr>
        <p:spPr>
          <a:xfrm rot="10800000" flipV="1">
            <a:off x="2936049" y="3030406"/>
            <a:ext cx="2219039" cy="20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537825" y="3595872"/>
            <a:ext cx="2380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r>
              <a:rPr lang="en-US" sz="1800" b="1" baseline="0" dirty="0"/>
              <a:t> 2 (</a:t>
            </a:r>
            <a:r>
              <a:rPr lang="en-US" sz="1800" b="1" baseline="0" dirty="0" err="1"/>
              <a:t>gia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hạn</a:t>
            </a:r>
            <a:r>
              <a:rPr lang="en-US" sz="1800" b="1" dirty="0"/>
              <a:t> </a:t>
            </a:r>
            <a:r>
              <a:rPr lang="en-US" sz="1800" b="1" dirty="0" err="1"/>
              <a:t>đến</a:t>
            </a:r>
            <a:r>
              <a:rPr lang="en-US" sz="1800" b="1" dirty="0"/>
              <a:t> …)</a:t>
            </a:r>
            <a:endParaRPr lang="en-US" sz="1800" b="1" baseline="0" dirty="0"/>
          </a:p>
        </p:txBody>
      </p:sp>
      <p:cxnSp>
        <p:nvCxnSpPr>
          <p:cNvPr id="37" name="Elbow Connector 36"/>
          <p:cNvCxnSpPr>
            <a:stCxn id="35" idx="2"/>
          </p:cNvCxnSpPr>
          <p:nvPr/>
        </p:nvCxnSpPr>
        <p:spPr>
          <a:xfrm rot="5400000">
            <a:off x="5894146" y="238520"/>
            <a:ext cx="730150" cy="6718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1393" y="2693479"/>
            <a:ext cx="152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33CC"/>
                </a:solidFill>
              </a:rPr>
              <a:t>Đơn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gia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hạn_Tên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cxnSp>
        <p:nvCxnSpPr>
          <p:cNvPr id="51" name="Elbow Connector 50"/>
          <p:cNvCxnSpPr>
            <a:stCxn id="28" idx="2"/>
            <a:endCxn id="32" idx="0"/>
          </p:cNvCxnSpPr>
          <p:nvPr/>
        </p:nvCxnSpPr>
        <p:spPr>
          <a:xfrm rot="5400000">
            <a:off x="6246527" y="2428952"/>
            <a:ext cx="515432" cy="318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8" idx="2"/>
            <a:endCxn id="35" idx="0"/>
          </p:cNvCxnSpPr>
          <p:nvPr/>
        </p:nvCxnSpPr>
        <p:spPr>
          <a:xfrm rot="16200000" flipH="1">
            <a:off x="7874367" y="1119258"/>
            <a:ext cx="533097" cy="2955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865503" y="2273066"/>
            <a:ext cx="152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33CC"/>
                </a:solidFill>
              </a:rPr>
              <a:t>Đơn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gia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hạn_Tên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32375" y="2593073"/>
            <a:ext cx="126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33CC"/>
                </a:solidFill>
              </a:rPr>
              <a:t>Đơn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hủy_Tên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cxnSp>
        <p:nvCxnSpPr>
          <p:cNvPr id="67" name="Straight Arrow Connector 66"/>
          <p:cNvCxnSpPr>
            <a:stCxn id="5" idx="1"/>
          </p:cNvCxnSpPr>
          <p:nvPr/>
        </p:nvCxnSpPr>
        <p:spPr>
          <a:xfrm flipH="1" flipV="1">
            <a:off x="-666602" y="3302222"/>
            <a:ext cx="1212699" cy="140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473713" y="2832603"/>
            <a:ext cx="2793017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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đơn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, BM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Kèm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file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biểu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mẫu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70" name="Straight Arrow Connector 69"/>
          <p:cNvCxnSpPr>
            <a:endCxn id="69" idx="3"/>
          </p:cNvCxnSpPr>
          <p:nvPr/>
        </p:nvCxnSpPr>
        <p:spPr>
          <a:xfrm flipH="1">
            <a:off x="-680696" y="2690081"/>
            <a:ext cx="1212699" cy="61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3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AFE758-063A-EAB8-B0A9-4D723002AD42}"/>
              </a:ext>
            </a:extLst>
          </p:cNvPr>
          <p:cNvSpPr/>
          <p:nvPr/>
        </p:nvSpPr>
        <p:spPr>
          <a:xfrm>
            <a:off x="0" y="2371"/>
            <a:ext cx="3647121" cy="5101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Admin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FC92D-A6F3-4011-CFE9-4CBAECB3E445}"/>
              </a:ext>
            </a:extLst>
          </p:cNvPr>
          <p:cNvSpPr txBox="1"/>
          <p:nvPr/>
        </p:nvSpPr>
        <p:spPr>
          <a:xfrm>
            <a:off x="546096" y="3339110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nghiệm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00E02-5AEB-475A-EE91-EF9D5CAF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0" y="3339110"/>
            <a:ext cx="247330" cy="215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546097" y="1708668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endParaRPr lang="en-US" sz="1800" b="1" baseline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7F0237-4F66-72DE-E2C8-186E50569DF2}"/>
              </a:ext>
            </a:extLst>
          </p:cNvPr>
          <p:cNvSpPr/>
          <p:nvPr/>
        </p:nvSpPr>
        <p:spPr>
          <a:xfrm>
            <a:off x="546100" y="930235"/>
            <a:ext cx="2380160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Chủ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nhiệm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80403-579A-18F9-A31B-5EAAEA042139}"/>
              </a:ext>
            </a:extLst>
          </p:cNvPr>
          <p:cNvSpPr/>
          <p:nvPr/>
        </p:nvSpPr>
        <p:spPr>
          <a:xfrm>
            <a:off x="5155089" y="930235"/>
            <a:ext cx="1982309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Phòng</a:t>
            </a:r>
            <a:r>
              <a:rPr lang="en-US" b="1" dirty="0">
                <a:solidFill>
                  <a:schemeClr val="tx1"/>
                </a:solidFill>
              </a:rPr>
              <a:t> KHCN: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5155088" y="1522466"/>
            <a:ext cx="2738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/>
              <a:t>Đang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đợi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duyệt</a:t>
            </a:r>
            <a:r>
              <a:rPr lang="en-US" sz="1800" b="1" baseline="0" dirty="0"/>
              <a:t> NT</a:t>
            </a:r>
          </a:p>
        </p:txBody>
      </p:sp>
      <p:cxnSp>
        <p:nvCxnSpPr>
          <p:cNvPr id="14" name="Elbow Connector 13"/>
          <p:cNvCxnSpPr>
            <a:stCxn id="5" idx="3"/>
            <a:endCxn id="13" idx="1"/>
          </p:cNvCxnSpPr>
          <p:nvPr/>
        </p:nvCxnSpPr>
        <p:spPr>
          <a:xfrm flipV="1">
            <a:off x="2926259" y="1707132"/>
            <a:ext cx="2228829" cy="1816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</p:cNvCxnSpPr>
          <p:nvPr/>
        </p:nvCxnSpPr>
        <p:spPr>
          <a:xfrm>
            <a:off x="6524129" y="1891798"/>
            <a:ext cx="1" cy="449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8157080" y="2342580"/>
            <a:ext cx="2600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Đủ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điều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kiện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nghiệm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thu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6258" y="3325379"/>
            <a:ext cx="2321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br>
              <a:rPr lang="en-US" sz="1200" b="1" dirty="0"/>
            </a:br>
            <a:r>
              <a:rPr lang="en-US" sz="1200" b="1" dirty="0" err="1">
                <a:solidFill>
                  <a:srgbClr val="0033CC"/>
                </a:solidFill>
              </a:rPr>
              <a:t>Tở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trình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xin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nghiệm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thu</a:t>
            </a:r>
            <a:r>
              <a:rPr lang="en-US" sz="1200" b="1" dirty="0">
                <a:solidFill>
                  <a:srgbClr val="0033CC"/>
                </a:solidFill>
              </a:rPr>
              <a:t> (</a:t>
            </a:r>
            <a:r>
              <a:rPr lang="en-US" sz="1200" b="1" dirty="0" err="1">
                <a:solidFill>
                  <a:srgbClr val="0033CC"/>
                </a:solidFill>
              </a:rPr>
              <a:t>khoa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ký</a:t>
            </a:r>
            <a:r>
              <a:rPr lang="en-US" sz="1200" b="1" dirty="0">
                <a:solidFill>
                  <a:srgbClr val="0033CC"/>
                </a:solidFill>
              </a:rPr>
              <a:t>)</a:t>
            </a:r>
          </a:p>
          <a:p>
            <a:r>
              <a:rPr lang="en-US" sz="1200" b="1" dirty="0" err="1">
                <a:solidFill>
                  <a:srgbClr val="0033CC"/>
                </a:solidFill>
              </a:rPr>
              <a:t>Baocao_tên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  <a:p>
            <a:r>
              <a:rPr lang="en-US" sz="1200" b="1" dirty="0" err="1">
                <a:solidFill>
                  <a:srgbClr val="0033CC"/>
                </a:solidFill>
              </a:rPr>
              <a:t>Baibao_tên</a:t>
            </a:r>
            <a:r>
              <a:rPr lang="en-US" sz="1200" b="1" dirty="0">
                <a:solidFill>
                  <a:srgbClr val="0033CC"/>
                </a:solidFill>
              </a:rPr>
              <a:t> GV</a:t>
            </a:r>
          </a:p>
        </p:txBody>
      </p:sp>
      <p:cxnSp>
        <p:nvCxnSpPr>
          <p:cNvPr id="39" name="Elbow Connector 38"/>
          <p:cNvCxnSpPr>
            <a:stCxn id="13" idx="2"/>
            <a:endCxn id="26" idx="0"/>
          </p:cNvCxnSpPr>
          <p:nvPr/>
        </p:nvCxnSpPr>
        <p:spPr>
          <a:xfrm rot="16200000" flipH="1">
            <a:off x="7765228" y="650698"/>
            <a:ext cx="450782" cy="2932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546096" y="4210991"/>
            <a:ext cx="29847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Đồng</a:t>
            </a:r>
            <a:r>
              <a:rPr lang="en-US" b="1" dirty="0"/>
              <a:t> ý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sz="1800" b="1" dirty="0" err="1"/>
              <a:t>nghiệm</a:t>
            </a:r>
            <a:r>
              <a:rPr lang="en-US" sz="1800" b="1" dirty="0"/>
              <a:t> </a:t>
            </a:r>
            <a:r>
              <a:rPr lang="en-US" sz="1800" b="1" dirty="0" err="1"/>
              <a:t>thu</a:t>
            </a:r>
            <a:endParaRPr lang="en-US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l</a:t>
            </a:r>
            <a:r>
              <a:rPr lang="en-US" b="1" baseline="0" dirty="0" err="1"/>
              <a:t>ịch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r>
              <a:rPr lang="en-US" b="1" dirty="0"/>
              <a:t> ….</a:t>
            </a:r>
            <a:endParaRPr lang="en-US" sz="1800" b="1" baseline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546096" y="7025142"/>
            <a:ext cx="2600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hoàn</a:t>
            </a:r>
            <a:r>
              <a:rPr lang="en-US" b="1" dirty="0"/>
              <a:t>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endParaRPr lang="en-US" sz="1800" b="1" baseline="0" dirty="0"/>
          </a:p>
        </p:txBody>
      </p:sp>
      <p:cxnSp>
        <p:nvCxnSpPr>
          <p:cNvPr id="44" name="Elbow Connector 43"/>
          <p:cNvCxnSpPr>
            <a:stCxn id="71" idx="1"/>
            <a:endCxn id="41" idx="3"/>
          </p:cNvCxnSpPr>
          <p:nvPr/>
        </p:nvCxnSpPr>
        <p:spPr>
          <a:xfrm rot="10800000">
            <a:off x="3530832" y="4534158"/>
            <a:ext cx="1491722" cy="444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569E1A-AF81-1221-393F-B86F4C2F10B3}"/>
              </a:ext>
            </a:extLst>
          </p:cNvPr>
          <p:cNvSpPr txBox="1"/>
          <p:nvPr/>
        </p:nvSpPr>
        <p:spPr>
          <a:xfrm>
            <a:off x="546097" y="2115800"/>
            <a:ext cx="2380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/>
              <a:t>Theo </a:t>
            </a:r>
            <a:r>
              <a:rPr lang="en-US" sz="1800" b="1" baseline="0" dirty="0" err="1"/>
              <a:t>dõi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thực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hiện</a:t>
            </a:r>
            <a:r>
              <a:rPr lang="en-US" sz="1800" b="1" baseline="0" dirty="0"/>
              <a:t> 2 (</a:t>
            </a:r>
            <a:r>
              <a:rPr lang="en-US" sz="1800" b="1" baseline="0" dirty="0" err="1"/>
              <a:t>gia</a:t>
            </a:r>
            <a:r>
              <a:rPr lang="en-US" sz="1800" b="1" baseline="0" dirty="0"/>
              <a:t> </a:t>
            </a:r>
            <a:r>
              <a:rPr lang="en-US" sz="1800" b="1" baseline="0" dirty="0" err="1"/>
              <a:t>hạn</a:t>
            </a:r>
            <a:r>
              <a:rPr lang="en-US" sz="1800" b="1" dirty="0"/>
              <a:t> </a:t>
            </a:r>
            <a:r>
              <a:rPr lang="en-US" sz="1800" b="1" dirty="0" err="1"/>
              <a:t>đến</a:t>
            </a:r>
            <a:r>
              <a:rPr lang="en-US" sz="1800" b="1" dirty="0"/>
              <a:t> …)</a:t>
            </a:r>
            <a:endParaRPr lang="en-US" sz="1800" b="1" baseline="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4935191" y="2330717"/>
            <a:ext cx="26000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Không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</a:t>
            </a:r>
            <a:r>
              <a:rPr lang="en-US" sz="1800" b="1" baseline="0" dirty="0" err="1">
                <a:solidFill>
                  <a:srgbClr val="0033CC"/>
                </a:solidFill>
              </a:rPr>
              <a:t>ủ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điều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kiện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nghiệm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sz="1800" b="1" dirty="0" err="1">
                <a:solidFill>
                  <a:srgbClr val="0033CC"/>
                </a:solidFill>
              </a:rPr>
              <a:t>thu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cxnSp>
        <p:nvCxnSpPr>
          <p:cNvPr id="62" name="Elbow Connector 61"/>
          <p:cNvCxnSpPr>
            <a:stCxn id="60" idx="1"/>
          </p:cNvCxnSpPr>
          <p:nvPr/>
        </p:nvCxnSpPr>
        <p:spPr>
          <a:xfrm rot="10800000">
            <a:off x="3146157" y="2115801"/>
            <a:ext cx="1789034" cy="538083"/>
          </a:xfrm>
          <a:prstGeom prst="bentConnector3">
            <a:avLst>
              <a:gd name="adj1" fmla="val 64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146156" y="1707132"/>
            <a:ext cx="1" cy="148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49289" y="4078680"/>
            <a:ext cx="1393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br>
              <a:rPr lang="en-US" sz="1200" b="1" dirty="0"/>
            </a:br>
            <a:r>
              <a:rPr lang="en-US" sz="1200" b="1" dirty="0">
                <a:solidFill>
                  <a:srgbClr val="0033CC"/>
                </a:solidFill>
              </a:rPr>
              <a:t>QĐ </a:t>
            </a:r>
            <a:r>
              <a:rPr lang="en-US" sz="1200" b="1" dirty="0" err="1">
                <a:solidFill>
                  <a:srgbClr val="0033CC"/>
                </a:solidFill>
              </a:rPr>
              <a:t>nghiệm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thu</a:t>
            </a:r>
            <a:endParaRPr lang="en-US" sz="1200" b="1" dirty="0">
              <a:solidFill>
                <a:srgbClr val="0033CC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18918B-4A24-7F34-F19D-A6D14096D0B0}"/>
              </a:ext>
            </a:extLst>
          </p:cNvPr>
          <p:cNvSpPr/>
          <p:nvPr/>
        </p:nvSpPr>
        <p:spPr>
          <a:xfrm>
            <a:off x="5022554" y="4760347"/>
            <a:ext cx="2247378" cy="4371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Tổ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chức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hội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đồng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7893170" y="5562189"/>
            <a:ext cx="17369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Nghiệm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thu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đạt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CBDE00-5B74-810F-1F5D-7BB933259C69}"/>
              </a:ext>
            </a:extLst>
          </p:cNvPr>
          <p:cNvSpPr txBox="1"/>
          <p:nvPr/>
        </p:nvSpPr>
        <p:spPr>
          <a:xfrm>
            <a:off x="4981316" y="5592393"/>
            <a:ext cx="25078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0033CC"/>
                </a:solidFill>
              </a:rPr>
              <a:t>Nghiệm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thu</a:t>
            </a:r>
            <a:r>
              <a:rPr lang="en-US" sz="1800" b="1" baseline="0" dirty="0">
                <a:solidFill>
                  <a:srgbClr val="0033CC"/>
                </a:solidFill>
              </a:rPr>
              <a:t> </a:t>
            </a:r>
            <a:r>
              <a:rPr lang="en-US" sz="1800" b="1" baseline="0" dirty="0" err="1">
                <a:solidFill>
                  <a:srgbClr val="0033CC"/>
                </a:solidFill>
              </a:rPr>
              <a:t>không</a:t>
            </a:r>
            <a:r>
              <a:rPr lang="en-US" sz="1800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đạt</a:t>
            </a:r>
            <a:endParaRPr lang="en-US" sz="1800" b="1" baseline="0" dirty="0">
              <a:solidFill>
                <a:srgbClr val="0033CC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9FC92D-A6F3-4011-CFE9-4CBAECB3E445}"/>
              </a:ext>
            </a:extLst>
          </p:cNvPr>
          <p:cNvSpPr txBox="1"/>
          <p:nvPr/>
        </p:nvSpPr>
        <p:spPr>
          <a:xfrm>
            <a:off x="501563" y="5920626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Hoàn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tất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hồ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sơ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sau</a:t>
            </a:r>
            <a:r>
              <a:rPr lang="en-US" sz="1800" b="1" dirty="0">
                <a:solidFill>
                  <a:srgbClr val="FF0000"/>
                </a:solidFill>
              </a:rPr>
              <a:t> NT</a:t>
            </a:r>
          </a:p>
        </p:txBody>
      </p:sp>
      <p:cxnSp>
        <p:nvCxnSpPr>
          <p:cNvPr id="85" name="Elbow Connector 84"/>
          <p:cNvCxnSpPr>
            <a:cxnSpLocks/>
            <a:stCxn id="81" idx="2"/>
            <a:endCxn id="84" idx="3"/>
          </p:cNvCxnSpPr>
          <p:nvPr/>
        </p:nvCxnSpPr>
        <p:spPr>
          <a:xfrm rot="5400000">
            <a:off x="5734805" y="3078442"/>
            <a:ext cx="173771" cy="5879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A4B00E02-5AEB-475A-EE91-EF9D5CAF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0" y="5997583"/>
            <a:ext cx="247330" cy="215417"/>
          </a:xfrm>
          <a:prstGeom prst="rect">
            <a:avLst/>
          </a:prstGeom>
        </p:spPr>
      </p:pic>
      <p:cxnSp>
        <p:nvCxnSpPr>
          <p:cNvPr id="90" name="Elbow Connector 89"/>
          <p:cNvCxnSpPr>
            <a:cxnSpLocks/>
            <a:stCxn id="82" idx="1"/>
            <a:endCxn id="57" idx="1"/>
          </p:cNvCxnSpPr>
          <p:nvPr/>
        </p:nvCxnSpPr>
        <p:spPr>
          <a:xfrm rot="10800000">
            <a:off x="546098" y="2438967"/>
            <a:ext cx="4435219" cy="3338093"/>
          </a:xfrm>
          <a:prstGeom prst="bentConnector3">
            <a:avLst>
              <a:gd name="adj1" fmla="val 105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C3D506D-AA25-C058-89B1-CBBADB8215AB}"/>
              </a:ext>
            </a:extLst>
          </p:cNvPr>
          <p:cNvSpPr txBox="1"/>
          <p:nvPr/>
        </p:nvSpPr>
        <p:spPr>
          <a:xfrm>
            <a:off x="546097" y="2821531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Đăng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ký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gia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hạn</a:t>
            </a:r>
            <a:r>
              <a:rPr lang="en-US" sz="1800" b="1" dirty="0">
                <a:solidFill>
                  <a:srgbClr val="FF0000"/>
                </a:solidFill>
              </a:rPr>
              <a:t>/</a:t>
            </a:r>
            <a:r>
              <a:rPr lang="en-US" sz="1800" b="1" dirty="0" err="1">
                <a:solidFill>
                  <a:srgbClr val="FF0000"/>
                </a:solidFill>
              </a:rPr>
              <a:t>hủy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E3598B9-3FD1-06EE-A2AF-14E6CE1B1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1" y="2821531"/>
            <a:ext cx="247330" cy="215417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 flipH="1">
            <a:off x="501563" y="1707694"/>
            <a:ext cx="1" cy="148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cxnSpLocks/>
            <a:stCxn id="71" idx="2"/>
            <a:endCxn id="82" idx="0"/>
          </p:cNvCxnSpPr>
          <p:nvPr/>
        </p:nvCxnSpPr>
        <p:spPr>
          <a:xfrm rot="16200000" flipH="1">
            <a:off x="5993288" y="5350459"/>
            <a:ext cx="394889" cy="8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cxnSpLocks/>
            <a:stCxn id="71" idx="2"/>
            <a:endCxn id="81" idx="0"/>
          </p:cNvCxnSpPr>
          <p:nvPr/>
        </p:nvCxnSpPr>
        <p:spPr>
          <a:xfrm rot="16200000" flipH="1">
            <a:off x="7271606" y="4072140"/>
            <a:ext cx="364685" cy="261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18918B-4A24-7F34-F19D-A6D14096D0B0}"/>
              </a:ext>
            </a:extLst>
          </p:cNvPr>
          <p:cNvSpPr/>
          <p:nvPr/>
        </p:nvSpPr>
        <p:spPr>
          <a:xfrm>
            <a:off x="5022553" y="6334626"/>
            <a:ext cx="2742589" cy="4371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CC"/>
                </a:solidFill>
              </a:rPr>
              <a:t>Thanh </a:t>
            </a:r>
            <a:r>
              <a:rPr lang="en-US" b="1" dirty="0" err="1">
                <a:solidFill>
                  <a:srgbClr val="0033CC"/>
                </a:solidFill>
              </a:rPr>
              <a:t>lý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hợp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đồng</a:t>
            </a:r>
            <a:r>
              <a:rPr lang="en-US" b="1" dirty="0">
                <a:solidFill>
                  <a:srgbClr val="0033CC"/>
                </a:solidFill>
              </a:rPr>
              <a:t> KHCN</a:t>
            </a:r>
          </a:p>
        </p:txBody>
      </p:sp>
      <p:cxnSp>
        <p:nvCxnSpPr>
          <p:cNvPr id="110" name="Elbow Connector 109"/>
          <p:cNvCxnSpPr>
            <a:stCxn id="84" idx="2"/>
            <a:endCxn id="109" idx="1"/>
          </p:cNvCxnSpPr>
          <p:nvPr/>
        </p:nvCxnSpPr>
        <p:spPr>
          <a:xfrm rot="16200000" flipH="1">
            <a:off x="3225476" y="4756127"/>
            <a:ext cx="263247" cy="3330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9" idx="2"/>
            <a:endCxn id="42" idx="3"/>
          </p:cNvCxnSpPr>
          <p:nvPr/>
        </p:nvCxnSpPr>
        <p:spPr>
          <a:xfrm rot="5400000">
            <a:off x="4550990" y="5366949"/>
            <a:ext cx="438025" cy="3247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428800" y="6320548"/>
            <a:ext cx="143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Đính</a:t>
            </a:r>
            <a:r>
              <a:rPr lang="en-US" sz="1200" b="1" dirty="0"/>
              <a:t> </a:t>
            </a:r>
            <a:r>
              <a:rPr lang="en-US" sz="1200" b="1" dirty="0" err="1"/>
              <a:t>kèm</a:t>
            </a:r>
            <a:r>
              <a:rPr lang="en-US" sz="1200" b="1" dirty="0"/>
              <a:t> file </a:t>
            </a:r>
            <a:r>
              <a:rPr lang="en-US" sz="1200" b="1" dirty="0" err="1"/>
              <a:t>nộp</a:t>
            </a:r>
            <a:r>
              <a:rPr lang="en-US" sz="1200" b="1" dirty="0"/>
              <a:t>: </a:t>
            </a:r>
            <a:br>
              <a:rPr lang="en-US" sz="1200" b="1" dirty="0"/>
            </a:br>
            <a:r>
              <a:rPr lang="en-US" sz="1200" b="1" dirty="0">
                <a:solidFill>
                  <a:srgbClr val="0033CC"/>
                </a:solidFill>
              </a:rPr>
              <a:t>BM </a:t>
            </a:r>
            <a:r>
              <a:rPr lang="en-US" sz="1200" b="1" dirty="0" err="1">
                <a:solidFill>
                  <a:srgbClr val="0033CC"/>
                </a:solidFill>
              </a:rPr>
              <a:t>hồ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sơ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thanh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lý</a:t>
            </a:r>
            <a:endParaRPr lang="en-US" sz="1200" b="1" dirty="0">
              <a:solidFill>
                <a:srgbClr val="0033CC"/>
              </a:solidFill>
            </a:endParaRPr>
          </a:p>
        </p:txBody>
      </p:sp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187700" y="4992284"/>
            <a:ext cx="2972913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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BM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nghiệm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Kèm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file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biểu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mẫu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118" name="Straight Arrow Connector 117"/>
          <p:cNvCxnSpPr>
            <a:cxnSpLocks/>
            <a:stCxn id="84" idx="1"/>
            <a:endCxn id="117" idx="3"/>
          </p:cNvCxnSpPr>
          <p:nvPr/>
        </p:nvCxnSpPr>
        <p:spPr>
          <a:xfrm flipH="1" flipV="1">
            <a:off x="-214787" y="5461903"/>
            <a:ext cx="716350" cy="64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-3043141" y="3084908"/>
            <a:ext cx="2793017" cy="939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 </a:t>
            </a:r>
            <a:r>
              <a:rPr lang="en-US" altLang="ko-KR" sz="1600" b="1" dirty="0" err="1">
                <a:latin typeface="Calibri" panose="020F0502020204030204" pitchFamily="34" charset="0"/>
                <a:sym typeface="Wingdings" panose="05000000000000000000" pitchFamily="2" charset="2"/>
              </a:rPr>
              <a:t>s</a:t>
            </a:r>
            <a:r>
              <a:rPr lang="en-US" altLang="ko-KR" sz="1600" b="1" dirty="0" err="1">
                <a:latin typeface="Calibri" panose="020F0502020204030204" pitchFamily="34" charset="0"/>
              </a:rPr>
              <a:t>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đơn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, BM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(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Kèm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file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biểu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mẫu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123" name="Straight Arrow Connector 122"/>
          <p:cNvCxnSpPr>
            <a:stCxn id="5" idx="1"/>
            <a:endCxn id="122" idx="3"/>
          </p:cNvCxnSpPr>
          <p:nvPr/>
        </p:nvCxnSpPr>
        <p:spPr>
          <a:xfrm flipH="1">
            <a:off x="-250124" y="3523776"/>
            <a:ext cx="796220" cy="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5" idx="1"/>
            <a:endCxn id="122" idx="3"/>
          </p:cNvCxnSpPr>
          <p:nvPr/>
        </p:nvCxnSpPr>
        <p:spPr>
          <a:xfrm flipH="1">
            <a:off x="-250124" y="3006197"/>
            <a:ext cx="796221" cy="54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99497B4-4881-3A65-D503-4D3DAE7C058C}"/>
              </a:ext>
            </a:extLst>
          </p:cNvPr>
          <p:cNvCxnSpPr>
            <a:stCxn id="26" idx="3"/>
            <a:endCxn id="71" idx="3"/>
          </p:cNvCxnSpPr>
          <p:nvPr/>
        </p:nvCxnSpPr>
        <p:spPr>
          <a:xfrm flipH="1">
            <a:off x="7269932" y="2527246"/>
            <a:ext cx="3487208" cy="2451680"/>
          </a:xfrm>
          <a:prstGeom prst="bentConnector3">
            <a:avLst>
              <a:gd name="adj1" fmla="val -6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8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63E1C0-8DEA-2CC6-2DCD-A581331A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2568066" y="5537447"/>
            <a:ext cx="2263966" cy="573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285642" y="104587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1708698"/>
            <a:ext cx="4363387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2" y="154088"/>
            <a:ext cx="63037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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Thao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tác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của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(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Đăng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ký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gia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hạn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/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hủy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/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nghiệm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thu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)</a:t>
            </a:r>
            <a:endParaRPr lang="en-A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51634" y="5655098"/>
            <a:ext cx="1860595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Nộp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01127" y="1739881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do P.KHCN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1" y="3123737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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2380311"/>
            <a:ext cx="214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 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2375901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Lý 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15253" y="2446724"/>
            <a:ext cx="227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BM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gia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hạn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90982-F9FF-2211-7117-FE675AD6AA3B}"/>
              </a:ext>
            </a:extLst>
          </p:cNvPr>
          <p:cNvSpPr/>
          <p:nvPr/>
        </p:nvSpPr>
        <p:spPr>
          <a:xfrm>
            <a:off x="3285642" y="3152123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Lý 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B7502-E11C-7749-BF4C-34FA7A8D53CB}"/>
              </a:ext>
            </a:extLst>
          </p:cNvPr>
          <p:cNvSpPr/>
          <p:nvPr/>
        </p:nvSpPr>
        <p:spPr>
          <a:xfrm>
            <a:off x="8015253" y="3222946"/>
            <a:ext cx="227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BM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hủy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8A2EB-0C9D-EC9E-DC1C-D5EC865B7C65}"/>
              </a:ext>
            </a:extLst>
          </p:cNvPr>
          <p:cNvSpPr txBox="1"/>
          <p:nvPr/>
        </p:nvSpPr>
        <p:spPr>
          <a:xfrm>
            <a:off x="1120821" y="3795587"/>
            <a:ext cx="1926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 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ĐK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DF6F5C-92A8-9897-28BF-29068B020D6D}"/>
              </a:ext>
            </a:extLst>
          </p:cNvPr>
          <p:cNvSpPr/>
          <p:nvPr/>
        </p:nvSpPr>
        <p:spPr>
          <a:xfrm>
            <a:off x="3285642" y="3827256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Sản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phẩm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C7D99-65BB-B5BF-A346-BC9397E1EB92}"/>
              </a:ext>
            </a:extLst>
          </p:cNvPr>
          <p:cNvSpPr/>
          <p:nvPr/>
        </p:nvSpPr>
        <p:spPr>
          <a:xfrm>
            <a:off x="8015253" y="3898079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xin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nghiệm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thu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(khoa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ký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FC8F16-82A8-5145-6F2A-58BC9CDC0C9A}"/>
              </a:ext>
            </a:extLst>
          </p:cNvPr>
          <p:cNvSpPr/>
          <p:nvPr/>
        </p:nvSpPr>
        <p:spPr>
          <a:xfrm>
            <a:off x="8015253" y="4321663"/>
            <a:ext cx="308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sản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phẩm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bài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báo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D1ABD-F74B-84F9-7599-2B2CFA8DE593}"/>
              </a:ext>
            </a:extLst>
          </p:cNvPr>
          <p:cNvSpPr/>
          <p:nvPr/>
        </p:nvSpPr>
        <p:spPr>
          <a:xfrm>
            <a:off x="7989965" y="4704799"/>
            <a:ext cx="308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Báo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cáo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xin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nghiệm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thu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-3439886" y="2052043"/>
            <a:ext cx="339502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Chọn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được</a:t>
            </a:r>
            <a:r>
              <a:rPr lang="en-US" sz="1800" b="1" dirty="0">
                <a:solidFill>
                  <a:srgbClr val="FF0000"/>
                </a:solidFill>
              </a:rPr>
              <a:t> 1 </a:t>
            </a:r>
            <a:r>
              <a:rPr lang="en-US" sz="1800" b="1" dirty="0" err="1">
                <a:solidFill>
                  <a:srgbClr val="FF0000"/>
                </a:solidFill>
              </a:rPr>
              <a:t>mục</a:t>
            </a:r>
            <a:r>
              <a:rPr lang="en-US" sz="1800" b="1" dirty="0">
                <a:solidFill>
                  <a:srgbClr val="FF0000"/>
                </a:solidFill>
              </a:rPr>
              <a:t>, </a:t>
            </a:r>
            <a:r>
              <a:rPr lang="en-US" sz="1800" b="1" dirty="0" err="1">
                <a:solidFill>
                  <a:srgbClr val="FF0000"/>
                </a:solidFill>
              </a:rPr>
              <a:t>các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mục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còn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lại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sẽ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ẩn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70" idx="1"/>
            <a:endCxn id="31" idx="3"/>
          </p:cNvCxnSpPr>
          <p:nvPr/>
        </p:nvCxnSpPr>
        <p:spPr>
          <a:xfrm flipH="1" flipV="1">
            <a:off x="-44864" y="2375209"/>
            <a:ext cx="1136336" cy="18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94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528894" y="105621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528894" y="1719038"/>
            <a:ext cx="4363387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2" y="154088"/>
            <a:ext cx="61277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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Thao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tác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của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chủ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(Thanh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lý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Hợp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đồng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-KHCN)</a:t>
            </a:r>
            <a:endParaRPr lang="en-A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944379" y="1750221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do P.KHCN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2360918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2380311"/>
            <a:ext cx="2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BB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528894" y="2386241"/>
            <a:ext cx="4415485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BB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thanh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996479" y="2471965"/>
            <a:ext cx="2609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thanh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lý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F21F6-AFDC-99A7-60C3-896269F31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2568066" y="5537447"/>
            <a:ext cx="2263966" cy="5733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2485A6-5D3E-5CD0-5949-4FD0448BF618}"/>
              </a:ext>
            </a:extLst>
          </p:cNvPr>
          <p:cNvSpPr/>
          <p:nvPr/>
        </p:nvSpPr>
        <p:spPr>
          <a:xfrm>
            <a:off x="3451634" y="5655098"/>
            <a:ext cx="2110966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Nộp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7A5FA-4C98-B43C-3860-367FE9CB844F}"/>
              </a:ext>
            </a:extLst>
          </p:cNvPr>
          <p:cNvSpPr txBox="1"/>
          <p:nvPr/>
        </p:nvSpPr>
        <p:spPr>
          <a:xfrm>
            <a:off x="614314" y="3101061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8F71A-F680-78F5-5F17-7A0CA76B30FB}"/>
              </a:ext>
            </a:extLst>
          </p:cNvPr>
          <p:cNvSpPr txBox="1"/>
          <p:nvPr/>
        </p:nvSpPr>
        <p:spPr>
          <a:xfrm>
            <a:off x="1120821" y="3120454"/>
            <a:ext cx="2038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E64A7-0982-597B-1680-3B7449F242AA}"/>
              </a:ext>
            </a:extLst>
          </p:cNvPr>
          <p:cNvSpPr/>
          <p:nvPr/>
        </p:nvSpPr>
        <p:spPr>
          <a:xfrm>
            <a:off x="3528896" y="3157293"/>
            <a:ext cx="7814222" cy="216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1/ 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Dung </a:t>
            </a:r>
            <a:r>
              <a:rPr lang="en-US" b="1" dirty="0" err="1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gửi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nội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dung </a:t>
            </a:r>
            <a:r>
              <a:rPr lang="en-US" b="1" dirty="0" err="1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hướng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dẫn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này</a:t>
            </a:r>
            <a:r>
              <a:rPr lang="en-US" b="1" dirty="0">
                <a:solidFill>
                  <a:srgbClr val="0033CC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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highlight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chỗ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thay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đổi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lại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file HĐ.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docx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2/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Trường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điều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chỉnh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in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01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bản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thuyết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minh, 04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bản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Hợp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đồng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Ký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đầy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đủ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thành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viên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Trưởng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vị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Phần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BGH do P.KHCN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trình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ký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Bản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cứng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đầy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đủ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P.KHCN (07.04) </a:t>
            </a:r>
          </a:p>
          <a:p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Điện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thoại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hỗ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trợ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: ….. 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trang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26813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D8A07-A4A3-C595-EE1F-79FC0887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" y="334665"/>
            <a:ext cx="12192000" cy="486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0A67F-5ED4-F5D5-A11D-B20C797323D9}"/>
              </a:ext>
            </a:extLst>
          </p:cNvPr>
          <p:cNvSpPr txBox="1"/>
          <p:nvPr/>
        </p:nvSpPr>
        <p:spPr>
          <a:xfrm>
            <a:off x="127322" y="4710227"/>
            <a:ext cx="17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FFFF00"/>
                </a:solidFill>
              </a:rPr>
              <a:t>Tổ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chức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hội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đồng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xét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đk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mới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36E98-0575-C8D5-6841-C2CEC38235C3}"/>
              </a:ext>
            </a:extLst>
          </p:cNvPr>
          <p:cNvSpPr txBox="1"/>
          <p:nvPr/>
        </p:nvSpPr>
        <p:spPr>
          <a:xfrm>
            <a:off x="127322" y="4956448"/>
            <a:ext cx="1941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FFFF00"/>
                </a:solidFill>
              </a:rPr>
              <a:t>Tổ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chức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hội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đồng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xét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nghiệm</a:t>
            </a:r>
            <a:r>
              <a:rPr lang="en-US" sz="1000" b="1" dirty="0">
                <a:solidFill>
                  <a:srgbClr val="FFFF00"/>
                </a:solidFill>
              </a:rPr>
              <a:t> </a:t>
            </a:r>
            <a:r>
              <a:rPr lang="en-US" sz="1000" b="1" dirty="0" err="1">
                <a:solidFill>
                  <a:srgbClr val="FFFF00"/>
                </a:solidFill>
              </a:rPr>
              <a:t>thu</a:t>
            </a:r>
            <a:endParaRPr lang="en-US" sz="10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3805FC-8518-9678-902A-09BC4062F017}"/>
              </a:ext>
            </a:extLst>
          </p:cNvPr>
          <p:cNvCxnSpPr>
            <a:stCxn id="6" idx="3"/>
          </p:cNvCxnSpPr>
          <p:nvPr/>
        </p:nvCxnSpPr>
        <p:spPr>
          <a:xfrm>
            <a:off x="1890713" y="4833338"/>
            <a:ext cx="1347787" cy="6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520FE4D-D4CB-71C7-B3EF-AB3130C3FB94}"/>
              </a:ext>
            </a:extLst>
          </p:cNvPr>
          <p:cNvSpPr txBox="1">
            <a:spLocks/>
          </p:cNvSpPr>
          <p:nvPr/>
        </p:nvSpPr>
        <p:spPr>
          <a:xfrm>
            <a:off x="3430305" y="4956448"/>
            <a:ext cx="2793017" cy="1000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Cho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phép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email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thông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báo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đến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thành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viên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hội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đồng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nghiệm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trong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và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ngoài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177" y="3733800"/>
            <a:ext cx="2828774" cy="3451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8668" y="3711848"/>
            <a:ext cx="2819475" cy="345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1206" t="7320" r="77459" b="59031"/>
          <a:stretch/>
        </p:blipFill>
        <p:spPr>
          <a:xfrm>
            <a:off x="715513" y="5580459"/>
            <a:ext cx="1143000" cy="1206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C5FFC5-8BB2-8B60-8EAA-ED8F10845891}"/>
              </a:ext>
            </a:extLst>
          </p:cNvPr>
          <p:cNvSpPr/>
          <p:nvPr/>
        </p:nvSpPr>
        <p:spPr>
          <a:xfrm>
            <a:off x="0" y="-452753"/>
            <a:ext cx="4749820" cy="452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hội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đồng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xét</a:t>
            </a:r>
            <a:r>
              <a:rPr lang="en-US" b="1" dirty="0">
                <a:solidFill>
                  <a:srgbClr val="FFFF00"/>
                </a:solidFill>
              </a:rPr>
              <a:t>/ </a:t>
            </a:r>
            <a:r>
              <a:rPr lang="en-US" b="1" dirty="0" err="1">
                <a:solidFill>
                  <a:srgbClr val="FFFF00"/>
                </a:solidFill>
              </a:rPr>
              <a:t>nghiệm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thu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25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5081286" y="76070"/>
            <a:ext cx="67799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 P.KHCN </a:t>
            </a:r>
            <a:r>
              <a:rPr lang="en-AU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gửi</a:t>
            </a:r>
            <a:r>
              <a:rPr lang="en-A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AU" sz="1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AU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tin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mời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7EAB3-79CE-14CD-D1CB-0D02511EBFCE}"/>
              </a:ext>
            </a:extLst>
          </p:cNvPr>
          <p:cNvSpPr/>
          <p:nvPr/>
        </p:nvSpPr>
        <p:spPr>
          <a:xfrm>
            <a:off x="230074" y="81808"/>
            <a:ext cx="4749820" cy="452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hội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đồng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xét</a:t>
            </a:r>
            <a:r>
              <a:rPr lang="en-US" b="1" dirty="0">
                <a:solidFill>
                  <a:srgbClr val="FFFF00"/>
                </a:solidFill>
              </a:rPr>
              <a:t>/ </a:t>
            </a:r>
            <a:r>
              <a:rPr lang="en-US" b="1" dirty="0" err="1">
                <a:solidFill>
                  <a:srgbClr val="FFFF00"/>
                </a:solidFill>
              </a:rPr>
              <a:t>nghiệm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thu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9CFD3-7196-4F20-EDD7-E21456F007DB}"/>
              </a:ext>
            </a:extLst>
          </p:cNvPr>
          <p:cNvSpPr txBox="1"/>
          <p:nvPr/>
        </p:nvSpPr>
        <p:spPr>
          <a:xfrm>
            <a:off x="1396505" y="6990514"/>
            <a:ext cx="2959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49A6BD-D8F2-DDFE-6039-3AEF6EA25B06}"/>
              </a:ext>
            </a:extLst>
          </p:cNvPr>
          <p:cNvSpPr/>
          <p:nvPr/>
        </p:nvSpPr>
        <p:spPr>
          <a:xfrm>
            <a:off x="4855611" y="7013395"/>
            <a:ext cx="5794578" cy="521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 </a:t>
            </a:r>
            <a:r>
              <a:rPr lang="en-US" dirty="0" err="1">
                <a:solidFill>
                  <a:schemeClr val="tx1"/>
                </a:solidFill>
              </a:rPr>
              <a:t>Sổ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 (file </a:t>
            </a:r>
            <a:r>
              <a:rPr lang="en-US" dirty="0" err="1">
                <a:solidFill>
                  <a:schemeClr val="tx1"/>
                </a:solidFill>
              </a:rPr>
              <a:t>kèm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07CA3-31D0-7A94-FF7A-4766ED505F90}"/>
              </a:ext>
            </a:extLst>
          </p:cNvPr>
          <p:cNvSpPr txBox="1"/>
          <p:nvPr/>
        </p:nvSpPr>
        <p:spPr>
          <a:xfrm>
            <a:off x="519525" y="1331193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9BF2E-FFCC-8ABB-B566-1E130F5909FA}"/>
              </a:ext>
            </a:extLst>
          </p:cNvPr>
          <p:cNvSpPr txBox="1"/>
          <p:nvPr/>
        </p:nvSpPr>
        <p:spPr>
          <a:xfrm>
            <a:off x="1026032" y="1331193"/>
            <a:ext cx="2967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F475AB-44A2-C58E-5917-3B5125261140}"/>
              </a:ext>
            </a:extLst>
          </p:cNvPr>
          <p:cNvSpPr/>
          <p:nvPr/>
        </p:nvSpPr>
        <p:spPr>
          <a:xfrm>
            <a:off x="4499773" y="1331193"/>
            <a:ext cx="578734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đính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kèm</a:t>
            </a:r>
            <a:r>
              <a:rPr lang="en-US" dirty="0">
                <a:solidFill>
                  <a:schemeClr val="tx1"/>
                </a:solidFill>
              </a:rPr>
              <a:t>, excel </a:t>
            </a:r>
            <a:r>
              <a:rPr lang="en-US" dirty="0" err="1">
                <a:solidFill>
                  <a:schemeClr val="tx1"/>
                </a:solidFill>
              </a:rPr>
              <a:t>kèm</a:t>
            </a:r>
            <a:r>
              <a:rPr lang="en-US" dirty="0">
                <a:solidFill>
                  <a:schemeClr val="tx1"/>
                </a:solidFill>
              </a:rPr>
              <a:t> link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E11A7-A938-042E-65BB-E96118FDFAE9}"/>
              </a:ext>
            </a:extLst>
          </p:cNvPr>
          <p:cNvSpPr txBox="1"/>
          <p:nvPr/>
        </p:nvSpPr>
        <p:spPr>
          <a:xfrm>
            <a:off x="502992" y="1899599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DCCDE-C9AA-AD83-DE9C-140A89D813D2}"/>
              </a:ext>
            </a:extLst>
          </p:cNvPr>
          <p:cNvSpPr txBox="1"/>
          <p:nvPr/>
        </p:nvSpPr>
        <p:spPr>
          <a:xfrm>
            <a:off x="1026032" y="1917733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C9D91D-8916-4D1D-5CCB-8319A6801D41}"/>
              </a:ext>
            </a:extLst>
          </p:cNvPr>
          <p:cNvSpPr/>
          <p:nvPr/>
        </p:nvSpPr>
        <p:spPr>
          <a:xfrm>
            <a:off x="4485139" y="1970321"/>
            <a:ext cx="5350358" cy="366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dung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yêu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cầu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chỉnh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sửa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xem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file (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FE31E-0D85-F42C-6E85-A68ACDFDD3B5}"/>
              </a:ext>
            </a:extLst>
          </p:cNvPr>
          <p:cNvSpPr txBox="1"/>
          <p:nvPr/>
        </p:nvSpPr>
        <p:spPr>
          <a:xfrm>
            <a:off x="1026032" y="2400839"/>
            <a:ext cx="2334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du</a:t>
            </a:r>
            <a:r>
              <a:rPr lang="vi-VN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yệt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6A879C-BDDE-FAF4-6C22-09BB743ACC76}"/>
              </a:ext>
            </a:extLst>
          </p:cNvPr>
          <p:cNvSpPr/>
          <p:nvPr/>
        </p:nvSpPr>
        <p:spPr>
          <a:xfrm>
            <a:off x="4485139" y="2425084"/>
            <a:ext cx="5350358" cy="345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>
                <a:solidFill>
                  <a:schemeClr val="tx1"/>
                </a:solidFill>
                <a:sym typeface="Wingdings" panose="05000000000000000000" pitchFamily="2" charset="2"/>
              </a:rPr>
              <a:t>Online tại link....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302842-C22F-8BAA-320F-ED648EDE2ECA}"/>
              </a:ext>
            </a:extLst>
          </p:cNvPr>
          <p:cNvSpPr txBox="1"/>
          <p:nvPr/>
        </p:nvSpPr>
        <p:spPr>
          <a:xfrm>
            <a:off x="529151" y="2421921"/>
            <a:ext cx="39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8AC533-67A4-54B9-42BC-3BB215223139}"/>
              </a:ext>
            </a:extLst>
          </p:cNvPr>
          <p:cNvSpPr txBox="1"/>
          <p:nvPr/>
        </p:nvSpPr>
        <p:spPr>
          <a:xfrm>
            <a:off x="506504" y="2960120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237DCE-E57B-DADA-1F89-5083C1CCF79E}"/>
              </a:ext>
            </a:extLst>
          </p:cNvPr>
          <p:cNvSpPr txBox="1"/>
          <p:nvPr/>
        </p:nvSpPr>
        <p:spPr>
          <a:xfrm>
            <a:off x="988451" y="3089408"/>
            <a:ext cx="3366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 đồng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C5D872-6CBD-C20B-21FA-F5D860667869}"/>
              </a:ext>
            </a:extLst>
          </p:cNvPr>
          <p:cNvSpPr/>
          <p:nvPr/>
        </p:nvSpPr>
        <p:spPr>
          <a:xfrm>
            <a:off x="4499773" y="3060705"/>
            <a:ext cx="237595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vi-VN" dirty="0">
                <a:solidFill>
                  <a:schemeClr val="tx1"/>
                </a:solidFill>
              </a:rPr>
              <a:t>danh sách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32E8F-098A-23A4-3C83-895547C46B58}"/>
              </a:ext>
            </a:extLst>
          </p:cNvPr>
          <p:cNvSpPr txBox="1"/>
          <p:nvPr/>
        </p:nvSpPr>
        <p:spPr>
          <a:xfrm>
            <a:off x="6963390" y="3002912"/>
            <a:ext cx="319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tịch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DA8437-8D2A-CED9-568D-4299F2154E2D}"/>
              </a:ext>
            </a:extLst>
          </p:cNvPr>
          <p:cNvSpPr/>
          <p:nvPr/>
        </p:nvSpPr>
        <p:spPr>
          <a:xfrm>
            <a:off x="9159009" y="3364541"/>
            <a:ext cx="319909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 = 1, 2, 3 ...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81BF75-4BDD-4007-2EA4-91061A5A3D42}"/>
              </a:ext>
            </a:extLst>
          </p:cNvPr>
          <p:cNvSpPr/>
          <p:nvPr/>
        </p:nvSpPr>
        <p:spPr>
          <a:xfrm>
            <a:off x="8302877" y="2927901"/>
            <a:ext cx="66746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=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5E9F0-8AF9-AA34-870F-0B4D4FD8D27A}"/>
              </a:ext>
            </a:extLst>
          </p:cNvPr>
          <p:cNvSpPr txBox="1"/>
          <p:nvPr/>
        </p:nvSpPr>
        <p:spPr>
          <a:xfrm>
            <a:off x="9049261" y="2986242"/>
            <a:ext cx="2375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EF473BF-6544-DCA9-738F-C4481290F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00" b="44646"/>
          <a:stretch/>
        </p:blipFill>
        <p:spPr>
          <a:xfrm>
            <a:off x="772778" y="3886862"/>
            <a:ext cx="10717121" cy="124199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7D4E32C-18A0-2814-EDBB-BF8F6104C924}"/>
              </a:ext>
            </a:extLst>
          </p:cNvPr>
          <p:cNvSpPr txBox="1"/>
          <p:nvPr/>
        </p:nvSpPr>
        <p:spPr>
          <a:xfrm>
            <a:off x="6963390" y="3410708"/>
            <a:ext cx="106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0BA994-F3A5-5E01-0453-97F32B117C27}"/>
              </a:ext>
            </a:extLst>
          </p:cNvPr>
          <p:cNvSpPr/>
          <p:nvPr/>
        </p:nvSpPr>
        <p:spPr>
          <a:xfrm>
            <a:off x="8302876" y="3416470"/>
            <a:ext cx="667461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= 1,2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159D3E-9D3D-64F9-324E-AA6831957CA0}"/>
              </a:ext>
            </a:extLst>
          </p:cNvPr>
          <p:cNvSpPr/>
          <p:nvPr/>
        </p:nvSpPr>
        <p:spPr>
          <a:xfrm>
            <a:off x="4585154" y="5560068"/>
            <a:ext cx="3717721" cy="655033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Tạo email gửi hội đồng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dirty="0" err="1">
                <a:solidFill>
                  <a:schemeClr val="bg1"/>
                </a:solidFill>
              </a:rPr>
              <a:t>gửi</a:t>
            </a:r>
            <a:r>
              <a:rPr lang="en-US" dirty="0">
                <a:solidFill>
                  <a:schemeClr val="bg1"/>
                </a:solidFill>
              </a:rPr>
              <a:t> qua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thầy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</a:t>
            </a:r>
            <a:r>
              <a:rPr lang="en-US" dirty="0">
                <a:solidFill>
                  <a:schemeClr val="bg1"/>
                </a:solidFill>
              </a:rPr>
              <a:t> UEF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5490A8-DE55-2A07-84CF-84E90B59072D}"/>
              </a:ext>
            </a:extLst>
          </p:cNvPr>
          <p:cNvSpPr/>
          <p:nvPr/>
        </p:nvSpPr>
        <p:spPr>
          <a:xfrm>
            <a:off x="7546072" y="4966820"/>
            <a:ext cx="1612937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dirty="0">
                <a:solidFill>
                  <a:srgbClr val="0033CC"/>
                </a:solidFill>
              </a:rPr>
              <a:t>Mời ngoài </a:t>
            </a:r>
            <a:r>
              <a:rPr lang="vi-VN" dirty="0">
                <a:solidFill>
                  <a:srgbClr val="0033CC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89A480-4596-7EC4-A1BC-E8634F498670}"/>
              </a:ext>
            </a:extLst>
          </p:cNvPr>
          <p:cNvSpPr/>
          <p:nvPr/>
        </p:nvSpPr>
        <p:spPr>
          <a:xfrm>
            <a:off x="9318934" y="4967633"/>
            <a:ext cx="1929637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 dirty="0">
                <a:solidFill>
                  <a:srgbClr val="0033CC"/>
                </a:solidFill>
              </a:rPr>
              <a:t>Nhập email </a:t>
            </a:r>
            <a:r>
              <a:rPr lang="vi-VN" b="1" dirty="0">
                <a:solidFill>
                  <a:srgbClr val="0033CC"/>
                </a:solidFill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1F86C3-3548-A8F4-C8D7-ABF13EBEE93E}"/>
              </a:ext>
            </a:extLst>
          </p:cNvPr>
          <p:cNvSpPr txBox="1"/>
          <p:nvPr/>
        </p:nvSpPr>
        <p:spPr>
          <a:xfrm>
            <a:off x="768560" y="5698560"/>
            <a:ext cx="3917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email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4ABD7F-6897-5677-E7AA-F4A0395DBD38}"/>
              </a:ext>
            </a:extLst>
          </p:cNvPr>
          <p:cNvSpPr txBox="1"/>
          <p:nvPr/>
        </p:nvSpPr>
        <p:spPr>
          <a:xfrm>
            <a:off x="4825434" y="6216423"/>
            <a:ext cx="44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email</a:t>
            </a:r>
            <a:r>
              <a:rPr lang="en-A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ko-KR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CB9D9-86F7-0D59-60F3-F831CDFD0C03}"/>
              </a:ext>
            </a:extLst>
          </p:cNvPr>
          <p:cNvSpPr txBox="1"/>
          <p:nvPr/>
        </p:nvSpPr>
        <p:spPr>
          <a:xfrm>
            <a:off x="502992" y="874494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D952A-7A52-E00E-91CB-7DF2E24CC1C3}"/>
              </a:ext>
            </a:extLst>
          </p:cNvPr>
          <p:cNvSpPr txBox="1"/>
          <p:nvPr/>
        </p:nvSpPr>
        <p:spPr>
          <a:xfrm>
            <a:off x="1009499" y="874494"/>
            <a:ext cx="235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D9392-5DE0-282D-4772-5EFD72084B6E}"/>
              </a:ext>
            </a:extLst>
          </p:cNvPr>
          <p:cNvSpPr/>
          <p:nvPr/>
        </p:nvSpPr>
        <p:spPr>
          <a:xfrm>
            <a:off x="4487428" y="809826"/>
            <a:ext cx="5787343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CF643-1A70-E44F-6286-75EF0458B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841"/>
          <a:stretch/>
        </p:blipFill>
        <p:spPr>
          <a:xfrm>
            <a:off x="127325" y="972603"/>
            <a:ext cx="9855200" cy="156104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DA3578-5C10-2B2E-F607-19860E63B0DA}"/>
              </a:ext>
            </a:extLst>
          </p:cNvPr>
          <p:cNvSpPr/>
          <p:nvPr/>
        </p:nvSpPr>
        <p:spPr>
          <a:xfrm>
            <a:off x="7941558" y="1945530"/>
            <a:ext cx="537029" cy="173719"/>
          </a:xfrm>
          <a:prstGeom prst="rightArrow">
            <a:avLst/>
          </a:prstGeom>
          <a:solidFill>
            <a:srgbClr val="FF0000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7CA8B-7D93-FAC0-EA14-1669AA3E0CAF}"/>
              </a:ext>
            </a:extLst>
          </p:cNvPr>
          <p:cNvSpPr txBox="1"/>
          <p:nvPr/>
        </p:nvSpPr>
        <p:spPr>
          <a:xfrm>
            <a:off x="8819341" y="1893891"/>
            <a:ext cx="267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33CC"/>
                </a:solidFill>
              </a:rPr>
              <a:t>Số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hội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đồng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đã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tham</a:t>
            </a:r>
            <a:r>
              <a:rPr lang="en-US" sz="1200" b="1" dirty="0">
                <a:solidFill>
                  <a:srgbClr val="0033CC"/>
                </a:solidFill>
              </a:rPr>
              <a:t> </a:t>
            </a:r>
            <a:r>
              <a:rPr lang="en-US" sz="1200" b="1" dirty="0" err="1">
                <a:solidFill>
                  <a:srgbClr val="0033CC"/>
                </a:solidFill>
              </a:rPr>
              <a:t>gia</a:t>
            </a:r>
            <a:r>
              <a:rPr lang="vi-VN" sz="1200" b="1" dirty="0">
                <a:solidFill>
                  <a:srgbClr val="0033CC"/>
                </a:solidFill>
              </a:rPr>
              <a:t> của cá nhân</a:t>
            </a:r>
            <a:endParaRPr lang="en-US" sz="1200" b="1" dirty="0">
              <a:solidFill>
                <a:srgbClr val="0033CC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F247CA-1DDD-AAF1-B0D0-D2322652400A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6027798" y="2031241"/>
            <a:ext cx="1913763" cy="779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8369CD-19C6-0DB4-1993-CB94F609F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46806"/>
              </p:ext>
            </p:extLst>
          </p:nvPr>
        </p:nvGraphicFramePr>
        <p:xfrm>
          <a:off x="206496" y="2810647"/>
          <a:ext cx="11642603" cy="195856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58820">
                  <a:extLst>
                    <a:ext uri="{9D8B030D-6E8A-4147-A177-3AD203B41FA5}">
                      <a16:colId xmlns:a16="http://schemas.microsoft.com/office/drawing/2014/main" val="65949048"/>
                    </a:ext>
                  </a:extLst>
                </a:gridCol>
                <a:gridCol w="1123309">
                  <a:extLst>
                    <a:ext uri="{9D8B030D-6E8A-4147-A177-3AD203B41FA5}">
                      <a16:colId xmlns:a16="http://schemas.microsoft.com/office/drawing/2014/main" val="1403689612"/>
                    </a:ext>
                  </a:extLst>
                </a:gridCol>
                <a:gridCol w="980160">
                  <a:extLst>
                    <a:ext uri="{9D8B030D-6E8A-4147-A177-3AD203B41FA5}">
                      <a16:colId xmlns:a16="http://schemas.microsoft.com/office/drawing/2014/main" val="3273443537"/>
                    </a:ext>
                  </a:extLst>
                </a:gridCol>
                <a:gridCol w="1335785">
                  <a:extLst>
                    <a:ext uri="{9D8B030D-6E8A-4147-A177-3AD203B41FA5}">
                      <a16:colId xmlns:a16="http://schemas.microsoft.com/office/drawing/2014/main" val="469359516"/>
                    </a:ext>
                  </a:extLst>
                </a:gridCol>
                <a:gridCol w="1247192">
                  <a:extLst>
                    <a:ext uri="{9D8B030D-6E8A-4147-A177-3AD203B41FA5}">
                      <a16:colId xmlns:a16="http://schemas.microsoft.com/office/drawing/2014/main" val="2766106536"/>
                    </a:ext>
                  </a:extLst>
                </a:gridCol>
                <a:gridCol w="1157973">
                  <a:extLst>
                    <a:ext uri="{9D8B030D-6E8A-4147-A177-3AD203B41FA5}">
                      <a16:colId xmlns:a16="http://schemas.microsoft.com/office/drawing/2014/main" val="3085339993"/>
                    </a:ext>
                  </a:extLst>
                </a:gridCol>
                <a:gridCol w="1246563">
                  <a:extLst>
                    <a:ext uri="{9D8B030D-6E8A-4147-A177-3AD203B41FA5}">
                      <a16:colId xmlns:a16="http://schemas.microsoft.com/office/drawing/2014/main" val="1049730387"/>
                    </a:ext>
                  </a:extLst>
                </a:gridCol>
                <a:gridCol w="890941">
                  <a:extLst>
                    <a:ext uri="{9D8B030D-6E8A-4147-A177-3AD203B41FA5}">
                      <a16:colId xmlns:a16="http://schemas.microsoft.com/office/drawing/2014/main" val="2516117353"/>
                    </a:ext>
                  </a:extLst>
                </a:gridCol>
                <a:gridCol w="800465">
                  <a:extLst>
                    <a:ext uri="{9D8B030D-6E8A-4147-A177-3AD203B41FA5}">
                      <a16:colId xmlns:a16="http://schemas.microsoft.com/office/drawing/2014/main" val="2454564511"/>
                    </a:ext>
                  </a:extLst>
                </a:gridCol>
                <a:gridCol w="800465">
                  <a:extLst>
                    <a:ext uri="{9D8B030D-6E8A-4147-A177-3AD203B41FA5}">
                      <a16:colId xmlns:a16="http://schemas.microsoft.com/office/drawing/2014/main" val="1026767529"/>
                    </a:ext>
                  </a:extLst>
                </a:gridCol>
                <a:gridCol w="869597">
                  <a:extLst>
                    <a:ext uri="{9D8B030D-6E8A-4147-A177-3AD203B41FA5}">
                      <a16:colId xmlns:a16="http://schemas.microsoft.com/office/drawing/2014/main" val="1929080003"/>
                    </a:ext>
                  </a:extLst>
                </a:gridCol>
                <a:gridCol w="731333">
                  <a:extLst>
                    <a:ext uri="{9D8B030D-6E8A-4147-A177-3AD203B41FA5}">
                      <a16:colId xmlns:a16="http://schemas.microsoft.com/office/drawing/2014/main" val="4116310240"/>
                    </a:ext>
                  </a:extLst>
                </a:gridCol>
              </a:tblGrid>
              <a:tr h="8612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Khoa/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hàm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vị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và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chủ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nhiệm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Nội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dung</a:t>
                      </a: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xét</a:t>
                      </a:r>
                      <a:r>
                        <a:rPr lang="en-US" sz="1300" b="1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duyệt</a:t>
                      </a:r>
                      <a:endParaRPr lang="en-US" sz="1200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Sản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phẩm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Kinh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phí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Thời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gian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thực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Tháng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Vai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trò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xét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duyệt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Trạng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thái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13979"/>
                  </a:ext>
                </a:extLst>
              </a:tr>
              <a:tr h="244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Chủ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Mời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tham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Đồng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ý/</a:t>
                      </a: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Từ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chối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372591"/>
                  </a:ext>
                </a:extLst>
              </a:tr>
              <a:tr h="2269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Thành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viên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416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621357C-1D52-8CDD-CDBA-280E6B9D5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27" r="59842" b="26165"/>
          <a:stretch/>
        </p:blipFill>
        <p:spPr>
          <a:xfrm>
            <a:off x="10454314" y="4081462"/>
            <a:ext cx="313700" cy="20240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95432F2F-EB1B-E26E-316C-6F96BD5285ED}"/>
              </a:ext>
            </a:extLst>
          </p:cNvPr>
          <p:cNvSpPr txBox="1">
            <a:spLocks/>
          </p:cNvSpPr>
          <p:nvPr/>
        </p:nvSpPr>
        <p:spPr>
          <a:xfrm>
            <a:off x="284929" y="5172538"/>
            <a:ext cx="11596742" cy="2701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BFD28-0941-7132-7336-7558CA7CAB69}"/>
              </a:ext>
            </a:extLst>
          </p:cNvPr>
          <p:cNvSpPr txBox="1"/>
          <p:nvPr/>
        </p:nvSpPr>
        <p:spPr>
          <a:xfrm>
            <a:off x="605415" y="5471087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E86201-149D-CDF0-AE79-9C04162ABBBA}"/>
              </a:ext>
            </a:extLst>
          </p:cNvPr>
          <p:cNvSpPr txBox="1"/>
          <p:nvPr/>
        </p:nvSpPr>
        <p:spPr>
          <a:xfrm>
            <a:off x="1111922" y="5471087"/>
            <a:ext cx="236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09230-C1AA-B945-4B48-4539AB931B2C}"/>
              </a:ext>
            </a:extLst>
          </p:cNvPr>
          <p:cNvSpPr/>
          <p:nvPr/>
        </p:nvSpPr>
        <p:spPr>
          <a:xfrm>
            <a:off x="3472084" y="5403080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Kính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duyệt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trường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đợt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năm</a:t>
            </a:r>
            <a:r>
              <a:rPr lang="en-US" dirty="0">
                <a:solidFill>
                  <a:schemeClr val="tx1"/>
                </a:solidFill>
              </a:rPr>
              <a:t> 2023-2024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0A8EDC-65D4-132B-7656-058619699B16}"/>
              </a:ext>
            </a:extLst>
          </p:cNvPr>
          <p:cNvSpPr txBox="1"/>
          <p:nvPr/>
        </p:nvSpPr>
        <p:spPr>
          <a:xfrm>
            <a:off x="605415" y="6076144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E865A1-90BD-FED3-4C1F-329F1CE1A8E3}"/>
              </a:ext>
            </a:extLst>
          </p:cNvPr>
          <p:cNvSpPr txBox="1"/>
          <p:nvPr/>
        </p:nvSpPr>
        <p:spPr>
          <a:xfrm>
            <a:off x="1111922" y="6095537"/>
            <a:ext cx="214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đính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kèm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71247D-AC9E-A01E-3113-6EE4B05C1B6E}"/>
              </a:ext>
            </a:extLst>
          </p:cNvPr>
          <p:cNvSpPr/>
          <p:nvPr/>
        </p:nvSpPr>
        <p:spPr>
          <a:xfrm>
            <a:off x="3472084" y="6091127"/>
            <a:ext cx="4197395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P.KHCN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gửi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cho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hội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6942CC-CA42-FA05-EAE7-EBE8FD6ADE6D}"/>
              </a:ext>
            </a:extLst>
          </p:cNvPr>
          <p:cNvSpPr/>
          <p:nvPr/>
        </p:nvSpPr>
        <p:spPr>
          <a:xfrm>
            <a:off x="3391404" y="7277881"/>
            <a:ext cx="1457477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Đồng</a:t>
            </a:r>
            <a:r>
              <a:rPr lang="en-US" dirty="0">
                <a:solidFill>
                  <a:schemeClr val="bg1"/>
                </a:solidFill>
              </a:rPr>
              <a:t> ý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6F6D54-B3B6-24B2-D867-66B3C0A3982B}"/>
              </a:ext>
            </a:extLst>
          </p:cNvPr>
          <p:cNvSpPr/>
          <p:nvPr/>
        </p:nvSpPr>
        <p:spPr>
          <a:xfrm>
            <a:off x="7721577" y="6122310"/>
            <a:ext cx="1574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Xem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tài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liệu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3D65F7-DEA7-C686-C7CB-9CB6EEB9792A}"/>
              </a:ext>
            </a:extLst>
          </p:cNvPr>
          <p:cNvSpPr/>
          <p:nvPr/>
        </p:nvSpPr>
        <p:spPr>
          <a:xfrm>
            <a:off x="4941423" y="7277881"/>
            <a:ext cx="1749309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E17AD1-0CAF-1C46-7D8A-6658B72B69B9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083300" y="4283870"/>
            <a:ext cx="4543812" cy="88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8"/>
            <a:ext cx="1287622" cy="513541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435336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B4013D-D521-6D11-9303-E6A82464A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89445"/>
              </p:ext>
            </p:extLst>
          </p:nvPr>
        </p:nvGraphicFramePr>
        <p:xfrm>
          <a:off x="206497" y="1062480"/>
          <a:ext cx="1177900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77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896411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645424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1006721">
                  <a:extLst>
                    <a:ext uri="{9D8B030D-6E8A-4147-A177-3AD203B41FA5}">
                      <a16:colId xmlns:a16="http://schemas.microsoft.com/office/drawing/2014/main" val="1872549732"/>
                    </a:ext>
                  </a:extLst>
                </a:gridCol>
                <a:gridCol w="959183">
                  <a:extLst>
                    <a:ext uri="{9D8B030D-6E8A-4147-A177-3AD203B41FA5}">
                      <a16:colId xmlns:a16="http://schemas.microsoft.com/office/drawing/2014/main" val="3598308755"/>
                    </a:ext>
                  </a:extLst>
                </a:gridCol>
                <a:gridCol w="773274">
                  <a:extLst>
                    <a:ext uri="{9D8B030D-6E8A-4147-A177-3AD203B41FA5}">
                      <a16:colId xmlns:a16="http://schemas.microsoft.com/office/drawing/2014/main" val="1636414872"/>
                    </a:ext>
                  </a:extLst>
                </a:gridCol>
                <a:gridCol w="1635073">
                  <a:extLst>
                    <a:ext uri="{9D8B030D-6E8A-4147-A177-3AD203B41FA5}">
                      <a16:colId xmlns:a16="http://schemas.microsoft.com/office/drawing/2014/main" val="3066374050"/>
                    </a:ext>
                  </a:extLst>
                </a:gridCol>
                <a:gridCol w="1409421">
                  <a:extLst>
                    <a:ext uri="{9D8B030D-6E8A-4147-A177-3AD203B41FA5}">
                      <a16:colId xmlns:a16="http://schemas.microsoft.com/office/drawing/2014/main" val="4151666881"/>
                    </a:ext>
                  </a:extLst>
                </a:gridCol>
                <a:gridCol w="2271222">
                  <a:extLst>
                    <a:ext uri="{9D8B030D-6E8A-4147-A177-3AD203B41FA5}">
                      <a16:colId xmlns:a16="http://schemas.microsoft.com/office/drawing/2014/main" val="1408320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số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Năm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học</a:t>
                      </a:r>
                      <a:r>
                        <a:rPr lang="en-US" sz="1400" baseline="0" dirty="0"/>
                        <a:t>/</a:t>
                      </a:r>
                      <a:r>
                        <a:rPr lang="en-US" sz="1400" dirty="0" err="1"/>
                        <a:t>Đợt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Thời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hạn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thực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hiện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trò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phẩm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sổ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Kinh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phí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trợ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theo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sp</a:t>
                      </a:r>
                      <a:r>
                        <a:rPr lang="en-US" sz="1400" baseline="0" dirty="0"/>
                        <a:t>, P.KHCN </a:t>
                      </a:r>
                      <a:r>
                        <a:rPr lang="en-US" sz="1400" baseline="0" dirty="0" err="1"/>
                        <a:t>nhập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Thao </a:t>
                      </a:r>
                      <a:r>
                        <a:rPr lang="en-US" sz="1400" dirty="0" err="1"/>
                        <a:t>tác</a:t>
                      </a:r>
                      <a:r>
                        <a:rPr lang="en-US" sz="1400" dirty="0"/>
                        <a:t> (do </a:t>
                      </a: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</a:t>
                      </a:r>
                      <a:r>
                        <a:rPr lang="en-US" sz="1400" baseline="0" dirty="0" err="1"/>
                        <a:t>rạng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thái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sổ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chọn</a:t>
                      </a:r>
                      <a:r>
                        <a:rPr lang="en-US" sz="1400" baseline="0" dirty="0"/>
                        <a:t> do P.KHCN)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2024/01/33/KHCN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Nghiên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cứu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định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hành</a:t>
                      </a:r>
                      <a:r>
                        <a:rPr lang="en-US" sz="1400" dirty="0"/>
                        <a:t> vi </a:t>
                      </a:r>
                      <a:r>
                        <a:rPr lang="en-US" sz="1400" dirty="0" err="1"/>
                        <a:t>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trực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tuyến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2023-2024 </a:t>
                      </a:r>
                      <a:r>
                        <a:rPr lang="en-US" sz="1400" dirty="0" err="1"/>
                        <a:t>Đợt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  <a:r>
                        <a:rPr lang="en-US" sz="1400" dirty="0" err="1"/>
                        <a:t>tháng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từ</a:t>
                      </a:r>
                      <a:r>
                        <a:rPr lang="en-US" sz="1400" dirty="0"/>
                        <a:t> 12/2023 </a:t>
                      </a:r>
                      <a:r>
                        <a:rPr lang="en-US" sz="1400" dirty="0" err="1"/>
                        <a:t>đến</a:t>
                      </a:r>
                      <a:r>
                        <a:rPr lang="en-US" sz="1400" dirty="0"/>
                        <a:t> 12/2024)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Thành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viên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duyệt</a:t>
                      </a:r>
                      <a:endParaRPr lang="en-US" sz="1400" b="1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Theo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dõi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thực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hiện</a:t>
                      </a:r>
                      <a:endParaRPr lang="en-US" sz="14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8068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53A7A90-1104-C107-7612-48686FD63052}"/>
              </a:ext>
            </a:extLst>
          </p:cNvPr>
          <p:cNvSpPr/>
          <p:nvPr/>
        </p:nvSpPr>
        <p:spPr>
          <a:xfrm>
            <a:off x="230074" y="81808"/>
            <a:ext cx="4749820" cy="452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đồng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xét</a:t>
            </a:r>
            <a:r>
              <a:rPr lang="en-US" b="1" dirty="0">
                <a:solidFill>
                  <a:srgbClr val="FFFF00"/>
                </a:solidFill>
              </a:rPr>
              <a:t>/ </a:t>
            </a:r>
            <a:r>
              <a:rPr lang="en-US" b="1" dirty="0" err="1">
                <a:solidFill>
                  <a:srgbClr val="FFFF00"/>
                </a:solidFill>
              </a:rPr>
              <a:t>nghiệm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thu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2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03ECA0-A72A-E455-5D0D-9E4EE377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2653" y="676460"/>
            <a:ext cx="754153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C200FA-AFF9-80E3-9635-6DFE19FB9E6B}"/>
              </a:ext>
            </a:extLst>
          </p:cNvPr>
          <p:cNvSpPr/>
          <p:nvPr/>
        </p:nvSpPr>
        <p:spPr>
          <a:xfrm>
            <a:off x="99061" y="118747"/>
            <a:ext cx="4749820" cy="452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/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262A6E-2661-B038-FC9A-369FA978D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2819"/>
              </p:ext>
            </p:extLst>
          </p:nvPr>
        </p:nvGraphicFramePr>
        <p:xfrm>
          <a:off x="5249420" y="2544379"/>
          <a:ext cx="9001125" cy="10058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60045">
                  <a:extLst>
                    <a:ext uri="{9D8B030D-6E8A-4147-A177-3AD203B41FA5}">
                      <a16:colId xmlns:a16="http://schemas.microsoft.com/office/drawing/2014/main" val="65949048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4036896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73443537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469359516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766106536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3085339993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1049730387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516117353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45456451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Khoa/Viện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hàm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vị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và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chủ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nhiệm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đề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tài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Nội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dung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nghiên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cứu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Sản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phẩm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Kinh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phí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Thời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gian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thực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hiện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Tháng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Ghi chú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8139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37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241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B3B79A-C7CA-0A06-1852-3375A8F83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23559"/>
              </p:ext>
            </p:extLst>
          </p:nvPr>
        </p:nvGraphicFramePr>
        <p:xfrm>
          <a:off x="5249420" y="850713"/>
          <a:ext cx="8677276" cy="12039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60733">
                  <a:extLst>
                    <a:ext uri="{9D8B030D-6E8A-4147-A177-3AD203B41FA5}">
                      <a16:colId xmlns:a16="http://schemas.microsoft.com/office/drawing/2014/main" val="3967337150"/>
                    </a:ext>
                  </a:extLst>
                </a:gridCol>
                <a:gridCol w="1350208">
                  <a:extLst>
                    <a:ext uri="{9D8B030D-6E8A-4147-A177-3AD203B41FA5}">
                      <a16:colId xmlns:a16="http://schemas.microsoft.com/office/drawing/2014/main" val="303081022"/>
                    </a:ext>
                  </a:extLst>
                </a:gridCol>
                <a:gridCol w="1350208">
                  <a:extLst>
                    <a:ext uri="{9D8B030D-6E8A-4147-A177-3AD203B41FA5}">
                      <a16:colId xmlns:a16="http://schemas.microsoft.com/office/drawing/2014/main" val="3089979488"/>
                    </a:ext>
                  </a:extLst>
                </a:gridCol>
                <a:gridCol w="1260660">
                  <a:extLst>
                    <a:ext uri="{9D8B030D-6E8A-4147-A177-3AD203B41FA5}">
                      <a16:colId xmlns:a16="http://schemas.microsoft.com/office/drawing/2014/main" val="3529548944"/>
                    </a:ext>
                  </a:extLst>
                </a:gridCol>
                <a:gridCol w="1170476">
                  <a:extLst>
                    <a:ext uri="{9D8B030D-6E8A-4147-A177-3AD203B41FA5}">
                      <a16:colId xmlns:a16="http://schemas.microsoft.com/office/drawing/2014/main" val="2910942026"/>
                    </a:ext>
                  </a:extLst>
                </a:gridCol>
                <a:gridCol w="1260024">
                  <a:extLst>
                    <a:ext uri="{9D8B030D-6E8A-4147-A177-3AD203B41FA5}">
                      <a16:colId xmlns:a16="http://schemas.microsoft.com/office/drawing/2014/main" val="2392849266"/>
                    </a:ext>
                  </a:extLst>
                </a:gridCol>
                <a:gridCol w="900562">
                  <a:extLst>
                    <a:ext uri="{9D8B030D-6E8A-4147-A177-3AD203B41FA5}">
                      <a16:colId xmlns:a16="http://schemas.microsoft.com/office/drawing/2014/main" val="494252812"/>
                    </a:ext>
                  </a:extLst>
                </a:gridCol>
                <a:gridCol w="1024405">
                  <a:extLst>
                    <a:ext uri="{9D8B030D-6E8A-4147-A177-3AD203B41FA5}">
                      <a16:colId xmlns:a16="http://schemas.microsoft.com/office/drawing/2014/main" val="706099614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Tên đề tài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Học hàm, học vị, họ và tên chủ nhiệm đề tài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Nội dung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nghiên cứu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Sản phẩm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 kiến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Kinh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phí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dự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kiến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(VND)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Trường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Nguồn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3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Khác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Thời gian thực hiện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(Tháng)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Ghi chú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9783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080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17718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9D0B1E-8F4E-7D6F-2D55-7F7D6D0CC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55930"/>
              </p:ext>
            </p:extLst>
          </p:nvPr>
        </p:nvGraphicFramePr>
        <p:xfrm>
          <a:off x="5770261" y="5240416"/>
          <a:ext cx="5897880" cy="1383030"/>
        </p:xfrm>
        <a:graphic>
          <a:graphicData uri="http://schemas.openxmlformats.org/drawingml/2006/table">
            <a:tbl>
              <a:tblPr firstRow="1" firstCol="1" bandRow="1"/>
              <a:tblGrid>
                <a:gridCol w="428625">
                  <a:extLst>
                    <a:ext uri="{9D8B030D-6E8A-4147-A177-3AD203B41FA5}">
                      <a16:colId xmlns:a16="http://schemas.microsoft.com/office/drawing/2014/main" val="3920402236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3840768417"/>
                    </a:ext>
                  </a:extLst>
                </a:gridCol>
                <a:gridCol w="2520315">
                  <a:extLst>
                    <a:ext uri="{9D8B030D-6E8A-4147-A177-3AD203B41FA5}">
                      <a16:colId xmlns:a16="http://schemas.microsoft.com/office/drawing/2014/main" val="2972975793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51660875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spc="-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 và tên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Chức vụ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Chức danh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648595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9078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23366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556414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88B2A6CD-71C6-DA67-7BA2-B2AA6554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261" y="4070865"/>
            <a:ext cx="632648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DANH SÁCH CÁC THÀNH VIÊN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HỘI ĐỒNG XÉT DUYỆT ĐỀ TÀI KHOA HỌC CÔNG NGHỆ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CẤP TRƯỜNG CỦA GIẢNG VIÊN NĂM HỌC 20…-20…. (ĐỢT  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Kèm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theo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Quyết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định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số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/QĐ-ĐKC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ký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ngày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/      /20….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Hiệu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trưởng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76773-0EFE-37C9-3B09-9053EF9AA91E}"/>
              </a:ext>
            </a:extLst>
          </p:cNvPr>
          <p:cNvCxnSpPr>
            <a:endCxn id="9" idx="1"/>
          </p:cNvCxnSpPr>
          <p:nvPr/>
        </p:nvCxnSpPr>
        <p:spPr>
          <a:xfrm flipV="1">
            <a:off x="4848881" y="1452693"/>
            <a:ext cx="400539" cy="161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8F46C0-BAC4-9671-E3EA-72D00A40863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48881" y="4400550"/>
            <a:ext cx="921380" cy="153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FAD3D2-665B-752E-4B59-C8B1D7D9706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848881" y="3047299"/>
            <a:ext cx="400539" cy="135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32E31B-428C-2960-025C-A4DEEB05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93851"/>
              </p:ext>
            </p:extLst>
          </p:nvPr>
        </p:nvGraphicFramePr>
        <p:xfrm>
          <a:off x="5187718" y="8129986"/>
          <a:ext cx="6705601" cy="1959102"/>
        </p:xfrm>
        <a:graphic>
          <a:graphicData uri="http://schemas.openxmlformats.org/drawingml/2006/table">
            <a:tbl>
              <a:tblPr firstRow="1" firstCol="1" bandRow="1"/>
              <a:tblGrid>
                <a:gridCol w="450172">
                  <a:extLst>
                    <a:ext uri="{9D8B030D-6E8A-4147-A177-3AD203B41FA5}">
                      <a16:colId xmlns:a16="http://schemas.microsoft.com/office/drawing/2014/main" val="2689387825"/>
                    </a:ext>
                  </a:extLst>
                </a:gridCol>
                <a:gridCol w="1620367">
                  <a:extLst>
                    <a:ext uri="{9D8B030D-6E8A-4147-A177-3AD203B41FA5}">
                      <a16:colId xmlns:a16="http://schemas.microsoft.com/office/drawing/2014/main" val="2613509438"/>
                    </a:ext>
                  </a:extLst>
                </a:gridCol>
                <a:gridCol w="899710">
                  <a:extLst>
                    <a:ext uri="{9D8B030D-6E8A-4147-A177-3AD203B41FA5}">
                      <a16:colId xmlns:a16="http://schemas.microsoft.com/office/drawing/2014/main" val="1434882356"/>
                    </a:ext>
                  </a:extLst>
                </a:gridCol>
                <a:gridCol w="622876">
                  <a:extLst>
                    <a:ext uri="{9D8B030D-6E8A-4147-A177-3AD203B41FA5}">
                      <a16:colId xmlns:a16="http://schemas.microsoft.com/office/drawing/2014/main" val="4150497890"/>
                    </a:ext>
                  </a:extLst>
                </a:gridCol>
                <a:gridCol w="971458">
                  <a:extLst>
                    <a:ext uri="{9D8B030D-6E8A-4147-A177-3AD203B41FA5}">
                      <a16:colId xmlns:a16="http://schemas.microsoft.com/office/drawing/2014/main" val="1233956984"/>
                    </a:ext>
                  </a:extLst>
                </a:gridCol>
                <a:gridCol w="857169">
                  <a:extLst>
                    <a:ext uri="{9D8B030D-6E8A-4147-A177-3AD203B41FA5}">
                      <a16:colId xmlns:a16="http://schemas.microsoft.com/office/drawing/2014/main" val="380332861"/>
                    </a:ext>
                  </a:extLst>
                </a:gridCol>
                <a:gridCol w="857169">
                  <a:extLst>
                    <a:ext uri="{9D8B030D-6E8A-4147-A177-3AD203B41FA5}">
                      <a16:colId xmlns:a16="http://schemas.microsoft.com/office/drawing/2014/main" val="3897283743"/>
                    </a:ext>
                  </a:extLst>
                </a:gridCol>
                <a:gridCol w="426680">
                  <a:extLst>
                    <a:ext uri="{9D8B030D-6E8A-4147-A177-3AD203B41FA5}">
                      <a16:colId xmlns:a16="http://schemas.microsoft.com/office/drawing/2014/main" val="189123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đề tài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Học hàm, học vị, họ và tên chủ nhiệm đề tài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Sản phẩm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dự kiến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KP dự kiến (Tr.VNĐ)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KP duyệt (Tr.VNĐ)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thực hiện (Tháng)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3943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KHOA/VIỆN:……….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24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39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394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77904"/>
                  </a:ext>
                </a:extLst>
              </a:tr>
            </a:tbl>
          </a:graphicData>
        </a:graphic>
      </p:graphicFrame>
      <p:sp>
        <p:nvSpPr>
          <p:cNvPr id="21" name="Rectangle 2">
            <a:extLst>
              <a:ext uri="{FF2B5EF4-FFF2-40B4-BE49-F238E27FC236}">
                <a16:creationId xmlns:a16="http://schemas.microsoft.com/office/drawing/2014/main" id="{4C4BD694-E845-0864-C249-5572F354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942" y="7015861"/>
            <a:ext cx="6690377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68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8975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KẾT QUẢ XÉT DUYỆT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ĐỀ TÀI KHOA HỌC CÔNG NGHỆ CẤP TRƯỜNG CỦA GIẢNG VIÊN NĂM HỌC ……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Đợt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……)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8975" algn="l"/>
              </a:tabLst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Kèm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theo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Biên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bản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họp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ngày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tháng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năm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20     )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897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DAB233-503B-B687-8FE0-45DE21DAE3B1}"/>
              </a:ext>
            </a:extLst>
          </p:cNvPr>
          <p:cNvCxnSpPr>
            <a:endCxn id="21" idx="1"/>
          </p:cNvCxnSpPr>
          <p:nvPr/>
        </p:nvCxnSpPr>
        <p:spPr>
          <a:xfrm>
            <a:off x="4848881" y="5931931"/>
            <a:ext cx="354061" cy="186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9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63E1C0-8DEA-2CC6-2DCD-A581331A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2568066" y="5537447"/>
            <a:ext cx="2263966" cy="573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285642" y="1045873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1708698"/>
            <a:ext cx="4363387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2" y="154088"/>
            <a:ext cx="44459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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Đăng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ký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gia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hạn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/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hủy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/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nghiệm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thu</a:t>
            </a:r>
            <a:endParaRPr lang="en-A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51634" y="5655098"/>
            <a:ext cx="1860595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Nộp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01127" y="1739881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do P.KHCN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120821" y="3120454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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2380311"/>
            <a:ext cx="214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 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Gia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285642" y="2375901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Lý 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15253" y="2446724"/>
            <a:ext cx="227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BM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gia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hạn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90982-F9FF-2211-7117-FE675AD6AA3B}"/>
              </a:ext>
            </a:extLst>
          </p:cNvPr>
          <p:cNvSpPr/>
          <p:nvPr/>
        </p:nvSpPr>
        <p:spPr>
          <a:xfrm>
            <a:off x="3285642" y="3152123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Lý 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B7502-E11C-7749-BF4C-34FA7A8D53CB}"/>
              </a:ext>
            </a:extLst>
          </p:cNvPr>
          <p:cNvSpPr/>
          <p:nvPr/>
        </p:nvSpPr>
        <p:spPr>
          <a:xfrm>
            <a:off x="8015253" y="3222946"/>
            <a:ext cx="227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BM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hủy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8A2EB-0C9D-EC9E-DC1C-D5EC865B7C65}"/>
              </a:ext>
            </a:extLst>
          </p:cNvPr>
          <p:cNvSpPr txBox="1"/>
          <p:nvPr/>
        </p:nvSpPr>
        <p:spPr>
          <a:xfrm>
            <a:off x="1120821" y="3795587"/>
            <a:ext cx="1926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 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ĐK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DF6F5C-92A8-9897-28BF-29068B020D6D}"/>
              </a:ext>
            </a:extLst>
          </p:cNvPr>
          <p:cNvSpPr/>
          <p:nvPr/>
        </p:nvSpPr>
        <p:spPr>
          <a:xfrm>
            <a:off x="3285642" y="3827256"/>
            <a:ext cx="4729611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Đính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kèm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báo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cáo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bài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báoD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C7D99-65BB-B5BF-A346-BC9397E1EB92}"/>
              </a:ext>
            </a:extLst>
          </p:cNvPr>
          <p:cNvSpPr/>
          <p:nvPr/>
        </p:nvSpPr>
        <p:spPr>
          <a:xfrm>
            <a:off x="8015253" y="3898079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xin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nghiệm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thu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(khoa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ký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FC8F16-82A8-5145-6F2A-58BC9CDC0C9A}"/>
              </a:ext>
            </a:extLst>
          </p:cNvPr>
          <p:cNvSpPr/>
          <p:nvPr/>
        </p:nvSpPr>
        <p:spPr>
          <a:xfrm>
            <a:off x="8054271" y="4292628"/>
            <a:ext cx="308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sản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phẩm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bài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báo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D1ABD-F74B-84F9-7599-2B2CFA8DE593}"/>
              </a:ext>
            </a:extLst>
          </p:cNvPr>
          <p:cNvSpPr/>
          <p:nvPr/>
        </p:nvSpPr>
        <p:spPr>
          <a:xfrm>
            <a:off x="8054271" y="4655335"/>
            <a:ext cx="308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Báo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cáo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xin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nghiệm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thu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356" y="438180"/>
            <a:ext cx="3460230" cy="4217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085" y="362048"/>
            <a:ext cx="3580819" cy="43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6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2B3FD59-C2EE-B621-D165-23FC1349EA4F}"/>
              </a:ext>
            </a:extLst>
          </p:cNvPr>
          <p:cNvSpPr txBox="1">
            <a:spLocks/>
          </p:cNvSpPr>
          <p:nvPr/>
        </p:nvSpPr>
        <p:spPr>
          <a:xfrm>
            <a:off x="747133" y="161694"/>
            <a:ext cx="10622190" cy="74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alibri" panose="020F0502020204030204" pitchFamily="34" charset="0"/>
              </a:rPr>
              <a:t>Giao </a:t>
            </a:r>
            <a:r>
              <a:rPr lang="en-US" altLang="ko-KR" b="1" dirty="0" err="1">
                <a:latin typeface="Calibri" panose="020F0502020204030204" pitchFamily="34" charset="0"/>
              </a:rPr>
              <a:t>diện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chủ</a:t>
            </a:r>
            <a:r>
              <a:rPr lang="en-US" altLang="ko-KR" b="1" dirty="0">
                <a:latin typeface="Calibri" panose="020F0502020204030204" pitchFamily="34" charset="0"/>
              </a:rPr>
              <a:t>: </a:t>
            </a:r>
            <a:r>
              <a:rPr lang="en-US" altLang="ko-KR" b="1" dirty="0" err="1">
                <a:latin typeface="Calibri" panose="020F0502020204030204" pitchFamily="34" charset="0"/>
              </a:rPr>
              <a:t>tham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khảo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hlinkClick r:id="rId2"/>
              </a:rPr>
              <a:t>https://researchoutput.ncku.edu.tw/en/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80E3-02C2-7A9A-797B-FD872029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3" y="1006282"/>
            <a:ext cx="10622190" cy="5643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78F24C-A9B2-F6E8-0A5E-7C39DF863AB2}"/>
              </a:ext>
            </a:extLst>
          </p:cNvPr>
          <p:cNvSpPr txBox="1"/>
          <p:nvPr/>
        </p:nvSpPr>
        <p:spPr>
          <a:xfrm>
            <a:off x="2743201" y="2263698"/>
            <a:ext cx="22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UEF’s Research 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509AA-F558-3D44-8E20-FE78D03DC652}"/>
              </a:ext>
            </a:extLst>
          </p:cNvPr>
          <p:cNvSpPr txBox="1"/>
          <p:nvPr/>
        </p:nvSpPr>
        <p:spPr>
          <a:xfrm>
            <a:off x="2605937" y="2847574"/>
            <a:ext cx="6904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Welcome to Ho Chi Minh City University of Economics and Finance - UEF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F8D95-3880-0C18-1502-F31C5339F6F8}"/>
              </a:ext>
            </a:extLst>
          </p:cNvPr>
          <p:cNvSpPr txBox="1"/>
          <p:nvPr/>
        </p:nvSpPr>
        <p:spPr>
          <a:xfrm>
            <a:off x="3353068" y="5482386"/>
            <a:ext cx="144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NCKH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B3B6F6-48DB-BE36-3EC8-DCF0E059F70E}"/>
              </a:ext>
            </a:extLst>
          </p:cNvPr>
          <p:cNvSpPr txBox="1"/>
          <p:nvPr/>
        </p:nvSpPr>
        <p:spPr>
          <a:xfrm>
            <a:off x="4765827" y="5482386"/>
            <a:ext cx="15654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chí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096AA-156B-152C-FA83-2546616061B6}"/>
              </a:ext>
            </a:extLst>
          </p:cNvPr>
          <p:cNvSpPr txBox="1"/>
          <p:nvPr/>
        </p:nvSpPr>
        <p:spPr>
          <a:xfrm>
            <a:off x="6327539" y="5482386"/>
            <a:ext cx="30484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KHCN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GV UEF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6A1DF-762E-041F-216D-7CCAEAAB81C9}"/>
              </a:ext>
            </a:extLst>
          </p:cNvPr>
          <p:cNvSpPr txBox="1"/>
          <p:nvPr/>
        </p:nvSpPr>
        <p:spPr>
          <a:xfrm>
            <a:off x="9317520" y="5482386"/>
            <a:ext cx="30484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KHCN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SV UEF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4EABE-7CD8-AED2-CE04-2001E18E3CE8}"/>
              </a:ext>
            </a:extLst>
          </p:cNvPr>
          <p:cNvSpPr txBox="1"/>
          <p:nvPr/>
        </p:nvSpPr>
        <p:spPr>
          <a:xfrm>
            <a:off x="7938403" y="5851718"/>
            <a:ext cx="10791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kiến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03325-392E-233D-30E8-77F6D9BA0D8E}"/>
              </a:ext>
            </a:extLst>
          </p:cNvPr>
          <p:cNvSpPr txBox="1"/>
          <p:nvPr/>
        </p:nvSpPr>
        <p:spPr>
          <a:xfrm>
            <a:off x="4765827" y="5851718"/>
            <a:ext cx="28900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,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thảo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2E643E-95CD-93A4-33E5-9E1B854E2FE7}"/>
              </a:ext>
            </a:extLst>
          </p:cNvPr>
          <p:cNvSpPr txBox="1"/>
          <p:nvPr/>
        </p:nvSpPr>
        <p:spPr>
          <a:xfrm>
            <a:off x="9317520" y="5847704"/>
            <a:ext cx="30807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NCKH SV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62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008F7D-5853-8E4F-09A8-CC23CB30A6E1}"/>
              </a:ext>
            </a:extLst>
          </p:cNvPr>
          <p:cNvSpPr txBox="1">
            <a:spLocks/>
          </p:cNvSpPr>
          <p:nvPr/>
        </p:nvSpPr>
        <p:spPr>
          <a:xfrm>
            <a:off x="264479" y="790108"/>
            <a:ext cx="11596742" cy="5668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37601-C0FE-5EEB-AE6D-2725ECFBBB6A}"/>
              </a:ext>
            </a:extLst>
          </p:cNvPr>
          <p:cNvSpPr txBox="1"/>
          <p:nvPr/>
        </p:nvSpPr>
        <p:spPr>
          <a:xfrm>
            <a:off x="584965" y="1088658"/>
            <a:ext cx="50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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03215-6DB3-0D04-65C1-634FC286D6C7}"/>
              </a:ext>
            </a:extLst>
          </p:cNvPr>
          <p:cNvSpPr txBox="1"/>
          <p:nvPr/>
        </p:nvSpPr>
        <p:spPr>
          <a:xfrm>
            <a:off x="1091472" y="1088658"/>
            <a:ext cx="1422989" cy="37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*: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D07BB1-E14C-9176-A08D-77950709780B}"/>
              </a:ext>
            </a:extLst>
          </p:cNvPr>
          <p:cNvSpPr/>
          <p:nvPr/>
        </p:nvSpPr>
        <p:spPr>
          <a:xfrm>
            <a:off x="3571292" y="1092819"/>
            <a:ext cx="781422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1693715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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1713108"/>
            <a:ext cx="192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571292" y="1755644"/>
            <a:ext cx="4363387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đồng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37E0E-F032-4B0A-447B-37A03BDBCD0D}"/>
              </a:ext>
            </a:extLst>
          </p:cNvPr>
          <p:cNvSpPr txBox="1"/>
          <p:nvPr/>
        </p:nvSpPr>
        <p:spPr>
          <a:xfrm>
            <a:off x="1198575" y="-822732"/>
            <a:ext cx="238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</a:rPr>
              <a:t>Chỉnh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sửa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thuyết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minh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40" idx="1"/>
          </p:cNvCxnSpPr>
          <p:nvPr/>
        </p:nvCxnSpPr>
        <p:spPr>
          <a:xfrm>
            <a:off x="3578738" y="-638066"/>
            <a:ext cx="837516" cy="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CA8A3E7-962C-FCB3-0CD2-B350A3E5C1AF}"/>
              </a:ext>
            </a:extLst>
          </p:cNvPr>
          <p:cNvSpPr txBox="1">
            <a:spLocks/>
          </p:cNvSpPr>
          <p:nvPr/>
        </p:nvSpPr>
        <p:spPr>
          <a:xfrm>
            <a:off x="4416254" y="-968032"/>
            <a:ext cx="5317132" cy="67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Calibri" panose="020F0502020204030204" pitchFamily="34" charset="0"/>
              </a:rPr>
              <a:t>❶ </a:t>
            </a:r>
            <a:r>
              <a:rPr lang="en-US" altLang="ko-KR" sz="1600" b="1" dirty="0" err="1">
                <a:latin typeface="Calibri" panose="020F0502020204030204" pitchFamily="34" charset="0"/>
              </a:rPr>
              <a:t>Sẽ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hiện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cửa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sổ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popup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mới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cho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nhập</a:t>
            </a:r>
            <a:r>
              <a:rPr lang="en-US" altLang="ko-KR" sz="1600" b="1" dirty="0"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latin typeface="Calibri" panose="020F0502020204030204" pitchFamily="34" charset="0"/>
              </a:rPr>
              <a:t>liệu</a:t>
            </a:r>
            <a:r>
              <a:rPr lang="en-US" altLang="ko-KR" sz="1600" b="1" dirty="0">
                <a:latin typeface="Calibri" panose="020F0502020204030204" pitchFamily="34" charset="0"/>
              </a:rPr>
              <a:t>,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gửi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lại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thuyết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minh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chỉnh</a:t>
            </a:r>
            <a:r>
              <a:rPr lang="en-US" altLang="ko-KR" sz="16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sửa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285732" y="154088"/>
            <a:ext cx="44459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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Thanh </a:t>
            </a:r>
            <a:r>
              <a:rPr lang="en-AU" sz="1800" b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lý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đề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tài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(HĐ-KHCN)</a:t>
            </a:r>
            <a:endParaRPr lang="en-A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F363E-B993-3653-23C6-E6438A38F294}"/>
              </a:ext>
            </a:extLst>
          </p:cNvPr>
          <p:cNvSpPr txBox="1"/>
          <p:nvPr/>
        </p:nvSpPr>
        <p:spPr>
          <a:xfrm>
            <a:off x="11099864" y="-1116636"/>
            <a:ext cx="281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33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</a:t>
            </a:r>
            <a:r>
              <a:rPr lang="en-AU" sz="1800" b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2" panose="05020102010507070707" pitchFamily="18" charset="2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minh </a:t>
            </a:r>
            <a:endParaRPr lang="en-US" altLang="ko-KR" sz="18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986777" y="1786827"/>
            <a:ext cx="366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Tải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đồng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do P.KHCN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6F3F4F-42A1-8A69-BF2B-58170CA28AD9}"/>
              </a:ext>
            </a:extLst>
          </p:cNvPr>
          <p:cNvSpPr txBox="1"/>
          <p:nvPr/>
        </p:nvSpPr>
        <p:spPr>
          <a:xfrm>
            <a:off x="584965" y="2360918"/>
            <a:ext cx="428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400" b="1" dirty="0">
                <a:latin typeface="Calibri" panose="020F0502020204030204" pitchFamily="34" charset="0"/>
                <a:sym typeface="Wingdings" panose="05000000000000000000" pitchFamily="2" charset="2"/>
              </a:rPr>
              <a:t></a:t>
            </a:r>
            <a:endParaRPr lang="en-US" altLang="ko-KR" sz="2400" b="1" dirty="0"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B075D6-7437-220B-9FC3-F6AD6F382DAB}"/>
              </a:ext>
            </a:extLst>
          </p:cNvPr>
          <p:cNvSpPr txBox="1"/>
          <p:nvPr/>
        </p:nvSpPr>
        <p:spPr>
          <a:xfrm>
            <a:off x="1091472" y="2380311"/>
            <a:ext cx="2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BB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AU" b="1" dirty="0">
                <a:solidFill>
                  <a:srgbClr val="0033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altLang="ko-KR" sz="16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9FC9D2-5D65-B69E-7691-7FA7C250F515}"/>
              </a:ext>
            </a:extLst>
          </p:cNvPr>
          <p:cNvSpPr/>
          <p:nvPr/>
        </p:nvSpPr>
        <p:spPr>
          <a:xfrm>
            <a:off x="3571292" y="2422847"/>
            <a:ext cx="4415485" cy="47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Chủ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nhiệm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nộp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BB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thanh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38877" y="2508571"/>
            <a:ext cx="2609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Up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file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thanh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lý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F21F6-AFDC-99A7-60C3-896269F31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86667" r="75319" b="3217"/>
          <a:stretch/>
        </p:blipFill>
        <p:spPr>
          <a:xfrm>
            <a:off x="2568066" y="5537447"/>
            <a:ext cx="2263966" cy="5733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2485A6-5D3E-5CD0-5949-4FD0448BF618}"/>
              </a:ext>
            </a:extLst>
          </p:cNvPr>
          <p:cNvSpPr/>
          <p:nvPr/>
        </p:nvSpPr>
        <p:spPr>
          <a:xfrm>
            <a:off x="3451634" y="5655098"/>
            <a:ext cx="1860595" cy="388674"/>
          </a:xfrm>
          <a:prstGeom prst="rect">
            <a:avLst/>
          </a:prstGeom>
          <a:solidFill>
            <a:srgbClr val="00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Nộp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85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FDF11F-C2C9-BF82-08DD-F1D2F0AF6491}"/>
              </a:ext>
            </a:extLst>
          </p:cNvPr>
          <p:cNvGraphicFramePr>
            <a:graphicFrameLocks noGrp="1"/>
          </p:cNvGraphicFramePr>
          <p:nvPr/>
        </p:nvGraphicFramePr>
        <p:xfrm>
          <a:off x="0" y="191202"/>
          <a:ext cx="12217865" cy="1085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938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1022270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1047419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836773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1564589">
                  <a:extLst>
                    <a:ext uri="{9D8B030D-6E8A-4147-A177-3AD203B41FA5}">
                      <a16:colId xmlns:a16="http://schemas.microsoft.com/office/drawing/2014/main" val="4151666881"/>
                    </a:ext>
                  </a:extLst>
                </a:gridCol>
                <a:gridCol w="3719076">
                  <a:extLst>
                    <a:ext uri="{9D8B030D-6E8A-4147-A177-3AD203B41FA5}">
                      <a16:colId xmlns:a16="http://schemas.microsoft.com/office/drawing/2014/main" val="1408320586"/>
                    </a:ext>
                  </a:extLst>
                </a:gridCol>
              </a:tblGrid>
              <a:tr h="782649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số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đề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tài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Năm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học</a:t>
                      </a:r>
                      <a:r>
                        <a:rPr lang="en-US" sz="1400" baseline="0" dirty="0"/>
                        <a:t>/</a:t>
                      </a:r>
                      <a:r>
                        <a:rPr lang="en-US" sz="1400" dirty="0" err="1"/>
                        <a:t>Đợt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Thao </a:t>
                      </a:r>
                      <a:r>
                        <a:rPr lang="en-US" sz="1400" dirty="0" err="1"/>
                        <a:t>tác</a:t>
                      </a:r>
                      <a:r>
                        <a:rPr lang="en-US" sz="1400" dirty="0"/>
                        <a:t> (do </a:t>
                      </a:r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</a:t>
                      </a:r>
                      <a:r>
                        <a:rPr lang="en-US" sz="1400" baseline="0" dirty="0" err="1"/>
                        <a:t>rạng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thái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sổ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chọn</a:t>
                      </a:r>
                      <a:r>
                        <a:rPr lang="en-US" sz="1400" baseline="0" dirty="0"/>
                        <a:t> do P.KHCN)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90794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2024/01/33/KHCN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Nghiên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cứu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yếu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quyết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định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hành</a:t>
                      </a:r>
                      <a:r>
                        <a:rPr lang="en-US" sz="1400" dirty="0"/>
                        <a:t> vi </a:t>
                      </a:r>
                      <a:r>
                        <a:rPr lang="en-US" sz="1400" dirty="0" err="1"/>
                        <a:t>mua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hàng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trực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tuyến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2023-2024 </a:t>
                      </a:r>
                      <a:r>
                        <a:rPr lang="en-US" sz="1400" dirty="0" err="1"/>
                        <a:t>Đợt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mới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2A. </a:t>
                      </a:r>
                      <a:r>
                        <a:rPr lang="en-US" sz="1400" b="1" dirty="0" err="1"/>
                        <a:t>Từ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chối</a:t>
                      </a:r>
                      <a:r>
                        <a:rPr lang="en-US" sz="1400" b="1" dirty="0"/>
                        <a:t> (</a:t>
                      </a:r>
                      <a:r>
                        <a:rPr lang="en-US" sz="1400" b="1" dirty="0" err="1"/>
                        <a:t>kết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thúc</a:t>
                      </a:r>
                      <a:r>
                        <a:rPr lang="en-US" sz="1400" b="1" dirty="0"/>
                        <a:t> can </a:t>
                      </a:r>
                      <a:r>
                        <a:rPr lang="en-US" sz="1400" b="1" dirty="0" err="1"/>
                        <a:t>thiệp</a:t>
                      </a:r>
                      <a:r>
                        <a:rPr lang="en-US" sz="1400" b="1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3A. ĐK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lệ</a:t>
                      </a:r>
                      <a:r>
                        <a:rPr lang="en-US" sz="1400" b="1" baseline="0" dirty="0"/>
                        <a:t> (</a:t>
                      </a:r>
                      <a:r>
                        <a:rPr lang="en-US" sz="1400" b="1" baseline="0" dirty="0" err="1"/>
                        <a:t>chờ</a:t>
                      </a:r>
                      <a:r>
                        <a:rPr lang="en-US" sz="1400" b="1" baseline="0" dirty="0"/>
                        <a:t> HĐ </a:t>
                      </a:r>
                      <a:r>
                        <a:rPr lang="en-US" sz="1400" b="1" baseline="0" dirty="0" err="1"/>
                        <a:t>xét</a:t>
                      </a:r>
                      <a:r>
                        <a:rPr lang="en-US" sz="1400" b="1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4A.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minh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5A. </a:t>
                      </a:r>
                      <a:r>
                        <a:rPr lang="en-US" sz="1400" b="1" dirty="0" err="1"/>
                        <a:t>Thuyết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minh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được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thông</a:t>
                      </a:r>
                      <a:r>
                        <a:rPr lang="en-US" sz="1400" b="1" dirty="0"/>
                        <a:t> qua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6A.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7A.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Kiểm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tra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, i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n,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rgbClr val="FF0000"/>
                          </a:solidFill>
                        </a:rPr>
                        <a:t>nộp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TM, HĐ-KHCN</a:t>
                      </a:r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1P.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2P.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 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1P.   4P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3P.  2A.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5P.  2A.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6P.  4A.  7P.  8P (or  6P. 4A…)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8P.  5A.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8P.  9P.  6A.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6A.  10P.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11P.  7A.  10P.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11P.  7A.  12P.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12P.  11P.  7A.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12P.  13P.  8A.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b="1" dirty="0">
                        <a:highlight>
                          <a:srgbClr val="FFFF00"/>
                        </a:highlight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2P. ĐK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cần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sửa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3P. ĐK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lệ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kết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thúc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4P. ĐK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lệ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5P.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5P.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(1)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từ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chối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6P.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(2)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Chỉnh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sửa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7P.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8P. KQ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xét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duyệt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của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Hội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: (3) Thông qua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9P.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Quyết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định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giao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vụ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10P.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đợi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duyệt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baseline="0" dirty="0" err="1"/>
                        <a:t>hợp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đồng</a:t>
                      </a:r>
                      <a:r>
                        <a:rPr lang="en-US" sz="1400" b="1" baseline="0" dirty="0"/>
                        <a:t> 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11P. CN in HĐ-KHCN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12P. C</a:t>
                      </a:r>
                      <a:r>
                        <a:rPr lang="en-US" sz="1400" b="1" dirty="0"/>
                        <a:t>N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gửi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bản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cứng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13P.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KHCN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đã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ký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159154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8A. Theo </a:t>
                      </a:r>
                      <a:r>
                        <a:rPr lang="en-US" sz="1400" b="1" baseline="0" dirty="0" err="1"/>
                        <a:t>dõi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thực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hiện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9A.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gia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hạn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hủy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10A. QĐ </a:t>
                      </a:r>
                      <a:r>
                        <a:rPr lang="en-US" sz="1400" b="1" dirty="0" err="1"/>
                        <a:t>hủy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đề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tài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11A. Theo </a:t>
                      </a:r>
                      <a:r>
                        <a:rPr lang="en-US" sz="1400" b="1" baseline="0" dirty="0" err="1"/>
                        <a:t>dõi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thực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hiện</a:t>
                      </a:r>
                      <a:r>
                        <a:rPr lang="en-US" sz="1400" b="1" baseline="0" dirty="0"/>
                        <a:t> 2 (</a:t>
                      </a:r>
                      <a:r>
                        <a:rPr lang="en-US" sz="1400" b="1" baseline="0" dirty="0" err="1"/>
                        <a:t>gia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hạn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đến</a:t>
                      </a:r>
                      <a:r>
                        <a:rPr lang="en-US" sz="1400" b="1" dirty="0"/>
                        <a:t> …)</a:t>
                      </a:r>
                      <a:endParaRPr lang="en-US" sz="14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8A.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9A.  14P.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14P.  15P.  10A.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14P.  16P.  11A.</a:t>
                      </a: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14P. </a:t>
                      </a:r>
                      <a:r>
                        <a:rPr lang="en-US" sz="1400" b="1" dirty="0" err="1"/>
                        <a:t>Đang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đợi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duyệt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Hủy</a:t>
                      </a: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gia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hạn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15P. QĐ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hủy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16P. QĐ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gia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hạn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4088"/>
                  </a:ext>
                </a:extLst>
              </a:tr>
              <a:tr h="390794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12A.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13A. </a:t>
                      </a:r>
                      <a:r>
                        <a:rPr lang="en-US" sz="1400" b="1" dirty="0" err="1"/>
                        <a:t>Đồng</a:t>
                      </a:r>
                      <a:r>
                        <a:rPr lang="en-US" sz="1400" b="1" dirty="0"/>
                        <a:t> ý </a:t>
                      </a:r>
                      <a:r>
                        <a:rPr lang="en-US" sz="1400" b="1" dirty="0" err="1"/>
                        <a:t>cho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r>
                        <a:rPr lang="en-US" sz="1400" b="1" dirty="0"/>
                        <a:t> (</a:t>
                      </a:r>
                      <a:r>
                        <a:rPr lang="en-US" sz="1400" b="1" baseline="0" dirty="0" err="1"/>
                        <a:t>Lịch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r>
                        <a:rPr lang="en-US" sz="1400" b="1" dirty="0"/>
                        <a:t>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14A. Hoàn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tất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hồ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sơ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sau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 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15A. </a:t>
                      </a:r>
                      <a:r>
                        <a:rPr lang="en-US" sz="1400" b="1" dirty="0" err="1"/>
                        <a:t>Đã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hoàn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tất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nghiệm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thu</a:t>
                      </a:r>
                      <a:endParaRPr lang="en-US" sz="1400" b="1" baseline="0" dirty="0"/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8A. Or 11A. </a:t>
                      </a: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 12A.  17P.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17P.  18P.  8A. Or 11A.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17P.  19P.  13A.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19P.  20P.  8A. Or 11A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19P.  21P.  14A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="1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14A.  22P.  15A.</a:t>
                      </a: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17P. </a:t>
                      </a:r>
                      <a:r>
                        <a:rPr lang="en-US" sz="1400" b="1" baseline="0" dirty="0" err="1"/>
                        <a:t>Đang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đợi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duyệt</a:t>
                      </a:r>
                      <a:r>
                        <a:rPr lang="en-US" sz="1400" b="1" baseline="0" dirty="0"/>
                        <a:t> 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18P.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ủ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điều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kiện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19P.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Đủ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điều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kiện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20P.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không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đạt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21P.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r>
                        <a:rPr lang="en-US" sz="1400" b="1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đạt</a:t>
                      </a:r>
                      <a:endParaRPr lang="en-US" sz="1400" b="1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22P. Thanh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lý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hợp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33CC"/>
                          </a:solidFill>
                        </a:rPr>
                        <a:t>đồng</a:t>
                      </a:r>
                      <a:r>
                        <a:rPr lang="en-US" sz="1400" b="1" dirty="0">
                          <a:solidFill>
                            <a:srgbClr val="0033CC"/>
                          </a:solidFill>
                        </a:rPr>
                        <a:t> KHCN</a:t>
                      </a: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1813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F298D7E-8BC1-DAFE-56D0-E4D24D64B969}"/>
              </a:ext>
            </a:extLst>
          </p:cNvPr>
          <p:cNvSpPr/>
          <p:nvPr/>
        </p:nvSpPr>
        <p:spPr>
          <a:xfrm>
            <a:off x="8584829" y="-1359464"/>
            <a:ext cx="3607171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Phòng</a:t>
            </a:r>
            <a:r>
              <a:rPr lang="en-US" sz="1600" dirty="0">
                <a:solidFill>
                  <a:schemeClr val="tx1"/>
                </a:solidFill>
              </a:rPr>
              <a:t> KHCN: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Chữ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đen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báo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0033CC"/>
                </a:solidFill>
              </a:rPr>
              <a:t>CHỮ XANH = </a:t>
            </a:r>
            <a:r>
              <a:rPr lang="en-US" sz="1600" b="1" dirty="0" err="1">
                <a:solidFill>
                  <a:srgbClr val="0033CC"/>
                </a:solidFill>
              </a:rPr>
              <a:t>cho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phép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chuyển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tình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trạng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và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quyền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tiếp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theo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của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chủ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nhiệm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CE9CC7-93F2-E446-B0E3-3F43990B7B43}"/>
              </a:ext>
            </a:extLst>
          </p:cNvPr>
          <p:cNvSpPr/>
          <p:nvPr/>
        </p:nvSpPr>
        <p:spPr>
          <a:xfrm>
            <a:off x="3406483" y="-715236"/>
            <a:ext cx="3357174" cy="71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Tài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khoản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Thành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viên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edit dc,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B233B3-E024-24B4-AA78-AE1B4A741299}"/>
              </a:ext>
            </a:extLst>
          </p:cNvPr>
          <p:cNvSpPr/>
          <p:nvPr/>
        </p:nvSpPr>
        <p:spPr>
          <a:xfrm>
            <a:off x="3406483" y="-2358473"/>
            <a:ext cx="3357174" cy="152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Chú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thích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phần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nhiệm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Chữ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đen</a:t>
            </a:r>
            <a:r>
              <a:rPr lang="en-US" sz="1600" b="1" dirty="0">
                <a:solidFill>
                  <a:schemeClr val="tx1"/>
                </a:solidFill>
              </a:rPr>
              <a:t> = </a:t>
            </a:r>
            <a:r>
              <a:rPr lang="en-US" sz="1600" b="1" dirty="0" err="1">
                <a:solidFill>
                  <a:schemeClr val="tx1"/>
                </a:solidFill>
              </a:rPr>
              <a:t>chỉ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đọc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thông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báo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đổi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xóa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CHỮ ĐỎ = </a:t>
            </a:r>
            <a:r>
              <a:rPr lang="en-US" sz="1600" b="1" dirty="0" err="1">
                <a:solidFill>
                  <a:srgbClr val="FF0000"/>
                </a:solidFill>
              </a:rPr>
              <a:t>cho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phép</a:t>
            </a:r>
            <a:r>
              <a:rPr lang="en-US" sz="1600" b="1" dirty="0">
                <a:solidFill>
                  <a:srgbClr val="FF0000"/>
                </a:solidFill>
              </a:rPr>
              <a:t> edit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BE9911E-B626-4035-210F-703F1946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765" y="-1329025"/>
            <a:ext cx="247330" cy="2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9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9DA0171-0A19-F6B4-37FD-3E4B250F1E27}"/>
              </a:ext>
            </a:extLst>
          </p:cNvPr>
          <p:cNvSpPr txBox="1">
            <a:spLocks/>
          </p:cNvSpPr>
          <p:nvPr/>
        </p:nvSpPr>
        <p:spPr>
          <a:xfrm>
            <a:off x="747133" y="161694"/>
            <a:ext cx="10622190" cy="74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alibri" panose="020F0502020204030204" pitchFamily="34" charset="0"/>
              </a:rPr>
              <a:t>Giao </a:t>
            </a:r>
            <a:r>
              <a:rPr lang="en-US" altLang="ko-KR" b="1" dirty="0" err="1">
                <a:latin typeface="Calibri" panose="020F0502020204030204" pitchFamily="34" charset="0"/>
              </a:rPr>
              <a:t>diện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chủ</a:t>
            </a:r>
            <a:r>
              <a:rPr lang="en-US" altLang="ko-KR" b="1" dirty="0">
                <a:latin typeface="Calibri" panose="020F0502020204030204" pitchFamily="34" charset="0"/>
              </a:rPr>
              <a:t>: </a:t>
            </a:r>
            <a:r>
              <a:rPr lang="en-US" altLang="ko-KR" b="1" dirty="0" err="1">
                <a:latin typeface="Calibri" panose="020F0502020204030204" pitchFamily="34" charset="0"/>
              </a:rPr>
              <a:t>tham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 err="1">
                <a:latin typeface="Calibri" panose="020F0502020204030204" pitchFamily="34" charset="0"/>
              </a:rPr>
              <a:t>khảo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hlinkClick r:id="rId2"/>
              </a:rPr>
              <a:t>https://researchoutput.ncku.edu.tw/en/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76BBD-6DD0-F407-1AAC-8290B240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3" y="1054144"/>
            <a:ext cx="11032272" cy="5524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413E8-BC81-FEF1-1C43-2A0980F865C7}"/>
              </a:ext>
            </a:extLst>
          </p:cNvPr>
          <p:cNvSpPr txBox="1"/>
          <p:nvPr/>
        </p:nvSpPr>
        <p:spPr>
          <a:xfrm>
            <a:off x="10199403" y="3816256"/>
            <a:ext cx="19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Giống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trang</a:t>
            </a:r>
            <a:r>
              <a:rPr lang="en-US" dirty="0">
                <a:highlight>
                  <a:srgbClr val="FFFF00"/>
                </a:highlight>
              </a:rPr>
              <a:t> Scopus</a:t>
            </a:r>
          </a:p>
        </p:txBody>
      </p:sp>
    </p:spTree>
    <p:extLst>
      <p:ext uri="{BB962C8B-B14F-4D97-AF65-F5344CB8AC3E}">
        <p14:creationId xmlns:p14="http://schemas.microsoft.com/office/powerpoint/2010/main" val="52919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CA27C-131A-F35C-C6FD-C2371791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9" y="355018"/>
            <a:ext cx="8641437" cy="6230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B2D5-39C7-3975-2399-E63B9658047F}"/>
              </a:ext>
            </a:extLst>
          </p:cNvPr>
          <p:cNvSpPr txBox="1"/>
          <p:nvPr/>
        </p:nvSpPr>
        <p:spPr>
          <a:xfrm>
            <a:off x="8203334" y="2823797"/>
            <a:ext cx="374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Giống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trang</a:t>
            </a:r>
            <a:r>
              <a:rPr lang="en-US" dirty="0">
                <a:highlight>
                  <a:srgbClr val="FFFF00"/>
                </a:highlight>
              </a:rPr>
              <a:t> Scopus</a:t>
            </a:r>
          </a:p>
          <a:p>
            <a:r>
              <a:rPr lang="en-US" dirty="0" err="1">
                <a:highlight>
                  <a:srgbClr val="FFFF00"/>
                </a:highlight>
              </a:rPr>
              <a:t>Lồng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ghép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các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công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cụ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của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đề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tài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Hiếu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583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848" b="27961"/>
          <a:stretch/>
        </p:blipFill>
        <p:spPr>
          <a:xfrm>
            <a:off x="1022622" y="1208720"/>
            <a:ext cx="8486775" cy="3050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672" t="11718" r="59288" b="42318"/>
          <a:stretch/>
        </p:blipFill>
        <p:spPr>
          <a:xfrm>
            <a:off x="1862092" y="3745330"/>
            <a:ext cx="2514600" cy="2403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urved Up Arrow 7"/>
          <p:cNvSpPr/>
          <p:nvPr/>
        </p:nvSpPr>
        <p:spPr>
          <a:xfrm rot="5234437">
            <a:off x="827632" y="3851359"/>
            <a:ext cx="1808640" cy="567690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91042" y="3059529"/>
            <a:ext cx="2914650" cy="1133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00753" y="5191764"/>
            <a:ext cx="4478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33CC"/>
                </a:solidFill>
              </a:rPr>
              <a:t>Mã</a:t>
            </a:r>
            <a:r>
              <a:rPr lang="en-US" sz="1600" b="1" dirty="0">
                <a:solidFill>
                  <a:srgbClr val="0033CC"/>
                </a:solidFill>
              </a:rPr>
              <a:t> NV </a:t>
            </a:r>
            <a:r>
              <a:rPr lang="en-US" sz="1600" b="1" dirty="0" err="1">
                <a:solidFill>
                  <a:srgbClr val="0033CC"/>
                </a:solidFill>
              </a:rPr>
              <a:t>hoặc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Họ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tên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là</a:t>
            </a:r>
            <a:r>
              <a:rPr lang="en-US" sz="1600" b="1" dirty="0">
                <a:solidFill>
                  <a:srgbClr val="0033CC"/>
                </a:solidFill>
              </a:rPr>
              <a:t> CB-GV-NV </a:t>
            </a:r>
            <a:r>
              <a:rPr lang="en-US" sz="1600" b="1" dirty="0" err="1">
                <a:solidFill>
                  <a:srgbClr val="0033CC"/>
                </a:solidFill>
              </a:rPr>
              <a:t>rồi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chọn</a:t>
            </a:r>
            <a:r>
              <a:rPr lang="en-US" sz="1600" b="1" dirty="0">
                <a:solidFill>
                  <a:srgbClr val="0033CC"/>
                </a:solidFill>
              </a:rPr>
              <a:t> “</a:t>
            </a:r>
            <a:r>
              <a:rPr lang="en-US" sz="1600" b="1" dirty="0" err="1">
                <a:solidFill>
                  <a:srgbClr val="0033CC"/>
                </a:solidFill>
              </a:rPr>
              <a:t>thêm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tác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giả</a:t>
            </a:r>
            <a:r>
              <a:rPr lang="en-US" sz="1600" b="1" dirty="0">
                <a:solidFill>
                  <a:srgbClr val="0033CC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33CC"/>
                </a:solidFill>
              </a:rPr>
              <a:t>Trường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hợp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tác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giả</a:t>
            </a:r>
            <a:r>
              <a:rPr lang="en-US" sz="1600" b="1" dirty="0">
                <a:solidFill>
                  <a:srgbClr val="0033CC"/>
                </a:solidFill>
              </a:rPr>
              <a:t> </a:t>
            </a:r>
            <a:r>
              <a:rPr lang="en-US" sz="1600" b="1" dirty="0" err="1">
                <a:solidFill>
                  <a:srgbClr val="0033CC"/>
                </a:solidFill>
              </a:rPr>
              <a:t>ngoài</a:t>
            </a:r>
            <a:r>
              <a:rPr lang="en-US" sz="1600" b="1" dirty="0">
                <a:solidFill>
                  <a:srgbClr val="0033CC"/>
                </a:solidFill>
              </a:rPr>
              <a:t> UEF 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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nhập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thủ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công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hoặc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không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nhập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trường</a:t>
            </a:r>
            <a:r>
              <a:rPr lang="en-US" sz="1600" b="1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sym typeface="Wingdings" panose="05000000000000000000" pitchFamily="2" charset="2"/>
              </a:rPr>
              <a:t>này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9077" y="2140805"/>
            <a:ext cx="3263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Nhập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đúng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số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lượng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tác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giả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trong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bài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báo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08591" y="1792704"/>
            <a:ext cx="1692151" cy="352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17246" y="1792703"/>
            <a:ext cx="1692151" cy="352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91042" y="4307285"/>
            <a:ext cx="4492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Bắt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buộc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chọn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đúng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cơ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quan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công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tác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đã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ghi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trong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bài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báo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992694" y="5344636"/>
            <a:ext cx="228600" cy="318159"/>
          </a:xfrm>
          <a:prstGeom prst="rightArrow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 rot="21237463">
            <a:off x="4748159" y="4173609"/>
            <a:ext cx="228608" cy="314669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316" y="262686"/>
            <a:ext cx="118678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Đăng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nhập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động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bằng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Mã</a:t>
            </a:r>
            <a:r>
              <a:rPr lang="en-US" b="1" dirty="0">
                <a:solidFill>
                  <a:srgbClr val="C00000"/>
                </a:solidFill>
              </a:rPr>
              <a:t> NV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en-US" b="1" dirty="0" err="1">
                <a:solidFill>
                  <a:srgbClr val="C00000"/>
                </a:solidFill>
              </a:rPr>
              <a:t>Chuyển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thông</a:t>
            </a:r>
            <a:r>
              <a:rPr lang="en-US" b="1" dirty="0">
                <a:solidFill>
                  <a:srgbClr val="C00000"/>
                </a:solidFill>
              </a:rPr>
              <a:t> tin </a:t>
            </a:r>
            <a:r>
              <a:rPr lang="en-US" b="1" dirty="0" err="1">
                <a:solidFill>
                  <a:srgbClr val="C00000"/>
                </a:solidFill>
              </a:rPr>
              <a:t>về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cho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các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tác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giả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thuộc</a:t>
            </a:r>
            <a:r>
              <a:rPr lang="en-US" b="1" dirty="0">
                <a:solidFill>
                  <a:srgbClr val="C00000"/>
                </a:solidFill>
              </a:rPr>
              <a:t> UEF </a:t>
            </a:r>
            <a:r>
              <a:rPr lang="en-US" b="1" dirty="0" err="1">
                <a:solidFill>
                  <a:srgbClr val="C00000"/>
                </a:solidFill>
              </a:rPr>
              <a:t>tham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gia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cùng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báo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đề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nghiên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cứu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59045"/>
              </p:ext>
            </p:extLst>
          </p:nvPr>
        </p:nvGraphicFramePr>
        <p:xfrm>
          <a:off x="60387" y="2157645"/>
          <a:ext cx="11609347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427386288"/>
                    </a:ext>
                  </a:extLst>
                </a:gridCol>
                <a:gridCol w="1240498">
                  <a:extLst>
                    <a:ext uri="{9D8B030D-6E8A-4147-A177-3AD203B41FA5}">
                      <a16:colId xmlns:a16="http://schemas.microsoft.com/office/drawing/2014/main" val="3560827209"/>
                    </a:ext>
                  </a:extLst>
                </a:gridCol>
                <a:gridCol w="2185955">
                  <a:extLst>
                    <a:ext uri="{9D8B030D-6E8A-4147-A177-3AD203B41FA5}">
                      <a16:colId xmlns:a16="http://schemas.microsoft.com/office/drawing/2014/main" val="1585114023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276214297"/>
                    </a:ext>
                  </a:extLst>
                </a:gridCol>
                <a:gridCol w="1035368">
                  <a:extLst>
                    <a:ext uri="{9D8B030D-6E8A-4147-A177-3AD203B41FA5}">
                      <a16:colId xmlns:a16="http://schemas.microsoft.com/office/drawing/2014/main" val="3564276506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87258537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1872549732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3598308755"/>
                    </a:ext>
                  </a:extLst>
                </a:gridCol>
                <a:gridCol w="848848">
                  <a:extLst>
                    <a:ext uri="{9D8B030D-6E8A-4147-A177-3AD203B41FA5}">
                      <a16:colId xmlns:a16="http://schemas.microsoft.com/office/drawing/2014/main" val="600506186"/>
                    </a:ext>
                  </a:extLst>
                </a:gridCol>
                <a:gridCol w="1104904">
                  <a:extLst>
                    <a:ext uri="{9D8B030D-6E8A-4147-A177-3AD203B41FA5}">
                      <a16:colId xmlns:a16="http://schemas.microsoft.com/office/drawing/2014/main" val="1636414872"/>
                    </a:ext>
                  </a:extLst>
                </a:gridCol>
                <a:gridCol w="662389">
                  <a:extLst>
                    <a:ext uri="{9D8B030D-6E8A-4147-A177-3AD203B41FA5}">
                      <a16:colId xmlns:a16="http://schemas.microsoft.com/office/drawing/2014/main" val="316292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công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tạp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chí</a:t>
                      </a:r>
                      <a:r>
                        <a:rPr lang="en-US" sz="1400" dirty="0"/>
                        <a:t>/NXB/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</a:rPr>
                        <a:t>loại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</a:rPr>
                        <a:t>công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</a:rPr>
                        <a:t>trình</a:t>
                      </a:r>
                      <a:endParaRPr 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Đóng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góp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Thù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lao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Tiết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chuẩn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Điểm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Ghi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chú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Trạng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thái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Xóa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1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Từ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dữ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liệu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đề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tài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0000"/>
                          </a:solidFill>
                        </a:rPr>
                        <a:t>tài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FF0000"/>
                          </a:solidFill>
                        </a:rPr>
                        <a:t>trường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 GV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Chủ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nhiệm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P.KHCN - </a:t>
                      </a:r>
                      <a:r>
                        <a:rPr lang="en-US" sz="1400" dirty="0" err="1"/>
                        <a:t>Nguyễn</a:t>
                      </a:r>
                      <a:r>
                        <a:rPr lang="en-US" sz="1400" dirty="0"/>
                        <a:t> Thành </a:t>
                      </a:r>
                      <a:r>
                        <a:rPr lang="en-US" sz="1400" dirty="0" err="1"/>
                        <a:t>Luân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Hoàn </a:t>
                      </a:r>
                      <a:r>
                        <a:rPr lang="en-US" sz="1400" dirty="0" err="1"/>
                        <a:t>thành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Từ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dữ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liệu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đề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tài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0" i="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Đề tài cấp trường 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Thành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viên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P.KHCN - Nguyễn Thành Luân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Hoàn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thành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1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Từ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dữ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liệu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đề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tài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nghiệm</a:t>
                      </a:r>
                      <a:r>
                        <a:rPr lang="en-US" sz="1400" baseline="0" dirty="0">
                          <a:solidFill>
                            <a:srgbClr val="0033CC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rgbClr val="0033CC"/>
                          </a:solidFill>
                        </a:rPr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Hướng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dẫn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đề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tài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SV NCKH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nghiệm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thu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Hướng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dẫn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P.KHCN -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Nguyễn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Thành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Luân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Hoàn </a:t>
                      </a:r>
                      <a:r>
                        <a:rPr lang="en-US" sz="1400" dirty="0" err="1"/>
                        <a:t>thành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rgbClr val="00B05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8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rgbClr val="00B05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3423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r"/>
                      <a:r>
                        <a:rPr lang="en-US" sz="1400" b="1" dirty="0" err="1"/>
                        <a:t>Tổng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8068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387" y="1764011"/>
            <a:ext cx="2945442" cy="296404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KHCN</a:t>
            </a:r>
          </a:p>
        </p:txBody>
      </p:sp>
      <p:sp>
        <p:nvSpPr>
          <p:cNvPr id="8" name="Rectangle 7"/>
          <p:cNvSpPr/>
          <p:nvPr/>
        </p:nvSpPr>
        <p:spPr>
          <a:xfrm>
            <a:off x="9490951" y="1579754"/>
            <a:ext cx="1420365" cy="4806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11316" y="1457107"/>
            <a:ext cx="14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387" y="810776"/>
            <a:ext cx="207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GV/NCV</a:t>
            </a:r>
          </a:p>
          <a:p>
            <a:r>
              <a:rPr lang="en-US" b="1" dirty="0" err="1"/>
              <a:t>Trang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endParaRPr lang="en-US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208480" y="1404222"/>
            <a:ext cx="1867131" cy="656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Kê</a:t>
            </a:r>
            <a:r>
              <a:rPr lang="en-US" altLang="ko-K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khai</a:t>
            </a:r>
            <a:r>
              <a:rPr lang="en-US" altLang="ko-K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khối</a:t>
            </a:r>
            <a:r>
              <a:rPr lang="en-US" altLang="ko-K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00B050"/>
                </a:solidFill>
                <a:latin typeface="Calibri" panose="020F0502020204030204" pitchFamily="34" charset="0"/>
              </a:rPr>
              <a:t>lượng</a:t>
            </a:r>
            <a:r>
              <a:rPr lang="en-US" altLang="ko-KR" sz="1600" b="1" dirty="0">
                <a:solidFill>
                  <a:srgbClr val="00B050"/>
                </a:solidFill>
                <a:latin typeface="Calibri" panose="020F0502020204030204" pitchFamily="34" charset="0"/>
              </a:rPr>
              <a:t> NCKH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096400" y="1226372"/>
            <a:ext cx="2021509" cy="834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Đăng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ký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đề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tài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GV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cấp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trường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/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hướng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dẫn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SV NCKH</a:t>
            </a:r>
          </a:p>
        </p:txBody>
      </p:sp>
      <p:sp>
        <p:nvSpPr>
          <p:cNvPr id="12" name="직사각형 4"/>
          <p:cNvSpPr/>
          <p:nvPr/>
        </p:nvSpPr>
        <p:spPr>
          <a:xfrm>
            <a:off x="3348" y="1"/>
            <a:ext cx="12192000" cy="7407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Giao </a:t>
            </a:r>
            <a:r>
              <a:rPr lang="en-US" altLang="ko-KR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KHCN (</a:t>
            </a:r>
            <a:r>
              <a:rPr lang="en-US" altLang="ko-KR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ko-KR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177FF7-1C66-DDFE-D0CB-6B420802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75" y="2770862"/>
            <a:ext cx="295316" cy="257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112F0-4568-FDF9-4D48-0A2C40EA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044" y="2770863"/>
            <a:ext cx="295317" cy="313774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78FC7A6-4333-DA33-5840-26D617409D27}"/>
              </a:ext>
            </a:extLst>
          </p:cNvPr>
          <p:cNvSpPr txBox="1">
            <a:spLocks/>
          </p:cNvSpPr>
          <p:nvPr/>
        </p:nvSpPr>
        <p:spPr>
          <a:xfrm>
            <a:off x="-1287622" y="1089"/>
            <a:ext cx="1287622" cy="551926"/>
          </a:xfrm>
          <a:prstGeom prst="rect">
            <a:avLst/>
          </a:prstGeom>
          <a:solidFill>
            <a:schemeClr val="bg1"/>
          </a:solidFill>
          <a:ln w="28575">
            <a:solidFill>
              <a:srgbClr val="0033C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Người</a:t>
            </a:r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dùng</a:t>
            </a:r>
            <a:endParaRPr lang="en-US" altLang="ko-KR" sz="16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0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90C20-A2B0-7748-1C08-901026D3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3" y="214285"/>
            <a:ext cx="11307753" cy="301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C89CB-6CA5-BB1C-20D0-F8370818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3" y="3476153"/>
            <a:ext cx="11441122" cy="33818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3D1CC2-1B2D-DDF0-FA18-34A34C4FD158}"/>
              </a:ext>
            </a:extLst>
          </p:cNvPr>
          <p:cNvSpPr/>
          <p:nvPr/>
        </p:nvSpPr>
        <p:spPr>
          <a:xfrm>
            <a:off x="408791" y="2194560"/>
            <a:ext cx="2678654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F849E-0C93-2B81-86B6-1117047A6816}"/>
              </a:ext>
            </a:extLst>
          </p:cNvPr>
          <p:cNvSpPr/>
          <p:nvPr/>
        </p:nvSpPr>
        <p:spPr>
          <a:xfrm>
            <a:off x="408790" y="5905948"/>
            <a:ext cx="4292301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809FC-E54F-11E2-9ABF-E0B1BE291D21}"/>
              </a:ext>
            </a:extLst>
          </p:cNvPr>
          <p:cNvSpPr txBox="1"/>
          <p:nvPr/>
        </p:nvSpPr>
        <p:spPr>
          <a:xfrm>
            <a:off x="3087445" y="2144364"/>
            <a:ext cx="73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BỎ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vì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đã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cấp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trường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hướng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dẫn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sv</a:t>
            </a:r>
            <a:r>
              <a:rPr lang="en-US" b="1" dirty="0">
                <a:solidFill>
                  <a:srgbClr val="FF0000"/>
                </a:solidFill>
              </a:rPr>
              <a:t> NCKH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39720-4015-1677-8D39-8563FCF2B6D7}"/>
              </a:ext>
            </a:extLst>
          </p:cNvPr>
          <p:cNvSpPr txBox="1"/>
          <p:nvPr/>
        </p:nvSpPr>
        <p:spPr>
          <a:xfrm>
            <a:off x="4701091" y="5874039"/>
            <a:ext cx="73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BỎ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vì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đã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với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cấp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trường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hướng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dẫn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sv</a:t>
            </a:r>
            <a:r>
              <a:rPr lang="en-US" b="1" dirty="0">
                <a:solidFill>
                  <a:srgbClr val="FF0000"/>
                </a:solidFill>
              </a:rPr>
              <a:t> NCKH</a:t>
            </a:r>
          </a:p>
        </p:txBody>
      </p:sp>
    </p:spTree>
    <p:extLst>
      <p:ext uri="{BB962C8B-B14F-4D97-AF65-F5344CB8AC3E}">
        <p14:creationId xmlns:p14="http://schemas.microsoft.com/office/powerpoint/2010/main" val="259217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5608" y="232913"/>
            <a:ext cx="159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GV</a:t>
            </a:r>
          </a:p>
          <a:p>
            <a:r>
              <a:rPr lang="en-US" b="1" dirty="0" err="1"/>
              <a:t>Trang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5870" y="232913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NCV</a:t>
            </a:r>
          </a:p>
          <a:p>
            <a:r>
              <a:rPr lang="en-US" b="1" dirty="0" err="1"/>
              <a:t>Trang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endParaRPr lang="en-US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530863" y="3119284"/>
            <a:ext cx="3445650" cy="1455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Kê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khai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khối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lượng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NCKH (Slide 4)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530863" y="1902058"/>
            <a:ext cx="3445650" cy="108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Đề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tài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GV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cấp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trường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(Slide 3)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246556" y="4545313"/>
            <a:ext cx="3445650" cy="988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Hướng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dẫn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sử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dụng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phần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mềm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(PDF)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246556" y="1902058"/>
            <a:ext cx="3445650" cy="2519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Xem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thống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kê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tiết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chuẩn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NCKH,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điểm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hoàn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thành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nhiệm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vụ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(Slide 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41" y="1809719"/>
            <a:ext cx="10473460" cy="37724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61090" y="2238385"/>
            <a:ext cx="111551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NCKH </a:t>
            </a:r>
            <a:r>
              <a:rPr lang="en-US" b="1" dirty="0" err="1">
                <a:solidFill>
                  <a:srgbClr val="FF0000"/>
                </a:solidFill>
              </a:rPr>
              <a:t>Giảng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viên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3094" y="2238385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3CC"/>
                </a:solidFill>
              </a:rPr>
              <a:t>NCKH </a:t>
            </a:r>
            <a:r>
              <a:rPr lang="en-US" b="1" dirty="0" err="1">
                <a:solidFill>
                  <a:srgbClr val="0033CC"/>
                </a:solidFill>
              </a:rPr>
              <a:t>Sinh</a:t>
            </a:r>
            <a:endParaRPr lang="en-US" b="1" dirty="0">
              <a:solidFill>
                <a:srgbClr val="0033CC"/>
              </a:solidFill>
            </a:endParaRPr>
          </a:p>
          <a:p>
            <a:pPr algn="ctr"/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 err="1">
                <a:solidFill>
                  <a:srgbClr val="0033CC"/>
                </a:solidFill>
              </a:rPr>
              <a:t>viên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9632" y="2238385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76513" y="2238385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46556" y="4208589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kiến</a:t>
            </a:r>
            <a:endParaRPr lang="en-US" dirty="0"/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47628" y="4083648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Seminar, </a:t>
            </a:r>
            <a:r>
              <a:rPr lang="en-US" b="1" dirty="0" err="1"/>
              <a:t>hội</a:t>
            </a:r>
            <a:r>
              <a:rPr lang="en-US" b="1" dirty="0"/>
              <a:t> </a:t>
            </a:r>
            <a:r>
              <a:rPr lang="en-US" b="1" dirty="0" err="1"/>
              <a:t>nghị</a:t>
            </a:r>
            <a:r>
              <a:rPr lang="en-US" b="1" dirty="0"/>
              <a:t>, </a:t>
            </a:r>
            <a:r>
              <a:rPr lang="en-US" b="1" dirty="0" err="1"/>
              <a:t>hội</a:t>
            </a:r>
            <a:r>
              <a:rPr lang="en-US" b="1" dirty="0"/>
              <a:t> </a:t>
            </a:r>
            <a:r>
              <a:rPr lang="en-US" b="1" dirty="0" err="1"/>
              <a:t>thảo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19632" y="4207361"/>
            <a:ext cx="10300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948057" y="4180103"/>
            <a:ext cx="10300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NCKH </a:t>
            </a:r>
            <a:r>
              <a:rPr lang="en-US" dirty="0" err="1"/>
              <a:t>khoa</a:t>
            </a:r>
            <a:r>
              <a:rPr lang="en-US" dirty="0"/>
              <a:t> 2222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992038" y="1890257"/>
            <a:ext cx="2284562" cy="1700668"/>
          </a:xfrm>
          <a:prstGeom prst="roundRect">
            <a:avLst>
              <a:gd name="adj" fmla="val 1758"/>
            </a:avLst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204558" y="4168570"/>
            <a:ext cx="1186472" cy="723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Lý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lịch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khoa</a:t>
            </a:r>
            <a:r>
              <a:rPr lang="en-US" altLang="ko-KR" sz="2000" b="1" dirty="0">
                <a:solidFill>
                  <a:srgbClr val="0033CC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alibri" panose="020F0502020204030204" pitchFamily="34" charset="0"/>
              </a:rPr>
              <a:t>học</a:t>
            </a:r>
            <a:endParaRPr lang="en-US" altLang="ko-KR" sz="20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7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5608</Words>
  <Application>Microsoft Office PowerPoint</Application>
  <PresentationFormat>Widescreen</PresentationFormat>
  <Paragraphs>1009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Nguyen Thanh</cp:lastModifiedBy>
  <cp:revision>206</cp:revision>
  <dcterms:created xsi:type="dcterms:W3CDTF">2023-06-14T08:49:25Z</dcterms:created>
  <dcterms:modified xsi:type="dcterms:W3CDTF">2024-08-28T01:11:30Z</dcterms:modified>
</cp:coreProperties>
</file>