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3" r:id="rId3"/>
  </p:sldMasterIdLst>
  <p:notesMasterIdLst>
    <p:notesMasterId r:id="rId18"/>
  </p:notesMasterIdLst>
  <p:sldIdLst>
    <p:sldId id="256" r:id="rId4"/>
    <p:sldId id="263" r:id="rId5"/>
    <p:sldId id="264" r:id="rId6"/>
    <p:sldId id="262" r:id="rId7"/>
    <p:sldId id="265" r:id="rId8"/>
    <p:sldId id="258" r:id="rId9"/>
    <p:sldId id="259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FCA0D-5591-4BBE-99D9-278F61168510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413A8-4792-4059-B428-E32CB471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41"/>
          <a:stretch>
            <a:fillRect/>
          </a:stretch>
        </p:blipFill>
        <p:spPr>
          <a:xfrm>
            <a:off x="4572001" y="683198"/>
            <a:ext cx="3694147" cy="18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sigurdg\Desktop\iStock_000005968999Medium.jpg"/>
          <p:cNvPicPr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518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1714500"/>
            <a:ext cx="9144000" cy="18288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  <a:lumOff val="25000"/>
                  <a:shade val="30000"/>
                  <a:satMod val="115000"/>
                  <a:alpha val="80000"/>
                </a:schemeClr>
              </a:gs>
              <a:gs pos="50000">
                <a:schemeClr val="bg1">
                  <a:lumMod val="75000"/>
                  <a:lumOff val="25000"/>
                  <a:shade val="67500"/>
                  <a:satMod val="115000"/>
                  <a:alpha val="88000"/>
                </a:schemeClr>
              </a:gs>
              <a:gs pos="100000">
                <a:schemeClr val="bg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contourClr>
              <a:schemeClr val="accent2">
                <a:satMod val="30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defTabSz="912813">
              <a:defRPr/>
            </a:pPr>
            <a:endParaRPr lang="en-US" sz="23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5715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Segoe Semibol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43D91-F5A3-45FC-AEED-F657978CBB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440AD-7E5F-45F6-9F26-37E19374D5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79822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tx2"/>
                </a:solidFill>
                <a:latin typeface="Segoe Semibold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339447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Segoe" pitchFamily="34" charset="0"/>
              </a:defRPr>
            </a:lvl1pPr>
            <a:lvl2pPr>
              <a:defRPr sz="2000">
                <a:solidFill>
                  <a:schemeClr val="tx2"/>
                </a:solidFill>
                <a:latin typeface="Segoe" pitchFamily="34" charset="0"/>
              </a:defRPr>
            </a:lvl2pPr>
            <a:lvl3pPr>
              <a:defRPr sz="2000">
                <a:solidFill>
                  <a:schemeClr val="tx2"/>
                </a:solidFill>
                <a:latin typeface="Segoe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Segoe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Segoe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C8B76-E3D6-4F09-A6EA-02AE2E2F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71A6C-D9C1-431C-B04F-24F1410E76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76772" y="-1123731"/>
            <a:ext cx="3379826" cy="91546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4375" y="1163130"/>
            <a:ext cx="5153025" cy="2551620"/>
          </a:xfrm>
          <a:prstGeom prst="rect">
            <a:avLst/>
          </a:prstGeom>
          <a:solidFill>
            <a:srgbClr val="00AF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94" y="1397794"/>
            <a:ext cx="3403006" cy="12025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3924" y="3086100"/>
            <a:ext cx="4486276" cy="57150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Speaker Info</a:t>
            </a:r>
          </a:p>
          <a:p>
            <a:r>
              <a:rPr lang="en-US" dirty="0" smtClean="0"/>
              <a:t>Company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280035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E16D3F5-7A2C-4A23-896D-2AF7EDFD4A28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54"/>
          <a:stretch>
            <a:fillRect/>
          </a:stretch>
        </p:blipFill>
        <p:spPr>
          <a:xfrm>
            <a:off x="4572001" y="683199"/>
            <a:ext cx="3694147" cy="190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1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11113" y="0"/>
            <a:ext cx="91551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-11113" y="1763316"/>
            <a:ext cx="9155113" cy="3380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1450"/>
            <a:ext cx="8229600" cy="479822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/>
                </a:solidFill>
                <a:latin typeface="Segoe semibold"/>
                <a:cs typeface="Segoe semi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51A47-3886-4518-9E63-A16C15010E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90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 rot="5400000" flipV="1">
            <a:off x="3680858" y="-3691492"/>
            <a:ext cx="1771650" cy="9154634"/>
          </a:xfrm>
          <a:prstGeom prst="rect">
            <a:avLst/>
          </a:prstGeom>
          <a:noFill/>
        </p:spPr>
      </p:pic>
      <p:pic>
        <p:nvPicPr>
          <p:cNvPr id="8" name="Picture 7" descr="C:\Users\sigurdg\Desktop\iStock_000005968999Medium.jp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 rot="16200000">
            <a:off x="2880759" y="-1127717"/>
            <a:ext cx="3371850" cy="9154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229600" cy="479822"/>
          </a:xfrm>
        </p:spPr>
        <p:txBody>
          <a:bodyPr>
            <a:normAutofit/>
          </a:bodyPr>
          <a:lstStyle>
            <a:lvl1pPr algn="l">
              <a:defRPr sz="3500">
                <a:solidFill>
                  <a:schemeClr val="bg1"/>
                </a:solidFill>
                <a:latin typeface="Segoe"/>
                <a:cs typeface="Sego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C691D8-C0F5-4BE1-90F6-2B8821FDBD0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itl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" y="15411"/>
            <a:ext cx="3498527" cy="2119045"/>
          </a:xfrm>
          <a:prstGeom prst="rect">
            <a:avLst/>
          </a:prstGeom>
        </p:spPr>
      </p:pic>
      <p:pic>
        <p:nvPicPr>
          <p:cNvPr id="8" name="Picture 7" descr="title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6" y="15411"/>
            <a:ext cx="5624418" cy="2119122"/>
          </a:xfrm>
          <a:prstGeom prst="rect">
            <a:avLst/>
          </a:prstGeom>
        </p:spPr>
      </p:pic>
      <p:pic>
        <p:nvPicPr>
          <p:cNvPr id="9" name="Picture 8" descr="title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" y="2113875"/>
            <a:ext cx="7668994" cy="1722200"/>
          </a:xfrm>
          <a:prstGeom prst="rect">
            <a:avLst/>
          </a:prstGeom>
        </p:spPr>
      </p:pic>
      <p:pic>
        <p:nvPicPr>
          <p:cNvPr id="10" name="Picture 9" descr="title_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120" y="2114550"/>
            <a:ext cx="1461333" cy="1720388"/>
          </a:xfrm>
          <a:prstGeom prst="rect">
            <a:avLst/>
          </a:prstGeom>
        </p:spPr>
      </p:pic>
      <p:pic>
        <p:nvPicPr>
          <p:cNvPr id="11" name="Picture 10" descr="title_5.png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" y="3817364"/>
            <a:ext cx="9098280" cy="13030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755230" y="1852332"/>
            <a:ext cx="304800" cy="1143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3257550"/>
            <a:ext cx="7315200" cy="685800"/>
          </a:xfrm>
        </p:spPr>
        <p:txBody>
          <a:bodyPr>
            <a:noAutofit/>
          </a:bodyPr>
          <a:lstStyle>
            <a:lvl1pPr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495800" y="1722967"/>
            <a:ext cx="4191000" cy="400050"/>
          </a:xfrm>
        </p:spPr>
        <p:txBody>
          <a:bodyPr>
            <a:no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ss.png"/>
          <p:cNvPicPr>
            <a:picLocks noChangeAspect="1"/>
          </p:cNvPicPr>
          <p:nvPr/>
        </p:nvPicPr>
        <p:blipFill rotWithShape="1">
          <a:blip r:embed="rId3"/>
          <a:srcRect l="2599" r="5874" b="5262"/>
          <a:stretch/>
        </p:blipFill>
        <p:spPr>
          <a:xfrm>
            <a:off x="-6980" y="4400551"/>
            <a:ext cx="9171920" cy="792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: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00" y="-37800"/>
            <a:ext cx="6400800" cy="857250"/>
          </a:xfrm>
        </p:spPr>
        <p:txBody>
          <a:bodyPr>
            <a:normAutofit/>
          </a:bodyPr>
          <a:lstStyle>
            <a:lvl1pPr algn="l">
              <a:defRPr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263" y="3600450"/>
            <a:ext cx="4873752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3600450"/>
            <a:ext cx="4809244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628650"/>
            <a:ext cx="4873752" cy="285961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628651"/>
            <a:ext cx="2819400" cy="3477683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2057400"/>
            <a:ext cx="5867400" cy="400050"/>
          </a:xfrm>
        </p:spPr>
        <p:txBody>
          <a:bodyPr anchor="t">
            <a:norm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401" y="3843001"/>
            <a:ext cx="3886201" cy="267890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459657"/>
            <a:ext cx="2057400" cy="154305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      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86800" y="3949032"/>
            <a:ext cx="457200" cy="7250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rgbClr val="FF6600"/>
                </a:solidFill>
              </a:rPr>
              <a:t>           </a:t>
            </a:r>
            <a:endParaRPr lang="en-US">
              <a:solidFill>
                <a:srgbClr val="FF66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7328" y="1494266"/>
            <a:ext cx="1583472" cy="97155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      </a:t>
            </a:r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"/>
            <a:ext cx="6324600" cy="779318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7302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7300"/>
            <a:ext cx="4038600" cy="297859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wir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500"/>
            <a:ext cx="2445488" cy="1714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400" y="1557900"/>
            <a:ext cx="70104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90400" y="2310750"/>
            <a:ext cx="8686800" cy="821700"/>
          </a:xfrm>
        </p:spPr>
        <p:txBody>
          <a:bodyPr>
            <a:normAutofit/>
          </a:bodyPr>
          <a:lstStyle>
            <a:lvl1pPr algn="l">
              <a:defRPr lang="en-US" sz="4600" b="1" kern="1200" spc="-150" dirty="0" smtClean="0">
                <a:ln>
                  <a:gradFill>
                    <a:gsLst>
                      <a:gs pos="0">
                        <a:schemeClr val="bg1"/>
                      </a:gs>
                      <a:gs pos="50000">
                        <a:schemeClr val="bg1">
                          <a:lumMod val="7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11000">
                      <a:schemeClr val="bg1">
                        <a:lumMod val="75000"/>
                      </a:schemeClr>
                    </a:gs>
                    <a:gs pos="91000">
                      <a:schemeClr val="bg1"/>
                    </a:gs>
                  </a:gsLst>
                  <a:lin ang="16200000" scaled="1"/>
                </a:gradFill>
                <a:effectLst>
                  <a:outerShdw blurRad="38100" algn="ctr" rotWithShape="0">
                    <a:prstClr val="black">
                      <a:alpha val="25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ENTER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97600" y="1828800"/>
            <a:ext cx="86940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/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3008313" cy="619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457200"/>
            <a:ext cx="5111750" cy="400050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76326"/>
            <a:ext cx="3008313" cy="33813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92800" y="3600450"/>
            <a:ext cx="5500800" cy="51435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Georg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171950"/>
            <a:ext cx="5486400" cy="45720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71700"/>
            <a:ext cx="7543800" cy="16002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2400300"/>
            <a:ext cx="7010400" cy="85725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514350"/>
            <a:ext cx="4191000" cy="285750"/>
          </a:xfrm>
        </p:spPr>
        <p:txBody>
          <a:bodyPr>
            <a:no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85750"/>
            <a:ext cx="4937760" cy="370332"/>
          </a:xfrm>
          <a:prstGeom prst="rect">
            <a:avLst/>
          </a:prstGeom>
          <a:solidFill>
            <a:schemeClr val="tx1">
              <a:lumMod val="95000"/>
              <a:lumOff val="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prstClr val="black">
                  <a:lumMod val="95000"/>
                  <a:lumOff val="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2400" y="311150"/>
            <a:ext cx="5124000" cy="342900"/>
          </a:xfrm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51054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Emphasiz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16D3F5-7A2C-4A23-896D-2AF7EDFD4A28}" type="datetimeFigureOut">
              <a:rPr lang="en-US" smtClean="0"/>
              <a:t>9/15/2011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983940" y="644857"/>
            <a:ext cx="1160060" cy="133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2380421"/>
            <a:ext cx="7202487" cy="800100"/>
          </a:xfrm>
        </p:spPr>
        <p:txBody>
          <a:bodyPr anchor="t">
            <a:normAutofit/>
          </a:bodyPr>
          <a:lstStyle>
            <a:lvl1pPr algn="ctr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13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4927624"/>
            <a:ext cx="835127" cy="10157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29504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06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1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86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0"/>
            <a:ext cx="9144000" cy="5143500"/>
          </a:xfrm>
          <a:prstGeom prst="rect">
            <a:avLst/>
          </a:prstGeom>
          <a:gradFill>
            <a:gsLst>
              <a:gs pos="0">
                <a:srgbClr val="ABD9E9"/>
              </a:gs>
              <a:gs pos="100000">
                <a:srgbClr val="41C4D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rgbClr val="FFFFFF"/>
              </a:solidFill>
              <a:ea typeface="MS PGothic" pitchFamily="34" charset="-128"/>
            </a:endParaRPr>
          </a:p>
        </p:txBody>
      </p:sp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4927998"/>
            <a:ext cx="835025" cy="101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856" y="221304"/>
            <a:ext cx="7371944" cy="68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1"/>
            <a:ext cx="8229600" cy="295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1381" y="4869657"/>
            <a:ext cx="2346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42875"/>
            <a:ext cx="922332" cy="58691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29183"/>
            <a:ext cx="822960" cy="10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76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3000" b="1" kern="1200" cap="all" baseline="0">
          <a:solidFill>
            <a:srgbClr val="00AFDB"/>
          </a:solidFill>
          <a:latin typeface="Segoe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October 4, 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871E-1587-4B88-8158-6229E904679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Nguyễn Khánh Vũ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0C62-B922-42B8-8D0A-6F497D5CB607}" type="slidenum">
              <a:rPr lang="en-US" smtClean="0"/>
              <a:t>‹#›</a:t>
            </a:fld>
            <a:endParaRPr lang="en-US"/>
          </a:p>
        </p:txBody>
      </p:sp>
    </p:spTree>
    <p:extLst/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DỰ ÁN JOB ZOOM</a:t>
            </a:r>
            <a:endParaRPr lang="en-US" b="0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ĐỀ TÀI KHÓA LUẬN</a:t>
            </a:r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505200" y="3177778"/>
            <a:ext cx="4724400" cy="11656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 dirty="0" smtClean="0">
                <a:solidFill>
                  <a:srgbClr val="2E507A">
                    <a:alpha val="81000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err="1" smtClean="0"/>
              <a:t>Phùng</a:t>
            </a:r>
            <a:r>
              <a:rPr lang="en-US" dirty="0" smtClean="0"/>
              <a:t> </a:t>
            </a:r>
            <a:r>
              <a:rPr lang="en-US" dirty="0" err="1" smtClean="0"/>
              <a:t>Chí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Hiếu</a:t>
            </a:r>
            <a:endParaRPr lang="en-US" dirty="0" smtClean="0"/>
          </a:p>
          <a:p>
            <a:pPr algn="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Dương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6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semantic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535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 (Reference)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Semantic Web for the Working </a:t>
            </a:r>
            <a:r>
              <a:rPr lang="en-US" dirty="0" err="1" smtClean="0"/>
              <a:t>Ontologist</a:t>
            </a:r>
            <a:r>
              <a:rPr lang="en-US" dirty="0" smtClean="0"/>
              <a:t> 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Ontological engineering</a:t>
            </a:r>
          </a:p>
          <a:p>
            <a:r>
              <a:rPr lang="en-US" dirty="0" smtClean="0"/>
              <a:t>Programming the Semantic Web</a:t>
            </a:r>
          </a:p>
          <a:p>
            <a:r>
              <a:rPr lang="en-US" dirty="0" smtClean="0"/>
              <a:t>Handbook on Ontologies</a:t>
            </a:r>
          </a:p>
          <a:p>
            <a:r>
              <a:rPr lang="en-US" dirty="0" smtClean="0"/>
              <a:t>Semantic Web Programming</a:t>
            </a:r>
          </a:p>
          <a:p>
            <a:r>
              <a:rPr lang="en-US" dirty="0" err="1" smtClean="0"/>
              <a:t>ProtegeOWL</a:t>
            </a:r>
            <a:r>
              <a:rPr lang="en-US" dirty="0" smtClean="0"/>
              <a:t>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100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Ontology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cấu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chứa</a:t>
            </a:r>
            <a:r>
              <a:rPr lang="en-US" sz="2400" dirty="0" smtClean="0"/>
              <a:t> knowledge (Domain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) (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Job Experience)</a:t>
            </a:r>
          </a:p>
          <a:p>
            <a:r>
              <a:rPr lang="en-US" sz="2400" dirty="0" smtClean="0"/>
              <a:t>2 Key Concept: Class and Individual (~ Class and Object)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Concept, Individual </a:t>
            </a:r>
            <a:r>
              <a:rPr lang="en-US" sz="2400" dirty="0" err="1" smtClean="0"/>
              <a:t>trong</a:t>
            </a:r>
            <a:r>
              <a:rPr lang="en-US" sz="2400" dirty="0" smtClean="0"/>
              <a:t> Domain</a:t>
            </a:r>
          </a:p>
          <a:p>
            <a:r>
              <a:rPr lang="en-US" sz="2400" dirty="0" smtClean="0"/>
              <a:t>Infer/Reason (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/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) knowledge </a:t>
            </a:r>
            <a:r>
              <a:rPr lang="en-US" sz="2400" dirty="0" err="1" smtClean="0"/>
              <a:t>mới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-&gt;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data structure </a:t>
            </a:r>
            <a:r>
              <a:rPr lang="en-US" sz="2400" dirty="0" err="1" smtClean="0"/>
              <a:t>bình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6316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Step 1: Building ontology</a:t>
            </a:r>
          </a:p>
          <a:p>
            <a:r>
              <a:rPr lang="en-US" sz="2400" dirty="0" smtClean="0"/>
              <a:t>Step 2: Appling and developing App base ontology</a:t>
            </a:r>
          </a:p>
        </p:txBody>
      </p:sp>
    </p:spTree>
    <p:extLst>
      <p:ext uri="{BB962C8B-B14F-4D97-AF65-F5344CB8AC3E}">
        <p14:creationId xmlns:p14="http://schemas.microsoft.com/office/powerpoint/2010/main" val="24242808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800"/>
            <a:ext cx="9144000" cy="857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Decision </a:t>
            </a:r>
            <a:r>
              <a:rPr lang="en-US" sz="2400" dirty="0"/>
              <a:t>Tree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vi-VN" sz="2400" dirty="0" smtClean="0"/>
              <a:t>đị</a:t>
            </a:r>
            <a:r>
              <a:rPr lang="en-US" sz="2400" dirty="0" err="1" smtClean="0"/>
              <a:t>nh</a:t>
            </a:r>
            <a:r>
              <a:rPr lang="en-US" sz="2400" dirty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/>
              <a:t> </a:t>
            </a:r>
            <a:r>
              <a:rPr lang="en-US" sz="2400" dirty="0" err="1" smtClean="0"/>
              <a:t>hệ</a:t>
            </a:r>
            <a:r>
              <a:rPr lang="en-US" sz="2400" dirty="0"/>
              <a:t> </a:t>
            </a:r>
            <a:r>
              <a:rPr lang="en-US" sz="2400" dirty="0" err="1" smtClean="0"/>
              <a:t>giữa</a:t>
            </a:r>
            <a:r>
              <a:rPr lang="en-US" sz="2400" dirty="0"/>
              <a:t> </a:t>
            </a:r>
            <a:r>
              <a:rPr lang="en-US" sz="2400" dirty="0" err="1" smtClean="0"/>
              <a:t>các</a:t>
            </a:r>
            <a:r>
              <a:rPr lang="en-US" sz="2400" smtClean="0"/>
              <a:t> Attributes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09869" y="114300"/>
            <a:ext cx="5234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: </a:t>
            </a:r>
            <a:r>
              <a:rPr lang="en-US" u="sng" dirty="0" err="1" smtClean="0"/>
              <a:t>Mô</a:t>
            </a:r>
            <a:r>
              <a:rPr lang="en-US" u="sng" dirty="0" smtClean="0"/>
              <a:t> </a:t>
            </a:r>
            <a:r>
              <a:rPr lang="en-US" u="sng" dirty="0" err="1" smtClean="0"/>
              <a:t>tả</a:t>
            </a:r>
            <a:r>
              <a:rPr lang="en-US" u="sng" dirty="0" smtClean="0"/>
              <a:t> Job Description </a:t>
            </a:r>
            <a:r>
              <a:rPr lang="en-US" u="sng" dirty="0" err="1" smtClean="0"/>
              <a:t>dành</a:t>
            </a:r>
            <a:r>
              <a:rPr lang="en-US" u="sng" dirty="0" smtClean="0"/>
              <a:t> </a:t>
            </a:r>
            <a:r>
              <a:rPr lang="en-US" u="sng" dirty="0" err="1" smtClean="0"/>
              <a:t>cho</a:t>
            </a:r>
            <a:r>
              <a:rPr lang="en-US" u="sng" dirty="0" smtClean="0"/>
              <a:t> &lt;</a:t>
            </a:r>
            <a:r>
              <a:rPr lang="en-US" u="sng" dirty="0" err="1" smtClean="0"/>
              <a:t>doanh</a:t>
            </a:r>
            <a:r>
              <a:rPr lang="en-US" u="sng" dirty="0"/>
              <a:t> </a:t>
            </a:r>
            <a:r>
              <a:rPr lang="en-US" u="sng" dirty="0" err="1" smtClean="0"/>
              <a:t>nghiệp</a:t>
            </a:r>
            <a:r>
              <a:rPr lang="en-US" u="sng" dirty="0" smtClean="0"/>
              <a:t>&gt;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b="1" u="sng" dirty="0" smtClean="0">
                <a:solidFill>
                  <a:srgbClr val="0070C0"/>
                </a:solidFill>
              </a:rPr>
              <a:t>1. </a:t>
            </a:r>
            <a:r>
              <a:rPr lang="en-US" b="1" u="sng" dirty="0" err="1" smtClean="0">
                <a:solidFill>
                  <a:srgbClr val="0070C0"/>
                </a:solidFill>
              </a:rPr>
              <a:t>Tập</a:t>
            </a:r>
            <a:r>
              <a:rPr lang="en-US" b="1" u="sng" dirty="0" smtClean="0">
                <a:solidFill>
                  <a:srgbClr val="0070C0"/>
                </a:solidFill>
              </a:rPr>
              <a:t> attribute: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attributes (Title, Code, Level, Type, Range, Place, Category, Description, Requirement)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-&gt;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,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u="sng" dirty="0" smtClean="0">
                <a:solidFill>
                  <a:srgbClr val="0070C0"/>
                </a:solidFill>
              </a:rPr>
              <a:t>2. Job </a:t>
            </a:r>
            <a:r>
              <a:rPr lang="en-US" b="1" u="sng" dirty="0" err="1" smtClean="0">
                <a:solidFill>
                  <a:srgbClr val="0070C0"/>
                </a:solidFill>
              </a:rPr>
              <a:t>desciption</a:t>
            </a:r>
            <a:r>
              <a:rPr lang="en-US" b="1" u="sng" dirty="0" smtClean="0">
                <a:solidFill>
                  <a:srgbClr val="0070C0"/>
                </a:solidFill>
              </a:rPr>
              <a:t>, requirement </a:t>
            </a:r>
            <a:r>
              <a:rPr lang="en-US" b="1" u="sng" dirty="0" err="1" smtClean="0">
                <a:solidFill>
                  <a:srgbClr val="0070C0"/>
                </a:solidFill>
              </a:rPr>
              <a:t>sử</a:t>
            </a:r>
            <a:r>
              <a:rPr lang="en-US" b="1" u="sng" dirty="0" smtClean="0">
                <a:solidFill>
                  <a:srgbClr val="0070C0"/>
                </a:solidFill>
              </a:rPr>
              <a:t> </a:t>
            </a:r>
            <a:r>
              <a:rPr lang="en-US" b="1" u="sng" dirty="0" err="1" smtClean="0">
                <a:solidFill>
                  <a:srgbClr val="0070C0"/>
                </a:solidFill>
              </a:rPr>
              <a:t>dụng</a:t>
            </a:r>
            <a:r>
              <a:rPr lang="en-US" b="1" u="sng" dirty="0" smtClean="0">
                <a:solidFill>
                  <a:srgbClr val="0070C0"/>
                </a:solidFill>
              </a:rPr>
              <a:t> text </a:t>
            </a:r>
            <a:r>
              <a:rPr lang="en-US" b="1" u="sng" dirty="0" err="1" smtClean="0">
                <a:solidFill>
                  <a:srgbClr val="0070C0"/>
                </a:solidFill>
              </a:rPr>
              <a:t>thô</a:t>
            </a:r>
            <a:r>
              <a:rPr lang="en-US" b="1" u="sng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description, requirement</a:t>
            </a:r>
            <a:r>
              <a:rPr lang="en-US" dirty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09869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315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0218" y="285751"/>
            <a:ext cx="4723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Ví</a:t>
            </a:r>
            <a:r>
              <a:rPr lang="en-US" u="sng" dirty="0" smtClean="0"/>
              <a:t> </a:t>
            </a:r>
            <a:r>
              <a:rPr lang="en-US" u="sng" dirty="0" err="1" smtClean="0"/>
              <a:t>dụ</a:t>
            </a:r>
            <a:r>
              <a:rPr lang="en-US" u="sng" dirty="0" smtClean="0"/>
              <a:t> Search tool </a:t>
            </a:r>
            <a:r>
              <a:rPr lang="en-US" u="sng" dirty="0" err="1" smtClean="0"/>
              <a:t>của</a:t>
            </a:r>
            <a:r>
              <a:rPr lang="en-US" u="sng" dirty="0" smtClean="0"/>
              <a:t> </a:t>
            </a:r>
            <a:r>
              <a:rPr lang="en-US" u="sng" dirty="0" err="1" smtClean="0"/>
              <a:t>VietnamWork</a:t>
            </a:r>
            <a:endParaRPr lang="en-US" u="sng" dirty="0" smtClean="0"/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u="sng" dirty="0" smtClean="0"/>
              <a:t>Matching &amp; </a:t>
            </a:r>
            <a:r>
              <a:rPr lang="en-US" u="sng" dirty="0" err="1" smtClean="0"/>
              <a:t>Tập</a:t>
            </a:r>
            <a:r>
              <a:rPr lang="en-US" u="sng" dirty="0" smtClean="0"/>
              <a:t> attribute: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err="1" smtClean="0"/>
              <a:t>Tập</a:t>
            </a:r>
            <a:r>
              <a:rPr lang="en-US" dirty="0" smtClean="0"/>
              <a:t> attribute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Search tool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&lt;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&gt; </a:t>
            </a:r>
            <a:r>
              <a:rPr lang="en-US" dirty="0" err="1"/>
              <a:t>và</a:t>
            </a:r>
            <a:r>
              <a:rPr lang="en-US" dirty="0"/>
              <a:t> job description &lt;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&gt;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smtClean="0"/>
              <a:t>attributes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82" y="4572000"/>
            <a:ext cx="2286319" cy="5715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70"/>
            <a:ext cx="4420217" cy="415348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703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1:</a:t>
            </a:r>
          </a:p>
          <a:p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nay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hạn</a:t>
            </a:r>
            <a:r>
              <a:rPr lang="en-US" sz="2400" dirty="0" smtClean="0"/>
              <a:t> </a:t>
            </a:r>
            <a:r>
              <a:rPr lang="en-US" sz="2400" dirty="0" err="1" smtClean="0"/>
              <a:t>chế</a:t>
            </a:r>
            <a:r>
              <a:rPr lang="en-US" sz="2400" dirty="0" smtClean="0"/>
              <a:t>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điểm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smtClean="0"/>
              <a:t>Job Description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</a:t>
            </a:r>
          </a:p>
          <a:p>
            <a:pPr lvl="1">
              <a:buFontTx/>
              <a:buChar char="-"/>
            </a:pPr>
            <a:r>
              <a:rPr lang="en-US" sz="2000" dirty="0" smtClean="0"/>
              <a:t>Search engine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chí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 (</a:t>
            </a:r>
            <a:r>
              <a:rPr lang="en-US" sz="2000" dirty="0" err="1" smtClean="0"/>
              <a:t>hoặc</a:t>
            </a:r>
            <a:r>
              <a:rPr lang="en-US" sz="2000" dirty="0" smtClean="0"/>
              <a:t> text </a:t>
            </a:r>
            <a:r>
              <a:rPr lang="en-US" sz="2000" dirty="0" err="1" smtClean="0"/>
              <a:t>thô</a:t>
            </a:r>
            <a:r>
              <a:rPr lang="en-US" sz="2000" dirty="0" smtClean="0"/>
              <a:t>),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endParaRPr lang="en-US" sz="2000" dirty="0" smtClean="0"/>
          </a:p>
          <a:p>
            <a:pPr lvl="1">
              <a:buFontTx/>
              <a:buChar char="-"/>
            </a:pPr>
            <a:r>
              <a:rPr lang="en-US" sz="2000" dirty="0" err="1" smtClean="0"/>
              <a:t>Tập</a:t>
            </a:r>
            <a:r>
              <a:rPr lang="en-US" sz="2000" dirty="0" smtClean="0"/>
              <a:t> attribute </a:t>
            </a:r>
            <a:r>
              <a:rPr lang="en-US" sz="2000" dirty="0" err="1" smtClean="0"/>
              <a:t>của</a:t>
            </a:r>
            <a:r>
              <a:rPr lang="en-US" sz="2000" dirty="0" smtClean="0"/>
              <a:t> job description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giản</a:t>
            </a:r>
            <a:r>
              <a:rPr lang="en-US" sz="2000" dirty="0" smtClean="0"/>
              <a:t>.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 </a:t>
            </a:r>
            <a:r>
              <a:rPr lang="en-US" sz="2000" b="1" u="sng" dirty="0" err="1" smtClean="0"/>
              <a:t>Xây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dựng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kiến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trúc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phần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mềm</a:t>
            </a:r>
            <a:r>
              <a:rPr lang="en-US" sz="2000" b="1" u="sng" dirty="0"/>
              <a:t> </a:t>
            </a:r>
            <a:r>
              <a:rPr lang="en-US" sz="2000" b="1" u="sng" dirty="0" err="1" smtClean="0"/>
              <a:t>đa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dạng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tập</a:t>
            </a:r>
            <a:r>
              <a:rPr lang="en-US" sz="2000" b="1" u="sng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Matching tool: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attributes.</a:t>
            </a:r>
          </a:p>
          <a:p>
            <a:pPr lvl="1">
              <a:buFontTx/>
              <a:buChar char="-"/>
            </a:pPr>
            <a:r>
              <a:rPr lang="en-US" sz="2000" b="1" dirty="0" smtClean="0"/>
              <a:t>Job zoom: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doanh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 -&gt;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lăng</a:t>
            </a:r>
            <a:r>
              <a:rPr lang="en-US" sz="2000" dirty="0" smtClean="0"/>
              <a:t> </a:t>
            </a:r>
            <a:r>
              <a:rPr lang="en-US" sz="2000" dirty="0" err="1" smtClean="0"/>
              <a:t>kính</a:t>
            </a:r>
            <a:r>
              <a:rPr lang="en-US" sz="2000" dirty="0" smtClean="0"/>
              <a:t> </a:t>
            </a:r>
            <a:r>
              <a:rPr lang="en-US" sz="2000" dirty="0" err="1" smtClean="0"/>
              <a:t>phù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nghề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nghiệp</a:t>
            </a:r>
            <a:r>
              <a:rPr lang="en-US" sz="2000" dirty="0" smtClean="0"/>
              <a:t>. (implement flexible features base job zoom)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04308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err="1" smtClean="0"/>
              <a:t>Bài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toán</a:t>
            </a:r>
            <a:r>
              <a:rPr lang="en-US" sz="2400" u="sng" dirty="0" smtClean="0"/>
              <a:t> 2:</a:t>
            </a:r>
          </a:p>
          <a:p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thì</a:t>
            </a:r>
            <a:r>
              <a:rPr lang="en-US" sz="2400" dirty="0" smtClean="0"/>
              <a:t>: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thế</a:t>
            </a:r>
            <a:r>
              <a:rPr lang="en-US" sz="2000" dirty="0" smtClean="0"/>
              <a:t> </a:t>
            </a:r>
            <a:r>
              <a:rPr lang="en-US" sz="2000" dirty="0" err="1" smtClean="0"/>
              <a:t>nào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&lt;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tuyển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&gt; </a:t>
            </a:r>
            <a:r>
              <a:rPr lang="en-US" sz="2000" dirty="0" err="1" smtClean="0"/>
              <a:t>và</a:t>
            </a:r>
            <a:r>
              <a:rPr lang="en-US" sz="2000" dirty="0" smtClean="0"/>
              <a:t> &lt;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&gt;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kiến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trúc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attribute</a:t>
            </a:r>
          </a:p>
          <a:p>
            <a:pPr marL="457200" lvl="1" indent="0">
              <a:buNone/>
            </a:pPr>
            <a:r>
              <a:rPr lang="en-US" sz="2000" b="1" u="sng" dirty="0" smtClean="0"/>
              <a:t>-&gt; </a:t>
            </a:r>
            <a:r>
              <a:rPr lang="en-US" sz="2000" b="1" u="sng" dirty="0" err="1" smtClean="0"/>
              <a:t>Bài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toán</a:t>
            </a:r>
            <a:r>
              <a:rPr lang="en-US" sz="2000" b="1" u="sng" dirty="0" smtClean="0"/>
              <a:t>:</a:t>
            </a:r>
            <a:r>
              <a:rPr lang="en-US" sz="2000" dirty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thuyết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kê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Datamining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quyết</a:t>
            </a:r>
            <a:r>
              <a:rPr lang="en-US" sz="2000" dirty="0" smtClean="0"/>
              <a:t> </a:t>
            </a:r>
            <a:r>
              <a:rPr lang="en-US" sz="2000" dirty="0" err="1" smtClean="0"/>
              <a:t>bài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xác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/>
              <a:t>.</a:t>
            </a:r>
            <a:endParaRPr lang="en-US" sz="2400" dirty="0" smtClean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7333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686800" cy="339447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hiểu,phân</a:t>
            </a:r>
            <a:r>
              <a:rPr lang="en-US" sz="2400" dirty="0" smtClean="0"/>
              <a:t> </a:t>
            </a:r>
            <a:r>
              <a:rPr lang="en-US" sz="2400" dirty="0" err="1" smtClean="0"/>
              <a:t>tích</a:t>
            </a:r>
            <a:r>
              <a:rPr lang="en-US" sz="2400" dirty="0" smtClean="0"/>
              <a:t>, </a:t>
            </a:r>
            <a:r>
              <a:rPr lang="en-US" sz="2400" dirty="0" err="1" smtClean="0"/>
              <a:t>đánh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/>
              <a:t> </a:t>
            </a:r>
            <a:r>
              <a:rPr lang="en-US" sz="2400" dirty="0" smtClean="0"/>
              <a:t>nay.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Nghiên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mềm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 </a:t>
            </a:r>
            <a:r>
              <a:rPr lang="en-US" sz="2400" dirty="0" err="1" smtClean="0"/>
              <a:t>chọn</a:t>
            </a:r>
            <a:r>
              <a:rPr lang="en-US" sz="2400" dirty="0" smtClean="0"/>
              <a:t> </a:t>
            </a:r>
            <a:r>
              <a:rPr lang="en-US" sz="2400" dirty="0" err="1" smtClean="0"/>
              <a:t>lọc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viên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thuyết</a:t>
            </a:r>
            <a:r>
              <a:rPr lang="en-US" sz="2400" dirty="0" smtClean="0"/>
              <a:t>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kê</a:t>
            </a:r>
            <a:r>
              <a:rPr lang="en-US" sz="2400" dirty="0" smtClean="0"/>
              <a:t>, </a:t>
            </a:r>
            <a:r>
              <a:rPr lang="en-US" sz="2400" dirty="0" err="1" smtClean="0"/>
              <a:t>datamining</a:t>
            </a:r>
            <a:r>
              <a:rPr lang="en-US" sz="2400" dirty="0" smtClean="0"/>
              <a:t> 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pháp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Phát</a:t>
            </a:r>
            <a:r>
              <a:rPr lang="en-US" sz="2400" dirty="0" smtClean="0"/>
              <a:t> </a:t>
            </a:r>
            <a:r>
              <a:rPr lang="en-US" sz="2400" dirty="0" err="1" smtClean="0"/>
              <a:t>triển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kiếm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online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kiến</a:t>
            </a:r>
            <a:r>
              <a:rPr lang="en-US" sz="2400" dirty="0" smtClean="0"/>
              <a:t> </a:t>
            </a:r>
            <a:r>
              <a:rPr lang="en-US" sz="2400" dirty="0" err="1" smtClean="0"/>
              <a:t>trúc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r>
              <a:rPr lang="en-US" sz="2400" dirty="0" smtClean="0"/>
              <a:t> </a:t>
            </a:r>
            <a:r>
              <a:rPr lang="en-US" sz="2400" dirty="0" err="1" smtClean="0"/>
              <a:t>dạng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khả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hỗ</a:t>
            </a:r>
            <a:r>
              <a:rPr lang="en-US" sz="2400" dirty="0" smtClean="0"/>
              <a:t> </a:t>
            </a:r>
            <a:r>
              <a:rPr lang="en-US" sz="2400" dirty="0" err="1" smtClean="0"/>
              <a:t>trợ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mối</a:t>
            </a:r>
            <a:r>
              <a:rPr lang="en-US" sz="2400" dirty="0" smtClean="0"/>
              <a:t> </a:t>
            </a:r>
            <a:r>
              <a:rPr lang="en-US" sz="2400" dirty="0" err="1" smtClean="0"/>
              <a:t>tương</a:t>
            </a:r>
            <a:r>
              <a:rPr lang="en-US" sz="2400" dirty="0" smtClean="0"/>
              <a:t> </a:t>
            </a:r>
            <a:r>
              <a:rPr lang="en-US" sz="2400" dirty="0" err="1" smtClean="0"/>
              <a:t>quan</a:t>
            </a:r>
            <a:r>
              <a:rPr lang="en-US" sz="2400" dirty="0" smtClean="0"/>
              <a:t> </a:t>
            </a:r>
            <a:r>
              <a:rPr lang="en-US" sz="2400" dirty="0" err="1" smtClean="0"/>
              <a:t>giữa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attribute </a:t>
            </a:r>
            <a:r>
              <a:rPr lang="en-US" sz="2400" dirty="0" err="1" smtClean="0"/>
              <a:t>đó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45416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150368"/>
              </p:ext>
            </p:extLst>
          </p:nvPr>
        </p:nvGraphicFramePr>
        <p:xfrm>
          <a:off x="2312487" y="-19050"/>
          <a:ext cx="2216468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info.</a:t>
                      </a:r>
                      <a:r>
                        <a:rPr lang="en-US" sz="1600" baseline="0" dirty="0" smtClean="0"/>
                        <a:t>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Websites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B0F0"/>
                          </a:solidFill>
                        </a:rPr>
                        <a:t>Social networks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Emails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Phones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 me</a:t>
                      </a:r>
                      <a:r>
                        <a:rPr lang="en-US" sz="1600" baseline="0" dirty="0" smtClean="0"/>
                        <a:t> for (s)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Contact</a:t>
                      </a:r>
                      <a:r>
                        <a:rPr lang="en-US" sz="1600" baseline="0" dirty="0" smtClean="0"/>
                        <a:t> me by (s)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873948"/>
              </p:ext>
            </p:extLst>
          </p:nvPr>
        </p:nvGraphicFramePr>
        <p:xfrm>
          <a:off x="-76200" y="3105150"/>
          <a:ext cx="2216468" cy="1854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Career</a:t>
                      </a:r>
                      <a:r>
                        <a:rPr lang="en-US" sz="1600" baseline="0" dirty="0" smtClean="0"/>
                        <a:t> 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Professional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Expert</a:t>
                      </a:r>
                      <a:r>
                        <a:rPr lang="en-US" sz="1600" baseline="0" dirty="0" smtClean="0"/>
                        <a:t> in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Summary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Specialties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015458"/>
              </p:ext>
            </p:extLst>
          </p:nvPr>
        </p:nvGraphicFramePr>
        <p:xfrm>
          <a:off x="4627677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 history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title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Current work there?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Period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level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551142"/>
              </p:ext>
            </p:extLst>
          </p:nvPr>
        </p:nvGraphicFramePr>
        <p:xfrm>
          <a:off x="692034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 &amp; Knowledge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Country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School</a:t>
                      </a:r>
                      <a:r>
                        <a:rPr lang="en-US" sz="1600" baseline="0" dirty="0" smtClean="0"/>
                        <a:t> / Institute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Degrees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Majors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Year (From… To…)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Languages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Experiences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687944"/>
              </p:ext>
            </p:extLst>
          </p:nvPr>
        </p:nvGraphicFramePr>
        <p:xfrm>
          <a:off x="2272145" y="2844685"/>
          <a:ext cx="221646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Job expectation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Opportunities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537476"/>
              </p:ext>
            </p:extLst>
          </p:nvPr>
        </p:nvGraphicFramePr>
        <p:xfrm>
          <a:off x="5548745" y="3867150"/>
          <a:ext cx="2216468" cy="18186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Experiences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Projects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Trainings (Courses)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Activities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394619"/>
              </p:ext>
            </p:extLst>
          </p:nvPr>
        </p:nvGraphicFramePr>
        <p:xfrm>
          <a:off x="-13855" y="-19050"/>
          <a:ext cx="2216468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info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Full name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 of birth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Citizenship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</a:t>
                      </a:r>
                      <a:r>
                        <a:rPr lang="en-US" sz="1600" baseline="0" dirty="0" smtClean="0"/>
                        <a:t>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Picture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Down Arrow 34"/>
          <p:cNvSpPr/>
          <p:nvPr/>
        </p:nvSpPr>
        <p:spPr>
          <a:xfrm>
            <a:off x="5548745" y="2876550"/>
            <a:ext cx="3810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7072745" y="310515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969231"/>
              </p:ext>
            </p:extLst>
          </p:nvPr>
        </p:nvGraphicFramePr>
        <p:xfrm>
          <a:off x="2272145" y="4126230"/>
          <a:ext cx="2216468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16468"/>
              </a:tblGrid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Abilities / Skills</a:t>
                      </a:r>
                      <a:endParaRPr lang="en-US" sz="1600" dirty="0"/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Fields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Details</a:t>
                      </a:r>
                    </a:p>
                  </a:txBody>
                  <a:tcPr/>
                </a:tc>
              </a:tr>
              <a:tr h="1803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Others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Right Arrow 37"/>
          <p:cNvSpPr/>
          <p:nvPr/>
        </p:nvSpPr>
        <p:spPr>
          <a:xfrm rot="10800000">
            <a:off x="4405745" y="443865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12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endParaRPr lang="en-US" dirty="0" smtClean="0"/>
          </a:p>
          <a:p>
            <a:r>
              <a:rPr lang="en-US" dirty="0" smtClean="0"/>
              <a:t>Decision Tree -&gt;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32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 -&gt;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text</a:t>
            </a:r>
          </a:p>
          <a:p>
            <a:r>
              <a:rPr lang="en-US" dirty="0" smtClean="0"/>
              <a:t>Attribute relationship -&gt; hierarchy tree</a:t>
            </a:r>
          </a:p>
          <a:p>
            <a:r>
              <a:rPr lang="en-US" smtClean="0"/>
              <a:t>Network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306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Power">
  <a:themeElements>
    <a:clrScheme name="Custom 1">
      <a:dk1>
        <a:srgbClr val="000000"/>
      </a:dk1>
      <a:lt1>
        <a:sysClr val="window" lastClr="FFFFFF"/>
      </a:lt1>
      <a:dk2>
        <a:srgbClr val="00AFDB"/>
      </a:dk2>
      <a:lt2>
        <a:srgbClr val="EEECE1"/>
      </a:lt2>
      <a:accent1>
        <a:srgbClr val="00AFDB"/>
      </a:accent1>
      <a:accent2>
        <a:srgbClr val="ABD9E9"/>
      </a:accent2>
      <a:accent3>
        <a:srgbClr val="FFFFFF"/>
      </a:accent3>
      <a:accent4>
        <a:srgbClr val="67A0F3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2010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CloudPower</Template>
  <TotalTime>7030</TotalTime>
  <Words>737</Words>
  <Application>Microsoft Office PowerPoint</Application>
  <PresentationFormat>On-screen Show (16:9)</PresentationFormat>
  <Paragraphs>115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CloudPower</vt:lpstr>
      <vt:lpstr>Custom Design</vt:lpstr>
      <vt:lpstr>Office2010</vt:lpstr>
      <vt:lpstr>DỰ ÁN JOB ZOOM</vt:lpstr>
      <vt:lpstr>PowerPoint Presentation</vt:lpstr>
      <vt:lpstr>PowerPoint Presentation</vt:lpstr>
      <vt:lpstr>Mô tả bài toán</vt:lpstr>
      <vt:lpstr>Mô tả bài toán</vt:lpstr>
      <vt:lpstr>Mục tiêu đề tài</vt:lpstr>
      <vt:lpstr>PowerPoint Presentation</vt:lpstr>
      <vt:lpstr>Note</vt:lpstr>
      <vt:lpstr>Note</vt:lpstr>
      <vt:lpstr>Ontology Engineering</vt:lpstr>
      <vt:lpstr>Ontology Engineering (Reference)</vt:lpstr>
      <vt:lpstr>Ontology Engineering</vt:lpstr>
      <vt:lpstr>Ontology Engineering</vt:lpstr>
      <vt:lpstr>Decision Tree xác định mối quan hệ giữa các Attributes với nhau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ZOOM</dc:title>
  <dc:creator>Le Duong Cong Phuc</dc:creator>
  <cp:lastModifiedBy>Le Duong Cong Phuc</cp:lastModifiedBy>
  <cp:revision>69</cp:revision>
  <dcterms:created xsi:type="dcterms:W3CDTF">2011-08-21T17:09:05Z</dcterms:created>
  <dcterms:modified xsi:type="dcterms:W3CDTF">2011-09-16T04:27:47Z</dcterms:modified>
</cp:coreProperties>
</file>