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3" r:id="rId3"/>
  </p:sldMasterIdLst>
  <p:notesMasterIdLst>
    <p:notesMasterId r:id="rId19"/>
  </p:notesMasterIdLst>
  <p:sldIdLst>
    <p:sldId id="256" r:id="rId4"/>
    <p:sldId id="263" r:id="rId5"/>
    <p:sldId id="264" r:id="rId6"/>
    <p:sldId id="262" r:id="rId7"/>
    <p:sldId id="265" r:id="rId8"/>
    <p:sldId id="258" r:id="rId9"/>
    <p:sldId id="259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CA0D-5591-4BBE-99D9-278F6116851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3A8-4792-4059-B428-E32CB471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>
            <a:fillRect/>
          </a:stretch>
        </p:blipFill>
        <p:spPr>
          <a:xfrm>
            <a:off x="4572001" y="683198"/>
            <a:ext cx="3694147" cy="18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igurdg\Desktop\iStock_000005968999Medium.jpg"/>
          <p:cNvPicPr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17145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80000"/>
                </a:schemeClr>
              </a:gs>
              <a:gs pos="50000">
                <a:schemeClr val="bg1">
                  <a:lumMod val="75000"/>
                  <a:lumOff val="25000"/>
                  <a:shade val="67500"/>
                  <a:satMod val="115000"/>
                  <a:alpha val="88000"/>
                </a:schemeClr>
              </a:gs>
              <a:gs pos="10000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571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Semi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3D91-F5A3-45FC-AEED-F657978CB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440AD-7E5F-45F6-9F26-37E19374D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39447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Segoe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Segoe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Segoe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Sego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C8B76-E3D6-4F09-A6EA-02AE2E2F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71A6C-D9C1-431C-B04F-24F1410E7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4"/>
          <a:stretch>
            <a:fillRect/>
          </a:stretch>
        </p:blipFill>
        <p:spPr>
          <a:xfrm>
            <a:off x="4572001" y="683199"/>
            <a:ext cx="3694147" cy="19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0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" y="15411"/>
            <a:ext cx="3498527" cy="2119045"/>
          </a:xfrm>
          <a:prstGeom prst="rect">
            <a:avLst/>
          </a:prstGeom>
        </p:spPr>
      </p:pic>
      <p:pic>
        <p:nvPicPr>
          <p:cNvPr id="8" name="Picture 7" descr="tit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6" y="15411"/>
            <a:ext cx="5624418" cy="2119122"/>
          </a:xfrm>
          <a:prstGeom prst="rect">
            <a:avLst/>
          </a:prstGeom>
        </p:spPr>
      </p:pic>
      <p:pic>
        <p:nvPicPr>
          <p:cNvPr id="9" name="Picture 8" descr="title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" y="2113875"/>
            <a:ext cx="7668994" cy="1722200"/>
          </a:xfrm>
          <a:prstGeom prst="rect">
            <a:avLst/>
          </a:prstGeom>
        </p:spPr>
      </p:pic>
      <p:pic>
        <p:nvPicPr>
          <p:cNvPr id="10" name="Picture 9" descr="title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20" y="2114550"/>
            <a:ext cx="1461333" cy="1720388"/>
          </a:xfrm>
          <a:prstGeom prst="rect">
            <a:avLst/>
          </a:prstGeom>
        </p:spPr>
      </p:pic>
      <p:pic>
        <p:nvPicPr>
          <p:cNvPr id="11" name="Picture 10" descr="title_5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" y="3817364"/>
            <a:ext cx="9098280" cy="13030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1852332"/>
            <a:ext cx="304800" cy="1143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3257550"/>
            <a:ext cx="7315200" cy="685800"/>
          </a:xfrm>
        </p:spPr>
        <p:txBody>
          <a:bodyPr>
            <a:noAutofit/>
          </a:bodyPr>
          <a:lstStyle>
            <a:lvl1pPr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1722967"/>
            <a:ext cx="4191000" cy="400050"/>
          </a:xfrm>
        </p:spPr>
        <p:txBody>
          <a:bodyPr>
            <a:no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ss.png"/>
          <p:cNvPicPr>
            <a:picLocks noChangeAspect="1"/>
          </p:cNvPicPr>
          <p:nvPr/>
        </p:nvPicPr>
        <p:blipFill rotWithShape="1">
          <a:blip r:embed="rId3"/>
          <a:srcRect l="2599" r="5874" b="5262"/>
          <a:stretch/>
        </p:blipFill>
        <p:spPr>
          <a:xfrm>
            <a:off x="-6980" y="4400551"/>
            <a:ext cx="9171920" cy="792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3600450"/>
            <a:ext cx="4873752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3600450"/>
            <a:ext cx="4809244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628650"/>
            <a:ext cx="4873752" cy="285961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628651"/>
            <a:ext cx="2819400" cy="3477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57400"/>
            <a:ext cx="5867400" cy="400050"/>
          </a:xfrm>
        </p:spPr>
        <p:txBody>
          <a:bodyPr anchor="t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1" y="3843001"/>
            <a:ext cx="3886201" cy="267890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459657"/>
            <a:ext cx="2057400" cy="154305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3949032"/>
            <a:ext cx="457200" cy="7250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           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494266"/>
            <a:ext cx="1583472" cy="97155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6324600" cy="77931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7302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wi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0"/>
            <a:ext cx="2445488" cy="171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15579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2310750"/>
            <a:ext cx="8686800" cy="821700"/>
          </a:xfrm>
        </p:spPr>
        <p:txBody>
          <a:bodyPr>
            <a:normAutofit/>
          </a:bodyPr>
          <a:lstStyle>
            <a:lvl1pPr algn="l">
              <a:defRPr lang="en-US" sz="4600" b="1" kern="1200" spc="-15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ENTER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7600" y="1828800"/>
            <a:ext cx="8694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008313" cy="619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457200"/>
            <a:ext cx="5111750" cy="4000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76326"/>
            <a:ext cx="3008313" cy="338137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3600450"/>
            <a:ext cx="5500800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1950"/>
            <a:ext cx="5486400" cy="4572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71700"/>
            <a:ext cx="7543800" cy="16002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2400300"/>
            <a:ext cx="7010400" cy="85725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514350"/>
            <a:ext cx="4191000" cy="285750"/>
          </a:xfrm>
        </p:spPr>
        <p:txBody>
          <a:bodyPr>
            <a:no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5750"/>
            <a:ext cx="4937760" cy="370332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2400" y="311150"/>
            <a:ext cx="5124000" cy="342900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5105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Emphasiz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6D3F5-7A2C-4A23-896D-2AF7EDFD4A28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3940" y="644857"/>
            <a:ext cx="1160060" cy="13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6" y="2380421"/>
            <a:ext cx="7202487" cy="800100"/>
          </a:xfrm>
        </p:spPr>
        <p:txBody>
          <a:bodyPr anchor="t">
            <a:normAutofit/>
          </a:bodyPr>
          <a:lstStyle>
            <a:lvl1pPr algn="ctr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29504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4927998"/>
            <a:ext cx="835025" cy="10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1"/>
            <a:ext cx="8229600" cy="295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381" y="4869657"/>
            <a:ext cx="2346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29183"/>
            <a:ext cx="822960" cy="10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3000" b="1" kern="1200" cap="all" baseline="0">
          <a:solidFill>
            <a:srgbClr val="00AFDB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871E-1587-4B88-8158-6229E90467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DỰ ÁN JOB ZOOM</a:t>
            </a:r>
            <a:endParaRPr lang="en-US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ĐỀ TÀI KHÓA LUẬN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505200" y="3177778"/>
            <a:ext cx="4724400" cy="1165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Phùng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algn="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Hiếu</a:t>
            </a:r>
            <a:endParaRPr lang="en-US" dirty="0" smtClean="0"/>
          </a:p>
          <a:p>
            <a:pPr algn="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6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Ontology semantic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535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 (Reference)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Semantic Web for the Working </a:t>
            </a:r>
            <a:r>
              <a:rPr lang="en-US" dirty="0" err="1" smtClean="0"/>
              <a:t>Ontologist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Ontological engineering</a:t>
            </a:r>
          </a:p>
          <a:p>
            <a:r>
              <a:rPr lang="en-US" dirty="0" smtClean="0"/>
              <a:t>Programming the Semantic Web</a:t>
            </a:r>
          </a:p>
          <a:p>
            <a:r>
              <a:rPr lang="en-US" dirty="0" smtClean="0"/>
              <a:t>Handbook on Ontologies</a:t>
            </a:r>
          </a:p>
          <a:p>
            <a:r>
              <a:rPr lang="en-US" dirty="0" smtClean="0"/>
              <a:t>Semantic Web Programming</a:t>
            </a:r>
          </a:p>
          <a:p>
            <a:r>
              <a:rPr lang="en-US" dirty="0" err="1" smtClean="0"/>
              <a:t>ProtegeOWL</a:t>
            </a:r>
            <a:r>
              <a:rPr lang="en-US" dirty="0" smtClean="0"/>
              <a:t>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100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Ontology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knowledge (Domain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) (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Job Experience)</a:t>
            </a:r>
          </a:p>
          <a:p>
            <a:r>
              <a:rPr lang="en-US" sz="2400" dirty="0" smtClean="0"/>
              <a:t>2 Key Concept: Class and Individual (~ Class and Object)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Concept, Individual </a:t>
            </a:r>
            <a:r>
              <a:rPr lang="en-US" sz="2400" dirty="0" err="1" smtClean="0"/>
              <a:t>trong</a:t>
            </a:r>
            <a:r>
              <a:rPr lang="en-US" sz="2400" dirty="0" smtClean="0"/>
              <a:t> Domain</a:t>
            </a:r>
          </a:p>
          <a:p>
            <a:r>
              <a:rPr lang="en-US" sz="2400" dirty="0" smtClean="0"/>
              <a:t>Infer/Reason (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/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) knowledge </a:t>
            </a:r>
            <a:r>
              <a:rPr lang="en-US" sz="2400" dirty="0" err="1" smtClean="0"/>
              <a:t>mới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-&gt;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data structure </a:t>
            </a:r>
            <a:r>
              <a:rPr lang="en-US" sz="2400" dirty="0" err="1" smtClean="0"/>
              <a:t>bình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63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Step 1: Building ontology</a:t>
            </a:r>
          </a:p>
          <a:p>
            <a:r>
              <a:rPr lang="en-US" sz="2400" dirty="0" smtClean="0"/>
              <a:t>Step 2: Appling and developing App base ontology</a:t>
            </a:r>
          </a:p>
        </p:txBody>
      </p:sp>
    </p:spTree>
    <p:extLst>
      <p:ext uri="{BB962C8B-B14F-4D97-AF65-F5344CB8AC3E}">
        <p14:creationId xmlns:p14="http://schemas.microsoft.com/office/powerpoint/2010/main" val="2424280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00"/>
            <a:ext cx="9144000" cy="8572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Decision </a:t>
            </a:r>
            <a:r>
              <a:rPr lang="en-US" sz="2400" dirty="0"/>
              <a:t>Tree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vi-VN" sz="2400" dirty="0" smtClean="0"/>
              <a:t>đị</a:t>
            </a:r>
            <a:r>
              <a:rPr lang="en-US" sz="2400" dirty="0" err="1" smtClean="0"/>
              <a:t>nh</a:t>
            </a:r>
            <a:r>
              <a:rPr lang="en-US" sz="2400" dirty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/>
              <a:t> </a:t>
            </a:r>
            <a:r>
              <a:rPr lang="en-US" sz="2400" dirty="0" err="1" smtClean="0"/>
              <a:t>hệ</a:t>
            </a:r>
            <a:r>
              <a:rPr lang="en-US" sz="2400" dirty="0"/>
              <a:t> </a:t>
            </a:r>
            <a:r>
              <a:rPr lang="en-US" sz="2400" dirty="0" err="1" smtClean="0"/>
              <a:t>giữa</a:t>
            </a:r>
            <a:r>
              <a:rPr lang="en-US" sz="2400" dirty="0"/>
              <a:t> </a:t>
            </a:r>
            <a:r>
              <a:rPr lang="en-US" sz="2400" dirty="0" err="1" smtClean="0"/>
              <a:t>các</a:t>
            </a:r>
            <a:r>
              <a:rPr lang="en-US" sz="2400" smtClean="0"/>
              <a:t> Attributes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8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711202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34286" y="1815584"/>
            <a:ext cx="1447800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Windows Programming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2258186" y="1244602"/>
            <a:ext cx="1742314" cy="57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62200" y="1306182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686107" y="1415534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13" name="Straight Connector 12"/>
          <p:cNvCxnSpPr>
            <a:stCxn id="4" idx="2"/>
            <a:endCxn id="11" idx="2"/>
          </p:cNvCxnSpPr>
          <p:nvPr/>
        </p:nvCxnSpPr>
        <p:spPr>
          <a:xfrm>
            <a:off x="4000500" y="1244602"/>
            <a:ext cx="2685607" cy="55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62796" y="1151829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Không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3981" y="3355457"/>
            <a:ext cx="1447800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WPF</a:t>
            </a:r>
            <a:endParaRPr lang="en-US" sz="1600" dirty="0"/>
          </a:p>
        </p:txBody>
      </p:sp>
      <p:cxnSp>
        <p:nvCxnSpPr>
          <p:cNvPr id="24" name="Straight Connector 23"/>
          <p:cNvCxnSpPr>
            <a:stCxn id="5" idx="2"/>
            <a:endCxn id="22" idx="0"/>
          </p:cNvCxnSpPr>
          <p:nvPr/>
        </p:nvCxnSpPr>
        <p:spPr>
          <a:xfrm flipH="1">
            <a:off x="1477881" y="2348985"/>
            <a:ext cx="780305" cy="1006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262918" y="2562116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2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9869" y="114300"/>
            <a:ext cx="5234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: </a:t>
            </a:r>
            <a:r>
              <a:rPr lang="en-US" u="sng" dirty="0" err="1" smtClean="0"/>
              <a:t>Mô</a:t>
            </a:r>
            <a:r>
              <a:rPr lang="en-US" u="sng" dirty="0" smtClean="0"/>
              <a:t> </a:t>
            </a:r>
            <a:r>
              <a:rPr lang="en-US" u="sng" dirty="0" err="1" smtClean="0"/>
              <a:t>tả</a:t>
            </a:r>
            <a:r>
              <a:rPr lang="en-US" u="sng" dirty="0" smtClean="0"/>
              <a:t> Job Description </a:t>
            </a:r>
            <a:r>
              <a:rPr lang="en-US" u="sng" dirty="0" err="1" smtClean="0"/>
              <a:t>dành</a:t>
            </a:r>
            <a:r>
              <a:rPr lang="en-US" u="sng" dirty="0" smtClean="0"/>
              <a:t> </a:t>
            </a:r>
            <a:r>
              <a:rPr lang="en-US" u="sng" dirty="0" err="1" smtClean="0"/>
              <a:t>cho</a:t>
            </a:r>
            <a:r>
              <a:rPr lang="en-US" u="sng" dirty="0" smtClean="0"/>
              <a:t> &lt;</a:t>
            </a:r>
            <a:r>
              <a:rPr lang="en-US" u="sng" dirty="0" err="1" smtClean="0"/>
              <a:t>doanh</a:t>
            </a:r>
            <a:r>
              <a:rPr lang="en-US" u="sng" dirty="0"/>
              <a:t> </a:t>
            </a:r>
            <a:r>
              <a:rPr lang="en-US" u="sng" dirty="0" err="1" smtClean="0"/>
              <a:t>nghiệp</a:t>
            </a:r>
            <a:r>
              <a:rPr lang="en-US" u="sng" dirty="0" smtClean="0"/>
              <a:t>&gt;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u="sng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1. </a:t>
            </a:r>
            <a:r>
              <a:rPr lang="en-US" b="1" u="sng" dirty="0" err="1" smtClean="0">
                <a:solidFill>
                  <a:srgbClr val="0070C0"/>
                </a:solidFill>
              </a:rPr>
              <a:t>Tập</a:t>
            </a:r>
            <a:r>
              <a:rPr lang="en-US" b="1" u="sng" dirty="0" smtClean="0">
                <a:solidFill>
                  <a:srgbClr val="0070C0"/>
                </a:solidFill>
              </a:rPr>
              <a:t> attribute: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attributes (Title, Code, Level, Type, Range, Place, Category, Description, Requirement)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-&gt;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u="sng" dirty="0" smtClean="0">
                <a:solidFill>
                  <a:srgbClr val="0070C0"/>
                </a:solidFill>
              </a:rPr>
              <a:t>2. Job </a:t>
            </a:r>
            <a:r>
              <a:rPr lang="en-US" b="1" u="sng" dirty="0" err="1" smtClean="0">
                <a:solidFill>
                  <a:srgbClr val="0070C0"/>
                </a:solidFill>
              </a:rPr>
              <a:t>desciption</a:t>
            </a:r>
            <a:r>
              <a:rPr lang="en-US" b="1" u="sng" dirty="0" smtClean="0">
                <a:solidFill>
                  <a:srgbClr val="0070C0"/>
                </a:solidFill>
              </a:rPr>
              <a:t>, requirement </a:t>
            </a:r>
            <a:r>
              <a:rPr lang="en-US" b="1" u="sng" dirty="0" err="1" smtClean="0">
                <a:solidFill>
                  <a:srgbClr val="0070C0"/>
                </a:solidFill>
              </a:rPr>
              <a:t>sử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 err="1" smtClean="0">
                <a:solidFill>
                  <a:srgbClr val="0070C0"/>
                </a:solidFill>
              </a:rPr>
              <a:t>dụng</a:t>
            </a:r>
            <a:r>
              <a:rPr lang="en-US" b="1" u="sng" dirty="0" smtClean="0">
                <a:solidFill>
                  <a:srgbClr val="0070C0"/>
                </a:solidFill>
              </a:rPr>
              <a:t> text </a:t>
            </a:r>
            <a:r>
              <a:rPr lang="en-US" b="1" u="sng" dirty="0" err="1" smtClean="0">
                <a:solidFill>
                  <a:srgbClr val="0070C0"/>
                </a:solidFill>
              </a:rPr>
              <a:t>thô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description, requirement</a:t>
            </a:r>
            <a:r>
              <a:rPr lang="en-US" dirty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9869" cy="51435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315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0218" y="285751"/>
            <a:ext cx="4723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 Search tool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Matching &amp; </a:t>
            </a:r>
            <a:r>
              <a:rPr lang="en-US" u="sng" dirty="0" err="1" smtClean="0"/>
              <a:t>Tập</a:t>
            </a:r>
            <a:r>
              <a:rPr lang="en-US" u="sng" dirty="0" smtClean="0"/>
              <a:t> attribute: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Search tool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&lt;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&gt; </a:t>
            </a:r>
            <a:r>
              <a:rPr lang="en-US" dirty="0" err="1"/>
              <a:t>và</a:t>
            </a:r>
            <a:r>
              <a:rPr lang="en-US" dirty="0"/>
              <a:t> job description &lt;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&gt;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smtClean="0"/>
              <a:t>attributes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470"/>
            <a:ext cx="4420217" cy="41534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70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1: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nay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smtClean="0"/>
              <a:t>Job Description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</a:t>
            </a:r>
          </a:p>
          <a:p>
            <a:pPr lvl="1">
              <a:buFontTx/>
              <a:buChar char="-"/>
            </a:pPr>
            <a:r>
              <a:rPr lang="en-US" sz="2000" dirty="0" smtClean="0"/>
              <a:t>Search engine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),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ngành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endParaRPr lang="en-US" sz="2000" dirty="0" smtClean="0"/>
          </a:p>
          <a:p>
            <a:pPr lvl="1">
              <a:buFontTx/>
              <a:buChar char="-"/>
            </a:pPr>
            <a:r>
              <a:rPr lang="en-US" sz="2000" dirty="0" err="1" smtClean="0"/>
              <a:t>Tập</a:t>
            </a:r>
            <a:r>
              <a:rPr lang="en-US" sz="2000" dirty="0" smtClean="0"/>
              <a:t> attribute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job description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 </a:t>
            </a:r>
            <a:r>
              <a:rPr lang="en-US" sz="2000" b="1" u="sng" dirty="0" err="1" smtClean="0"/>
              <a:t>Xây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dựng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kiến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trúc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phần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mềm</a:t>
            </a:r>
            <a:r>
              <a:rPr lang="en-US" sz="2000" b="1" u="sng" dirty="0"/>
              <a:t> </a:t>
            </a:r>
            <a:r>
              <a:rPr lang="en-US" sz="2000" b="1" u="sng" dirty="0" err="1" smtClean="0"/>
              <a:t>đa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dạng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tập</a:t>
            </a:r>
            <a:r>
              <a:rPr lang="en-US" sz="2000" b="1" u="sng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Matching tool: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Job zoom: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 -&gt;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lăng</a:t>
            </a:r>
            <a:r>
              <a:rPr lang="en-US" sz="2000" dirty="0" smtClean="0"/>
              <a:t> </a:t>
            </a:r>
            <a:r>
              <a:rPr lang="en-US" sz="2000" dirty="0" err="1" smtClean="0"/>
              <a:t>kính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. (implement flexible features base job zoom)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430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2:</a:t>
            </a:r>
          </a:p>
          <a:p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thì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</a:t>
            </a:r>
            <a:r>
              <a:rPr lang="en-US" sz="2000" dirty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Datamining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.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73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339447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hiểu,phân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,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/>
              <a:t> </a:t>
            </a:r>
            <a:r>
              <a:rPr lang="en-US" sz="2400" dirty="0" smtClean="0"/>
              <a:t>nay.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Nghiên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lọc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, </a:t>
            </a:r>
            <a:r>
              <a:rPr lang="en-US" sz="2400" dirty="0" err="1" smtClean="0"/>
              <a:t>datamining</a:t>
            </a:r>
            <a:r>
              <a:rPr lang="en-US" sz="2400" dirty="0" smtClean="0"/>
              <a:t> 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online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đó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541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150368"/>
              </p:ext>
            </p:extLst>
          </p:nvPr>
        </p:nvGraphicFramePr>
        <p:xfrm>
          <a:off x="2312487" y="-19050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info.</a:t>
                      </a:r>
                      <a:r>
                        <a:rPr lang="en-US" sz="1600" baseline="0" dirty="0" smtClean="0"/>
                        <a:t>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Websites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Social networks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</a:t>
                      </a:r>
                      <a:r>
                        <a:rPr lang="en-US" sz="1600" baseline="0" dirty="0" smtClean="0"/>
                        <a:t> for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</a:t>
                      </a:r>
                      <a:r>
                        <a:rPr lang="en-US" sz="1600" baseline="0" dirty="0" smtClean="0"/>
                        <a:t> me by (s)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873948"/>
              </p:ext>
            </p:extLst>
          </p:nvPr>
        </p:nvGraphicFramePr>
        <p:xfrm>
          <a:off x="-76200" y="3105150"/>
          <a:ext cx="221646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Career</a:t>
                      </a:r>
                      <a:r>
                        <a:rPr lang="en-US" sz="1600" baseline="0" dirty="0" smtClean="0"/>
                        <a:t> 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Professional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Expert</a:t>
                      </a:r>
                      <a:r>
                        <a:rPr lang="en-US" sz="1600" baseline="0" dirty="0" smtClean="0"/>
                        <a:t> in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Specialties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015458"/>
              </p:ext>
            </p:extLst>
          </p:nvPr>
        </p:nvGraphicFramePr>
        <p:xfrm>
          <a:off x="4627677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history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work there?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551142"/>
              </p:ext>
            </p:extLst>
          </p:nvPr>
        </p:nvGraphicFramePr>
        <p:xfrm>
          <a:off x="692034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 &amp; Knowledge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</a:t>
                      </a:r>
                      <a:r>
                        <a:rPr lang="en-US" sz="1600" baseline="0" dirty="0" smtClean="0"/>
                        <a:t> / Institute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Degrees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Majors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Languages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687944"/>
              </p:ext>
            </p:extLst>
          </p:nvPr>
        </p:nvGraphicFramePr>
        <p:xfrm>
          <a:off x="2272145" y="2844685"/>
          <a:ext cx="221646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expectation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Objectives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Opportunities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537476"/>
              </p:ext>
            </p:extLst>
          </p:nvPr>
        </p:nvGraphicFramePr>
        <p:xfrm>
          <a:off x="5548745" y="3867150"/>
          <a:ext cx="2216468" cy="181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Trainings (Courses)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94619"/>
              </p:ext>
            </p:extLst>
          </p:nvPr>
        </p:nvGraphicFramePr>
        <p:xfrm>
          <a:off x="-1385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of birth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Citizenship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</a:t>
                      </a:r>
                      <a:r>
                        <a:rPr lang="en-US" sz="1600" baseline="0" dirty="0" smtClean="0"/>
                        <a:t>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Picture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Down Arrow 34"/>
          <p:cNvSpPr/>
          <p:nvPr/>
        </p:nvSpPr>
        <p:spPr>
          <a:xfrm>
            <a:off x="5548745" y="287655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072745" y="310515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969231"/>
              </p:ext>
            </p:extLst>
          </p:nvPr>
        </p:nvGraphicFramePr>
        <p:xfrm>
          <a:off x="2272145" y="4126230"/>
          <a:ext cx="2216468" cy="13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Abilities / Skills</a:t>
                      </a:r>
                      <a:endParaRPr lang="en-US" sz="16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Details</a:t>
                      </a: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 rot="10800000">
            <a:off x="4405745" y="443865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1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Decision Tree -&gt;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attribute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332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-&gt;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Attribute relationship -&gt; hierarchy tree</a:t>
            </a:r>
          </a:p>
          <a:p>
            <a:r>
              <a:rPr lang="en-US" smtClean="0"/>
              <a:t>Network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306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Power">
  <a:themeElements>
    <a:clrScheme name="Custom 1">
      <a:dk1>
        <a:srgbClr val="000000"/>
      </a:dk1>
      <a:lt1>
        <a:sysClr val="window" lastClr="FFFFFF"/>
      </a:lt1>
      <a:dk2>
        <a:srgbClr val="00AFDB"/>
      </a:dk2>
      <a:lt2>
        <a:srgbClr val="EEECE1"/>
      </a:lt2>
      <a:accent1>
        <a:srgbClr val="00AFDB"/>
      </a:accent1>
      <a:accent2>
        <a:srgbClr val="ABD9E9"/>
      </a:accent2>
      <a:accent3>
        <a:srgbClr val="FFFFFF"/>
      </a:accent3>
      <a:accent4>
        <a:srgbClr val="67A0F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CloudPower</Template>
  <TotalTime>7037</TotalTime>
  <Words>748</Words>
  <Application>Microsoft Office PowerPoint</Application>
  <PresentationFormat>On-screen Show (16:9)</PresentationFormat>
  <Paragraphs>123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CloudPower</vt:lpstr>
      <vt:lpstr>Custom Design</vt:lpstr>
      <vt:lpstr>Office2010</vt:lpstr>
      <vt:lpstr>DỰ ÁN JOB ZOOM</vt:lpstr>
      <vt:lpstr>PowerPoint Presentation</vt:lpstr>
      <vt:lpstr>PowerPoint Presentation</vt:lpstr>
      <vt:lpstr>Mô tả bài toán</vt:lpstr>
      <vt:lpstr>Mô tả bài toán</vt:lpstr>
      <vt:lpstr>Mục tiêu đề tài</vt:lpstr>
      <vt:lpstr>PowerPoint Presentation</vt:lpstr>
      <vt:lpstr>Note</vt:lpstr>
      <vt:lpstr>Note</vt:lpstr>
      <vt:lpstr>Ontology Engineering</vt:lpstr>
      <vt:lpstr>Ontology Engineering (Reference)</vt:lpstr>
      <vt:lpstr>Ontology Engineering</vt:lpstr>
      <vt:lpstr>Ontology Engineering</vt:lpstr>
      <vt:lpstr>Decision Tree xác định mối quan hệ giữa các Attributes với nhau</vt:lpstr>
      <vt:lpstr>Decision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ZOOM</dc:title>
  <dc:creator>Le Duong Cong Phuc</dc:creator>
  <cp:lastModifiedBy>Le Duong Cong Phuc</cp:lastModifiedBy>
  <cp:revision>70</cp:revision>
  <dcterms:created xsi:type="dcterms:W3CDTF">2011-08-21T17:09:05Z</dcterms:created>
  <dcterms:modified xsi:type="dcterms:W3CDTF">2011-10-03T10:57:32Z</dcterms:modified>
</cp:coreProperties>
</file>