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84" r:id="rId6"/>
    <p:sldId id="283" r:id="rId7"/>
    <p:sldId id="261" r:id="rId8"/>
    <p:sldId id="290" r:id="rId9"/>
    <p:sldId id="286" r:id="rId10"/>
    <p:sldId id="287" r:id="rId11"/>
    <p:sldId id="288" r:id="rId12"/>
    <p:sldId id="263" r:id="rId13"/>
    <p:sldId id="289" r:id="rId14"/>
    <p:sldId id="280" r:id="rId15"/>
    <p:sldId id="285" r:id="rId16"/>
    <p:sldId id="265" r:id="rId17"/>
    <p:sldId id="266" r:id="rId18"/>
    <p:sldId id="282" r:id="rId19"/>
    <p:sldId id="267" r:id="rId20"/>
    <p:sldId id="268" r:id="rId21"/>
    <p:sldId id="269" r:id="rId22"/>
    <p:sldId id="264" r:id="rId23"/>
    <p:sldId id="270" r:id="rId24"/>
    <p:sldId id="271" r:id="rId25"/>
    <p:sldId id="272" r:id="rId26"/>
    <p:sldId id="273" r:id="rId27"/>
    <p:sldId id="274" r:id="rId28"/>
    <p:sldId id="275" r:id="rId29"/>
    <p:sldId id="279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368" autoAdjust="0"/>
  </p:normalViewPr>
  <p:slideViewPr>
    <p:cSldViewPr>
      <p:cViewPr>
        <p:scale>
          <a:sx n="66" d="100"/>
          <a:sy n="66" d="100"/>
        </p:scale>
        <p:origin x="-15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06/01/2012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7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1/6/2012 3:01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08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2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50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gia.ucsb.edu/giscc/units/u051/u051.html" TargetMode="External"/><Relationship Id="rId2" Type="http://schemas.openxmlformats.org/officeDocument/2006/relationships/hyperlink" Target="http://www.ncgia.ucsb.edu/giscc/units/u051/figures/figure05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" y="-27384"/>
            <a:ext cx="9179902" cy="60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062155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40000"/>
          </a:blip>
          <a:stretch>
            <a:fillRect/>
          </a:stretch>
        </p:blipFill>
        <p:spPr>
          <a:xfrm>
            <a:off x="323529" y="305063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3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4005064"/>
            <a:ext cx="9144000" cy="18798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1" kern="1200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GIẢNG VIÊN HƯỚNG DẪN:	 TS. </a:t>
            </a:r>
            <a:r>
              <a:rPr lang="en-US" sz="2200" dirty="0" err="1" smtClean="0">
                <a:effectLst/>
              </a:rPr>
              <a:t>Trần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vũ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bình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Sinh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viên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thực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hiện</a:t>
            </a:r>
            <a:r>
              <a:rPr lang="en-US" sz="2200" dirty="0" smtClean="0">
                <a:effectLst/>
              </a:rPr>
              <a:t>: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trung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hiếu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Phùng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chí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nguyên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dương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công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phúc</a:t>
            </a:r>
            <a:endParaRPr lang="en-US" sz="22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distinguish between data and information </a:t>
            </a:r>
          </a:p>
          <a:p>
            <a:r>
              <a:rPr lang="en-US"/>
              <a:t>describe the components of information domain in the context of information system design </a:t>
            </a:r>
          </a:p>
          <a:p>
            <a:r>
              <a:rPr lang="en-US"/>
              <a:t>describe the data-oriented approach to information system development </a:t>
            </a:r>
          </a:p>
          <a:p>
            <a:r>
              <a:rPr lang="en-US"/>
              <a:t>explain information organization from the perspectives of: data, relationship, operating system and system architecture </a:t>
            </a:r>
          </a:p>
          <a:p>
            <a:r>
              <a:rPr lang="en-US"/>
              <a:t>list typical spatial and non-spatial data structures and describe their characteristics </a:t>
            </a:r>
          </a:p>
          <a:p>
            <a:r>
              <a:rPr lang="en-US"/>
              <a:t>describe the phases of work of data modeling and their respective end products </a:t>
            </a:r>
          </a:p>
          <a:p>
            <a:r>
              <a:rPr lang="en-US"/>
              <a:t>describe the method of process modeling and its end product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databases can be organized in different ways known as </a:t>
            </a:r>
            <a:r>
              <a:rPr lang="en-US" i="1"/>
              <a:t>database models</a:t>
            </a:r>
            <a:endParaRPr lang="en-US"/>
          </a:p>
          <a:p>
            <a:pPr lvl="1"/>
            <a:r>
              <a:rPr lang="en-US"/>
              <a:t>the three conventional database models are: </a:t>
            </a:r>
            <a:r>
              <a:rPr lang="en-US" i="1"/>
              <a:t>relational</a:t>
            </a:r>
            <a:r>
              <a:rPr lang="en-US"/>
              <a:t>, </a:t>
            </a:r>
            <a:r>
              <a:rPr lang="en-US" i="1"/>
              <a:t>network </a:t>
            </a:r>
            <a:r>
              <a:rPr lang="en-US"/>
              <a:t>and </a:t>
            </a:r>
            <a:r>
              <a:rPr lang="en-US" i="1"/>
              <a:t>hierarchical</a:t>
            </a:r>
            <a:endParaRPr lang="en-US"/>
          </a:p>
          <a:p>
            <a:pPr lvl="2"/>
            <a:r>
              <a:rPr lang="en-US"/>
              <a:t>relational --- data are organized by records in relations which resemble a table (</a:t>
            </a:r>
            <a:r>
              <a:rPr lang="en-US">
                <a:hlinkClick r:id="rId2"/>
              </a:rPr>
              <a:t>Figure 5a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3.2.1</a:t>
            </a:r>
            <a:r>
              <a:rPr lang="en-US"/>
              <a:t> for further explanation)</a:t>
            </a:r>
          </a:p>
          <a:p>
            <a:pPr lvl="2"/>
            <a:r>
              <a:rPr lang="en-US"/>
              <a:t>network --- data are organized by records which are classified into record types, with 1:n pointers linking associated records (</a:t>
            </a:r>
            <a:r>
              <a:rPr lang="en-US">
                <a:hlinkClick r:id="rId2"/>
              </a:rPr>
              <a:t>Figure 5b</a:t>
            </a:r>
            <a:r>
              <a:rPr lang="en-US"/>
              <a:t>)</a:t>
            </a:r>
          </a:p>
          <a:p>
            <a:pPr lvl="2"/>
            <a:r>
              <a:rPr lang="en-US"/>
              <a:t>hierarchical --- data are organized by records on a parent-child one-to-many relations (</a:t>
            </a:r>
            <a:r>
              <a:rPr lang="en-US">
                <a:hlinkClick r:id="rId2"/>
              </a:rPr>
              <a:t>Figure 5c</a:t>
            </a:r>
            <a:r>
              <a:rPr lang="en-US"/>
              <a:t>)</a:t>
            </a:r>
          </a:p>
          <a:p>
            <a:pPr lvl="1"/>
            <a:r>
              <a:rPr lang="en-US"/>
              <a:t>the emerging database model is </a:t>
            </a:r>
            <a:r>
              <a:rPr lang="en-US" i="1"/>
              <a:t>object-oriented</a:t>
            </a:r>
            <a:endParaRPr lang="en-US"/>
          </a:p>
          <a:p>
            <a:pPr lvl="2"/>
            <a:r>
              <a:rPr lang="en-US"/>
              <a:t>data are uniquely identified as individual objects that are classified into object types or classes according to the characteristics (attributes and operations) of the object (</a:t>
            </a:r>
            <a:r>
              <a:rPr lang="en-US">
                <a:hlinkClick r:id="rId2"/>
              </a:rPr>
              <a:t>Figure 5d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3.2.2</a:t>
            </a:r>
            <a:r>
              <a:rPr lang="en-US"/>
              <a:t> for further explanation)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" y="2579419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604962"/>
            <a:ext cx="5476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14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15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5"/>
            <a:ext cx="8028384" cy="33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0" y="1668112"/>
            <a:ext cx="4833393" cy="51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8" y="2060848"/>
            <a:ext cx="50718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28800"/>
            <a:ext cx="49495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17" y="343424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vi-VN" dirty="0"/>
          </a:p>
        </p:txBody>
      </p:sp>
      <p:pic>
        <p:nvPicPr>
          <p:cNvPr id="7174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3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4648" y="343423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 Storage Server</a:t>
            </a:r>
            <a:endParaRPr lang="vi-VN" dirty="0"/>
          </a:p>
        </p:txBody>
      </p:sp>
      <p:pic>
        <p:nvPicPr>
          <p:cNvPr id="11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0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6551" y="343423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Services</a:t>
            </a:r>
            <a:endParaRPr lang="vi-VN" dirty="0"/>
          </a:p>
        </p:txBody>
      </p:sp>
      <p:pic>
        <p:nvPicPr>
          <p:cNvPr id="13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1912671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23728" y="2593685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5076056" y="2580770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U-Turn Arrow 8"/>
          <p:cNvSpPr/>
          <p:nvPr/>
        </p:nvSpPr>
        <p:spPr>
          <a:xfrm rot="10800000">
            <a:off x="1224894" y="3803572"/>
            <a:ext cx="6148502" cy="6335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35" y="5013176"/>
            <a:ext cx="53165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  <p:bldP spid="12" grpId="1"/>
      <p:bldP spid="7" grpId="0" animBg="1"/>
      <p:bldP spid="7" grpId="1" animBg="1"/>
      <p:bldP spid="15" grpId="0" animBg="1"/>
      <p:bldP spid="15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dc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3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5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2783" y="-337513"/>
            <a:ext cx="5183923" cy="90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22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9556"/>
            <a:ext cx="4561790" cy="269794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0" y="1513812"/>
            <a:ext cx="6249058" cy="3486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8130"/>
            <a:ext cx="8136904" cy="52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8" y="4997539"/>
            <a:ext cx="721204" cy="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6455"/>
              </p:ext>
            </p:extLst>
          </p:nvPr>
        </p:nvGraphicFramePr>
        <p:xfrm>
          <a:off x="2276475" y="1657349"/>
          <a:ext cx="4591050" cy="52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5596684" imgH="6352347" progId="Visio.Drawing.11">
                  <p:embed/>
                </p:oleObj>
              </mc:Choice>
              <mc:Fallback>
                <p:oleObj name="Visio" r:id="rId3" imgW="5596684" imgH="63523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657349"/>
                        <a:ext cx="4591050" cy="5200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84576" cy="49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 descr="http://www.google.com.vn/url?source=imglanding&amp;ct=img&amp;q=http://blogs.msdn.com/blogfiles/willy-peter_schaub/WindowsLiveWriter/Aproblemhasbeenencounteredwhileloadingt_898F/CLIPART_OF_10873_SM_2.jpg&amp;sa=X&amp;ei=-F4FT_bDFoSbiQftvYXPAQ&amp;ved=0CAwQ8wc43QE&amp;usg=AFQjCNFaqnaVQMZhUCnPgJ-5uXSoHDa5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6797"/>
            <a:ext cx="3312368" cy="26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4114"/>
            <a:ext cx="4067944" cy="3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 action="ppaction://hlinksldjump"/>
              </a:rPr>
              <a:t>Phần mềm nghiệp vụ về tìm kiếm và so khớp thông tin (bán hàng, tìm bạn, tìm việc…)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Tổ chức và lưu trữ thông tin đa dạng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err="1"/>
              <a:t>mềm</a:t>
            </a:r>
            <a:r>
              <a:rPr lang="en-US" smtClean="0"/>
              <a:t>.</a:t>
            </a:r>
            <a:endParaRPr lang="en-US" u="sng" smtClean="0"/>
          </a:p>
          <a:p>
            <a:endParaRPr lang="en-US" u="sng"/>
          </a:p>
          <a:p>
            <a:pPr>
              <a:buFont typeface="Symbol"/>
              <a:buChar char="Þ"/>
            </a:pPr>
            <a:r>
              <a:rPr lang="en-US" smtClean="0"/>
              <a:t>Làm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b="1" smtClean="0"/>
              <a:t>kiến trúc phần mềm</a:t>
            </a:r>
            <a:r>
              <a:rPr lang="en-US" smtClean="0"/>
              <a:t> </a:t>
            </a:r>
            <a:r>
              <a:rPr lang="en-US" b="1" smtClean="0"/>
              <a:t>chung</a:t>
            </a:r>
            <a:r>
              <a:rPr lang="en-US" smtClean="0"/>
              <a:t> c</a:t>
            </a:r>
            <a:r>
              <a:rPr lang="en-US" smtClean="0"/>
              <a:t>ó thể </a:t>
            </a:r>
            <a:r>
              <a:rPr lang="en-US" i="1" smtClean="0">
                <a:solidFill>
                  <a:srgbClr val="FFC000"/>
                </a:solidFill>
              </a:rPr>
              <a:t>áp dụng linh hoạt </a:t>
            </a:r>
            <a:r>
              <a:rPr lang="en-US" smtClean="0"/>
              <a:t>cho nhiều sản phầm phần mềm đáp ứng nghiệp vụ </a:t>
            </a:r>
            <a:r>
              <a:rPr lang="en-US" i="1" smtClean="0">
                <a:solidFill>
                  <a:srgbClr val="FFC000"/>
                </a:solidFill>
              </a:rPr>
              <a:t>tìm kiếm và so khớp thông tin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kiến </a:t>
            </a:r>
            <a:r>
              <a:rPr lang="en-US"/>
              <a:t>trúc </a:t>
            </a:r>
            <a:r>
              <a:rPr lang="en-US" smtClean="0"/>
              <a:t>#3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Khai thác dữ liệu (data mining) giúp đưa ra thông tin hữu ích, thông tin mang tính quyết định.</a:t>
            </a:r>
          </a:p>
          <a:p>
            <a:pPr>
              <a:buFont typeface="Symbol"/>
              <a:buChar char="Þ"/>
            </a:pPr>
            <a:r>
              <a:rPr lang="en-US" smtClean="0"/>
              <a:t>Sử dụng kiến trúc tổ chức thông tin linh hoạt trên, làm thế nào cung cấp giải pháp hỗ trợ khai thác dữ liệu?</a:t>
            </a:r>
          </a:p>
        </p:txBody>
      </p:sp>
    </p:spTree>
    <p:extLst>
      <p:ext uri="{BB962C8B-B14F-4D97-AF65-F5344CB8AC3E}">
        <p14:creationId xmlns:p14="http://schemas.microsoft.com/office/powerpoint/2010/main" val="8894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definitions of data, information, data files and database</a:t>
            </a:r>
          </a:p>
          <a:p>
            <a:r>
              <a:rPr lang="en-US"/>
              <a:t>the concept and components of information domain</a:t>
            </a:r>
          </a:p>
          <a:p>
            <a:r>
              <a:rPr lang="en-US"/>
              <a:t>the data-oriented approach to information system development</a:t>
            </a:r>
          </a:p>
          <a:p>
            <a:r>
              <a:rPr lang="en-US"/>
              <a:t>the principles and methods of information organization</a:t>
            </a:r>
          </a:p>
          <a:p>
            <a:r>
              <a:rPr lang="en-US"/>
              <a:t>the principles and methods of data structure</a:t>
            </a:r>
          </a:p>
          <a:p>
            <a:r>
              <a:rPr lang="en-US"/>
              <a:t>design and specification of data structure by data modeling</a:t>
            </a:r>
          </a:p>
          <a:p>
            <a:r>
              <a:rPr lang="en-US"/>
              <a:t>design and specification of data structure by process modeling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553</Words>
  <Application>Microsoft Office PowerPoint</Application>
  <PresentationFormat>On-screen Show (4:3)</PresentationFormat>
  <Paragraphs>108</Paragraphs>
  <Slides>32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KHCN</vt:lpstr>
      <vt:lpstr>Visio</vt:lpstr>
      <vt:lpstr>Xây dựng kiến trúc cổng thông tin tìm việc</vt:lpstr>
      <vt:lpstr>Agenda</vt:lpstr>
      <vt:lpstr>Bài toán kiến trúc</vt:lpstr>
      <vt:lpstr>Bài toán kiến trúc #1</vt:lpstr>
      <vt:lpstr>PowerPoint Presentation</vt:lpstr>
      <vt:lpstr>PowerPoint Presentation</vt:lpstr>
      <vt:lpstr>Bài toán kiến trúc #2</vt:lpstr>
      <vt:lpstr>Bài toán kiến trúc #3</vt:lpstr>
      <vt:lpstr>Note: </vt:lpstr>
      <vt:lpstr>NOte</vt:lpstr>
      <vt:lpstr>PowerPoint Presentation</vt:lpstr>
      <vt:lpstr>GIẢI QUYẾT BÀI TOÁN</vt:lpstr>
      <vt:lpstr>PowerPoint Presentation</vt:lpstr>
      <vt:lpstr>Tag</vt:lpstr>
      <vt:lpstr>taxonomy</vt:lpstr>
      <vt:lpstr>Giải pháp so khớp thông tin</vt:lpstr>
      <vt:lpstr>Cây quyết định</vt:lpstr>
      <vt:lpstr>Cây quyết định</vt:lpstr>
      <vt:lpstr>Kiến trúc phần mềm</vt:lpstr>
      <vt:lpstr>JobZoom framework</vt:lpstr>
      <vt:lpstr>Kiến trúc tổng quan</vt:lpstr>
      <vt:lpstr>mapping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2012-01-05T22:22:18Z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