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1" r:id="rId4"/>
    <p:sldId id="282" r:id="rId5"/>
    <p:sldId id="278" r:id="rId6"/>
    <p:sldId id="280" r:id="rId7"/>
    <p:sldId id="262" r:id="rId8"/>
    <p:sldId id="265" r:id="rId9"/>
    <p:sldId id="266" r:id="rId10"/>
    <p:sldId id="267" r:id="rId11"/>
    <p:sldId id="268" r:id="rId12"/>
    <p:sldId id="269" r:id="rId13"/>
    <p:sldId id="272" r:id="rId14"/>
    <p:sldId id="271" r:id="rId15"/>
    <p:sldId id="279" r:id="rId16"/>
    <p:sldId id="273" r:id="rId17"/>
    <p:sldId id="283" r:id="rId18"/>
    <p:sldId id="274" r:id="rId19"/>
    <p:sldId id="275" r:id="rId20"/>
    <p:sldId id="281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18" autoAdjust="0"/>
  </p:normalViewPr>
  <p:slideViewPr>
    <p:cSldViewPr>
      <p:cViewPr varScale="1">
        <p:scale>
          <a:sx n="101" d="100"/>
          <a:sy n="101" d="100"/>
        </p:scale>
        <p:origin x="-25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3DADC-98E1-4707-BF0D-13D4AC894C1B}" type="datetimeFigureOut">
              <a:rPr lang="en-US" smtClean="0"/>
              <a:t>4/25/2010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6AAF6D-7DF0-4DD4-BAAC-0FB0C8B49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75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0BC38-BBEC-447F-8EB3-80453562A437}" type="datetime1">
              <a:rPr lang="en-US" smtClean="0"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E79E-4069-4D16-ACDD-4F9B8EC50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67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4FDD-75E9-4FE8-9D46-9FAA2A6E1007}" type="datetime1">
              <a:rPr lang="en-US" smtClean="0"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E79E-4069-4D16-ACDD-4F9B8EC50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5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332A-D1F4-4423-923E-DB827776A1C7}" type="datetime1">
              <a:rPr lang="en-US" smtClean="0"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E79E-4069-4D16-ACDD-4F9B8EC50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7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DF507-4327-4D28-88C1-089C13D25551}" type="datetime1">
              <a:rPr lang="en-US" smtClean="0"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E79E-4069-4D16-ACDD-4F9B8EC50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932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249A7-729B-44FB-915D-BB16A2C76E16}" type="datetime1">
              <a:rPr lang="en-US" smtClean="0"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E79E-4069-4D16-ACDD-4F9B8EC50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414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55C3C-1574-4900-BF63-3EEA4FC94633}" type="datetime1">
              <a:rPr lang="en-US" smtClean="0"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E79E-4069-4D16-ACDD-4F9B8EC50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75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AE9FF-70F6-4E86-BEAE-9E8B3D7C5BE2}" type="datetime1">
              <a:rPr lang="en-US" smtClean="0"/>
              <a:t>4/25/2010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E79E-4069-4D16-ACDD-4F9B8EC50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58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AE4C-7F01-41D9-8618-B4F3F3682A68}" type="datetime1">
              <a:rPr lang="en-US" smtClean="0"/>
              <a:t>4/25/2010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E79E-4069-4D16-ACDD-4F9B8EC50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42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0E96-001E-4863-B9E5-1E52887D2A38}" type="datetime1">
              <a:rPr lang="en-US" smtClean="0"/>
              <a:t>4/25/2010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E79E-4069-4D16-ACDD-4F9B8EC50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1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D0D3-6437-4BBF-8E58-6C70EDB241C3}" type="datetime1">
              <a:rPr lang="en-US" smtClean="0"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E79E-4069-4D16-ACDD-4F9B8EC50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20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865DE-8DDD-4A0B-90C1-68CC1D498D8A}" type="datetime1">
              <a:rPr lang="en-US" smtClean="0"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E79E-4069-4D16-ACDD-4F9B8EC50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9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7CCDC-36E4-42A8-8573-CA812409C80C}" type="datetime1">
              <a:rPr lang="en-US" smtClean="0"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FE79E-4069-4D16-ACDD-4F9B8EC50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551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ID3_algorithm" TargetMode="External"/><Relationship Id="rId2" Type="http://schemas.openxmlformats.org/officeDocument/2006/relationships/hyperlink" Target="http://rulequest.com/see5-comparison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Decision_tree" TargetMode="External"/><Relationship Id="rId4" Type="http://schemas.openxmlformats.org/officeDocument/2006/relationships/hyperlink" Target="http://en.wikipedia.org/wiki/C4.5_algorithm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C4.5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800" dirty="0" smtClean="0"/>
          </a:p>
          <a:p>
            <a:pPr algn="r"/>
            <a:r>
              <a:rPr lang="en-US" sz="2800" dirty="0" err="1" smtClean="0">
                <a:solidFill>
                  <a:schemeClr val="tx1"/>
                </a:solidFill>
              </a:rPr>
              <a:t>Sinh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viên</a:t>
            </a:r>
            <a:r>
              <a:rPr lang="en-US" sz="2800" dirty="0" smtClean="0">
                <a:solidFill>
                  <a:schemeClr val="tx1"/>
                </a:solidFill>
              </a:rPr>
              <a:t>: </a:t>
            </a:r>
            <a:r>
              <a:rPr lang="en-US" sz="2800" dirty="0" err="1" smtClean="0">
                <a:solidFill>
                  <a:schemeClr val="tx1"/>
                </a:solidFill>
              </a:rPr>
              <a:t>Lưu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Công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Tố</a:t>
            </a:r>
            <a:endParaRPr lang="en-US" sz="2800" dirty="0" smtClean="0">
              <a:solidFill>
                <a:schemeClr val="tx1"/>
              </a:solidFill>
            </a:endParaRPr>
          </a:p>
          <a:p>
            <a:pPr algn="r"/>
            <a:r>
              <a:rPr lang="en-US" sz="2800" dirty="0" err="1" smtClean="0">
                <a:solidFill>
                  <a:schemeClr val="tx1"/>
                </a:solidFill>
              </a:rPr>
              <a:t>Người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hướng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dẫn</a:t>
            </a:r>
            <a:r>
              <a:rPr lang="en-US" sz="2800" dirty="0" smtClean="0">
                <a:solidFill>
                  <a:schemeClr val="tx1"/>
                </a:solidFill>
              </a:rPr>
              <a:t>: </a:t>
            </a:r>
            <a:r>
              <a:rPr lang="en-US" sz="2800" dirty="0" err="1" smtClean="0">
                <a:solidFill>
                  <a:schemeClr val="tx1"/>
                </a:solidFill>
              </a:rPr>
              <a:t>Vũ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Tiến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Thành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E79E-4069-4D16-ACDD-4F9B8EC503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643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C4.5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Đ</a:t>
                </a:r>
                <a:r>
                  <a:rPr lang="vi-VN" dirty="0" smtClean="0">
                    <a:latin typeface="Calibri" pitchFamily="34" charset="0"/>
                    <a:cs typeface="Calibri" pitchFamily="34" charset="0"/>
                  </a:rPr>
                  <a:t>ộ </a:t>
                </a:r>
                <a:r>
                  <a:rPr lang="vi-VN" dirty="0">
                    <a:latin typeface="Calibri" pitchFamily="34" charset="0"/>
                    <a:cs typeface="Calibri" pitchFamily="34" charset="0"/>
                  </a:rPr>
                  <a:t>đo lựa chọn thuộc tính “tốt </a:t>
                </a:r>
                <a:r>
                  <a:rPr lang="vi-VN" dirty="0" smtClean="0">
                    <a:latin typeface="Calibri" pitchFamily="34" charset="0"/>
                    <a:cs typeface="Calibri" pitchFamily="34" charset="0"/>
                  </a:rPr>
                  <a:t>nhất</a:t>
                </a:r>
                <a:r>
                  <a:rPr lang="vi-VN" dirty="0" smtClean="0"/>
                  <a:t>”</a:t>
                </a:r>
                <a:r>
                  <a:rPr lang="en-US" dirty="0" smtClean="0"/>
                  <a:t>: </a:t>
                </a:r>
                <a:r>
                  <a:rPr lang="en-US" b="1" i="1" dirty="0" smtClean="0"/>
                  <a:t>information </a:t>
                </a:r>
                <a:r>
                  <a:rPr lang="en-US" b="1" i="1" dirty="0"/>
                  <a:t>gain </a:t>
                </a:r>
                <a:r>
                  <a:rPr lang="en-US" dirty="0" err="1"/>
                  <a:t>và</a:t>
                </a:r>
                <a:r>
                  <a:rPr lang="en-US" dirty="0"/>
                  <a:t> </a:t>
                </a:r>
                <a:r>
                  <a:rPr lang="en-US" b="1" i="1" dirty="0"/>
                  <a:t>gain </a:t>
                </a:r>
                <a:r>
                  <a:rPr lang="en-US" b="1" i="1" dirty="0" smtClean="0"/>
                  <a:t>ratio</a:t>
                </a:r>
              </a:p>
              <a:p>
                <a:pPr lvl="1"/>
                <a:r>
                  <a:rPr lang="en-US" dirty="0" err="1" smtClean="0"/>
                  <a:t>Tần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suất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các</a:t>
                </a:r>
                <a:r>
                  <a:rPr lang="en-US" dirty="0" smtClean="0"/>
                  <a:t> case </a:t>
                </a:r>
                <a:r>
                  <a:rPr lang="en-US" dirty="0" err="1" smtClean="0"/>
                  <a:t>Sj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thuộc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về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giá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trị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phân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lớp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Cj</a:t>
                </a:r>
                <a:endParaRPr lang="en-US" dirty="0" smtClean="0"/>
              </a:p>
              <a:p>
                <a:pPr lvl="1"/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1" dirty="0" smtClean="0"/>
                        <m:t>RF</m:t>
                      </m:r>
                      <m:r>
                        <m:rPr>
                          <m:nor/>
                        </m:rPr>
                        <a:rPr lang="en-US" i="1" dirty="0" smtClean="0"/>
                        <m:t> (</m:t>
                      </m:r>
                      <m:r>
                        <m:rPr>
                          <m:nor/>
                        </m:rPr>
                        <a:rPr lang="en-US" i="1" dirty="0" smtClean="0"/>
                        <m:t>Cj</m:t>
                      </m:r>
                      <m:r>
                        <m:rPr>
                          <m:nor/>
                        </m:rPr>
                        <a:rPr lang="en-US" i="1" dirty="0" smtClean="0"/>
                        <m:t>, </m:t>
                      </m:r>
                      <m:r>
                        <m:rPr>
                          <m:nor/>
                        </m:rPr>
                        <a:rPr lang="en-US" i="1" dirty="0" smtClean="0"/>
                        <m:t>S</m:t>
                      </m:r>
                      <m:r>
                        <m:rPr>
                          <m:nor/>
                        </m:rPr>
                        <a:rPr lang="en-US" i="1" dirty="0" smtClean="0"/>
                        <m:t>)</m:t>
                      </m:r>
                      <m:r>
                        <a:rPr lang="en-US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i="1" dirty="0" smtClean="0"/>
                            <m:t>|</m:t>
                          </m:r>
                          <m:r>
                            <m:rPr>
                              <m:nor/>
                            </m:rPr>
                            <a:rPr lang="en-US" i="1" dirty="0" smtClean="0"/>
                            <m:t>Sj</m:t>
                          </m:r>
                          <m:r>
                            <m:rPr>
                              <m:nor/>
                            </m:rPr>
                            <a:rPr lang="en-US" i="1" dirty="0" smtClean="0"/>
                            <m:t>|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i="1" dirty="0" smtClean="0"/>
                            <m:t>|</m:t>
                          </m:r>
                          <m:r>
                            <m:rPr>
                              <m:nor/>
                            </m:rPr>
                            <a:rPr lang="en-US" i="1" dirty="0" smtClean="0"/>
                            <m:t>S</m:t>
                          </m:r>
                          <m:r>
                            <m:rPr>
                              <m:nor/>
                            </m:rPr>
                            <a:rPr lang="en-US" i="1" dirty="0" smtClean="0"/>
                            <m:t>|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err="1" smtClean="0"/>
                  <a:t>Chỉ</a:t>
                </a:r>
                <a:r>
                  <a:rPr lang="en-US" dirty="0" smtClean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</a:t>
                </a:r>
                <a:r>
                  <a:rPr lang="en-US" dirty="0" err="1"/>
                  <a:t>thông</a:t>
                </a:r>
                <a:r>
                  <a:rPr lang="en-US" dirty="0"/>
                  <a:t> tin </a:t>
                </a:r>
                <a:r>
                  <a:rPr lang="en-US" dirty="0" err="1"/>
                  <a:t>cần</a:t>
                </a:r>
                <a:r>
                  <a:rPr lang="en-US" dirty="0"/>
                  <a:t> </a:t>
                </a:r>
                <a:r>
                  <a:rPr lang="en-US" dirty="0" err="1"/>
                  <a:t>thiết</a:t>
                </a:r>
                <a:r>
                  <a:rPr lang="en-US" dirty="0"/>
                  <a:t> </a:t>
                </a:r>
                <a:r>
                  <a:rPr lang="en-US" dirty="0" err="1"/>
                  <a:t>cho</a:t>
                </a:r>
                <a:r>
                  <a:rPr lang="en-US" dirty="0"/>
                  <a:t> </a:t>
                </a:r>
                <a:r>
                  <a:rPr lang="en-US" dirty="0" err="1"/>
                  <a:t>sự</a:t>
                </a:r>
                <a:r>
                  <a:rPr lang="en-US" dirty="0"/>
                  <a:t> </a:t>
                </a:r>
                <a:r>
                  <a:rPr lang="en-US" dirty="0" err="1"/>
                  <a:t>phân</a:t>
                </a:r>
                <a:r>
                  <a:rPr lang="en-US" dirty="0"/>
                  <a:t> </a:t>
                </a:r>
                <a:r>
                  <a:rPr lang="en-US" dirty="0" err="1"/>
                  <a:t>lớp</a:t>
                </a:r>
                <a:r>
                  <a:rPr lang="en-US" dirty="0"/>
                  <a:t>: I(S</a:t>
                </a:r>
                <a:r>
                  <a:rPr lang="en-US" dirty="0" smtClean="0"/>
                  <a:t>)</a:t>
                </a:r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S={S</a:t>
                </a:r>
                <a:r>
                  <a:rPr lang="en-US" sz="1400" dirty="0" smtClean="0"/>
                  <a:t>1</a:t>
                </a:r>
                <a:r>
                  <a:rPr lang="en-US" dirty="0" smtClean="0"/>
                  <a:t>,S</a:t>
                </a:r>
                <a:r>
                  <a:rPr lang="en-US" sz="1400" dirty="0" smtClean="0"/>
                  <a:t>2</a:t>
                </a:r>
                <a:r>
                  <a:rPr lang="en-US" dirty="0" smtClean="0"/>
                  <a:t>,…,</a:t>
                </a:r>
                <a:r>
                  <a:rPr lang="en-US" dirty="0" err="1" smtClean="0"/>
                  <a:t>S</a:t>
                </a:r>
                <a:r>
                  <a:rPr lang="en-US" sz="1400" dirty="0" err="1" smtClean="0"/>
                  <a:t>x</a:t>
                </a:r>
                <a:r>
                  <a:rPr lang="en-US" dirty="0" smtClean="0"/>
                  <a:t>)          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  <a:blipFill rotWithShape="1">
                <a:blip r:embed="rId2"/>
                <a:stretch>
                  <a:fillRect l="-1185" t="-2160" r="-1778" b="-2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648200"/>
            <a:ext cx="54483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E79E-4069-4D16-ACDD-4F9B8EC503E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78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C4.5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Đ</a:t>
            </a:r>
            <a:r>
              <a:rPr lang="vi-VN" dirty="0" smtClean="0">
                <a:latin typeface="Calibri" pitchFamily="34" charset="0"/>
                <a:cs typeface="Calibri" pitchFamily="34" charset="0"/>
              </a:rPr>
              <a:t>ộ </a:t>
            </a:r>
            <a:r>
              <a:rPr lang="vi-VN" dirty="0">
                <a:latin typeface="Calibri" pitchFamily="34" charset="0"/>
                <a:cs typeface="Calibri" pitchFamily="34" charset="0"/>
              </a:rPr>
              <a:t>đo lựa chọn thuộc tính “tốt </a:t>
            </a:r>
            <a:r>
              <a:rPr lang="vi-VN" dirty="0" smtClean="0">
                <a:latin typeface="Calibri" pitchFamily="34" charset="0"/>
                <a:cs typeface="Calibri" pitchFamily="34" charset="0"/>
              </a:rPr>
              <a:t>nhất</a:t>
            </a:r>
            <a:r>
              <a:rPr lang="vi-VN" dirty="0" smtClean="0"/>
              <a:t>”</a:t>
            </a:r>
            <a:r>
              <a:rPr lang="en-US" dirty="0" smtClean="0"/>
              <a:t>:</a:t>
            </a:r>
          </a:p>
          <a:p>
            <a:pPr lvl="1"/>
            <a:r>
              <a:rPr lang="en-US" i="1" dirty="0" smtClean="0"/>
              <a:t>Information gain: Test B chia </a:t>
            </a:r>
            <a:r>
              <a:rPr lang="en-US" dirty="0" smtClean="0"/>
              <a:t>S={S</a:t>
            </a:r>
            <a:r>
              <a:rPr lang="en-US" sz="1000" dirty="0" smtClean="0"/>
              <a:t>1</a:t>
            </a:r>
            <a:r>
              <a:rPr lang="en-US" dirty="0" smtClean="0"/>
              <a:t>,S</a:t>
            </a:r>
            <a:r>
              <a:rPr lang="en-US" sz="1000" dirty="0" smtClean="0"/>
              <a:t>2</a:t>
            </a:r>
            <a:r>
              <a:rPr lang="en-US" dirty="0" smtClean="0"/>
              <a:t>,…,S</a:t>
            </a:r>
            <a:r>
              <a:rPr lang="en-US" sz="1000" dirty="0" smtClean="0"/>
              <a:t>t</a:t>
            </a:r>
            <a:r>
              <a:rPr lang="en-US" dirty="0" smtClean="0"/>
              <a:t>) 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vi-VN" dirty="0" smtClean="0">
                <a:latin typeface="Calibri" pitchFamily="34" charset="0"/>
                <a:cs typeface="Calibri" pitchFamily="34" charset="0"/>
              </a:rPr>
              <a:t>Test </a:t>
            </a:r>
            <a:r>
              <a:rPr lang="vi-VN" dirty="0">
                <a:latin typeface="Calibri" pitchFamily="34" charset="0"/>
                <a:cs typeface="Calibri" pitchFamily="34" charset="0"/>
              </a:rPr>
              <a:t>B sẽ được chọn nếu có </a:t>
            </a:r>
            <a:r>
              <a:rPr lang="vi-VN" b="1" dirty="0">
                <a:latin typeface="Calibri" pitchFamily="34" charset="0"/>
                <a:cs typeface="Calibri" pitchFamily="34" charset="0"/>
              </a:rPr>
              <a:t>G(S, B) đạt giá trị lớn nhất</a:t>
            </a:r>
            <a:r>
              <a:rPr lang="vi-VN" dirty="0">
                <a:latin typeface="Calibri" pitchFamily="34" charset="0"/>
                <a:cs typeface="Calibri" pitchFamily="34" charset="0"/>
              </a:rPr>
              <a:t>.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pPr lvl="1"/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vi-VN" dirty="0" smtClean="0">
                <a:latin typeface="Calibri" pitchFamily="34" charset="0"/>
                <a:cs typeface="Calibri" pitchFamily="34" charset="0"/>
              </a:rPr>
              <a:t>tin </a:t>
            </a:r>
            <a:r>
              <a:rPr lang="vi-VN" dirty="0">
                <a:latin typeface="Calibri" pitchFamily="34" charset="0"/>
                <a:cs typeface="Calibri" pitchFamily="34" charset="0"/>
              </a:rPr>
              <a:t>tiềm năng (</a:t>
            </a:r>
            <a:r>
              <a:rPr lang="vi-VN" i="1" dirty="0" smtClean="0">
                <a:latin typeface="Calibri" pitchFamily="34" charset="0"/>
                <a:cs typeface="Calibri" pitchFamily="34" charset="0"/>
              </a:rPr>
              <a:t>potential</a:t>
            </a:r>
            <a:r>
              <a:rPr lang="en-US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i="1" dirty="0" smtClean="0"/>
              <a:t>information</a:t>
            </a:r>
            <a:r>
              <a:rPr lang="en-US" dirty="0"/>
              <a:t>)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thân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 smtClean="0"/>
              <a:t>hoạch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i="1" dirty="0" smtClean="0"/>
              <a:t>Gain </a:t>
            </a:r>
            <a:r>
              <a:rPr lang="en-US" i="1" dirty="0"/>
              <a:t>ratio </a:t>
            </a:r>
            <a:r>
              <a:rPr lang="en-US" sz="2400" i="1" dirty="0"/>
              <a:t>= </a:t>
            </a:r>
            <a:r>
              <a:rPr lang="en-US" dirty="0"/>
              <a:t>G(S, B) / P(S, B) </a:t>
            </a:r>
            <a:r>
              <a:rPr lang="en-US" dirty="0" err="1" smtClean="0"/>
              <a:t>lớnnhất</a:t>
            </a:r>
            <a:r>
              <a:rPr lang="en-US" dirty="0" smtClean="0"/>
              <a:t> =&gt; </a:t>
            </a:r>
            <a:r>
              <a:rPr lang="en-US" dirty="0" err="1" smtClean="0"/>
              <a:t>chọn</a:t>
            </a:r>
            <a:r>
              <a:rPr lang="en-US" dirty="0" smtClean="0"/>
              <a:t> test B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      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286000"/>
            <a:ext cx="434340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267200"/>
            <a:ext cx="4343400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E79E-4069-4D16-ACDD-4F9B8EC503E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98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C4.5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800600"/>
          </a:xfrm>
        </p:spPr>
        <p:txBody>
          <a:bodyPr>
            <a:normAutofit fontScale="55000" lnSpcReduction="20000"/>
          </a:bodyPr>
          <a:lstStyle/>
          <a:p>
            <a:r>
              <a:rPr lang="en-US" dirty="0" err="1" smtClean="0">
                <a:latin typeface="Calibri" pitchFamily="34" charset="0"/>
                <a:cs typeface="Calibri" pitchFamily="34" charset="0"/>
              </a:rPr>
              <a:t>Ví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dụ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: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s1 (yes) 9 case,s2 (no) 5 case</a:t>
            </a:r>
          </a:p>
          <a:p>
            <a:pPr>
              <a:buFont typeface="Courier New" pitchFamily="49" charset="0"/>
              <a:buChar char="o"/>
            </a:pPr>
            <a:r>
              <a:rPr lang="pl-PL" dirty="0" smtClean="0"/>
              <a:t>I(S</a:t>
            </a:r>
            <a:r>
              <a:rPr lang="pl-PL" dirty="0"/>
              <a:t>) = I(s1,s2) = I(9, 5) = </a:t>
            </a:r>
            <a:r>
              <a:rPr lang="pl-PL" dirty="0" smtClean="0"/>
              <a:t>0.940</a:t>
            </a:r>
            <a:endParaRPr lang="en-US" dirty="0" smtClean="0"/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A = age =&gt;S={S1,S2,S3}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S1 (age&lt;30), S2(30-40), S3 (&gt;30).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I </a:t>
            </a:r>
            <a:r>
              <a:rPr lang="en-US" dirty="0"/>
              <a:t>(S1</a:t>
            </a:r>
            <a:r>
              <a:rPr lang="en-US" dirty="0" smtClean="0"/>
              <a:t>): s11(yes &amp;&lt;30) =2, s22(no&amp;&lt;30) =3</a:t>
            </a:r>
          </a:p>
          <a:p>
            <a:pPr>
              <a:buFont typeface="Courier New" pitchFamily="49" charset="0"/>
              <a:buChar char="o"/>
            </a:pPr>
            <a:r>
              <a:rPr lang="en-US" dirty="0"/>
              <a:t>I (S1) = (s11,s21) </a:t>
            </a:r>
            <a:r>
              <a:rPr lang="en-US" dirty="0" smtClean="0"/>
              <a:t>=0,971</a:t>
            </a:r>
          </a:p>
          <a:p>
            <a:pPr>
              <a:buFont typeface="Courier New" pitchFamily="49" charset="0"/>
              <a:buChar char="o"/>
            </a:pPr>
            <a:r>
              <a:rPr lang="en-US" b="1" dirty="0" smtClean="0"/>
              <a:t>Gain </a:t>
            </a:r>
            <a:r>
              <a:rPr lang="en-US" b="1" dirty="0"/>
              <a:t>(S, age) </a:t>
            </a:r>
            <a:r>
              <a:rPr lang="en-US" dirty="0" smtClean="0"/>
              <a:t>=</a:t>
            </a:r>
          </a:p>
          <a:p>
            <a:pPr marL="0" indent="0">
              <a:buNone/>
            </a:pPr>
            <a:r>
              <a:rPr lang="en-US" dirty="0" smtClean="0"/>
              <a:t>=I(s1,s2</a:t>
            </a:r>
            <a:r>
              <a:rPr lang="en-US" dirty="0"/>
              <a:t>) – </a:t>
            </a:r>
            <a:r>
              <a:rPr lang="en-US" dirty="0" err="1" smtClean="0"/>
              <a:t>Σ|Si</a:t>
            </a:r>
            <a:r>
              <a:rPr lang="en-US" dirty="0"/>
              <a:t>| / |S|* I(Si) = </a:t>
            </a:r>
            <a:r>
              <a:rPr lang="en-US" dirty="0" smtClean="0"/>
              <a:t>0.246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A </a:t>
            </a:r>
            <a:r>
              <a:rPr lang="en-US" dirty="0"/>
              <a:t>= income: Gain (S, </a:t>
            </a:r>
            <a:r>
              <a:rPr lang="en-US" dirty="0" smtClean="0"/>
              <a:t>A) </a:t>
            </a:r>
            <a:r>
              <a:rPr lang="en-US" dirty="0"/>
              <a:t>= </a:t>
            </a:r>
            <a:r>
              <a:rPr lang="en-US" dirty="0" smtClean="0"/>
              <a:t>0.029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A </a:t>
            </a:r>
            <a:r>
              <a:rPr lang="en-US" dirty="0"/>
              <a:t>= student: Gain (S, </a:t>
            </a:r>
            <a:r>
              <a:rPr lang="en-US" dirty="0" smtClean="0"/>
              <a:t>A) </a:t>
            </a:r>
            <a:r>
              <a:rPr lang="en-US" dirty="0"/>
              <a:t>= 0.151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A </a:t>
            </a:r>
            <a:r>
              <a:rPr lang="en-US" dirty="0"/>
              <a:t>= </a:t>
            </a:r>
            <a:r>
              <a:rPr lang="en-US" dirty="0" err="1"/>
              <a:t>credit_rating</a:t>
            </a:r>
            <a:r>
              <a:rPr lang="en-US" dirty="0"/>
              <a:t>: Gain (S, </a:t>
            </a:r>
            <a:r>
              <a:rPr lang="en-US" dirty="0" smtClean="0"/>
              <a:t>A) </a:t>
            </a:r>
            <a:r>
              <a:rPr lang="en-US" dirty="0"/>
              <a:t>= </a:t>
            </a:r>
            <a:r>
              <a:rPr lang="en-US" dirty="0" smtClean="0"/>
              <a:t>0.048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A= age </a:t>
            </a:r>
            <a:r>
              <a:rPr lang="en-US" dirty="0" err="1" smtClean="0"/>
              <a:t>có</a:t>
            </a:r>
            <a:r>
              <a:rPr lang="en-US" dirty="0" smtClean="0"/>
              <a:t> Gain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=&gt;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node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xét</a:t>
            </a:r>
            <a:endParaRPr lang="pl-PL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524000"/>
            <a:ext cx="50673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E79E-4069-4D16-ACDD-4F9B8EC503E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83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C4.5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“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vừa</a:t>
            </a:r>
            <a:r>
              <a:rPr lang="en-US" dirty="0" smtClean="0"/>
              <a:t>”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Cho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vừa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,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cắt</a:t>
            </a:r>
            <a:r>
              <a:rPr lang="en-US" dirty="0" smtClean="0"/>
              <a:t> </a:t>
            </a:r>
            <a:r>
              <a:rPr lang="en-US" dirty="0" err="1" smtClean="0"/>
              <a:t>tỉa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thiếu</a:t>
            </a:r>
            <a:r>
              <a:rPr lang="en-US" i="1" dirty="0" smtClean="0">
                <a:latin typeface="Calibri" pitchFamily="34" charset="0"/>
                <a:cs typeface="Calibri" pitchFamily="34" charset="0"/>
              </a:rPr>
              <a:t>:</a:t>
            </a:r>
          </a:p>
          <a:p>
            <a:pPr lvl="1"/>
            <a:r>
              <a:rPr lang="en-US" dirty="0" err="1" smtClean="0">
                <a:latin typeface="Calibri" pitchFamily="34" charset="0"/>
                <a:cs typeface="Calibri" pitchFamily="34" charset="0"/>
              </a:rPr>
              <a:t>Là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case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có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thuộc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tính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không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có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giá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trị</a:t>
            </a:r>
            <a:r>
              <a:rPr lang="en-US" dirty="0">
                <a:latin typeface="Calibri" pitchFamily="34" charset="0"/>
                <a:cs typeface="Calibri" pitchFamily="34" charset="0"/>
              </a:rPr>
              <a:t>.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dirty="0"/>
              <a:t>information </a:t>
            </a:r>
            <a:r>
              <a:rPr lang="en-US" dirty="0" smtClean="0"/>
              <a:t>gain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vi-VN" dirty="0" smtClean="0">
                <a:latin typeface="Calibri" pitchFamily="34" charset="0"/>
                <a:cs typeface="Calibri" pitchFamily="34" charset="0"/>
              </a:rPr>
              <a:t>potential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/>
              <a:t>information: S</a:t>
            </a:r>
            <a:r>
              <a:rPr lang="en-US" sz="1400" dirty="0" smtClean="0"/>
              <a:t>0 </a:t>
            </a:r>
            <a:r>
              <a:rPr lang="en-US" dirty="0" smtClean="0"/>
              <a:t>= case </a:t>
            </a:r>
            <a:r>
              <a:rPr lang="en-US" dirty="0" err="1" smtClean="0"/>
              <a:t>thuộc</a:t>
            </a:r>
            <a:r>
              <a:rPr lang="en-US" dirty="0" smtClean="0"/>
              <a:t> S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= null.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lvl="1"/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pPr lvl="1"/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lvl="1"/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dirty="0" err="1" smtClean="0">
                <a:latin typeface="Calibri" pitchFamily="34" charset="0"/>
                <a:cs typeface="Calibri" pitchFamily="34" charset="0"/>
              </a:rPr>
              <a:t>Nếu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dirty="0" smtClean="0">
                <a:latin typeface="Calibri" pitchFamily="34" charset="0"/>
                <a:cs typeface="Calibri" pitchFamily="34" charset="0"/>
              </a:rPr>
              <a:t>test </a:t>
            </a:r>
            <a:r>
              <a:rPr lang="vi-VN" dirty="0">
                <a:latin typeface="Calibri" pitchFamily="34" charset="0"/>
                <a:cs typeface="Calibri" pitchFamily="34" charset="0"/>
              </a:rPr>
              <a:t>B được chọn, C4.5 </a:t>
            </a:r>
            <a:r>
              <a:rPr lang="vi-VN" dirty="0" smtClean="0">
                <a:latin typeface="Calibri" pitchFamily="34" charset="0"/>
                <a:cs typeface="Calibri" pitchFamily="34" charset="0"/>
              </a:rPr>
              <a:t>phân </a:t>
            </a:r>
            <a:r>
              <a:rPr lang="vi-VN" dirty="0">
                <a:latin typeface="Calibri" pitchFamily="34" charset="0"/>
                <a:cs typeface="Calibri" pitchFamily="34" charset="0"/>
              </a:rPr>
              <a:t>chia các case trong S</a:t>
            </a:r>
            <a:r>
              <a:rPr lang="vi-VN" sz="1600" dirty="0">
                <a:latin typeface="Calibri" pitchFamily="34" charset="0"/>
                <a:cs typeface="Calibri" pitchFamily="34" charset="0"/>
              </a:rPr>
              <a:t>0 </a:t>
            </a:r>
            <a:r>
              <a:rPr lang="vi-VN" dirty="0">
                <a:latin typeface="Calibri" pitchFamily="34" charset="0"/>
                <a:cs typeface="Calibri" pitchFamily="34" charset="0"/>
              </a:rPr>
              <a:t>về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c</a:t>
            </a:r>
            <a:r>
              <a:rPr lang="vi-VN" dirty="0" smtClean="0">
                <a:latin typeface="Calibri" pitchFamily="34" charset="0"/>
                <a:cs typeface="Calibri" pitchFamily="34" charset="0"/>
              </a:rPr>
              <a:t>ác </a:t>
            </a:r>
            <a:r>
              <a:rPr lang="vi-VN" dirty="0">
                <a:latin typeface="Calibri" pitchFamily="34" charset="0"/>
                <a:cs typeface="Calibri" pitchFamily="34" charset="0"/>
              </a:rPr>
              <a:t>tập </a:t>
            </a:r>
            <a:r>
              <a:rPr lang="vi-VN" dirty="0" smtClean="0">
                <a:latin typeface="Calibri" pitchFamily="34" charset="0"/>
                <a:cs typeface="Calibri" pitchFamily="34" charset="0"/>
              </a:rPr>
              <a:t>con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Si</a:t>
            </a:r>
            <a:endParaRPr lang="en-US" b="1" i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505200"/>
            <a:ext cx="3970869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267200"/>
            <a:ext cx="6096000" cy="974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E79E-4069-4D16-ACDD-4F9B8EC503E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53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C4.5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sang </a:t>
            </a:r>
            <a:r>
              <a:rPr lang="en-US" dirty="0" err="1" smtClean="0"/>
              <a:t>luật</a:t>
            </a:r>
            <a:r>
              <a:rPr lang="en-US" dirty="0" smtClean="0"/>
              <a:t>: </a:t>
            </a:r>
            <a:r>
              <a:rPr lang="en-US" dirty="0" err="1" smtClean="0"/>
              <a:t>cắt</a:t>
            </a:r>
            <a:r>
              <a:rPr lang="en-US" dirty="0" smtClean="0"/>
              <a:t> </a:t>
            </a:r>
            <a:r>
              <a:rPr lang="en-US" dirty="0" err="1" smtClean="0"/>
              <a:t>tỉa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endParaRPr lang="en-US" dirty="0" smtClean="0"/>
          </a:p>
          <a:p>
            <a:pPr lvl="1" algn="just"/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luật</a:t>
            </a:r>
            <a:r>
              <a:rPr lang="en-US" dirty="0" smtClean="0"/>
              <a:t>: if A and B and C… then class X.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thỏa</a:t>
            </a:r>
            <a:r>
              <a:rPr lang="en-US" dirty="0" smtClean="0"/>
              <a:t> </a:t>
            </a:r>
            <a:r>
              <a:rPr lang="en-US" dirty="0" err="1" smtClean="0"/>
              <a:t>mãn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luật</a:t>
            </a:r>
            <a:r>
              <a:rPr lang="en-US" dirty="0" smtClean="0"/>
              <a:t>: 4 </a:t>
            </a:r>
            <a:r>
              <a:rPr lang="en-US" dirty="0" err="1" smtClean="0"/>
              <a:t>bước</a:t>
            </a:r>
            <a:endParaRPr lang="en-US" dirty="0" smtClean="0"/>
          </a:p>
          <a:p>
            <a:pPr lvl="2" algn="just"/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gốc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lá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luật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.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 </a:t>
            </a:r>
            <a:r>
              <a:rPr lang="en-US" dirty="0" err="1" smtClean="0"/>
              <a:t>luật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 </a:t>
            </a:r>
            <a:r>
              <a:rPr lang="en-US" dirty="0" err="1" smtClean="0"/>
              <a:t>dần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hưởng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luật</a:t>
            </a:r>
            <a:r>
              <a:rPr lang="en-US" dirty="0" smtClean="0"/>
              <a:t>.</a:t>
            </a:r>
          </a:p>
          <a:p>
            <a:pPr lvl="2"/>
            <a:r>
              <a:rPr lang="vi-VN" dirty="0">
                <a:latin typeface="Calibri" pitchFamily="34" charset="0"/>
                <a:cs typeface="Calibri" pitchFamily="34" charset="0"/>
              </a:rPr>
              <a:t>Các luật đã cắt tỉa được nhóm lại theo giá trị phân </a:t>
            </a:r>
            <a:r>
              <a:rPr lang="vi-VN" dirty="0" smtClean="0">
                <a:latin typeface="Calibri" pitchFamily="34" charset="0"/>
                <a:cs typeface="Calibri" pitchFamily="34" charset="0"/>
              </a:rPr>
              <a:t>lớp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tạo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ra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các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tập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con.</a:t>
            </a:r>
            <a:r>
              <a:rPr lang="vi-VN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Với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mỗi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tập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con,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xem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xét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để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lựa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chọn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luật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để</a:t>
            </a:r>
            <a:r>
              <a:rPr lang="vi-VN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dirty="0">
                <a:latin typeface="Calibri" pitchFamily="34" charset="0"/>
                <a:cs typeface="Calibri" pitchFamily="34" charset="0"/>
              </a:rPr>
              <a:t>tối ưu hóa độ chính </a:t>
            </a:r>
            <a:r>
              <a:rPr lang="vi-VN" dirty="0" smtClean="0">
                <a:latin typeface="Calibri" pitchFamily="34" charset="0"/>
                <a:cs typeface="Calibri" pitchFamily="34" charset="0"/>
              </a:rPr>
              <a:t>xác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dirty="0" smtClean="0">
                <a:latin typeface="Calibri" pitchFamily="34" charset="0"/>
                <a:cs typeface="Calibri" pitchFamily="34" charset="0"/>
              </a:rPr>
              <a:t>dự </a:t>
            </a:r>
            <a:r>
              <a:rPr lang="vi-VN" dirty="0">
                <a:latin typeface="Calibri" pitchFamily="34" charset="0"/>
                <a:cs typeface="Calibri" pitchFamily="34" charset="0"/>
              </a:rPr>
              <a:t>đoán của lớp gắn với tập luật đó</a:t>
            </a:r>
            <a:r>
              <a:rPr lang="vi-VN" dirty="0" smtClean="0">
                <a:latin typeface="Calibri" pitchFamily="34" charset="0"/>
                <a:cs typeface="Calibri" pitchFamily="34" charset="0"/>
              </a:rPr>
              <a:t>.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lvl="2"/>
            <a:r>
              <a:rPr lang="en-US" dirty="0" err="1" smtClean="0">
                <a:latin typeface="Calibri" pitchFamily="34" charset="0"/>
                <a:cs typeface="Calibri" pitchFamily="34" charset="0"/>
              </a:rPr>
              <a:t>Sắp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xếp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các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tập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luật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trên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theo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tần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số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lỗi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. </a:t>
            </a:r>
            <a:r>
              <a:rPr lang="vi-VN" dirty="0">
                <a:latin typeface="Calibri" pitchFamily="34" charset="0"/>
                <a:cs typeface="Calibri" pitchFamily="34" charset="0"/>
              </a:rPr>
              <a:t>Lớp mặc định </a:t>
            </a:r>
            <a:r>
              <a:rPr lang="vi-VN" dirty="0" smtClean="0">
                <a:latin typeface="Calibri" pitchFamily="34" charset="0"/>
                <a:cs typeface="Calibri" pitchFamily="34" charset="0"/>
              </a:rPr>
              <a:t>được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dirty="0" smtClean="0">
                <a:latin typeface="Calibri" pitchFamily="34" charset="0"/>
                <a:cs typeface="Calibri" pitchFamily="34" charset="0"/>
              </a:rPr>
              <a:t>tạo </a:t>
            </a:r>
            <a:r>
              <a:rPr lang="vi-VN" dirty="0">
                <a:latin typeface="Calibri" pitchFamily="34" charset="0"/>
                <a:cs typeface="Calibri" pitchFamily="34" charset="0"/>
              </a:rPr>
              <a:t>ra bằng cách xác định các case trong </a:t>
            </a:r>
            <a:r>
              <a:rPr lang="vi-VN" dirty="0" smtClean="0">
                <a:latin typeface="Calibri" pitchFamily="34" charset="0"/>
                <a:cs typeface="Calibri" pitchFamily="34" charset="0"/>
              </a:rPr>
              <a:t>tập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S </a:t>
            </a:r>
            <a:r>
              <a:rPr lang="vi-VN" dirty="0" smtClean="0">
                <a:latin typeface="Calibri" pitchFamily="34" charset="0"/>
                <a:cs typeface="Calibri" pitchFamily="34" charset="0"/>
              </a:rPr>
              <a:t>không </a:t>
            </a:r>
            <a:r>
              <a:rPr lang="vi-VN" dirty="0">
                <a:latin typeface="Calibri" pitchFamily="34" charset="0"/>
                <a:cs typeface="Calibri" pitchFamily="34" charset="0"/>
              </a:rPr>
              <a:t>chứa trong các luật hiện </a:t>
            </a:r>
            <a:r>
              <a:rPr lang="vi-VN" dirty="0" smtClean="0">
                <a:latin typeface="Calibri" pitchFamily="34" charset="0"/>
                <a:cs typeface="Calibri" pitchFamily="34" charset="0"/>
              </a:rPr>
              <a:t>tại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dirty="0" smtClean="0">
                <a:latin typeface="Calibri" pitchFamily="34" charset="0"/>
                <a:cs typeface="Calibri" pitchFamily="34" charset="0"/>
              </a:rPr>
              <a:t>và </a:t>
            </a:r>
            <a:r>
              <a:rPr lang="vi-VN" dirty="0">
                <a:latin typeface="Calibri" pitchFamily="34" charset="0"/>
                <a:cs typeface="Calibri" pitchFamily="34" charset="0"/>
              </a:rPr>
              <a:t>chọn lớp phổ biến nhất trong các case đó làm lớp mặc định</a:t>
            </a:r>
            <a:r>
              <a:rPr lang="vi-VN" dirty="0" smtClean="0"/>
              <a:t>.</a:t>
            </a:r>
            <a:endParaRPr lang="en-US" dirty="0" smtClean="0"/>
          </a:p>
          <a:p>
            <a:pPr lvl="2"/>
            <a:r>
              <a:rPr lang="en-US" dirty="0" err="1" smtClean="0">
                <a:latin typeface="Calibri" pitchFamily="34" charset="0"/>
                <a:cs typeface="Calibri" pitchFamily="34" charset="0"/>
              </a:rPr>
              <a:t>Ước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lượng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đánh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giá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: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các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luật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được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ước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lượng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trên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toàn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tập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S,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loại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bỏ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luật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làm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giảm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độ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chính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xác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của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sự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phân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lớp</a:t>
            </a:r>
            <a:r>
              <a:rPr lang="en-US" dirty="0">
                <a:latin typeface="Calibri" pitchFamily="34" charset="0"/>
                <a:cs typeface="Calibri" pitchFamily="34" charset="0"/>
              </a:rPr>
              <a:t>.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lvl="1" algn="just"/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: 1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lựa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E79E-4069-4D16-ACDD-4F9B8EC503E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207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C4.5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alibri" pitchFamily="34" charset="0"/>
                <a:cs typeface="Calibri" pitchFamily="34" charset="0"/>
              </a:rPr>
              <a:t>Đặc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điểm</a:t>
            </a:r>
            <a:r>
              <a:rPr lang="en-US" dirty="0">
                <a:latin typeface="Calibri" pitchFamily="34" charset="0"/>
                <a:cs typeface="Calibri" pitchFamily="34" charset="0"/>
              </a:rPr>
              <a:t> C4.5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:</a:t>
            </a:r>
          </a:p>
          <a:p>
            <a:pPr lvl="1"/>
            <a:r>
              <a:rPr lang="en-US" dirty="0" err="1" smtClean="0">
                <a:latin typeface="Calibri" pitchFamily="34" charset="0"/>
                <a:cs typeface="Calibri" pitchFamily="34" charset="0"/>
              </a:rPr>
              <a:t>Chiếm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thời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gian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sử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dụng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CPU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và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bộ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nhớ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lớn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:</a:t>
            </a:r>
          </a:p>
          <a:p>
            <a:pPr lvl="2"/>
            <a:r>
              <a:rPr lang="en-US" dirty="0" err="1" smtClean="0">
                <a:latin typeface="Calibri" pitchFamily="34" charset="0"/>
                <a:cs typeface="Calibri" pitchFamily="34" charset="0"/>
              </a:rPr>
              <a:t>vd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với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10k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tới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100k case,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tạo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cây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quyết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định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tăng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từ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1,4s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lên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61s,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tạo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luật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tăng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từ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32s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lên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9,715s.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dirty="0" err="1" smtClean="0">
                <a:latin typeface="Calibri" pitchFamily="34" charset="0"/>
                <a:cs typeface="Calibri" pitchFamily="34" charset="0"/>
              </a:rPr>
              <a:t>Sử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dụng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cơ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chế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lưu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dữ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liệu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thường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trú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trong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bộ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nhớ</a:t>
            </a:r>
            <a:r>
              <a:rPr lang="en-US" dirty="0">
                <a:latin typeface="Calibri" pitchFamily="34" charset="0"/>
                <a:cs typeface="Calibri" pitchFamily="34" charset="0"/>
              </a:rPr>
              <a:t> =&gt;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ứng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dụng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với</a:t>
            </a:r>
            <a:r>
              <a:rPr lang="en-US" dirty="0">
                <a:latin typeface="Calibri" pitchFamily="34" charset="0"/>
                <a:cs typeface="Calibri" pitchFamily="34" charset="0"/>
              </a:rPr>
              <a:t> database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nhỏ</a:t>
            </a:r>
            <a:r>
              <a:rPr lang="en-US" dirty="0">
                <a:latin typeface="Calibri" pitchFamily="34" charset="0"/>
                <a:cs typeface="Calibri" pitchFamily="34" charset="0"/>
              </a:rPr>
              <a:t> (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tần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số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lỗi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lặp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lại</a:t>
            </a:r>
            <a:r>
              <a:rPr lang="en-US" dirty="0">
                <a:latin typeface="Calibri" pitchFamily="34" charset="0"/>
                <a:cs typeface="Calibri" pitchFamily="34" charset="0"/>
              </a:rPr>
              <a:t> 4%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với</a:t>
            </a:r>
            <a:r>
              <a:rPr lang="en-US" dirty="0">
                <a:latin typeface="Calibri" pitchFamily="34" charset="0"/>
                <a:cs typeface="Calibri" pitchFamily="34" charset="0"/>
              </a:rPr>
              <a:t> database 20000 cases).</a:t>
            </a:r>
          </a:p>
          <a:p>
            <a:pPr lvl="1"/>
            <a:r>
              <a:rPr lang="en-US" dirty="0" err="1" smtClean="0">
                <a:latin typeface="Calibri" pitchFamily="34" charset="0"/>
                <a:cs typeface="Calibri" pitchFamily="34" charset="0"/>
              </a:rPr>
              <a:t>Có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cơ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chế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xử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lý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thiếu</a:t>
            </a:r>
            <a:r>
              <a:rPr lang="en-US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lỗi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hoặc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quá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vừa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dữ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liệu</a:t>
            </a:r>
            <a:r>
              <a:rPr lang="en-US" dirty="0">
                <a:latin typeface="Calibri" pitchFamily="34" charset="0"/>
                <a:cs typeface="Calibri" pitchFamily="34" charset="0"/>
              </a:rPr>
              <a:t>.</a:t>
            </a:r>
          </a:p>
          <a:p>
            <a:pPr lvl="1"/>
            <a:r>
              <a:rPr lang="en-US" dirty="0" err="1">
                <a:latin typeface="Calibri" pitchFamily="34" charset="0"/>
                <a:cs typeface="Calibri" pitchFamily="34" charset="0"/>
              </a:rPr>
              <a:t>Luật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tạo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ra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đơn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giản</a:t>
            </a:r>
            <a:r>
              <a:rPr lang="en-US" dirty="0">
                <a:latin typeface="Calibri" pitchFamily="34" charset="0"/>
                <a:cs typeface="Calibri" pitchFamily="34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E79E-4069-4D16-ACDD-4F9B8EC503E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843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C4.5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err="1" smtClean="0"/>
              <a:t>Ứng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</a:t>
            </a:r>
            <a:r>
              <a:rPr lang="en-US" sz="2800" dirty="0" err="1" smtClean="0"/>
              <a:t>vào</a:t>
            </a:r>
            <a:r>
              <a:rPr lang="en-US" sz="2800" dirty="0" smtClean="0"/>
              <a:t> </a:t>
            </a:r>
            <a:r>
              <a:rPr lang="en-US" sz="2800" dirty="0" err="1" smtClean="0"/>
              <a:t>bài</a:t>
            </a:r>
            <a:r>
              <a:rPr lang="en-US" sz="2800" dirty="0" smtClean="0"/>
              <a:t> </a:t>
            </a:r>
            <a:r>
              <a:rPr lang="en-US" sz="2800" dirty="0" err="1" smtClean="0"/>
              <a:t>toán</a:t>
            </a:r>
            <a:r>
              <a:rPr lang="en-US" sz="2800" dirty="0" smtClean="0"/>
              <a:t> </a:t>
            </a:r>
            <a:r>
              <a:rPr lang="en-US" sz="2800" dirty="0" err="1" smtClean="0"/>
              <a:t>phân</a:t>
            </a:r>
            <a:r>
              <a:rPr lang="en-US" sz="2800" dirty="0" smtClean="0"/>
              <a:t> </a:t>
            </a:r>
            <a:r>
              <a:rPr lang="en-US" sz="2800" dirty="0" err="1" smtClean="0"/>
              <a:t>lớp</a:t>
            </a:r>
            <a:r>
              <a:rPr lang="en-US" sz="2800" dirty="0" smtClean="0"/>
              <a:t> </a:t>
            </a:r>
            <a:r>
              <a:rPr lang="en-US" sz="2800" dirty="0" err="1" smtClean="0"/>
              <a:t>dữ</a:t>
            </a:r>
            <a:r>
              <a:rPr lang="en-US" sz="2800" dirty="0" smtClean="0"/>
              <a:t> </a:t>
            </a:r>
            <a:r>
              <a:rPr lang="en-US" sz="2800" dirty="0" err="1" smtClean="0"/>
              <a:t>liệu</a:t>
            </a:r>
            <a:r>
              <a:rPr lang="en-US" sz="2800" dirty="0" smtClean="0"/>
              <a:t>:</a:t>
            </a:r>
          </a:p>
          <a:p>
            <a:pPr lvl="1" algn="just"/>
            <a:r>
              <a:rPr lang="en-US" dirty="0" err="1">
                <a:cs typeface="Calibri" pitchFamily="34" charset="0"/>
              </a:rPr>
              <a:t>Bước</a:t>
            </a:r>
            <a:r>
              <a:rPr lang="en-US" dirty="0">
                <a:cs typeface="Calibri" pitchFamily="34" charset="0"/>
              </a:rPr>
              <a:t> 1 (</a:t>
            </a:r>
            <a:r>
              <a:rPr lang="en-US" dirty="0" err="1">
                <a:cs typeface="Calibri" pitchFamily="34" charset="0"/>
              </a:rPr>
              <a:t>Học</a:t>
            </a:r>
            <a:r>
              <a:rPr lang="en-US" dirty="0">
                <a:cs typeface="Calibri" pitchFamily="34" charset="0"/>
              </a:rPr>
              <a:t>): </a:t>
            </a:r>
            <a:r>
              <a:rPr lang="en-US" dirty="0" err="1">
                <a:cs typeface="Calibri" pitchFamily="34" charset="0"/>
              </a:rPr>
              <a:t>xây</a:t>
            </a:r>
            <a:r>
              <a:rPr lang="en-US" dirty="0">
                <a:cs typeface="Calibri" pitchFamily="34" charset="0"/>
              </a:rPr>
              <a:t> </a:t>
            </a:r>
            <a:r>
              <a:rPr lang="en-US" dirty="0" err="1">
                <a:cs typeface="Calibri" pitchFamily="34" charset="0"/>
              </a:rPr>
              <a:t>dựng</a:t>
            </a:r>
            <a:r>
              <a:rPr lang="en-US" dirty="0">
                <a:cs typeface="Calibri" pitchFamily="34" charset="0"/>
              </a:rPr>
              <a:t> </a:t>
            </a:r>
            <a:r>
              <a:rPr lang="en-US" dirty="0" err="1">
                <a:cs typeface="Calibri" pitchFamily="34" charset="0"/>
              </a:rPr>
              <a:t>mô</a:t>
            </a:r>
            <a:r>
              <a:rPr lang="en-US" dirty="0">
                <a:cs typeface="Calibri" pitchFamily="34" charset="0"/>
              </a:rPr>
              <a:t> </a:t>
            </a:r>
            <a:r>
              <a:rPr lang="en-US" dirty="0" err="1">
                <a:cs typeface="Calibri" pitchFamily="34" charset="0"/>
              </a:rPr>
              <a:t>hình</a:t>
            </a:r>
            <a:r>
              <a:rPr lang="en-US" dirty="0">
                <a:cs typeface="Calibri" pitchFamily="34" charset="0"/>
              </a:rPr>
              <a:t> </a:t>
            </a:r>
            <a:r>
              <a:rPr lang="en-US" dirty="0" err="1">
                <a:cs typeface="Calibri" pitchFamily="34" charset="0"/>
              </a:rPr>
              <a:t>mô</a:t>
            </a:r>
            <a:r>
              <a:rPr lang="en-US" dirty="0">
                <a:cs typeface="Calibri" pitchFamily="34" charset="0"/>
              </a:rPr>
              <a:t> </a:t>
            </a:r>
            <a:r>
              <a:rPr lang="en-US" dirty="0" err="1">
                <a:cs typeface="Calibri" pitchFamily="34" charset="0"/>
              </a:rPr>
              <a:t>tả</a:t>
            </a:r>
            <a:r>
              <a:rPr lang="en-US" dirty="0">
                <a:cs typeface="Calibri" pitchFamily="34" charset="0"/>
              </a:rPr>
              <a:t> </a:t>
            </a:r>
            <a:r>
              <a:rPr lang="en-US" dirty="0" err="1">
                <a:cs typeface="Calibri" pitchFamily="34" charset="0"/>
              </a:rPr>
              <a:t>tập</a:t>
            </a:r>
            <a:r>
              <a:rPr lang="en-US" dirty="0">
                <a:cs typeface="Calibri" pitchFamily="34" charset="0"/>
              </a:rPr>
              <a:t> </a:t>
            </a:r>
            <a:r>
              <a:rPr lang="en-US" dirty="0" err="1">
                <a:cs typeface="Calibri" pitchFamily="34" charset="0"/>
              </a:rPr>
              <a:t>dữ</a:t>
            </a:r>
            <a:r>
              <a:rPr lang="en-US" dirty="0">
                <a:cs typeface="Calibri" pitchFamily="34" charset="0"/>
              </a:rPr>
              <a:t> </a:t>
            </a:r>
            <a:r>
              <a:rPr lang="en-US" dirty="0" err="1">
                <a:cs typeface="Calibri" pitchFamily="34" charset="0"/>
              </a:rPr>
              <a:t>liệu</a:t>
            </a:r>
            <a:r>
              <a:rPr lang="en-US" dirty="0">
                <a:cs typeface="Calibri" pitchFamily="34" charset="0"/>
              </a:rPr>
              <a:t>; </a:t>
            </a:r>
            <a:r>
              <a:rPr lang="en-US" dirty="0" err="1" smtClean="0">
                <a:cs typeface="Calibri" pitchFamily="34" charset="0"/>
              </a:rPr>
              <a:t>khái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niệm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>
                <a:cs typeface="Calibri" pitchFamily="34" charset="0"/>
              </a:rPr>
              <a:t>đã</a:t>
            </a:r>
            <a:r>
              <a:rPr lang="en-US" dirty="0">
                <a:cs typeface="Calibri" pitchFamily="34" charset="0"/>
              </a:rPr>
              <a:t> </a:t>
            </a:r>
            <a:r>
              <a:rPr lang="en-US" dirty="0" err="1">
                <a:cs typeface="Calibri" pitchFamily="34" charset="0"/>
              </a:rPr>
              <a:t>biết</a:t>
            </a:r>
            <a:endParaRPr lang="en-US" dirty="0">
              <a:cs typeface="Calibri" pitchFamily="34" charset="0"/>
            </a:endParaRPr>
          </a:p>
          <a:p>
            <a:pPr lvl="2" algn="just"/>
            <a:r>
              <a:rPr lang="en-US" dirty="0">
                <a:cs typeface="Calibri" pitchFamily="34" charset="0"/>
              </a:rPr>
              <a:t>Input: </a:t>
            </a:r>
            <a:r>
              <a:rPr lang="en-US" dirty="0" err="1">
                <a:cs typeface="Calibri" pitchFamily="34" charset="0"/>
              </a:rPr>
              <a:t>tập</a:t>
            </a:r>
            <a:r>
              <a:rPr lang="en-US" dirty="0">
                <a:cs typeface="Calibri" pitchFamily="34" charset="0"/>
              </a:rPr>
              <a:t> </a:t>
            </a:r>
            <a:r>
              <a:rPr lang="en-US" dirty="0" err="1">
                <a:cs typeface="Calibri" pitchFamily="34" charset="0"/>
              </a:rPr>
              <a:t>dữ</a:t>
            </a:r>
            <a:r>
              <a:rPr lang="en-US" dirty="0">
                <a:cs typeface="Calibri" pitchFamily="34" charset="0"/>
              </a:rPr>
              <a:t> </a:t>
            </a:r>
            <a:r>
              <a:rPr lang="en-US" dirty="0" err="1">
                <a:cs typeface="Calibri" pitchFamily="34" charset="0"/>
              </a:rPr>
              <a:t>liệu</a:t>
            </a:r>
            <a:r>
              <a:rPr lang="en-US" dirty="0">
                <a:cs typeface="Calibri" pitchFamily="34" charset="0"/>
              </a:rPr>
              <a:t> </a:t>
            </a:r>
            <a:r>
              <a:rPr lang="en-US" dirty="0" err="1">
                <a:cs typeface="Calibri" pitchFamily="34" charset="0"/>
              </a:rPr>
              <a:t>có</a:t>
            </a:r>
            <a:r>
              <a:rPr lang="en-US" dirty="0">
                <a:cs typeface="Calibri" pitchFamily="34" charset="0"/>
              </a:rPr>
              <a:t> </a:t>
            </a:r>
            <a:r>
              <a:rPr lang="en-US" dirty="0" err="1">
                <a:cs typeface="Calibri" pitchFamily="34" charset="0"/>
              </a:rPr>
              <a:t>cấu</a:t>
            </a:r>
            <a:r>
              <a:rPr lang="en-US" dirty="0">
                <a:cs typeface="Calibri" pitchFamily="34" charset="0"/>
              </a:rPr>
              <a:t> </a:t>
            </a:r>
            <a:r>
              <a:rPr lang="en-US" dirty="0" err="1">
                <a:cs typeface="Calibri" pitchFamily="34" charset="0"/>
              </a:rPr>
              <a:t>trúc</a:t>
            </a:r>
            <a:r>
              <a:rPr lang="en-US" dirty="0">
                <a:cs typeface="Calibri" pitchFamily="34" charset="0"/>
              </a:rPr>
              <a:t> </a:t>
            </a:r>
            <a:r>
              <a:rPr lang="en-US" dirty="0" err="1">
                <a:cs typeface="Calibri" pitchFamily="34" charset="0"/>
              </a:rPr>
              <a:t>được</a:t>
            </a:r>
            <a:r>
              <a:rPr lang="en-US" dirty="0">
                <a:cs typeface="Calibri" pitchFamily="34" charset="0"/>
              </a:rPr>
              <a:t> </a:t>
            </a:r>
            <a:r>
              <a:rPr lang="en-US" dirty="0" err="1">
                <a:cs typeface="Calibri" pitchFamily="34" charset="0"/>
              </a:rPr>
              <a:t>tạo</a:t>
            </a:r>
            <a:r>
              <a:rPr lang="en-US" dirty="0">
                <a:cs typeface="Calibri" pitchFamily="34" charset="0"/>
              </a:rPr>
              <a:t> </a:t>
            </a:r>
            <a:r>
              <a:rPr lang="en-US" dirty="0" err="1">
                <a:cs typeface="Calibri" pitchFamily="34" charset="0"/>
              </a:rPr>
              <a:t>mô</a:t>
            </a:r>
            <a:r>
              <a:rPr lang="en-US" dirty="0">
                <a:cs typeface="Calibri" pitchFamily="34" charset="0"/>
              </a:rPr>
              <a:t> </a:t>
            </a:r>
            <a:r>
              <a:rPr lang="en-US" dirty="0" err="1">
                <a:cs typeface="Calibri" pitchFamily="34" charset="0"/>
              </a:rPr>
              <a:t>tả</a:t>
            </a:r>
            <a:r>
              <a:rPr lang="en-US" dirty="0">
                <a:cs typeface="Calibri" pitchFamily="34" charset="0"/>
              </a:rPr>
              <a:t> </a:t>
            </a:r>
            <a:r>
              <a:rPr lang="en-US" dirty="0" err="1">
                <a:cs typeface="Calibri" pitchFamily="34" charset="0"/>
              </a:rPr>
              <a:t>bằng</a:t>
            </a:r>
            <a:r>
              <a:rPr lang="en-US" dirty="0">
                <a:cs typeface="Calibri" pitchFamily="34" charset="0"/>
              </a:rPr>
              <a:t> </a:t>
            </a:r>
            <a:r>
              <a:rPr lang="en-US" dirty="0" err="1">
                <a:cs typeface="Calibri" pitchFamily="34" charset="0"/>
              </a:rPr>
              <a:t>các</a:t>
            </a:r>
            <a:r>
              <a:rPr lang="en-US" dirty="0">
                <a:cs typeface="Calibri" pitchFamily="34" charset="0"/>
              </a:rPr>
              <a:t> </a:t>
            </a:r>
            <a:r>
              <a:rPr lang="en-US" dirty="0" err="1">
                <a:cs typeface="Calibri" pitchFamily="34" charset="0"/>
              </a:rPr>
              <a:t>thuộc</a:t>
            </a:r>
            <a:r>
              <a:rPr lang="en-US" dirty="0">
                <a:cs typeface="Calibri" pitchFamily="34" charset="0"/>
              </a:rPr>
              <a:t> </a:t>
            </a:r>
            <a:r>
              <a:rPr lang="en-US" dirty="0" err="1">
                <a:cs typeface="Calibri" pitchFamily="34" charset="0"/>
              </a:rPr>
              <a:t>tính</a:t>
            </a:r>
            <a:endParaRPr lang="en-US" dirty="0">
              <a:cs typeface="Calibri" pitchFamily="34" charset="0"/>
            </a:endParaRPr>
          </a:p>
          <a:p>
            <a:pPr lvl="2" algn="just"/>
            <a:r>
              <a:rPr lang="en-US" dirty="0">
                <a:cs typeface="Calibri" pitchFamily="34" charset="0"/>
              </a:rPr>
              <a:t>Output: </a:t>
            </a:r>
            <a:r>
              <a:rPr lang="en-US" dirty="0" err="1">
                <a:cs typeface="Calibri" pitchFamily="34" charset="0"/>
              </a:rPr>
              <a:t>Các</a:t>
            </a:r>
            <a:r>
              <a:rPr lang="en-US" dirty="0">
                <a:cs typeface="Calibri" pitchFamily="34" charset="0"/>
              </a:rPr>
              <a:t> </a:t>
            </a:r>
            <a:r>
              <a:rPr lang="en-US" dirty="0" err="1">
                <a:cs typeface="Calibri" pitchFamily="34" charset="0"/>
              </a:rPr>
              <a:t>luật</a:t>
            </a:r>
            <a:r>
              <a:rPr lang="en-US" dirty="0">
                <a:cs typeface="Calibri" pitchFamily="34" charset="0"/>
              </a:rPr>
              <a:t> </a:t>
            </a:r>
            <a:r>
              <a:rPr lang="en-US" dirty="0" smtClean="0">
                <a:cs typeface="Calibri" pitchFamily="34" charset="0"/>
              </a:rPr>
              <a:t>If…Then</a:t>
            </a:r>
            <a:endParaRPr lang="en-US" dirty="0" smtClean="0"/>
          </a:p>
          <a:p>
            <a:pPr lvl="1" algn="just"/>
            <a:r>
              <a:rPr lang="en-US" dirty="0" err="1">
                <a:cs typeface="Calibri" pitchFamily="34" charset="0"/>
              </a:rPr>
              <a:t>Bước</a:t>
            </a:r>
            <a:r>
              <a:rPr lang="en-US" dirty="0">
                <a:cs typeface="Calibri" pitchFamily="34" charset="0"/>
              </a:rPr>
              <a:t> 2 (</a:t>
            </a:r>
            <a:r>
              <a:rPr lang="en-US" dirty="0" err="1">
                <a:cs typeface="Calibri" pitchFamily="34" charset="0"/>
              </a:rPr>
              <a:t>Phân</a:t>
            </a:r>
            <a:r>
              <a:rPr lang="en-US" dirty="0">
                <a:cs typeface="Calibri" pitchFamily="34" charset="0"/>
              </a:rPr>
              <a:t> </a:t>
            </a:r>
            <a:r>
              <a:rPr lang="en-US" dirty="0" err="1">
                <a:cs typeface="Calibri" pitchFamily="34" charset="0"/>
              </a:rPr>
              <a:t>loại</a:t>
            </a:r>
            <a:r>
              <a:rPr lang="en-US" dirty="0">
                <a:cs typeface="Calibri" pitchFamily="34" charset="0"/>
              </a:rPr>
              <a:t>): </a:t>
            </a:r>
            <a:r>
              <a:rPr lang="en-US" dirty="0" err="1">
                <a:cs typeface="Calibri" pitchFamily="34" charset="0"/>
              </a:rPr>
              <a:t>dựa</a:t>
            </a:r>
            <a:r>
              <a:rPr lang="en-US" dirty="0">
                <a:cs typeface="Calibri" pitchFamily="34" charset="0"/>
              </a:rPr>
              <a:t> </a:t>
            </a:r>
            <a:r>
              <a:rPr lang="en-US" dirty="0" err="1">
                <a:cs typeface="Calibri" pitchFamily="34" charset="0"/>
              </a:rPr>
              <a:t>trên</a:t>
            </a:r>
            <a:r>
              <a:rPr lang="en-US" dirty="0">
                <a:cs typeface="Calibri" pitchFamily="34" charset="0"/>
              </a:rPr>
              <a:t> </a:t>
            </a:r>
            <a:r>
              <a:rPr lang="en-US" dirty="0" err="1">
                <a:cs typeface="Calibri" pitchFamily="34" charset="0"/>
              </a:rPr>
              <a:t>mô</a:t>
            </a:r>
            <a:r>
              <a:rPr lang="en-US" dirty="0">
                <a:cs typeface="Calibri" pitchFamily="34" charset="0"/>
              </a:rPr>
              <a:t> </a:t>
            </a:r>
            <a:r>
              <a:rPr lang="en-US" dirty="0" err="1">
                <a:cs typeface="Calibri" pitchFamily="34" charset="0"/>
              </a:rPr>
              <a:t>hình</a:t>
            </a:r>
            <a:r>
              <a:rPr lang="en-US" dirty="0">
                <a:cs typeface="Calibri" pitchFamily="34" charset="0"/>
              </a:rPr>
              <a:t> </a:t>
            </a:r>
            <a:r>
              <a:rPr lang="en-US" dirty="0" err="1">
                <a:cs typeface="Calibri" pitchFamily="34" charset="0"/>
              </a:rPr>
              <a:t>đã</a:t>
            </a:r>
            <a:r>
              <a:rPr lang="en-US" dirty="0">
                <a:cs typeface="Calibri" pitchFamily="34" charset="0"/>
              </a:rPr>
              <a:t> </a:t>
            </a:r>
            <a:r>
              <a:rPr lang="en-US" dirty="0" err="1">
                <a:cs typeface="Calibri" pitchFamily="34" charset="0"/>
              </a:rPr>
              <a:t>xây</a:t>
            </a:r>
            <a:r>
              <a:rPr lang="en-US" dirty="0">
                <a:cs typeface="Calibri" pitchFamily="34" charset="0"/>
              </a:rPr>
              <a:t> </a:t>
            </a:r>
            <a:r>
              <a:rPr lang="en-US" dirty="0" err="1">
                <a:cs typeface="Calibri" pitchFamily="34" charset="0"/>
              </a:rPr>
              <a:t>dựng</a:t>
            </a:r>
            <a:r>
              <a:rPr lang="en-US" dirty="0">
                <a:cs typeface="Calibri" pitchFamily="34" charset="0"/>
              </a:rPr>
              <a:t> </a:t>
            </a:r>
            <a:r>
              <a:rPr lang="en-US" dirty="0" err="1">
                <a:cs typeface="Calibri" pitchFamily="34" charset="0"/>
              </a:rPr>
              <a:t>để</a:t>
            </a:r>
            <a:r>
              <a:rPr lang="en-US" dirty="0">
                <a:cs typeface="Calibri" pitchFamily="34" charset="0"/>
              </a:rPr>
              <a:t> </a:t>
            </a:r>
            <a:r>
              <a:rPr lang="en-US" dirty="0" err="1">
                <a:cs typeface="Calibri" pitchFamily="34" charset="0"/>
              </a:rPr>
              <a:t>phân</a:t>
            </a:r>
            <a:r>
              <a:rPr lang="en-US" dirty="0">
                <a:cs typeface="Calibri" pitchFamily="34" charset="0"/>
              </a:rPr>
              <a:t> </a:t>
            </a:r>
            <a:r>
              <a:rPr lang="en-US" dirty="0" err="1">
                <a:cs typeface="Calibri" pitchFamily="34" charset="0"/>
              </a:rPr>
              <a:t>lớp</a:t>
            </a:r>
            <a:r>
              <a:rPr lang="en-US" dirty="0">
                <a:cs typeface="Calibri" pitchFamily="34" charset="0"/>
              </a:rPr>
              <a:t> </a:t>
            </a:r>
            <a:r>
              <a:rPr lang="en-US" dirty="0" err="1">
                <a:cs typeface="Calibri" pitchFamily="34" charset="0"/>
              </a:rPr>
              <a:t>dữ</a:t>
            </a:r>
            <a:r>
              <a:rPr lang="en-US" dirty="0">
                <a:cs typeface="Calibri" pitchFamily="34" charset="0"/>
              </a:rPr>
              <a:t> </a:t>
            </a:r>
            <a:r>
              <a:rPr lang="en-US" dirty="0" err="1">
                <a:cs typeface="Calibri" pitchFamily="34" charset="0"/>
              </a:rPr>
              <a:t>liệu</a:t>
            </a:r>
            <a:r>
              <a:rPr lang="en-US" dirty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mới</a:t>
            </a:r>
            <a:r>
              <a:rPr lang="en-US" dirty="0" smtClean="0">
                <a:cs typeface="Calibri" pitchFamily="34" charset="0"/>
              </a:rPr>
              <a:t>: </a:t>
            </a:r>
            <a:r>
              <a:rPr lang="en-US" dirty="0" err="1" smtClean="0">
                <a:cs typeface="Calibri" pitchFamily="34" charset="0"/>
              </a:rPr>
              <a:t>đi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từ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gốc</a:t>
            </a:r>
            <a:r>
              <a:rPr lang="en-US" dirty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đến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các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nút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lá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nhắm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rút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ra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lớp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của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đối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tượng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cần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xét</a:t>
            </a:r>
            <a:r>
              <a:rPr lang="en-US" dirty="0" smtClean="0">
                <a:cs typeface="Calibri" pitchFamily="34" charset="0"/>
              </a:rPr>
              <a:t>.</a:t>
            </a:r>
            <a:endParaRPr lang="en-US" dirty="0">
              <a:cs typeface="Calibri" pitchFamily="34" charset="0"/>
            </a:endParaRPr>
          </a:p>
          <a:p>
            <a:pPr lvl="2" algn="just"/>
            <a:endParaRPr lang="en-US" dirty="0" smtClean="0"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E79E-4069-4D16-ACDD-4F9B8EC503E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192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C4.5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800" dirty="0" err="1" smtClean="0"/>
              <a:t>Ứng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</a:t>
            </a:r>
            <a:r>
              <a:rPr lang="en-US" sz="2800" dirty="0" err="1" smtClean="0"/>
              <a:t>vào</a:t>
            </a:r>
            <a:r>
              <a:rPr lang="en-US" sz="2800" dirty="0" smtClean="0"/>
              <a:t> </a:t>
            </a:r>
            <a:r>
              <a:rPr lang="en-US" sz="2800" dirty="0" err="1" smtClean="0"/>
              <a:t>bài</a:t>
            </a:r>
            <a:r>
              <a:rPr lang="en-US" sz="2800" dirty="0" smtClean="0"/>
              <a:t> </a:t>
            </a:r>
            <a:r>
              <a:rPr lang="en-US" sz="2800" dirty="0" err="1" smtClean="0"/>
              <a:t>toán</a:t>
            </a:r>
            <a:r>
              <a:rPr lang="en-US" sz="2800" dirty="0" smtClean="0"/>
              <a:t> </a:t>
            </a:r>
            <a:r>
              <a:rPr lang="en-US" sz="2800" dirty="0" err="1" smtClean="0"/>
              <a:t>phân</a:t>
            </a:r>
            <a:r>
              <a:rPr lang="en-US" sz="2800" dirty="0" smtClean="0"/>
              <a:t> </a:t>
            </a:r>
            <a:r>
              <a:rPr lang="en-US" sz="2800" dirty="0" err="1" smtClean="0"/>
              <a:t>lớp</a:t>
            </a:r>
            <a:r>
              <a:rPr lang="en-US" sz="2800" dirty="0" smtClean="0"/>
              <a:t> </a:t>
            </a:r>
            <a:r>
              <a:rPr lang="en-US" sz="2800" dirty="0" err="1" smtClean="0"/>
              <a:t>dữ</a:t>
            </a:r>
            <a:r>
              <a:rPr lang="en-US" sz="2800" dirty="0" smtClean="0"/>
              <a:t> </a:t>
            </a:r>
            <a:r>
              <a:rPr lang="en-US" sz="2800" dirty="0" err="1" smtClean="0"/>
              <a:t>liệu</a:t>
            </a:r>
            <a:r>
              <a:rPr lang="en-US" sz="2800" dirty="0" smtClean="0"/>
              <a:t>:</a:t>
            </a:r>
          </a:p>
          <a:p>
            <a:pPr lvl="2" algn="just"/>
            <a:r>
              <a:rPr lang="en-US" dirty="0" err="1" smtClean="0">
                <a:cs typeface="Calibri" pitchFamily="34" charset="0"/>
              </a:rPr>
              <a:t>Xử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lý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với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dữ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liệu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thuộc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tính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liên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tục</a:t>
            </a:r>
            <a:r>
              <a:rPr lang="en-US" dirty="0" smtClean="0">
                <a:cs typeface="Calibri" pitchFamily="34" charset="0"/>
              </a:rPr>
              <a:t>:</a:t>
            </a:r>
          </a:p>
          <a:p>
            <a:pPr lvl="3" algn="just"/>
            <a:r>
              <a:rPr lang="en-US" dirty="0" err="1" smtClean="0">
                <a:cs typeface="Calibri" pitchFamily="34" charset="0"/>
              </a:rPr>
              <a:t>Sử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dụng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kiểm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tra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dạng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nhị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phân</a:t>
            </a:r>
            <a:r>
              <a:rPr lang="en-US" dirty="0" smtClean="0">
                <a:cs typeface="Calibri" pitchFamily="34" charset="0"/>
              </a:rPr>
              <a:t>: value(V) &lt; h </a:t>
            </a:r>
            <a:r>
              <a:rPr lang="en-US" dirty="0" err="1" smtClean="0">
                <a:cs typeface="Calibri" pitchFamily="34" charset="0"/>
              </a:rPr>
              <a:t>với</a:t>
            </a:r>
            <a:r>
              <a:rPr lang="en-US" dirty="0" smtClean="0">
                <a:cs typeface="Calibri" pitchFamily="34" charset="0"/>
              </a:rPr>
              <a:t> h </a:t>
            </a:r>
            <a:r>
              <a:rPr lang="en-US" dirty="0" err="1" smtClean="0">
                <a:cs typeface="Calibri" pitchFamily="34" charset="0"/>
              </a:rPr>
              <a:t>là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hằng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số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ngưỡng</a:t>
            </a:r>
            <a:r>
              <a:rPr lang="en-US" dirty="0" smtClean="0">
                <a:cs typeface="Calibri" pitchFamily="34" charset="0"/>
              </a:rPr>
              <a:t> (threshold)</a:t>
            </a:r>
            <a:endParaRPr lang="en-US" dirty="0">
              <a:cs typeface="Calibri" pitchFamily="34" charset="0"/>
            </a:endParaRPr>
          </a:p>
          <a:p>
            <a:pPr lvl="3" algn="just"/>
            <a:r>
              <a:rPr lang="en-US" dirty="0" smtClean="0">
                <a:cs typeface="Calibri" pitchFamily="34" charset="0"/>
              </a:rPr>
              <a:t>h </a:t>
            </a:r>
            <a:r>
              <a:rPr lang="en-US" dirty="0" err="1" smtClean="0">
                <a:cs typeface="Calibri" pitchFamily="34" charset="0"/>
              </a:rPr>
              <a:t>được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tìm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bằng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cách</a:t>
            </a:r>
            <a:r>
              <a:rPr lang="en-US" dirty="0" smtClean="0">
                <a:cs typeface="Calibri" pitchFamily="34" charset="0"/>
              </a:rPr>
              <a:t>:</a:t>
            </a:r>
          </a:p>
          <a:p>
            <a:pPr lvl="4"/>
            <a:r>
              <a:rPr lang="vi-VN" dirty="0">
                <a:latin typeface="Calibri" pitchFamily="34" charset="0"/>
                <a:cs typeface="Calibri" pitchFamily="34" charset="0"/>
              </a:rPr>
              <a:t>Quick sort sắp xếp các case trong </a:t>
            </a:r>
            <a:r>
              <a:rPr lang="en-US" dirty="0">
                <a:latin typeface="Calibri" pitchFamily="34" charset="0"/>
                <a:cs typeface="Calibri" pitchFamily="34" charset="0"/>
              </a:rPr>
              <a:t>S</a:t>
            </a:r>
            <a:r>
              <a:rPr lang="vi-VN" dirty="0">
                <a:latin typeface="Calibri" pitchFamily="34" charset="0"/>
                <a:cs typeface="Calibri" pitchFamily="34" charset="0"/>
              </a:rPr>
              <a:t> theo các giá trị của thuộc tính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vi-VN" dirty="0">
                <a:latin typeface="Calibri" pitchFamily="34" charset="0"/>
                <a:cs typeface="Calibri" pitchFamily="34" charset="0"/>
              </a:rPr>
              <a:t>liên tục V đang xét</a:t>
            </a:r>
            <a:r>
              <a:rPr lang="en-US" dirty="0">
                <a:latin typeface="Calibri" pitchFamily="34" charset="0"/>
                <a:cs typeface="Calibri" pitchFamily="34" charset="0"/>
              </a:rPr>
              <a:t> =&gt;</a:t>
            </a:r>
            <a:r>
              <a:rPr lang="vi-VN" dirty="0">
                <a:latin typeface="Calibri" pitchFamily="34" charset="0"/>
                <a:cs typeface="Calibri" pitchFamily="34" charset="0"/>
              </a:rPr>
              <a:t>V = {v1, v2, …, </a:t>
            </a:r>
            <a:r>
              <a:rPr lang="vi-VN" dirty="0" smtClean="0">
                <a:latin typeface="Calibri" pitchFamily="34" charset="0"/>
                <a:cs typeface="Calibri" pitchFamily="34" charset="0"/>
              </a:rPr>
              <a:t>vm}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lvl="4"/>
            <a:r>
              <a:rPr lang="en-US" dirty="0" smtClean="0">
                <a:latin typeface="Calibri" pitchFamily="34" charset="0"/>
                <a:cs typeface="Calibri" pitchFamily="34" charset="0"/>
              </a:rPr>
              <a:t>h</a:t>
            </a:r>
            <a:r>
              <a:rPr lang="vi-VN" sz="1600" dirty="0">
                <a:latin typeface="Calibri" pitchFamily="34" charset="0"/>
                <a:cs typeface="Calibri" pitchFamily="34" charset="0"/>
              </a:rPr>
              <a:t>i</a:t>
            </a:r>
            <a:r>
              <a:rPr lang="vi-VN" dirty="0">
                <a:latin typeface="Calibri" pitchFamily="34" charset="0"/>
                <a:cs typeface="Calibri" pitchFamily="34" charset="0"/>
              </a:rPr>
              <a:t> = (v</a:t>
            </a:r>
            <a:r>
              <a:rPr lang="vi-VN" sz="1600" dirty="0">
                <a:latin typeface="Calibri" pitchFamily="34" charset="0"/>
                <a:cs typeface="Calibri" pitchFamily="34" charset="0"/>
              </a:rPr>
              <a:t>i</a:t>
            </a:r>
            <a:r>
              <a:rPr lang="vi-VN" dirty="0">
                <a:latin typeface="Calibri" pitchFamily="34" charset="0"/>
                <a:cs typeface="Calibri" pitchFamily="34" charset="0"/>
              </a:rPr>
              <a:t> + v</a:t>
            </a:r>
            <a:r>
              <a:rPr lang="en-US" dirty="0">
                <a:latin typeface="Calibri" pitchFamily="34" charset="0"/>
                <a:cs typeface="Calibri" pitchFamily="34" charset="0"/>
              </a:rPr>
              <a:t>(</a:t>
            </a:r>
            <a:r>
              <a:rPr lang="vi-VN" sz="1600" dirty="0">
                <a:latin typeface="Calibri" pitchFamily="34" charset="0"/>
                <a:cs typeface="Calibri" pitchFamily="34" charset="0"/>
              </a:rPr>
              <a:t>i</a:t>
            </a:r>
            <a:r>
              <a:rPr lang="vi-VN" dirty="0">
                <a:latin typeface="Calibri" pitchFamily="34" charset="0"/>
                <a:cs typeface="Calibri" pitchFamily="34" charset="0"/>
              </a:rPr>
              <a:t>+1</a:t>
            </a:r>
            <a:r>
              <a:rPr lang="en-US" dirty="0">
                <a:latin typeface="Calibri" pitchFamily="34" charset="0"/>
                <a:cs typeface="Calibri" pitchFamily="34" charset="0"/>
              </a:rPr>
              <a:t>)</a:t>
            </a:r>
            <a:r>
              <a:rPr lang="vi-VN" dirty="0">
                <a:latin typeface="Calibri" pitchFamily="34" charset="0"/>
                <a:cs typeface="Calibri" pitchFamily="34" charset="0"/>
              </a:rPr>
              <a:t>)/2. Test phân chia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dữ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liệu</a:t>
            </a:r>
            <a:r>
              <a:rPr lang="en-US" dirty="0">
                <a:latin typeface="Calibri" pitchFamily="34" charset="0"/>
                <a:cs typeface="Calibri" pitchFamily="34" charset="0"/>
              </a:rPr>
              <a:t>:</a:t>
            </a:r>
            <a:r>
              <a:rPr lang="vi-VN" dirty="0">
                <a:latin typeface="Calibri" pitchFamily="34" charset="0"/>
                <a:cs typeface="Calibri" pitchFamily="34" charset="0"/>
              </a:rPr>
              <a:t>V &lt;= </a:t>
            </a:r>
            <a:r>
              <a:rPr lang="en-US" dirty="0">
                <a:latin typeface="Calibri" pitchFamily="34" charset="0"/>
                <a:cs typeface="Calibri" pitchFamily="34" charset="0"/>
              </a:rPr>
              <a:t>h</a:t>
            </a:r>
            <a:r>
              <a:rPr lang="vi-VN" dirty="0">
                <a:latin typeface="Calibri" pitchFamily="34" charset="0"/>
                <a:cs typeface="Calibri" pitchFamily="34" charset="0"/>
              </a:rPr>
              <a:t>i hay </a:t>
            </a:r>
            <a:r>
              <a:rPr lang="vi-VN" dirty="0" smtClean="0">
                <a:latin typeface="Calibri" pitchFamily="34" charset="0"/>
                <a:cs typeface="Calibri" pitchFamily="34" charset="0"/>
              </a:rPr>
              <a:t>V&gt;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h</a:t>
            </a:r>
            <a:r>
              <a:rPr lang="vi-VN" dirty="0">
                <a:latin typeface="Calibri" pitchFamily="34" charset="0"/>
                <a:cs typeface="Calibri" pitchFamily="34" charset="0"/>
              </a:rPr>
              <a:t>i</a:t>
            </a:r>
            <a:r>
              <a:rPr lang="en-US" dirty="0">
                <a:latin typeface="Calibri" pitchFamily="34" charset="0"/>
                <a:cs typeface="Calibri" pitchFamily="34" charset="0"/>
              </a:rPr>
              <a:t> =&gt; chia V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thành</a:t>
            </a:r>
            <a:r>
              <a:rPr lang="en-US" dirty="0">
                <a:latin typeface="Calibri" pitchFamily="34" charset="0"/>
                <a:cs typeface="Calibri" pitchFamily="34" charset="0"/>
              </a:rPr>
              <a:t>  V1={v1,v2,…, v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i</a:t>
            </a:r>
            <a:r>
              <a:rPr lang="en-US" dirty="0">
                <a:latin typeface="Calibri" pitchFamily="34" charset="0"/>
                <a:cs typeface="Calibri" pitchFamily="34" charset="0"/>
              </a:rPr>
              <a:t>}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và</a:t>
            </a:r>
            <a:r>
              <a:rPr lang="en-US" dirty="0">
                <a:latin typeface="Calibri" pitchFamily="34" charset="0"/>
                <a:cs typeface="Calibri" pitchFamily="34" charset="0"/>
              </a:rPr>
              <a:t> 			V2 = {vi+1, vi+2, …,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vm</a:t>
            </a:r>
            <a:r>
              <a:rPr lang="en-US" dirty="0">
                <a:latin typeface="Calibri" pitchFamily="34" charset="0"/>
                <a:cs typeface="Calibri" pitchFamily="34" charset="0"/>
              </a:rPr>
              <a:t>}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và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có</a:t>
            </a:r>
            <a:r>
              <a:rPr lang="en-US" dirty="0">
                <a:latin typeface="Calibri" pitchFamily="34" charset="0"/>
                <a:cs typeface="Calibri" pitchFamily="34" charset="0"/>
              </a:rPr>
              <a:t> h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i</a:t>
            </a:r>
            <a:r>
              <a:rPr lang="en-US" dirty="0">
                <a:latin typeface="Calibri" pitchFamily="34" charset="0"/>
                <a:cs typeface="Calibri" pitchFamily="34" charset="0"/>
              </a:rPr>
              <a:t> (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i=1…m-1)</a:t>
            </a:r>
          </a:p>
          <a:p>
            <a:pPr lvl="4"/>
            <a:r>
              <a:rPr lang="en-US" dirty="0" smtClean="0">
                <a:latin typeface="Calibri" pitchFamily="34" charset="0"/>
                <a:cs typeface="Calibri" pitchFamily="34" charset="0"/>
              </a:rPr>
              <a:t>T</a:t>
            </a:r>
            <a:r>
              <a:rPr lang="vi-VN" dirty="0">
                <a:latin typeface="Calibri" pitchFamily="34" charset="0"/>
                <a:cs typeface="Calibri" pitchFamily="34" charset="0"/>
              </a:rPr>
              <a:t>ính </a:t>
            </a:r>
            <a:r>
              <a:rPr lang="vi-VN" i="1" dirty="0">
                <a:latin typeface="Calibri" pitchFamily="34" charset="0"/>
                <a:cs typeface="Calibri" pitchFamily="34" charset="0"/>
              </a:rPr>
              <a:t>Information gain </a:t>
            </a:r>
            <a:r>
              <a:rPr lang="vi-VN" dirty="0">
                <a:latin typeface="Calibri" pitchFamily="34" charset="0"/>
                <a:cs typeface="Calibri" pitchFamily="34" charset="0"/>
              </a:rPr>
              <a:t>hay G</a:t>
            </a:r>
            <a:r>
              <a:rPr lang="vi-VN" i="1" dirty="0">
                <a:latin typeface="Calibri" pitchFamily="34" charset="0"/>
                <a:cs typeface="Calibri" pitchFamily="34" charset="0"/>
              </a:rPr>
              <a:t>ain ratio </a:t>
            </a:r>
            <a:r>
              <a:rPr lang="vi-VN" dirty="0">
                <a:latin typeface="Calibri" pitchFamily="34" charset="0"/>
                <a:cs typeface="Calibri" pitchFamily="34" charset="0"/>
              </a:rPr>
              <a:t>với từng </a:t>
            </a:r>
            <a:r>
              <a:rPr lang="en-US" dirty="0">
                <a:latin typeface="Calibri" pitchFamily="34" charset="0"/>
                <a:cs typeface="Calibri" pitchFamily="34" charset="0"/>
              </a:rPr>
              <a:t>hi</a:t>
            </a:r>
            <a:r>
              <a:rPr lang="vi-VN" dirty="0">
                <a:latin typeface="Calibri" pitchFamily="34" charset="0"/>
                <a:cs typeface="Calibri" pitchFamily="34" charset="0"/>
              </a:rPr>
              <a:t>. Ngưỡng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vi-VN" dirty="0">
                <a:latin typeface="Calibri" pitchFamily="34" charset="0"/>
                <a:cs typeface="Calibri" pitchFamily="34" charset="0"/>
              </a:rPr>
              <a:t>có giá trị của </a:t>
            </a:r>
            <a:r>
              <a:rPr lang="vi-VN" i="1" dirty="0">
                <a:latin typeface="Calibri" pitchFamily="34" charset="0"/>
                <a:cs typeface="Calibri" pitchFamily="34" charset="0"/>
              </a:rPr>
              <a:t>Information gain </a:t>
            </a:r>
            <a:r>
              <a:rPr lang="vi-VN" dirty="0">
                <a:latin typeface="Calibri" pitchFamily="34" charset="0"/>
                <a:cs typeface="Calibri" pitchFamily="34" charset="0"/>
              </a:rPr>
              <a:t>hay </a:t>
            </a:r>
            <a:r>
              <a:rPr lang="vi-VN" i="1" dirty="0">
                <a:latin typeface="Calibri" pitchFamily="34" charset="0"/>
                <a:cs typeface="Calibri" pitchFamily="34" charset="0"/>
              </a:rPr>
              <a:t>Gain ratio </a:t>
            </a:r>
            <a:r>
              <a:rPr lang="vi-VN" dirty="0">
                <a:latin typeface="Calibri" pitchFamily="34" charset="0"/>
                <a:cs typeface="Calibri" pitchFamily="34" charset="0"/>
              </a:rPr>
              <a:t>lớn nhất sẽ được chọn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vi-VN" dirty="0">
                <a:latin typeface="Calibri" pitchFamily="34" charset="0"/>
                <a:cs typeface="Calibri" pitchFamily="34" charset="0"/>
              </a:rPr>
              <a:t>làm ngưỡng phân chia của thuộc tính </a:t>
            </a:r>
            <a:r>
              <a:rPr lang="vi-VN" dirty="0" smtClean="0">
                <a:latin typeface="Calibri" pitchFamily="34" charset="0"/>
                <a:cs typeface="Calibri" pitchFamily="34" charset="0"/>
              </a:rPr>
              <a:t>đó</a:t>
            </a:r>
            <a:r>
              <a:rPr lang="en-US" dirty="0">
                <a:latin typeface="Calibri" pitchFamily="34" charset="0"/>
                <a:cs typeface="Calibri" pitchFamily="34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E79E-4069-4D16-ACDD-4F9B8EC503E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26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C4.5 </a:t>
            </a:r>
            <a:r>
              <a:rPr lang="en-US" dirty="0" err="1" smtClean="0"/>
              <a:t>và</a:t>
            </a:r>
            <a:r>
              <a:rPr lang="en-US" dirty="0" smtClean="0"/>
              <a:t> C5.0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err="1" smtClean="0"/>
              <a:t>Luật</a:t>
            </a:r>
            <a:r>
              <a:rPr lang="en-US" dirty="0" smtClean="0"/>
              <a:t>: C5.0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, </a:t>
            </a:r>
            <a:r>
              <a:rPr lang="en-US" dirty="0" err="1" smtClean="0"/>
              <a:t>nhanh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, </a:t>
            </a:r>
            <a:r>
              <a:rPr lang="en-US" dirty="0" err="1" smtClean="0"/>
              <a:t>tốn</a:t>
            </a:r>
            <a:r>
              <a:rPr lang="en-US" dirty="0" smtClean="0"/>
              <a:t> </a:t>
            </a:r>
            <a:r>
              <a:rPr lang="en-US" dirty="0" err="1" smtClean="0"/>
              <a:t>ít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: </a:t>
            </a:r>
            <a:r>
              <a:rPr lang="en-US" dirty="0" err="1" smtClean="0"/>
              <a:t>nhanh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,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499241"/>
            <a:ext cx="4676775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791200" y="3124200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Blue: C5.0</a:t>
            </a:r>
            <a:endParaRPr lang="en-US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572000"/>
            <a:ext cx="478155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E79E-4069-4D16-ACDD-4F9B8EC503E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0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C4.5 </a:t>
            </a:r>
            <a:r>
              <a:rPr lang="en-US" dirty="0" err="1" smtClean="0"/>
              <a:t>và</a:t>
            </a:r>
            <a:r>
              <a:rPr lang="en-US" dirty="0" smtClean="0"/>
              <a:t> C5.0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Boost: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đoán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: </a:t>
            </a:r>
            <a:r>
              <a:rPr lang="en-US" dirty="0" err="1" smtClean="0"/>
              <a:t>vd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err="1"/>
              <a:t>,</a:t>
            </a:r>
            <a:r>
              <a:rPr lang="en-US" dirty="0" err="1" smtClean="0"/>
              <a:t>tháng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791200" y="2749369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Blue: C5.0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749369"/>
            <a:ext cx="3562350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E79E-4069-4D16-ACDD-4F9B8EC503E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endParaRPr lang="en-US" dirty="0" smtClean="0"/>
          </a:p>
          <a:p>
            <a:pPr algn="just"/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US" dirty="0" smtClean="0"/>
          </a:p>
          <a:p>
            <a:pPr lvl="1" algn="just"/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C4.5</a:t>
            </a:r>
          </a:p>
          <a:p>
            <a:pPr lvl="1" algn="just"/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endParaRPr lang="en-US" dirty="0" smtClean="0"/>
          </a:p>
          <a:p>
            <a:pPr lvl="1" algn="just"/>
            <a:r>
              <a:rPr lang="en-US" dirty="0" err="1"/>
              <a:t>Pseudocode</a:t>
            </a:r>
            <a:r>
              <a:rPr lang="en-US" dirty="0"/>
              <a:t>,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chống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vừa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chống</a:t>
            </a:r>
            <a:r>
              <a:rPr lang="en-US" dirty="0" smtClean="0"/>
              <a:t> </a:t>
            </a:r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err="1" smtClean="0"/>
              <a:t>Chuyển</a:t>
            </a:r>
            <a:r>
              <a:rPr lang="en-US" dirty="0" smtClean="0"/>
              <a:t> sang </a:t>
            </a:r>
            <a:r>
              <a:rPr lang="en-US" dirty="0" err="1" smtClean="0"/>
              <a:t>luật</a:t>
            </a:r>
            <a:endParaRPr lang="en-US" dirty="0"/>
          </a:p>
          <a:p>
            <a:pPr lvl="1" algn="just"/>
            <a:r>
              <a:rPr lang="en-US" dirty="0" err="1"/>
              <a:t>Ứ</a:t>
            </a:r>
            <a:r>
              <a:rPr lang="en-US" dirty="0" err="1" smtClean="0"/>
              <a:t>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.</a:t>
            </a:r>
            <a:endParaRPr lang="en-US" dirty="0"/>
          </a:p>
          <a:p>
            <a:pPr lvl="1" algn="just"/>
            <a:r>
              <a:rPr lang="en-US" dirty="0" smtClean="0"/>
              <a:t>C4.5 </a:t>
            </a:r>
            <a:r>
              <a:rPr lang="en-US" dirty="0" err="1" smtClean="0"/>
              <a:t>và</a:t>
            </a:r>
            <a:r>
              <a:rPr lang="en-US" dirty="0" smtClean="0"/>
              <a:t> See5/C5.0</a:t>
            </a:r>
          </a:p>
          <a:p>
            <a:pPr lvl="1" algn="just"/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E79E-4069-4D16-ACDD-4F9B8EC503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89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Cây</a:t>
            </a:r>
            <a:r>
              <a:rPr lang="en-US" dirty="0"/>
              <a:t> </a:t>
            </a:r>
            <a:r>
              <a:rPr lang="en-US" dirty="0" err="1" smtClean="0"/>
              <a:t>ổn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Tần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data case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thấp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so </a:t>
            </a:r>
            <a:r>
              <a:rPr lang="en-US" dirty="0" err="1" smtClean="0"/>
              <a:t>với</a:t>
            </a:r>
            <a:r>
              <a:rPr lang="en-US" dirty="0" smtClean="0"/>
              <a:t> data case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nhìn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VD: </a:t>
            </a:r>
            <a:r>
              <a:rPr lang="en-US" dirty="0" err="1" smtClean="0"/>
              <a:t>với</a:t>
            </a:r>
            <a:r>
              <a:rPr lang="en-US" dirty="0" smtClean="0"/>
              <a:t> 20k case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, </a:t>
            </a:r>
            <a:r>
              <a:rPr lang="en-US" dirty="0" err="1" smtClean="0"/>
              <a:t>tỉ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4%,</a:t>
            </a:r>
          </a:p>
          <a:p>
            <a:pPr lvl="2"/>
            <a:r>
              <a:rPr lang="en-US" dirty="0" err="1" smtClean="0"/>
              <a:t>Cũng</a:t>
            </a:r>
            <a:r>
              <a:rPr lang="en-US" dirty="0" smtClean="0"/>
              <a:t> 20k case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1 case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, </a:t>
            </a:r>
            <a:r>
              <a:rPr lang="en-US" dirty="0" err="1" smtClean="0"/>
              <a:t>tỉ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11,7%  </a:t>
            </a:r>
          </a:p>
          <a:p>
            <a:pPr lvl="1"/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: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tỉ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xấp</a:t>
            </a:r>
            <a:r>
              <a:rPr lang="en-US" dirty="0" smtClean="0"/>
              <a:t> </a:t>
            </a:r>
            <a:r>
              <a:rPr lang="en-US" dirty="0" err="1" smtClean="0"/>
              <a:t>xỉ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2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ly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chia </a:t>
            </a:r>
            <a:r>
              <a:rPr lang="en-US" dirty="0" err="1" smtClean="0"/>
              <a:t>cắt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,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?</a:t>
            </a:r>
          </a:p>
          <a:p>
            <a:pPr lvl="2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E79E-4069-4D16-ACDD-4F9B8EC503E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01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 algn="just"/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Thùy</a:t>
            </a:r>
            <a:r>
              <a:rPr lang="en-US" dirty="0"/>
              <a:t> </a:t>
            </a:r>
            <a:r>
              <a:rPr lang="en-US" dirty="0" err="1"/>
              <a:t>Linh</a:t>
            </a:r>
            <a:r>
              <a:rPr lang="en-US" dirty="0"/>
              <a:t> (2005).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, </a:t>
            </a:r>
            <a:r>
              <a:rPr lang="en-US" i="1" dirty="0" err="1"/>
              <a:t>Khóa</a:t>
            </a:r>
            <a:r>
              <a:rPr lang="en-US" i="1" dirty="0"/>
              <a:t> </a:t>
            </a:r>
            <a:r>
              <a:rPr lang="en-US" i="1" dirty="0" err="1"/>
              <a:t>luận</a:t>
            </a:r>
            <a:r>
              <a:rPr lang="en-US" i="1" dirty="0"/>
              <a:t> </a:t>
            </a:r>
            <a:r>
              <a:rPr lang="en-US" i="1" dirty="0" err="1"/>
              <a:t>tốt</a:t>
            </a:r>
            <a:r>
              <a:rPr lang="en-US" i="1" dirty="0"/>
              <a:t> </a:t>
            </a:r>
            <a:r>
              <a:rPr lang="en-US" i="1" dirty="0" err="1"/>
              <a:t>nghiệp</a:t>
            </a:r>
            <a:r>
              <a:rPr lang="en-US" i="1" dirty="0"/>
              <a:t> </a:t>
            </a:r>
            <a:r>
              <a:rPr lang="en-US" i="1" dirty="0" err="1"/>
              <a:t>đại</a:t>
            </a:r>
            <a:r>
              <a:rPr lang="en-US" i="1" dirty="0"/>
              <a:t> </a:t>
            </a:r>
            <a:r>
              <a:rPr lang="en-US" i="1" dirty="0" err="1"/>
              <a:t>học</a:t>
            </a:r>
            <a:r>
              <a:rPr lang="en-US" dirty="0"/>
              <a:t>,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, 2005.</a:t>
            </a:r>
            <a:endParaRPr lang="en-US" dirty="0" smtClean="0"/>
          </a:p>
          <a:p>
            <a:pPr lvl="1" algn="just"/>
            <a:r>
              <a:rPr lang="en-US" dirty="0" smtClean="0"/>
              <a:t>[</a:t>
            </a:r>
            <a:r>
              <a:rPr lang="en-US" dirty="0"/>
              <a:t>WKQ08] </a:t>
            </a:r>
            <a:r>
              <a:rPr lang="en-US" dirty="0" err="1"/>
              <a:t>Xindong</a:t>
            </a:r>
            <a:r>
              <a:rPr lang="en-US" dirty="0"/>
              <a:t> Wu, </a:t>
            </a:r>
            <a:r>
              <a:rPr lang="en-US" dirty="0" err="1"/>
              <a:t>Vipin</a:t>
            </a:r>
            <a:r>
              <a:rPr lang="en-US" dirty="0"/>
              <a:t> Kumar, J. Ross Quinlan, </a:t>
            </a:r>
            <a:r>
              <a:rPr lang="en-US" dirty="0" err="1"/>
              <a:t>Joydeep</a:t>
            </a:r>
            <a:r>
              <a:rPr lang="en-US" dirty="0"/>
              <a:t> </a:t>
            </a:r>
            <a:r>
              <a:rPr lang="en-US" dirty="0" err="1"/>
              <a:t>Ghosh</a:t>
            </a:r>
            <a:r>
              <a:rPr lang="en-US" dirty="0"/>
              <a:t>, </a:t>
            </a:r>
            <a:r>
              <a:rPr lang="en-US" dirty="0" err="1"/>
              <a:t>Qiang</a:t>
            </a:r>
            <a:r>
              <a:rPr lang="en-US" dirty="0"/>
              <a:t> Yang, Hiroshi </a:t>
            </a:r>
            <a:r>
              <a:rPr lang="en-US" dirty="0" err="1"/>
              <a:t>Motoda</a:t>
            </a:r>
            <a:r>
              <a:rPr lang="en-US" dirty="0"/>
              <a:t>, Geoffrey J. McLachlan, Angus Ng, Bing Liu, Philip S. Yu , </a:t>
            </a:r>
            <a:r>
              <a:rPr lang="en-US" dirty="0" err="1"/>
              <a:t>Zhi-Hua</a:t>
            </a:r>
            <a:r>
              <a:rPr lang="en-US" dirty="0"/>
              <a:t> Zhou, Michael Steinbach, David J. Hand, Dan Steinberg (2008). Top 10 algorithms in data mining, </a:t>
            </a:r>
            <a:r>
              <a:rPr lang="en-US" i="1" dirty="0" err="1"/>
              <a:t>Knowl</a:t>
            </a:r>
            <a:r>
              <a:rPr lang="en-US" i="1" dirty="0"/>
              <a:t> </a:t>
            </a:r>
            <a:r>
              <a:rPr lang="en-US" i="1" dirty="0" err="1"/>
              <a:t>Inf</a:t>
            </a:r>
            <a:r>
              <a:rPr lang="en-US" i="1" dirty="0"/>
              <a:t> </a:t>
            </a:r>
            <a:r>
              <a:rPr lang="en-US" i="1" dirty="0" err="1"/>
              <a:t>Syst</a:t>
            </a:r>
            <a:r>
              <a:rPr lang="en-US" i="1" dirty="0"/>
              <a:t> (2008)</a:t>
            </a:r>
            <a:r>
              <a:rPr lang="en-US" dirty="0"/>
              <a:t> 14:1–37</a:t>
            </a:r>
          </a:p>
          <a:p>
            <a:pPr lvl="1" algn="just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rulequest.com/see5-comparison.html</a:t>
            </a:r>
            <a:endParaRPr lang="en-US" dirty="0" smtClean="0"/>
          </a:p>
          <a:p>
            <a:pPr lvl="1" algn="just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en.wikipedia.org/wiki/ID3_algorithm</a:t>
            </a:r>
            <a:endParaRPr lang="en-US" dirty="0" smtClean="0"/>
          </a:p>
          <a:p>
            <a:pPr lvl="1" algn="just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en.wikipedia.org/wiki/C4.5_algorithm</a:t>
            </a:r>
            <a:endParaRPr lang="en-US" dirty="0"/>
          </a:p>
          <a:p>
            <a:pPr lvl="1" algn="just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en.wikipedia.org/wiki/Decision_tree</a:t>
            </a:r>
            <a:endParaRPr lang="en-US" dirty="0" smtClean="0"/>
          </a:p>
          <a:p>
            <a:pPr lvl="1" algn="just"/>
            <a:endParaRPr lang="en-US" dirty="0" smtClean="0"/>
          </a:p>
          <a:p>
            <a:pPr lvl="1" algn="just"/>
            <a:endParaRPr lang="en-US" dirty="0"/>
          </a:p>
          <a:p>
            <a:pPr lvl="1" algn="just"/>
            <a:endParaRPr lang="en-US" dirty="0"/>
          </a:p>
          <a:p>
            <a:pPr lvl="1" algn="just"/>
            <a:endParaRPr lang="en-US" dirty="0" smtClean="0"/>
          </a:p>
          <a:p>
            <a:pPr lvl="1" algn="just"/>
            <a:endParaRPr lang="en-US" dirty="0"/>
          </a:p>
          <a:p>
            <a:pPr lvl="1" algn="just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E79E-4069-4D16-ACDD-4F9B8EC503E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76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err="1" smtClean="0"/>
              <a:t>Cảm</a:t>
            </a:r>
            <a:r>
              <a:rPr lang="en-US" sz="4400" dirty="0" smtClean="0"/>
              <a:t> </a:t>
            </a:r>
            <a:r>
              <a:rPr lang="en-US" sz="4400" dirty="0" err="1" smtClean="0"/>
              <a:t>ơn</a:t>
            </a:r>
            <a:r>
              <a:rPr lang="en-US" sz="4400" dirty="0" smtClean="0"/>
              <a:t> </a:t>
            </a:r>
            <a:r>
              <a:rPr lang="en-US" sz="4400" dirty="0" err="1" smtClean="0"/>
              <a:t>thầy</a:t>
            </a:r>
            <a:r>
              <a:rPr lang="en-US" sz="4400" dirty="0" smtClean="0"/>
              <a:t>, </a:t>
            </a:r>
            <a:r>
              <a:rPr lang="en-US" sz="4400" dirty="0" err="1" smtClean="0"/>
              <a:t>anh</a:t>
            </a:r>
            <a:r>
              <a:rPr lang="en-US" sz="4400" dirty="0" smtClean="0"/>
              <a:t> </a:t>
            </a:r>
            <a:r>
              <a:rPr lang="en-US" sz="4400" dirty="0" err="1" smtClean="0"/>
              <a:t>chị</a:t>
            </a:r>
            <a:r>
              <a:rPr lang="en-US" sz="4400" dirty="0" smtClean="0"/>
              <a:t> </a:t>
            </a:r>
            <a:r>
              <a:rPr lang="en-US" sz="4400" dirty="0" err="1" smtClean="0"/>
              <a:t>và</a:t>
            </a:r>
            <a:r>
              <a:rPr lang="en-US" sz="4400" dirty="0" smtClean="0"/>
              <a:t> </a:t>
            </a:r>
            <a:r>
              <a:rPr lang="en-US" sz="4400" dirty="0" err="1" smtClean="0"/>
              <a:t>các</a:t>
            </a:r>
            <a:r>
              <a:rPr lang="en-US" sz="4400" dirty="0" smtClean="0"/>
              <a:t> </a:t>
            </a:r>
            <a:r>
              <a:rPr lang="en-US" sz="4400" dirty="0" err="1" smtClean="0"/>
              <a:t>bạn</a:t>
            </a:r>
            <a:endParaRPr lang="en-US" sz="4400" dirty="0" smtClean="0"/>
          </a:p>
          <a:p>
            <a:pPr marL="0" indent="0" algn="ctr">
              <a:buNone/>
            </a:pPr>
            <a:r>
              <a:rPr lang="en-US" sz="4400" dirty="0" smtClean="0"/>
              <a:t> </a:t>
            </a:r>
            <a:r>
              <a:rPr lang="en-US" sz="4400" dirty="0" err="1" smtClean="0"/>
              <a:t>đã</a:t>
            </a:r>
            <a:r>
              <a:rPr lang="en-US" sz="4400" dirty="0" smtClean="0"/>
              <a:t> </a:t>
            </a:r>
            <a:r>
              <a:rPr lang="en-US" sz="4400" dirty="0" err="1" smtClean="0"/>
              <a:t>theo</a:t>
            </a:r>
            <a:r>
              <a:rPr lang="en-US" sz="4400" dirty="0" smtClean="0"/>
              <a:t> </a:t>
            </a:r>
            <a:r>
              <a:rPr lang="en-US" sz="4400" dirty="0" err="1" smtClean="0"/>
              <a:t>dõi</a:t>
            </a:r>
            <a:r>
              <a:rPr lang="en-US" sz="4400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E79E-4069-4D16-ACDD-4F9B8EC503E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72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Thuật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: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:</a:t>
            </a:r>
          </a:p>
        </p:txBody>
      </p:sp>
      <p:sp>
        <p:nvSpPr>
          <p:cNvPr id="4" name="Oval 3"/>
          <p:cNvSpPr/>
          <p:nvPr/>
        </p:nvSpPr>
        <p:spPr>
          <a:xfrm>
            <a:off x="4646629" y="3921592"/>
            <a:ext cx="762000" cy="762000"/>
          </a:xfrm>
          <a:prstGeom prst="ellipse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872899" y="2819400"/>
            <a:ext cx="1066800" cy="381000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5" idx="2"/>
            <a:endCxn id="4" idx="7"/>
          </p:cNvCxnSpPr>
          <p:nvPr/>
        </p:nvCxnSpPr>
        <p:spPr>
          <a:xfrm flipH="1">
            <a:off x="5297037" y="3200400"/>
            <a:ext cx="1109262" cy="832784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919274" y="4021400"/>
            <a:ext cx="1066800" cy="381000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246829" y="5334000"/>
            <a:ext cx="762000" cy="762000"/>
          </a:xfrm>
          <a:prstGeom prst="ellipse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969536" y="5334000"/>
            <a:ext cx="762000" cy="762000"/>
          </a:xfrm>
          <a:prstGeom prst="ellipse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5" idx="2"/>
            <a:endCxn id="10" idx="0"/>
          </p:cNvCxnSpPr>
          <p:nvPr/>
        </p:nvCxnSpPr>
        <p:spPr>
          <a:xfrm>
            <a:off x="6406299" y="3200400"/>
            <a:ext cx="1046375" cy="82100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2"/>
            <a:endCxn id="11" idx="7"/>
          </p:cNvCxnSpPr>
          <p:nvPr/>
        </p:nvCxnSpPr>
        <p:spPr>
          <a:xfrm flipH="1">
            <a:off x="6897237" y="4402400"/>
            <a:ext cx="555437" cy="1043192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2" idx="1"/>
          </p:cNvCxnSpPr>
          <p:nvPr/>
        </p:nvCxnSpPr>
        <p:spPr>
          <a:xfrm>
            <a:off x="7452674" y="4402400"/>
            <a:ext cx="628454" cy="1043192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131223" y="2831068"/>
            <a:ext cx="55015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Gốc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808407" y="4033184"/>
            <a:ext cx="127272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mtClean="0"/>
              <a:t>Node Trong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550575" y="4117926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</a:t>
            </a:r>
            <a:r>
              <a:rPr lang="en-US" dirty="0" err="1" smtClean="0"/>
              <a:t>Lá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135195" y="5515549"/>
            <a:ext cx="95410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Node </a:t>
            </a:r>
            <a:r>
              <a:rPr lang="en-US" dirty="0" err="1" smtClean="0"/>
              <a:t>Lá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873482" y="5515549"/>
            <a:ext cx="95410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Node </a:t>
            </a:r>
            <a:r>
              <a:rPr lang="en-US" dirty="0" err="1" smtClean="0"/>
              <a:t>Lá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04800" y="2819400"/>
            <a:ext cx="42457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itchFamily="34" charset="0"/>
              <a:buChar char="•"/>
            </a:pPr>
            <a:r>
              <a:rPr lang="en-US" sz="2400" dirty="0" err="1" smtClean="0"/>
              <a:t>Gốc</a:t>
            </a:r>
            <a:r>
              <a:rPr lang="en-US" sz="2400" dirty="0" smtClean="0"/>
              <a:t>: Node </a:t>
            </a:r>
            <a:r>
              <a:rPr lang="en-US" sz="2400" dirty="0" err="1" smtClean="0"/>
              <a:t>trên</a:t>
            </a:r>
            <a:r>
              <a:rPr lang="en-US" sz="2400" dirty="0" smtClean="0"/>
              <a:t> </a:t>
            </a:r>
            <a:r>
              <a:rPr lang="en-US" sz="2400" dirty="0" err="1" smtClean="0"/>
              <a:t>cùng</a:t>
            </a:r>
            <a:r>
              <a:rPr lang="en-US" sz="2400" dirty="0" smtClean="0"/>
              <a:t> </a:t>
            </a:r>
            <a:r>
              <a:rPr lang="en-US" sz="2400" dirty="0" err="1" smtClean="0"/>
              <a:t>cây</a:t>
            </a:r>
            <a:r>
              <a:rPr lang="en-US" sz="2400" dirty="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/>
              <a:t>Node </a:t>
            </a:r>
            <a:r>
              <a:rPr lang="en-US" sz="2400" dirty="0" err="1"/>
              <a:t>trong</a:t>
            </a:r>
            <a:r>
              <a:rPr lang="en-US" sz="2400" dirty="0"/>
              <a:t>: </a:t>
            </a:r>
            <a:r>
              <a:rPr lang="en-US" sz="2400" dirty="0" err="1"/>
              <a:t>biểu</a:t>
            </a:r>
            <a:r>
              <a:rPr lang="en-US" sz="2400" dirty="0"/>
              <a:t> </a:t>
            </a:r>
            <a:r>
              <a:rPr lang="en-US" sz="2400" dirty="0" err="1"/>
              <a:t>diễn</a:t>
            </a:r>
            <a:r>
              <a:rPr lang="en-US" sz="2400" dirty="0"/>
              <a:t> 1 </a:t>
            </a: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 </a:t>
            </a:r>
            <a:r>
              <a:rPr lang="en-US" sz="2400" dirty="0" err="1"/>
              <a:t>hoặc</a:t>
            </a:r>
            <a:r>
              <a:rPr lang="en-US" sz="2400" dirty="0"/>
              <a:t> 1 </a:t>
            </a:r>
            <a:r>
              <a:rPr lang="en-US" sz="2400" dirty="0" err="1"/>
              <a:t>thuộc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 smtClean="0"/>
              <a:t>đơn</a:t>
            </a:r>
            <a:endParaRPr lang="en-US" sz="24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Node </a:t>
            </a:r>
            <a:r>
              <a:rPr lang="en-US" sz="2400" dirty="0" err="1" smtClean="0"/>
              <a:t>lá</a:t>
            </a:r>
            <a:r>
              <a:rPr lang="en-US" sz="2400" dirty="0" smtClean="0"/>
              <a:t>: </a:t>
            </a:r>
            <a:r>
              <a:rPr lang="en-US" sz="2400" dirty="0" err="1" smtClean="0"/>
              <a:t>biểu</a:t>
            </a:r>
            <a:r>
              <a:rPr lang="en-US" sz="2400" dirty="0" smtClean="0"/>
              <a:t> </a:t>
            </a:r>
            <a:r>
              <a:rPr lang="en-US" sz="2400" dirty="0" err="1" smtClean="0"/>
              <a:t>diễn</a:t>
            </a:r>
            <a:r>
              <a:rPr lang="en-US" sz="2400" dirty="0" smtClean="0"/>
              <a:t> </a:t>
            </a:r>
            <a:r>
              <a:rPr lang="en-US" sz="2400" dirty="0" err="1" smtClean="0"/>
              <a:t>lớp</a:t>
            </a:r>
            <a:r>
              <a:rPr lang="en-US" sz="2400" dirty="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err="1" smtClean="0"/>
              <a:t>Nhánh</a:t>
            </a:r>
            <a:r>
              <a:rPr lang="en-US" sz="2400" dirty="0" smtClean="0"/>
              <a:t>: </a:t>
            </a: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quả</a:t>
            </a:r>
            <a:r>
              <a:rPr lang="en-US" sz="2400" dirty="0" smtClean="0"/>
              <a:t> </a:t>
            </a:r>
            <a:r>
              <a:rPr lang="en-US" sz="2400" dirty="0" err="1" smtClean="0"/>
              <a:t>kiểm</a:t>
            </a:r>
            <a:r>
              <a:rPr lang="en-US" sz="2400" dirty="0" smtClean="0"/>
              <a:t> </a:t>
            </a:r>
            <a:r>
              <a:rPr lang="en-US" sz="2400" dirty="0" err="1" smtClean="0"/>
              <a:t>tra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node </a:t>
            </a:r>
            <a:r>
              <a:rPr lang="en-US" sz="2400" dirty="0" err="1" smtClean="0"/>
              <a:t>trên</a:t>
            </a:r>
            <a:endParaRPr lang="en-US" sz="2400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7479402" y="4800600"/>
            <a:ext cx="80983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Nhánh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E79E-4069-4D16-ACDD-4F9B8EC503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5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E79E-4069-4D16-ACDD-4F9B8EC503EE}" type="slidenum">
              <a:rPr lang="en-US" smtClean="0"/>
              <a:t>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E:\LEARNING\NCKH\THESIS\Tolc Slide cay quyet dinh c45\vi du cay quyet din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48859"/>
            <a:ext cx="8505825" cy="479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352800" y="6139934"/>
            <a:ext cx="2089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937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err="1" smtClean="0">
                <a:cs typeface="Calibri" pitchFamily="34" charset="0"/>
              </a:rPr>
              <a:t>Xây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dựng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cây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quyết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định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gồm</a:t>
            </a:r>
            <a:r>
              <a:rPr lang="en-US" dirty="0" smtClean="0">
                <a:cs typeface="Calibri" pitchFamily="34" charset="0"/>
              </a:rPr>
              <a:t> 2 </a:t>
            </a:r>
            <a:r>
              <a:rPr lang="en-US" dirty="0" err="1" smtClean="0">
                <a:cs typeface="Calibri" pitchFamily="34" charset="0"/>
              </a:rPr>
              <a:t>bước</a:t>
            </a:r>
            <a:r>
              <a:rPr lang="en-US" dirty="0" smtClean="0">
                <a:cs typeface="Calibri" pitchFamily="34" charset="0"/>
              </a:rPr>
              <a:t>:</a:t>
            </a:r>
          </a:p>
          <a:p>
            <a:pPr lvl="1" algn="just"/>
            <a:r>
              <a:rPr lang="en-US" dirty="0" err="1" smtClean="0">
                <a:cs typeface="Calibri" pitchFamily="34" charset="0"/>
              </a:rPr>
              <a:t>Phát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triển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cây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quyết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định</a:t>
            </a:r>
            <a:r>
              <a:rPr lang="en-US" dirty="0" smtClean="0">
                <a:cs typeface="Calibri" pitchFamily="34" charset="0"/>
              </a:rPr>
              <a:t>: </a:t>
            </a:r>
            <a:r>
              <a:rPr lang="en-US" dirty="0" err="1" smtClean="0">
                <a:cs typeface="Calibri" pitchFamily="34" charset="0"/>
              </a:rPr>
              <a:t>đi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từ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gốc</a:t>
            </a:r>
            <a:r>
              <a:rPr lang="en-US" dirty="0" smtClean="0">
                <a:cs typeface="Calibri" pitchFamily="34" charset="0"/>
              </a:rPr>
              <a:t>, </a:t>
            </a:r>
            <a:r>
              <a:rPr lang="en-US" dirty="0" err="1" smtClean="0">
                <a:cs typeface="Calibri" pitchFamily="34" charset="0"/>
              </a:rPr>
              <a:t>đến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các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nhánh</a:t>
            </a:r>
            <a:r>
              <a:rPr lang="en-US" dirty="0" smtClean="0">
                <a:cs typeface="Calibri" pitchFamily="34" charset="0"/>
              </a:rPr>
              <a:t>, </a:t>
            </a:r>
            <a:r>
              <a:rPr lang="en-US" dirty="0" err="1" smtClean="0">
                <a:cs typeface="Calibri" pitchFamily="34" charset="0"/>
              </a:rPr>
              <a:t>phát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triển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quy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nạp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theo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hình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thức</a:t>
            </a:r>
            <a:r>
              <a:rPr lang="en-US" dirty="0" smtClean="0">
                <a:cs typeface="Calibri" pitchFamily="34" charset="0"/>
              </a:rPr>
              <a:t> chia </a:t>
            </a:r>
            <a:r>
              <a:rPr lang="en-US" dirty="0" err="1" smtClean="0">
                <a:cs typeface="Calibri" pitchFamily="34" charset="0"/>
              </a:rPr>
              <a:t>để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trị</a:t>
            </a:r>
            <a:r>
              <a:rPr lang="en-US" dirty="0" smtClean="0">
                <a:cs typeface="Calibri" pitchFamily="34" charset="0"/>
              </a:rPr>
              <a:t>.</a:t>
            </a:r>
          </a:p>
          <a:p>
            <a:pPr lvl="2"/>
            <a:r>
              <a:rPr lang="vi-VN" dirty="0">
                <a:latin typeface="Calibri" pitchFamily="34" charset="0"/>
                <a:cs typeface="Calibri" pitchFamily="34" charset="0"/>
              </a:rPr>
              <a:t>Chọn thuộc tính “tốt” nhất bằng một độ đo đã định trước</a:t>
            </a:r>
          </a:p>
          <a:p>
            <a:pPr lvl="2"/>
            <a:r>
              <a:rPr lang="vi-VN" dirty="0" smtClean="0">
                <a:latin typeface="Calibri" pitchFamily="34" charset="0"/>
                <a:cs typeface="Calibri" pitchFamily="34" charset="0"/>
              </a:rPr>
              <a:t>Phát </a:t>
            </a:r>
            <a:r>
              <a:rPr lang="vi-VN" dirty="0">
                <a:latin typeface="Calibri" pitchFamily="34" charset="0"/>
                <a:cs typeface="Calibri" pitchFamily="34" charset="0"/>
              </a:rPr>
              <a:t>triển cây bằng việc thêm các nhánh tương ứng với từng giá trị của </a:t>
            </a:r>
            <a:r>
              <a:rPr lang="vi-VN" dirty="0" smtClean="0">
                <a:latin typeface="Calibri" pitchFamily="34" charset="0"/>
                <a:cs typeface="Calibri" pitchFamily="34" charset="0"/>
              </a:rPr>
              <a:t>thuộc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dirty="0" smtClean="0">
                <a:latin typeface="Calibri" pitchFamily="34" charset="0"/>
                <a:cs typeface="Calibri" pitchFamily="34" charset="0"/>
              </a:rPr>
              <a:t>tính </a:t>
            </a:r>
            <a:r>
              <a:rPr lang="vi-VN" dirty="0">
                <a:latin typeface="Calibri" pitchFamily="34" charset="0"/>
                <a:cs typeface="Calibri" pitchFamily="34" charset="0"/>
              </a:rPr>
              <a:t>đã chọn</a:t>
            </a:r>
          </a:p>
          <a:p>
            <a:pPr lvl="2"/>
            <a:r>
              <a:rPr lang="vi-VN" dirty="0" smtClean="0">
                <a:latin typeface="Calibri" pitchFamily="34" charset="0"/>
                <a:cs typeface="Calibri" pitchFamily="34" charset="0"/>
              </a:rPr>
              <a:t>Sắp </a:t>
            </a:r>
            <a:r>
              <a:rPr lang="vi-VN" dirty="0">
                <a:latin typeface="Calibri" pitchFamily="34" charset="0"/>
                <a:cs typeface="Calibri" pitchFamily="34" charset="0"/>
              </a:rPr>
              <a:t>xếp, phân chia tập dữ liệu đào tạo tới node con</a:t>
            </a:r>
          </a:p>
          <a:p>
            <a:pPr lvl="2"/>
            <a:r>
              <a:rPr lang="vi-VN" dirty="0" smtClean="0">
                <a:latin typeface="Calibri" pitchFamily="34" charset="0"/>
                <a:cs typeface="Calibri" pitchFamily="34" charset="0"/>
              </a:rPr>
              <a:t>Nếu </a:t>
            </a:r>
            <a:r>
              <a:rPr lang="vi-VN" dirty="0">
                <a:latin typeface="Calibri" pitchFamily="34" charset="0"/>
                <a:cs typeface="Calibri" pitchFamily="34" charset="0"/>
              </a:rPr>
              <a:t>các ví dụ được phân lớp rõ ràng thì dừng.</a:t>
            </a:r>
          </a:p>
          <a:p>
            <a:pPr lvl="2"/>
            <a:r>
              <a:rPr lang="vi-VN" dirty="0">
                <a:latin typeface="Calibri" pitchFamily="34" charset="0"/>
                <a:cs typeface="Calibri" pitchFamily="34" charset="0"/>
              </a:rPr>
              <a:t>Ngược lại: lặp lại bước 1 tới bước 4 cho từng node con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lvl="1" algn="just"/>
            <a:r>
              <a:rPr lang="en-US" dirty="0" err="1" smtClean="0">
                <a:cs typeface="Calibri" pitchFamily="34" charset="0"/>
              </a:rPr>
              <a:t>Cắt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tỉa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cây</a:t>
            </a:r>
            <a:r>
              <a:rPr lang="en-US" dirty="0" smtClean="0">
                <a:cs typeface="Calibri" pitchFamily="34" charset="0"/>
              </a:rPr>
              <a:t>: </a:t>
            </a:r>
            <a:r>
              <a:rPr lang="en-US" dirty="0" err="1" smtClean="0">
                <a:cs typeface="Calibri" pitchFamily="34" charset="0"/>
              </a:rPr>
              <a:t>nhằm</a:t>
            </a:r>
            <a:r>
              <a:rPr lang="en-US" dirty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đơn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giản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hóa</a:t>
            </a:r>
            <a:r>
              <a:rPr lang="en-US" dirty="0" smtClean="0">
                <a:cs typeface="Calibri" pitchFamily="34" charset="0"/>
              </a:rPr>
              <a:t>, </a:t>
            </a:r>
            <a:r>
              <a:rPr lang="en-US" dirty="0" err="1" smtClean="0">
                <a:cs typeface="Calibri" pitchFamily="34" charset="0"/>
              </a:rPr>
              <a:t>khái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quát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hóa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cây</a:t>
            </a:r>
            <a:r>
              <a:rPr lang="en-US" dirty="0" smtClean="0">
                <a:cs typeface="Calibri" pitchFamily="34" charset="0"/>
              </a:rPr>
              <a:t>, </a:t>
            </a:r>
            <a:r>
              <a:rPr lang="en-US" dirty="0" err="1" smtClean="0">
                <a:cs typeface="Calibri" pitchFamily="34" charset="0"/>
              </a:rPr>
              <a:t>tăng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độ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chính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xác</a:t>
            </a:r>
            <a:r>
              <a:rPr lang="en-US" dirty="0" smtClean="0">
                <a:cs typeface="Calibri" pitchFamily="34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E79E-4069-4D16-ACDD-4F9B8EC503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95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>
                <a:cs typeface="Calibri" pitchFamily="34" charset="0"/>
              </a:rPr>
              <a:t>VD: </a:t>
            </a:r>
            <a:r>
              <a:rPr lang="en-US" dirty="0" err="1" smtClean="0">
                <a:cs typeface="Calibri" pitchFamily="34" charset="0"/>
              </a:rPr>
              <a:t>thuật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toán</a:t>
            </a:r>
            <a:r>
              <a:rPr lang="en-US" dirty="0" smtClean="0">
                <a:cs typeface="Calibri" pitchFamily="34" charset="0"/>
              </a:rPr>
              <a:t> Hunt </a:t>
            </a:r>
            <a:r>
              <a:rPr lang="en-US" dirty="0" err="1" smtClean="0">
                <a:cs typeface="Calibri" pitchFamily="34" charset="0"/>
              </a:rPr>
              <a:t>sử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dụng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trong</a:t>
            </a:r>
            <a:r>
              <a:rPr lang="en-US" dirty="0" smtClean="0">
                <a:cs typeface="Calibri" pitchFamily="34" charset="0"/>
              </a:rPr>
              <a:t> C4.5, CDP...</a:t>
            </a:r>
          </a:p>
          <a:p>
            <a:pPr lvl="1" algn="just"/>
            <a:r>
              <a:rPr lang="en-US" dirty="0" smtClean="0">
                <a:cs typeface="Calibri" pitchFamily="34" charset="0"/>
              </a:rPr>
              <a:t>S={S1,S2,…,</a:t>
            </a:r>
            <a:r>
              <a:rPr lang="en-US" dirty="0" err="1" smtClean="0">
                <a:cs typeface="Calibri" pitchFamily="34" charset="0"/>
              </a:rPr>
              <a:t>Sn</a:t>
            </a:r>
            <a:r>
              <a:rPr lang="en-US" dirty="0" smtClean="0">
                <a:cs typeface="Calibri" pitchFamily="34" charset="0"/>
              </a:rPr>
              <a:t>} </a:t>
            </a:r>
            <a:r>
              <a:rPr lang="en-US" dirty="0" err="1" smtClean="0">
                <a:cs typeface="Calibri" pitchFamily="34" charset="0"/>
              </a:rPr>
              <a:t>là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tập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dữ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liệu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đào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tạo</a:t>
            </a:r>
            <a:endParaRPr lang="en-US" dirty="0" smtClean="0">
              <a:cs typeface="Calibri" pitchFamily="34" charset="0"/>
            </a:endParaRPr>
          </a:p>
          <a:p>
            <a:pPr lvl="1" algn="just"/>
            <a:r>
              <a:rPr lang="en-US" dirty="0" smtClean="0">
                <a:cs typeface="Calibri" pitchFamily="34" charset="0"/>
              </a:rPr>
              <a:t>C={C1,C2,…,Cm} </a:t>
            </a:r>
            <a:r>
              <a:rPr lang="en-US" dirty="0" err="1" smtClean="0">
                <a:cs typeface="Calibri" pitchFamily="34" charset="0"/>
              </a:rPr>
              <a:t>là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tập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các</a:t>
            </a:r>
            <a:r>
              <a:rPr lang="en-US" dirty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lớp</a:t>
            </a:r>
            <a:endParaRPr lang="en-US" dirty="0" smtClean="0">
              <a:cs typeface="Calibri" pitchFamily="34" charset="0"/>
            </a:endParaRPr>
          </a:p>
          <a:p>
            <a:pPr lvl="1" algn="just"/>
            <a:r>
              <a:rPr lang="en-US" dirty="0" smtClean="0">
                <a:cs typeface="Calibri" pitchFamily="34" charset="0"/>
              </a:rPr>
              <a:t>TH1: Si (i=1…n) </a:t>
            </a:r>
            <a:r>
              <a:rPr lang="en-US" dirty="0" err="1" smtClean="0">
                <a:cs typeface="Calibri" pitchFamily="34" charset="0"/>
              </a:rPr>
              <a:t>thuộc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về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Cj</a:t>
            </a:r>
            <a:r>
              <a:rPr lang="en-US" dirty="0" smtClean="0">
                <a:cs typeface="Calibri" pitchFamily="34" charset="0"/>
              </a:rPr>
              <a:t> =&gt; </a:t>
            </a:r>
            <a:r>
              <a:rPr lang="en-US" dirty="0" err="1" smtClean="0">
                <a:cs typeface="Calibri" pitchFamily="34" charset="0"/>
              </a:rPr>
              <a:t>Cây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quyết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định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là</a:t>
            </a:r>
            <a:r>
              <a:rPr lang="en-US" dirty="0" smtClean="0">
                <a:cs typeface="Calibri" pitchFamily="34" charset="0"/>
              </a:rPr>
              <a:t> 1 </a:t>
            </a:r>
            <a:r>
              <a:rPr lang="en-US" dirty="0" err="1" smtClean="0">
                <a:cs typeface="Calibri" pitchFamily="34" charset="0"/>
              </a:rPr>
              <a:t>lá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ứng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Cj</a:t>
            </a:r>
            <a:r>
              <a:rPr lang="en-US" dirty="0" smtClean="0">
                <a:cs typeface="Calibri" pitchFamily="34" charset="0"/>
              </a:rPr>
              <a:t>.</a:t>
            </a:r>
          </a:p>
          <a:p>
            <a:pPr lvl="1" algn="just"/>
            <a:r>
              <a:rPr lang="en-US" dirty="0" smtClean="0">
                <a:cs typeface="Calibri" pitchFamily="34" charset="0"/>
              </a:rPr>
              <a:t>TH2: S </a:t>
            </a:r>
            <a:r>
              <a:rPr lang="en-US" dirty="0" err="1" smtClean="0">
                <a:cs typeface="Calibri" pitchFamily="34" charset="0"/>
              </a:rPr>
              <a:t>thuộc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về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nhiều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lớp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trong</a:t>
            </a:r>
            <a:r>
              <a:rPr lang="en-US" dirty="0" smtClean="0">
                <a:cs typeface="Calibri" pitchFamily="34" charset="0"/>
              </a:rPr>
              <a:t> C.</a:t>
            </a:r>
          </a:p>
          <a:p>
            <a:pPr lvl="2" algn="just"/>
            <a:r>
              <a:rPr lang="en-US" dirty="0" err="1" smtClean="0">
                <a:cs typeface="Calibri" pitchFamily="34" charset="0"/>
              </a:rPr>
              <a:t>Chọn</a:t>
            </a:r>
            <a:r>
              <a:rPr lang="en-US" dirty="0" smtClean="0">
                <a:cs typeface="Calibri" pitchFamily="34" charset="0"/>
              </a:rPr>
              <a:t> 1 test </a:t>
            </a:r>
            <a:r>
              <a:rPr lang="en-US" dirty="0" err="1" smtClean="0">
                <a:cs typeface="Calibri" pitchFamily="34" charset="0"/>
              </a:rPr>
              <a:t>trên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thuộc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tính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đơn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có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nhiều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giá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trị</a:t>
            </a:r>
            <a:r>
              <a:rPr lang="en-US" dirty="0">
                <a:cs typeface="Calibri" pitchFamily="34" charset="0"/>
              </a:rPr>
              <a:t> </a:t>
            </a:r>
            <a:r>
              <a:rPr lang="en-US" dirty="0" smtClean="0">
                <a:cs typeface="Calibri" pitchFamily="34" charset="0"/>
              </a:rPr>
              <a:t>O={O</a:t>
            </a:r>
            <a:r>
              <a:rPr lang="en-US" sz="1900" dirty="0" smtClean="0">
                <a:cs typeface="Calibri" pitchFamily="34" charset="0"/>
              </a:rPr>
              <a:t>1</a:t>
            </a:r>
            <a:r>
              <a:rPr lang="en-US" dirty="0" smtClean="0">
                <a:cs typeface="Calibri" pitchFamily="34" charset="0"/>
              </a:rPr>
              <a:t>,..O</a:t>
            </a:r>
            <a:r>
              <a:rPr lang="en-US" sz="1900" dirty="0" smtClean="0">
                <a:cs typeface="Calibri" pitchFamily="34" charset="0"/>
              </a:rPr>
              <a:t>k</a:t>
            </a:r>
            <a:r>
              <a:rPr lang="en-US" dirty="0" smtClean="0">
                <a:cs typeface="Calibri" pitchFamily="34" charset="0"/>
              </a:rPr>
              <a:t>} (k </a:t>
            </a:r>
            <a:r>
              <a:rPr lang="en-US" dirty="0" err="1" smtClean="0">
                <a:cs typeface="Calibri" pitchFamily="34" charset="0"/>
              </a:rPr>
              <a:t>thường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bằng</a:t>
            </a:r>
            <a:r>
              <a:rPr lang="en-US" dirty="0" smtClean="0">
                <a:cs typeface="Calibri" pitchFamily="34" charset="0"/>
              </a:rPr>
              <a:t> 2).</a:t>
            </a:r>
          </a:p>
          <a:p>
            <a:pPr lvl="2" algn="just"/>
            <a:r>
              <a:rPr lang="en-US" dirty="0" smtClean="0">
                <a:cs typeface="Calibri" pitchFamily="34" charset="0"/>
              </a:rPr>
              <a:t>Test </a:t>
            </a:r>
            <a:r>
              <a:rPr lang="en-US" dirty="0" err="1" smtClean="0">
                <a:cs typeface="Calibri" pitchFamily="34" charset="0"/>
              </a:rPr>
              <a:t>từ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gốc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của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cây</a:t>
            </a:r>
            <a:r>
              <a:rPr lang="en-US" dirty="0" smtClean="0">
                <a:cs typeface="Calibri" pitchFamily="34" charset="0"/>
              </a:rPr>
              <a:t>, </a:t>
            </a:r>
            <a:r>
              <a:rPr lang="en-US" dirty="0" err="1" smtClean="0">
                <a:cs typeface="Calibri" pitchFamily="34" charset="0"/>
              </a:rPr>
              <a:t>mỗi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O</a:t>
            </a:r>
            <a:r>
              <a:rPr lang="en-US" sz="1900" dirty="0" err="1" smtClean="0">
                <a:cs typeface="Calibri" pitchFamily="34" charset="0"/>
              </a:rPr>
              <a:t>i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tạo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thành</a:t>
            </a:r>
            <a:r>
              <a:rPr lang="en-US" dirty="0" smtClean="0">
                <a:cs typeface="Calibri" pitchFamily="34" charset="0"/>
              </a:rPr>
              <a:t> 1 </a:t>
            </a:r>
            <a:r>
              <a:rPr lang="en-US" dirty="0" err="1" smtClean="0">
                <a:cs typeface="Calibri" pitchFamily="34" charset="0"/>
              </a:rPr>
              <a:t>nhánh</a:t>
            </a:r>
            <a:r>
              <a:rPr lang="en-US" dirty="0" smtClean="0">
                <a:cs typeface="Calibri" pitchFamily="34" charset="0"/>
              </a:rPr>
              <a:t>, chia S </a:t>
            </a:r>
            <a:r>
              <a:rPr lang="en-US" dirty="0" err="1" smtClean="0">
                <a:cs typeface="Calibri" pitchFamily="34" charset="0"/>
              </a:rPr>
              <a:t>thành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các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tập</a:t>
            </a:r>
            <a:r>
              <a:rPr lang="en-US" dirty="0" smtClean="0">
                <a:cs typeface="Calibri" pitchFamily="34" charset="0"/>
              </a:rPr>
              <a:t> con </a:t>
            </a:r>
            <a:r>
              <a:rPr lang="en-US" dirty="0" err="1" smtClean="0">
                <a:cs typeface="Calibri" pitchFamily="34" charset="0"/>
              </a:rPr>
              <a:t>có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giá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trị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thuộc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tính</a:t>
            </a:r>
            <a:r>
              <a:rPr lang="en-US" dirty="0" smtClean="0">
                <a:cs typeface="Calibri" pitchFamily="34" charset="0"/>
              </a:rPr>
              <a:t> = </a:t>
            </a:r>
            <a:r>
              <a:rPr lang="en-US" dirty="0" err="1" smtClean="0">
                <a:cs typeface="Calibri" pitchFamily="34" charset="0"/>
              </a:rPr>
              <a:t>O</a:t>
            </a:r>
            <a:r>
              <a:rPr lang="en-US" sz="1900" dirty="0" err="1" smtClean="0">
                <a:cs typeface="Calibri" pitchFamily="34" charset="0"/>
              </a:rPr>
              <a:t>i</a:t>
            </a:r>
            <a:r>
              <a:rPr lang="en-US" dirty="0" smtClean="0">
                <a:cs typeface="Calibri" pitchFamily="34" charset="0"/>
              </a:rPr>
              <a:t>. </a:t>
            </a:r>
            <a:r>
              <a:rPr lang="en-US" dirty="0" err="1" smtClean="0">
                <a:cs typeface="Calibri" pitchFamily="34" charset="0"/>
              </a:rPr>
              <a:t>Đệ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quy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cho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từng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tập</a:t>
            </a:r>
            <a:r>
              <a:rPr lang="en-US" dirty="0" smtClean="0">
                <a:cs typeface="Calibri" pitchFamily="34" charset="0"/>
              </a:rPr>
              <a:t> con =&gt; </a:t>
            </a:r>
            <a:r>
              <a:rPr lang="en-US" dirty="0" err="1" smtClean="0">
                <a:cs typeface="Calibri" pitchFamily="34" charset="0"/>
              </a:rPr>
              <a:t>cây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quyết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định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gồm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nhiều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nhánh</a:t>
            </a:r>
            <a:r>
              <a:rPr lang="en-US" dirty="0" smtClean="0">
                <a:cs typeface="Calibri" pitchFamily="34" charset="0"/>
              </a:rPr>
              <a:t>, </a:t>
            </a:r>
            <a:r>
              <a:rPr lang="en-US" dirty="0" err="1" smtClean="0">
                <a:cs typeface="Calibri" pitchFamily="34" charset="0"/>
              </a:rPr>
              <a:t>mỗi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nhánh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tương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ứng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với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O</a:t>
            </a:r>
            <a:r>
              <a:rPr lang="en-US" sz="1900" dirty="0" err="1" smtClean="0">
                <a:cs typeface="Calibri" pitchFamily="34" charset="0"/>
              </a:rPr>
              <a:t>i</a:t>
            </a:r>
            <a:r>
              <a:rPr lang="en-US" dirty="0" smtClean="0">
                <a:cs typeface="Calibri" pitchFamily="34" charset="0"/>
              </a:rPr>
              <a:t>.</a:t>
            </a:r>
          </a:p>
          <a:p>
            <a:pPr marL="914400" lvl="2" indent="0" algn="just">
              <a:buNone/>
            </a:pPr>
            <a:endParaRPr lang="en-US" dirty="0" smtClean="0"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E79E-4069-4D16-ACDD-4F9B8EC503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6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Thuật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mạnh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vi-VN" dirty="0" smtClean="0">
                <a:latin typeface="Calibri" pitchFamily="34" charset="0"/>
                <a:cs typeface="Calibri" pitchFamily="34" charset="0"/>
              </a:rPr>
              <a:t>cây quyết định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:</a:t>
            </a:r>
          </a:p>
          <a:p>
            <a:pPr lvl="1" algn="just"/>
            <a:r>
              <a:rPr lang="en-US" dirty="0" err="1" smtClean="0">
                <a:cs typeface="Calibri" pitchFamily="34" charset="0"/>
              </a:rPr>
              <a:t>Sinh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ra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các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quy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tắc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hiểu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được</a:t>
            </a:r>
            <a:r>
              <a:rPr lang="en-US" dirty="0" smtClean="0">
                <a:cs typeface="Calibri" pitchFamily="34" charset="0"/>
              </a:rPr>
              <a:t>: </a:t>
            </a:r>
            <a:r>
              <a:rPr lang="en-US" dirty="0" err="1" smtClean="0">
                <a:cs typeface="Calibri" pitchFamily="34" charset="0"/>
              </a:rPr>
              <a:t>chuyển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đổi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được</a:t>
            </a:r>
            <a:r>
              <a:rPr lang="en-US" dirty="0" smtClean="0">
                <a:cs typeface="Calibri" pitchFamily="34" charset="0"/>
              </a:rPr>
              <a:t> sang </a:t>
            </a:r>
            <a:r>
              <a:rPr lang="en-US" dirty="0" err="1" smtClean="0">
                <a:cs typeface="Calibri" pitchFamily="34" charset="0"/>
              </a:rPr>
              <a:t>tiếng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Anh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hoặc</a:t>
            </a:r>
            <a:r>
              <a:rPr lang="en-US" dirty="0" smtClean="0">
                <a:cs typeface="Calibri" pitchFamily="34" charset="0"/>
              </a:rPr>
              <a:t> SQL.</a:t>
            </a:r>
          </a:p>
          <a:p>
            <a:pPr lvl="1" algn="just"/>
            <a:r>
              <a:rPr lang="en-US" dirty="0" err="1" smtClean="0">
                <a:cs typeface="Calibri" pitchFamily="34" charset="0"/>
              </a:rPr>
              <a:t>Thực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thi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trong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lĩnh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vực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hướng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quy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tắc</a:t>
            </a:r>
            <a:r>
              <a:rPr lang="en-US" dirty="0" smtClean="0">
                <a:cs typeface="Calibri" pitchFamily="34" charset="0"/>
              </a:rPr>
              <a:t>.</a:t>
            </a:r>
          </a:p>
          <a:p>
            <a:pPr lvl="1" algn="just"/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err="1" smtClean="0">
                <a:cs typeface="Calibri" pitchFamily="34" charset="0"/>
              </a:rPr>
              <a:t>Xử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lý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với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thuộc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tính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liên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tục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và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rời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rạc</a:t>
            </a:r>
            <a:r>
              <a:rPr lang="en-US" dirty="0">
                <a:cs typeface="Calibri" pitchFamily="34" charset="0"/>
              </a:rPr>
              <a:t>.</a:t>
            </a:r>
            <a:endParaRPr lang="en-US" dirty="0" smtClean="0">
              <a:cs typeface="Calibri" pitchFamily="34" charset="0"/>
            </a:endParaRPr>
          </a:p>
          <a:p>
            <a:pPr lvl="1" algn="just"/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: </a:t>
            </a:r>
            <a:r>
              <a:rPr lang="en-US" dirty="0" err="1" smtClean="0"/>
              <a:t>phân</a:t>
            </a:r>
            <a:r>
              <a:rPr lang="en-US" dirty="0" smtClean="0"/>
              <a:t> chia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gốc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vi-VN" dirty="0" smtClean="0">
                <a:latin typeface="Calibri" pitchFamily="34" charset="0"/>
                <a:cs typeface="Calibri" pitchFamily="34" charset="0"/>
              </a:rPr>
              <a:t>cây quyết định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:</a:t>
            </a:r>
          </a:p>
          <a:p>
            <a:pPr lvl="1" algn="just"/>
            <a:r>
              <a:rPr lang="en-US" dirty="0" err="1" smtClean="0">
                <a:cs typeface="Calibri" pitchFamily="34" charset="0"/>
              </a:rPr>
              <a:t>Dễ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xảy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ra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lỗi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khi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có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nhiều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lớp</a:t>
            </a:r>
            <a:r>
              <a:rPr lang="en-US" dirty="0" smtClean="0">
                <a:cs typeface="Calibri" pitchFamily="34" charset="0"/>
              </a:rPr>
              <a:t>: do </a:t>
            </a:r>
            <a:r>
              <a:rPr lang="en-US" dirty="0" err="1" smtClean="0">
                <a:cs typeface="Calibri" pitchFamily="34" charset="0"/>
              </a:rPr>
              <a:t>chỉ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thao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tác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với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các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lớp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có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giá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trị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dạng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nhị</a:t>
            </a:r>
            <a:r>
              <a:rPr lang="en-US" dirty="0" smtClean="0">
                <a:cs typeface="Calibri" pitchFamily="34" charset="0"/>
              </a:rPr>
              <a:t> </a:t>
            </a:r>
            <a:r>
              <a:rPr lang="en-US" dirty="0" err="1" smtClean="0">
                <a:cs typeface="Calibri" pitchFamily="34" charset="0"/>
              </a:rPr>
              <a:t>phân</a:t>
            </a:r>
            <a:r>
              <a:rPr lang="en-US" dirty="0" smtClean="0">
                <a:cs typeface="Calibri" pitchFamily="34" charset="0"/>
              </a:rPr>
              <a:t>.</a:t>
            </a:r>
          </a:p>
          <a:p>
            <a:pPr lvl="1" algn="just"/>
            <a:r>
              <a:rPr lang="vi-VN" dirty="0" smtClean="0">
                <a:latin typeface="Calibri" pitchFamily="34" charset="0"/>
                <a:cs typeface="Calibri" pitchFamily="34" charset="0"/>
              </a:rPr>
              <a:t>Chi phí tính toán đắt để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học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: do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phải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đi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qua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nhiều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node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để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đến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node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lá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cuối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cùng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E79E-4069-4D16-ACDD-4F9B8EC503E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9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C4.5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Là</a:t>
            </a:r>
            <a:r>
              <a:rPr lang="en-US" sz="2800" dirty="0" smtClean="0"/>
              <a:t> </a:t>
            </a:r>
            <a:r>
              <a:rPr lang="en-US" sz="2800" dirty="0" err="1" smtClean="0"/>
              <a:t>sự</a:t>
            </a:r>
            <a:r>
              <a:rPr lang="en-US" sz="2800" dirty="0" smtClean="0"/>
              <a:t> </a:t>
            </a:r>
            <a:r>
              <a:rPr lang="en-US" sz="2800" dirty="0" err="1" smtClean="0"/>
              <a:t>phát</a:t>
            </a:r>
            <a:r>
              <a:rPr lang="en-US" sz="2800" dirty="0" smtClean="0"/>
              <a:t> </a:t>
            </a:r>
            <a:r>
              <a:rPr lang="en-US" sz="2800" dirty="0" err="1" smtClean="0"/>
              <a:t>triển</a:t>
            </a:r>
            <a:r>
              <a:rPr lang="en-US" sz="2800" dirty="0" smtClean="0"/>
              <a:t> </a:t>
            </a:r>
            <a:r>
              <a:rPr lang="en-US" sz="2800" dirty="0" err="1" smtClean="0"/>
              <a:t>từ</a:t>
            </a:r>
            <a:r>
              <a:rPr lang="en-US" sz="2800" dirty="0" smtClean="0"/>
              <a:t> CLS </a:t>
            </a:r>
            <a:r>
              <a:rPr lang="en-US" sz="2800" dirty="0" err="1" smtClean="0"/>
              <a:t>và</a:t>
            </a:r>
            <a:r>
              <a:rPr lang="en-US" sz="2800" dirty="0" smtClean="0"/>
              <a:t> ID3.</a:t>
            </a:r>
          </a:p>
          <a:p>
            <a:r>
              <a:rPr lang="en-US" sz="2800" dirty="0" smtClean="0"/>
              <a:t>ID3 </a:t>
            </a:r>
            <a:r>
              <a:rPr lang="vi-VN" sz="2800" dirty="0" smtClean="0">
                <a:latin typeface="Calibri" pitchFamily="34" charset="0"/>
                <a:cs typeface="Calibri" pitchFamily="34" charset="0"/>
              </a:rPr>
              <a:t>(Quinlan</a:t>
            </a:r>
            <a:r>
              <a:rPr lang="vi-VN" sz="2800" dirty="0">
                <a:latin typeface="Calibri" pitchFamily="34" charset="0"/>
                <a:cs typeface="Calibri" pitchFamily="34" charset="0"/>
              </a:rPr>
              <a:t>, 1979)- 1 hệ thống đơn giản ban đầu chứa khoảng 600 dòng lệnh Pascal</a:t>
            </a:r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r>
              <a:rPr lang="vi-VN" sz="2800" dirty="0">
                <a:latin typeface="Calibri" pitchFamily="34" charset="0"/>
                <a:cs typeface="Calibri" pitchFamily="34" charset="0"/>
              </a:rPr>
              <a:t>Năm 1993, </a:t>
            </a:r>
            <a:r>
              <a:rPr lang="en-US" sz="2800" dirty="0"/>
              <a:t>J. Ross </a:t>
            </a:r>
            <a:r>
              <a:rPr lang="en-US" sz="2800" dirty="0" smtClean="0"/>
              <a:t>Quinlan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phát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triển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thành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C4.5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với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9000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dòng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lệnh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C.</a:t>
            </a:r>
          </a:p>
          <a:p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Hiện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tại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: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phiên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bản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See5/C5.0.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err="1">
                <a:latin typeface="Calibri" pitchFamily="34" charset="0"/>
                <a:cs typeface="Calibri" pitchFamily="34" charset="0"/>
              </a:rPr>
              <a:t>Tư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tưởng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thuật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toán</a:t>
            </a:r>
            <a:r>
              <a:rPr lang="en-US" dirty="0">
                <a:latin typeface="Calibri" pitchFamily="34" charset="0"/>
                <a:cs typeface="Calibri" pitchFamily="34" charset="0"/>
              </a:rPr>
              <a:t>: Hunt,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chiến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lược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phát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triển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theo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độ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sâu</a:t>
            </a:r>
            <a:r>
              <a:rPr lang="en-US" dirty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0" indent="0">
              <a:buNone/>
            </a:pP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lvl="1"/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E79E-4069-4D16-ACDD-4F9B8EC503E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83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C4.5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91000" cy="4525963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 err="1" smtClean="0"/>
              <a:t>Pseudocode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case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 smtClean="0"/>
          </a:p>
          <a:p>
            <a:pPr lvl="1" algn="just"/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A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nhờ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tách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A</a:t>
            </a:r>
          </a:p>
          <a:p>
            <a:pPr lvl="1" algn="just"/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a_best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đo</a:t>
            </a:r>
            <a:r>
              <a:rPr lang="en-US" dirty="0" smtClean="0"/>
              <a:t> </a:t>
            </a:r>
            <a:r>
              <a:rPr lang="en-US" dirty="0" err="1" smtClean="0"/>
              <a:t>lựa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“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”</a:t>
            </a:r>
            <a:endParaRPr lang="en-US" dirty="0"/>
          </a:p>
          <a:p>
            <a:pPr lvl="1" algn="just"/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a_best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b="1" dirty="0" smtClean="0"/>
              <a:t> node</a:t>
            </a:r>
            <a:r>
              <a:rPr lang="en-US" dirty="0" smtClean="0"/>
              <a:t> chia </a:t>
            </a:r>
            <a:r>
              <a:rPr lang="en-US" dirty="0" err="1" smtClean="0"/>
              <a:t>cắt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/>
              <a:t>.</a:t>
            </a:r>
          </a:p>
          <a:p>
            <a:pPr lvl="1" algn="just"/>
            <a:r>
              <a:rPr lang="en-US" dirty="0" err="1" smtClean="0"/>
              <a:t>Đệ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chia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i="1" dirty="0" err="1" smtClean="0"/>
              <a:t>a_best</a:t>
            </a:r>
            <a:r>
              <a:rPr lang="en-US" dirty="0" smtClean="0"/>
              <a:t>,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node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con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b="1" dirty="0" smtClean="0"/>
              <a:t>node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257800" y="1600200"/>
            <a:ext cx="336649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 </a:t>
            </a:r>
            <a:r>
              <a:rPr lang="en-US" dirty="0" err="1"/>
              <a:t>ComputerClassFrequency</a:t>
            </a:r>
            <a:r>
              <a:rPr lang="en-US" dirty="0"/>
              <a:t>(T);</a:t>
            </a:r>
          </a:p>
          <a:p>
            <a:r>
              <a:rPr lang="en-US" dirty="0"/>
              <a:t>(2) if </a:t>
            </a:r>
            <a:r>
              <a:rPr lang="en-US" dirty="0" err="1"/>
              <a:t>OneClass</a:t>
            </a:r>
            <a:r>
              <a:rPr lang="en-US" dirty="0"/>
              <a:t> or </a:t>
            </a:r>
            <a:r>
              <a:rPr lang="en-US" dirty="0" err="1"/>
              <a:t>FewCases</a:t>
            </a:r>
            <a:endParaRPr lang="en-US" dirty="0"/>
          </a:p>
          <a:p>
            <a:r>
              <a:rPr lang="en-US" dirty="0"/>
              <a:t>return a leaf;</a:t>
            </a:r>
          </a:p>
          <a:p>
            <a:r>
              <a:rPr lang="en-US" dirty="0"/>
              <a:t>Create a decision node N;</a:t>
            </a:r>
          </a:p>
          <a:p>
            <a:r>
              <a:rPr lang="en-US" dirty="0"/>
              <a:t>(3) </a:t>
            </a:r>
            <a:r>
              <a:rPr lang="en-US" dirty="0" err="1"/>
              <a:t>ForEach</a:t>
            </a:r>
            <a:r>
              <a:rPr lang="en-US" dirty="0"/>
              <a:t> Attribute A</a:t>
            </a:r>
          </a:p>
          <a:p>
            <a:r>
              <a:rPr lang="en-US" dirty="0" err="1"/>
              <a:t>ComputeGain</a:t>
            </a:r>
            <a:r>
              <a:rPr lang="en-US" dirty="0"/>
              <a:t>(A);</a:t>
            </a:r>
          </a:p>
          <a:p>
            <a:r>
              <a:rPr lang="en-US" dirty="0"/>
              <a:t>(4) </a:t>
            </a:r>
            <a:r>
              <a:rPr lang="en-US" dirty="0" err="1"/>
              <a:t>N.test</a:t>
            </a:r>
            <a:r>
              <a:rPr lang="en-US" dirty="0"/>
              <a:t>=</a:t>
            </a:r>
            <a:r>
              <a:rPr lang="en-US" dirty="0" err="1"/>
              <a:t>AttributeWithBestGain</a:t>
            </a:r>
            <a:r>
              <a:rPr lang="en-US" dirty="0"/>
              <a:t>;</a:t>
            </a:r>
          </a:p>
          <a:p>
            <a:r>
              <a:rPr lang="en-US" dirty="0"/>
              <a:t>(5) if </a:t>
            </a:r>
            <a:r>
              <a:rPr lang="en-US" dirty="0" smtClean="0"/>
              <a:t>(</a:t>
            </a:r>
            <a:r>
              <a:rPr lang="en-US" dirty="0" err="1" smtClean="0"/>
              <a:t>N.test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continuous)</a:t>
            </a:r>
            <a:endParaRPr lang="en-US" dirty="0"/>
          </a:p>
          <a:p>
            <a:r>
              <a:rPr lang="en-US" dirty="0"/>
              <a:t>find Threshold;</a:t>
            </a:r>
          </a:p>
          <a:p>
            <a:r>
              <a:rPr lang="en-US" dirty="0"/>
              <a:t>(6) </a:t>
            </a:r>
            <a:r>
              <a:rPr lang="en-US" dirty="0" err="1"/>
              <a:t>ForEach</a:t>
            </a:r>
            <a:r>
              <a:rPr lang="en-US" dirty="0"/>
              <a:t> T' in the splitting of T</a:t>
            </a:r>
          </a:p>
          <a:p>
            <a:r>
              <a:rPr lang="en-US" dirty="0" smtClean="0"/>
              <a:t>(7) If ( </a:t>
            </a:r>
            <a:r>
              <a:rPr lang="en-US" dirty="0"/>
              <a:t>T' is </a:t>
            </a:r>
            <a:r>
              <a:rPr lang="en-US" dirty="0" smtClean="0"/>
              <a:t>Empty )</a:t>
            </a:r>
          </a:p>
          <a:p>
            <a:r>
              <a:rPr lang="en-US" dirty="0" smtClean="0"/>
              <a:t>Child </a:t>
            </a:r>
            <a:r>
              <a:rPr lang="en-US" dirty="0"/>
              <a:t>of N is a leaf</a:t>
            </a:r>
          </a:p>
          <a:p>
            <a:r>
              <a:rPr lang="en-US" dirty="0" smtClean="0"/>
              <a:t>else</a:t>
            </a:r>
            <a:endParaRPr lang="en-US" dirty="0"/>
          </a:p>
          <a:p>
            <a:r>
              <a:rPr lang="en-US" dirty="0" smtClean="0"/>
              <a:t>(8) Child </a:t>
            </a:r>
            <a:r>
              <a:rPr lang="en-US" dirty="0"/>
              <a:t>of N=</a:t>
            </a:r>
            <a:r>
              <a:rPr lang="en-US" dirty="0" err="1"/>
              <a:t>FormTree</a:t>
            </a:r>
            <a:r>
              <a:rPr lang="en-US" dirty="0"/>
              <a:t>(T');</a:t>
            </a:r>
          </a:p>
          <a:p>
            <a:r>
              <a:rPr lang="en-US" dirty="0" smtClean="0"/>
              <a:t>(9) </a:t>
            </a:r>
            <a:r>
              <a:rPr lang="en-US" dirty="0" err="1" smtClean="0"/>
              <a:t>ComputeErrors</a:t>
            </a:r>
            <a:r>
              <a:rPr lang="en-US" dirty="0" smtClean="0"/>
              <a:t> </a:t>
            </a:r>
            <a:r>
              <a:rPr lang="en-US" dirty="0"/>
              <a:t>of N;</a:t>
            </a:r>
          </a:p>
          <a:p>
            <a:r>
              <a:rPr lang="en-US" dirty="0" smtClean="0"/>
              <a:t>return </a:t>
            </a:r>
            <a:r>
              <a:rPr lang="en-US" dirty="0"/>
              <a:t>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E79E-4069-4D16-ACDD-4F9B8EC503E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13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1947</Words>
  <Application>Microsoft Office PowerPoint</Application>
  <PresentationFormat>On-screen Show (4:3)</PresentationFormat>
  <Paragraphs>237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Thuật Toán Cây Quyết Định C4.5</vt:lpstr>
      <vt:lpstr>Outline</vt:lpstr>
      <vt:lpstr>Thuật toán cây quyết định</vt:lpstr>
      <vt:lpstr>PowerPoint Presentation</vt:lpstr>
      <vt:lpstr>Thuật toán cây quyết định</vt:lpstr>
      <vt:lpstr>Thuật toán cây quyết định</vt:lpstr>
      <vt:lpstr>Thuật toán cây quyết định</vt:lpstr>
      <vt:lpstr>Thuật toán C4.5</vt:lpstr>
      <vt:lpstr>Thuật toán C4.5</vt:lpstr>
      <vt:lpstr>Thuật toán C4.5</vt:lpstr>
      <vt:lpstr>Thuật toán C4.5</vt:lpstr>
      <vt:lpstr>Thuật toán C4.5</vt:lpstr>
      <vt:lpstr>Thuật toán C4.5</vt:lpstr>
      <vt:lpstr>Thuật toán C4.5</vt:lpstr>
      <vt:lpstr>Thuật toán C4.5</vt:lpstr>
      <vt:lpstr>Thuật toán C4.5</vt:lpstr>
      <vt:lpstr>Thuật toán C4.5</vt:lpstr>
      <vt:lpstr>C4.5 và C5.0</vt:lpstr>
      <vt:lpstr>C4.5 và C5.0</vt:lpstr>
      <vt:lpstr>Hướng nghiên cứu</vt:lpstr>
      <vt:lpstr>Tài liệu tham khảo</vt:lpstr>
      <vt:lpstr>PowerPoint Presentation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Thuật toán phân lớp dữ liệu  dựa trên cây quyết định C4.5</dc:title>
  <dc:creator>Tolc</dc:creator>
  <cp:lastModifiedBy>Tolc</cp:lastModifiedBy>
  <cp:revision>54</cp:revision>
  <dcterms:created xsi:type="dcterms:W3CDTF">2010-04-23T07:33:12Z</dcterms:created>
  <dcterms:modified xsi:type="dcterms:W3CDTF">2010-04-25T08:40:42Z</dcterms:modified>
</cp:coreProperties>
</file>