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27" r:id="rId3"/>
    <p:sldId id="281" r:id="rId4"/>
    <p:sldId id="282" r:id="rId5"/>
    <p:sldId id="283" r:id="rId6"/>
    <p:sldId id="284" r:id="rId7"/>
    <p:sldId id="285" r:id="rId8"/>
    <p:sldId id="286" r:id="rId9"/>
    <p:sldId id="290" r:id="rId10"/>
    <p:sldId id="328" r:id="rId11"/>
    <p:sldId id="304" r:id="rId12"/>
    <p:sldId id="305" r:id="rId13"/>
    <p:sldId id="306" r:id="rId14"/>
    <p:sldId id="277" r:id="rId15"/>
    <p:sldId id="314" r:id="rId16"/>
    <p:sldId id="313" r:id="rId17"/>
    <p:sldId id="316" r:id="rId18"/>
    <p:sldId id="315" r:id="rId19"/>
    <p:sldId id="278" r:id="rId20"/>
    <p:sldId id="308" r:id="rId21"/>
    <p:sldId id="309" r:id="rId22"/>
    <p:sldId id="310" r:id="rId23"/>
    <p:sldId id="329" r:id="rId24"/>
    <p:sldId id="307" r:id="rId25"/>
    <p:sldId id="291" r:id="rId26"/>
    <p:sldId id="317" r:id="rId27"/>
    <p:sldId id="292" r:id="rId28"/>
    <p:sldId id="318" r:id="rId29"/>
    <p:sldId id="293" r:id="rId30"/>
    <p:sldId id="319" r:id="rId31"/>
    <p:sldId id="294" r:id="rId32"/>
    <p:sldId id="296" r:id="rId33"/>
    <p:sldId id="297" r:id="rId34"/>
    <p:sldId id="320" r:id="rId35"/>
    <p:sldId id="321" r:id="rId36"/>
    <p:sldId id="322" r:id="rId37"/>
    <p:sldId id="324" r:id="rId38"/>
    <p:sldId id="298" r:id="rId39"/>
    <p:sldId id="330" r:id="rId40"/>
    <p:sldId id="299" r:id="rId41"/>
    <p:sldId id="300" r:id="rId42"/>
    <p:sldId id="301" r:id="rId43"/>
    <p:sldId id="302" r:id="rId44"/>
    <p:sldId id="303" r:id="rId45"/>
    <p:sldId id="311" r:id="rId46"/>
    <p:sldId id="312" r:id="rId47"/>
    <p:sldId id="325" r:id="rId48"/>
    <p:sldId id="331" r:id="rId49"/>
    <p:sldId id="332" r:id="rId50"/>
    <p:sldId id="333" r:id="rId51"/>
    <p:sldId id="35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4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1" autoAdjust="0"/>
    <p:restoredTop sz="94660"/>
  </p:normalViewPr>
  <p:slideViewPr>
    <p:cSldViewPr>
      <p:cViewPr varScale="1">
        <p:scale>
          <a:sx n="69" d="100"/>
          <a:sy n="69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B3BCE-5A74-4749-B69E-F56F15B3C3FF}" type="datetimeFigureOut">
              <a:rPr lang="en-US" smtClean="0"/>
              <a:pPr/>
              <a:t>5/28/2010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71910-3C6C-4A19-BA53-A521E9059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10:26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51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52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53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54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55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56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57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58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59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60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10:27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61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62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63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64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65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66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67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68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69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70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10:28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AU" smtClean="0">
              <a:latin typeface="Times New Roman" pitchFamily="18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1FC48FD7-8A73-47DD-940F-B4276394685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10:20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31895ACD-2760-4BC7-9D32-5C0BC6482B7F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37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49159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10:29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39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AU" smtClean="0">
              <a:latin typeface="Times New Roman" pitchFamily="18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1FC48FD7-8A73-47DD-940F-B4276394685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10:20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31895ACD-2760-4BC7-9D32-5C0BC6482B7F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47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49159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10:29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48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49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/>
        </p:nvSpPr>
        <p:spPr bwMode="auto">
          <a:xfrm>
            <a:off x="388456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BCF62270-4FE2-4254-BB80-0485915A464E}" type="datetime8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5/28/2010 10:30 AM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1" name="Rectangle 7"/>
          <p:cNvSpPr>
            <a:spLocks noGrp="1" noChangeArrowheads="1"/>
          </p:cNvSpPr>
          <p:nvPr/>
        </p:nvSpPr>
        <p:spPr bwMode="auto">
          <a:xfrm>
            <a:off x="5582665" y="8684315"/>
            <a:ext cx="1274164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hangingPunct="1">
              <a:lnSpc>
                <a:spcPct val="100000"/>
              </a:lnSpc>
              <a:spcBef>
                <a:spcPct val="0"/>
              </a:spcBef>
            </a:pPr>
            <a:fld id="{4C1AB5DF-2994-41BD-B236-AF13C3D2C70D}" type="slidenum"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pPr algn="r" hangingPunct="1">
                <a:lnSpc>
                  <a:spcPct val="100000"/>
                </a:lnSpc>
                <a:spcBef>
                  <a:spcPct val="0"/>
                </a:spcBef>
              </a:pPr>
              <a:t>50</a:t>
            </a:fld>
            <a:endParaRPr lang="en-US" sz="12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/>
        </p:nvSpPr>
        <p:spPr bwMode="auto">
          <a:xfrm>
            <a:off x="0" y="8791989"/>
            <a:ext cx="5666985" cy="3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</a:rPr>
              <a:t>© 2004 Microsoft Corporation. All rights reserved.</a:t>
            </a:r>
          </a:p>
          <a:p>
            <a:pPr algn="l" eaLnBrk="1">
              <a:lnSpc>
                <a:spcPct val="100000"/>
              </a:lnSpc>
              <a:spcBef>
                <a:spcPct val="0"/>
              </a:spcBef>
            </a:pPr>
            <a:r>
              <a:rPr lang="en-US" sz="800">
                <a:solidFill>
                  <a:schemeClr val="tx1"/>
                </a:solidFill>
                <a:effectLst/>
                <a:latin typeface="Franklin Gothic Book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34823" name="Rectangle 2"/>
          <p:cNvSpPr>
            <a:spLocks noGrp="1" noChangeArrowheads="1"/>
          </p:cNvSpPr>
          <p:nvPr/>
        </p:nvSpPr>
        <p:spPr bwMode="auto">
          <a:xfrm>
            <a:off x="1" y="0"/>
            <a:ext cx="2972268" cy="45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hangingPunct="1">
              <a:lnSpc>
                <a:spcPct val="100000"/>
              </a:lnSpc>
              <a:spcBef>
                <a:spcPct val="0"/>
              </a:spcBef>
            </a:pPr>
            <a:r>
              <a:rPr lang="en-US" sz="1200">
                <a:solidFill>
                  <a:schemeClr val="tx1"/>
                </a:solidFill>
                <a:effectLst/>
                <a:latin typeface="Times New Roman" pitchFamily="18" charset="0"/>
              </a:rPr>
              <a:t>Next Generation Business Solutions Platform Strategy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8711F-AA22-46DA-A425-7584BA04F50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133600" cy="24447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219200" y="381000"/>
            <a:ext cx="2297113" cy="244475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54400" y="6308725"/>
            <a:ext cx="2133600" cy="32067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85135E-48C8-495F-9920-F380EC3F7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228600" y="304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4800600"/>
            <a:ext cx="6156325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3363" y="5105400"/>
            <a:ext cx="6172200" cy="11430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8BDD7-C393-4B9B-8450-F907B7E997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09600"/>
            <a:ext cx="204787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9122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F6CB9E-9BC2-4F1A-8F41-EBBE7AAA5F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64008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11313"/>
            <a:ext cx="8191500" cy="471328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315200" y="6461125"/>
            <a:ext cx="1752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770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E09106D3-349D-48FA-AB33-C92AF4C47F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293688" y="64770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838200" cy="381000"/>
          </a:xfrm>
        </p:spPr>
        <p:txBody>
          <a:bodyPr/>
          <a:lstStyle>
            <a:lvl1pPr>
              <a:defRPr sz="18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91D379D-C67D-40EC-96FA-3C922189E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196C7-D28A-4468-B52F-A70BB7483A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611313"/>
            <a:ext cx="401955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6EF3D-799E-4F99-86B5-28214934B0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A833C3-07D2-452B-9701-23E6DF074E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7C98C5-D990-46E1-A149-B056A53F7D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191000" y="6324600"/>
            <a:ext cx="838200" cy="381000"/>
          </a:xfrm>
        </p:spPr>
        <p:txBody>
          <a:bodyPr/>
          <a:lstStyle>
            <a:lvl1pPr>
              <a:defRPr sz="18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738824C-A45B-4E91-9295-9E1ACE773A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52B616-3B8B-4909-8C16-FDDB153125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E730A2-35B0-4ABA-A00B-B4249642AB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p:oleObj spid="_x0000_s1111" name="Image" r:id="rId15" imgW="13003175" imgH="2577778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611313"/>
            <a:ext cx="8191500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93FDF5A-B2F8-4639-9E70-F4DC8F41AF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609600"/>
            <a:ext cx="6400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93688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07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</a:rPr>
              <a:t>LOGO</a:t>
            </a:r>
          </a:p>
        </p:txBody>
      </p:sp>
      <p:pic>
        <p:nvPicPr>
          <p:cNvPr id="1108" name="Picture 84" descr="p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jpe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6400800" y="5181600"/>
            <a:ext cx="2743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3733800" y="2819400"/>
            <a:ext cx="510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Trình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bày: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kern="0" baseline="0" smtClean="0">
                <a:latin typeface="+mn-lt"/>
              </a:rPr>
              <a:t>	Võ</a:t>
            </a:r>
            <a:r>
              <a:rPr lang="en-US" sz="2000" kern="0" smtClean="0">
                <a:latin typeface="+mn-lt"/>
              </a:rPr>
              <a:t> Minh Hiền    – 0812152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Trần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Hồng Thái – 0812472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4400" y="5257800"/>
            <a:ext cx="4191000" cy="762000"/>
          </a:xfrm>
        </p:spPr>
        <p:txBody>
          <a:bodyPr/>
          <a:lstStyle/>
          <a:p>
            <a:r>
              <a:rPr lang="en-US" b="0" smtClean="0"/>
              <a:t>Trí tuệ nhân tạo</a:t>
            </a:r>
            <a:endParaRPr lang="en-US"/>
          </a:p>
        </p:txBody>
      </p:sp>
      <p:pic>
        <p:nvPicPr>
          <p:cNvPr id="9" name="Picture 8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 bwMode="gray">
          <a:xfrm>
            <a:off x="3505200" y="1524000"/>
            <a:ext cx="556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Decision Tree</a:t>
            </a:r>
            <a:endParaRPr kumimoji="0" lang="en-US" sz="5400" b="1" i="0" u="none" strike="noStrike" kern="0" cap="all" spc="0" normalizeH="0" baseline="0" noProof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gray">
          <a:xfrm>
            <a:off x="3810000" y="41148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CNTN08 – Khoa CNTT – </a:t>
            </a:r>
            <a:b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Trường Đại học Khoa học tự nhiên TPHCM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85135E-48C8-495F-9920-F380EC3F7E10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64327" y="1709290"/>
            <a:ext cx="5909539" cy="4299383"/>
            <a:chOff x="1398890" y="1522373"/>
            <a:chExt cx="5909513" cy="4299383"/>
          </a:xfrm>
        </p:grpSpPr>
        <p:pic>
          <p:nvPicPr>
            <p:cNvPr id="6173" name="Picture 231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009" y="1522373"/>
              <a:ext cx="5796842" cy="649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33"/>
            <p:cNvGrpSpPr>
              <a:grpSpLocks/>
            </p:cNvGrpSpPr>
            <p:nvPr/>
          </p:nvGrpSpPr>
          <p:grpSpPr bwMode="auto">
            <a:xfrm>
              <a:off x="1398890" y="2734474"/>
              <a:ext cx="5883158" cy="649356"/>
              <a:chOff x="3162" y="1768"/>
              <a:chExt cx="1657" cy="542"/>
            </a:xfrm>
          </p:grpSpPr>
          <p:pic>
            <p:nvPicPr>
              <p:cNvPr id="6171" name="Picture 234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39" name="Text Box 235"/>
              <p:cNvSpPr txBox="1">
                <a:spLocks noChangeArrowheads="1"/>
              </p:cNvSpPr>
              <p:nvPr/>
            </p:nvSpPr>
            <p:spPr bwMode="auto">
              <a:xfrm>
                <a:off x="3360" y="1945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" name="Group 239"/>
            <p:cNvGrpSpPr>
              <a:grpSpLocks/>
            </p:cNvGrpSpPr>
            <p:nvPr/>
          </p:nvGrpSpPr>
          <p:grpSpPr bwMode="auto">
            <a:xfrm>
              <a:off x="1398890" y="3316928"/>
              <a:ext cx="5883158" cy="648862"/>
              <a:chOff x="3162" y="1768"/>
              <a:chExt cx="1657" cy="542"/>
            </a:xfrm>
          </p:grpSpPr>
          <p:pic>
            <p:nvPicPr>
              <p:cNvPr id="6169" name="Picture 240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45" name="Text Box 241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11590" y="3917320"/>
              <a:ext cx="5883158" cy="649356"/>
              <a:chOff x="3162" y="1768"/>
              <a:chExt cx="1657" cy="542"/>
            </a:xfrm>
          </p:grpSpPr>
          <p:pic>
            <p:nvPicPr>
              <p:cNvPr id="6167" name="Picture 276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1" name="Text Box 277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78"/>
            <p:cNvGrpSpPr>
              <a:grpSpLocks/>
            </p:cNvGrpSpPr>
            <p:nvPr/>
          </p:nvGrpSpPr>
          <p:grpSpPr bwMode="auto">
            <a:xfrm>
              <a:off x="1425245" y="2141066"/>
              <a:ext cx="5883158" cy="649356"/>
              <a:chOff x="3173" y="1768"/>
              <a:chExt cx="1657" cy="542"/>
            </a:xfrm>
          </p:grpSpPr>
          <p:pic>
            <p:nvPicPr>
              <p:cNvPr id="6165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73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4" name="Text Box 280"/>
              <p:cNvSpPr txBox="1">
                <a:spLocks noChangeArrowheads="1"/>
              </p:cNvSpPr>
              <p:nvPr/>
            </p:nvSpPr>
            <p:spPr bwMode="auto">
              <a:xfrm>
                <a:off x="3385" y="1910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7" name="Group 278"/>
            <p:cNvGrpSpPr>
              <a:grpSpLocks/>
            </p:cNvGrpSpPr>
            <p:nvPr/>
          </p:nvGrpSpPr>
          <p:grpSpPr bwMode="auto">
            <a:xfrm>
              <a:off x="1424290" y="4573412"/>
              <a:ext cx="5883158" cy="649356"/>
              <a:chOff x="3162" y="1786"/>
              <a:chExt cx="1657" cy="542"/>
            </a:xfrm>
          </p:grpSpPr>
          <p:pic>
            <p:nvPicPr>
              <p:cNvPr id="6163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86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" name="Group 278"/>
            <p:cNvGrpSpPr>
              <a:grpSpLocks/>
            </p:cNvGrpSpPr>
            <p:nvPr/>
          </p:nvGrpSpPr>
          <p:grpSpPr bwMode="auto">
            <a:xfrm>
              <a:off x="1423335" y="5172400"/>
              <a:ext cx="5883158" cy="649356"/>
              <a:chOff x="3151" y="1768"/>
              <a:chExt cx="1657" cy="542"/>
            </a:xfrm>
          </p:grpSpPr>
          <p:pic>
            <p:nvPicPr>
              <p:cNvPr id="6161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1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Nội dung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514600" y="31217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Learning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514600" y="37313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dựng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ID3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38400" y="49500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gọn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2514600" y="43409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Training set and Testing set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6" name="Picture 49" descr="WinFX_WCF__13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852" y="2317750"/>
            <a:ext cx="631154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514148" y="1901741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Đặt vấn đề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514600" y="25121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Khái niệm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7056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33794" name="Picture 2" descr="D:\Hien\1_Hoc hanh\4_HK4\2_Co so Tri tue nhan tao\2_Thuc hanh\Decision tree\Hinh\Figure_3_Decision_Tre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715000" cy="3400425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1676400" y="13716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Một số hình ảnh về cây quyết định :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676400" y="13716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Một số hình ảnh về cây quyết định :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D:\Hien\1_Hoc hanh\4_HK4\2_Co so Tri tue nhan tao\2_Thuc hanh\Decision tree\Hinh\tree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553200" cy="4267200"/>
          </a:xfrm>
          <a:prstGeom prst="rect">
            <a:avLst/>
          </a:prstGeom>
          <a:noFill/>
        </p:spPr>
      </p:pic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676400" y="13716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Một số hình ảnh về cây quyết định :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D:\Hien\1_Hoc hanh\4_HK4\2_Co so Tri tue nhan tao\2_Thuc hanh\Decision tree\0_Slide\Hinh\8_Cay quyet dinh duoc rut thanh lu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7412037" cy="3409950"/>
          </a:xfrm>
          <a:prstGeom prst="rect">
            <a:avLst/>
          </a:prstGeom>
          <a:noFill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1000" y="15240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Khái niệm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Cây quyết định là một kiểu mô hình dự báo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				( predictive model )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Mỗi một nút trong tương ứng với một biến; đường nối giữa nó với nút con của nó thể hiện một giá trị cụ thể cho biến đó.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9144000" y="13716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nghĩa là một ánh xạ từ các quan sát về một sự vật/hiện tượng tới các kết luận về giá trị mục tiêu của sự vật/hiện tượng.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D:\Hien\1_Hoc hanh\4_HK4\2_Co so Tri tue nhan tao\2_Thuc hanh\Decision tree\0_Slide\Hinh\8_Cay quyet dinh duoc rut thanh lu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7412037" cy="3409950"/>
          </a:xfrm>
          <a:prstGeom prst="rect">
            <a:avLst/>
          </a:prstGeom>
          <a:noFill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1000" y="15240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Khái niệm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Cây quyết định là một kiểu mô hình dự báo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				( predictive model )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Mỗi một nút trong tương ứng với một biến; đường nối giữa nó với nút con của nó thể hiện một giá trị cụ thể cho biến đó.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vi-V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Mỗi nút lá đại diện cho giá trị dự đoán của biến mục tiêu</a:t>
            </a:r>
            <a:endParaRPr lang="en-US" sz="2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9144000" y="13716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nghĩa là một ánh xạ từ các quan sát về một sự vật/hiện tượng tới các kết luận về giá trị mục tiêu của sự vật/hiện tượng.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D:\Hien\1_Hoc hanh\4_HK4\2_Co so Tri tue nhan tao\2_Thuc hanh\Decision tree\0_Slide\Hinh\8_Cay quyet dinh duoc rut thanh lu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7412037" cy="3409950"/>
          </a:xfrm>
          <a:prstGeom prst="rect">
            <a:avLst/>
          </a:prstGeom>
          <a:noFill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81000" y="15240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Khái niệm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Cây quyết định là một kiểu mô hình dự báo </a:t>
            </a:r>
            <a:br>
              <a:rPr lang="en-US" sz="2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				( predictive model )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Mỗi một nút trong tương ứng với một biến; đường nối giữa nó với nút con của nó thể hiện một giá trị cụ thể cho biến đó.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Mỗi nút lá đại diện cho giá trị dự đoán của biến mục tiêu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vi-V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Kỹ thuật học máy dùng trong cây quyết định được gọi là </a:t>
            </a:r>
            <a:r>
              <a:rPr lang="vi-VN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 bằng cây quyết định</a:t>
            </a:r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( </a:t>
            </a:r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 decision tree</a:t>
            </a:r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458200" cy="1295400"/>
          </a:xfrm>
        </p:spPr>
        <p:txBody>
          <a:bodyPr/>
          <a:lstStyle/>
          <a:p>
            <a:pPr>
              <a:buNone/>
            </a:pP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David là quản lý của một câu lạc bộ đánh golf nổi tiếng.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Có ngày ai cũng muốn chơi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nhưng số nhân viên không đủ phục vụ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ngày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 chẳng ai đến chơi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thì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 câu lạc bộ lại thừa nhân viên.</a:t>
            </a:r>
          </a:p>
          <a:p>
            <a:pPr>
              <a:buNone/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81000" y="37338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vi-VN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Mục tiêu của David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: </a:t>
            </a:r>
            <a:r>
              <a:rPr kumimoji="0" lang="vi-VN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tối ưu hóa số nhân viên phục vụ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1905000" y="41910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lang="vi-VN" sz="2200" kern="0" smtClean="0">
                <a:latin typeface="Times New Roman" pitchFamily="18" charset="0"/>
                <a:cs typeface="Times New Roman" pitchFamily="18" charset="0"/>
              </a:rPr>
              <a:t>dựa theo thông tin dự báo thời tiết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90600" y="41910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685800" y="1600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Ví dụ :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64327" y="1709290"/>
            <a:ext cx="5909539" cy="4299383"/>
            <a:chOff x="1398890" y="1522373"/>
            <a:chExt cx="5909513" cy="4299383"/>
          </a:xfrm>
        </p:grpSpPr>
        <p:pic>
          <p:nvPicPr>
            <p:cNvPr id="6173" name="Picture 231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009" y="1522373"/>
              <a:ext cx="5796842" cy="649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33"/>
            <p:cNvGrpSpPr>
              <a:grpSpLocks/>
            </p:cNvGrpSpPr>
            <p:nvPr/>
          </p:nvGrpSpPr>
          <p:grpSpPr bwMode="auto">
            <a:xfrm>
              <a:off x="1398890" y="2734474"/>
              <a:ext cx="5883158" cy="649356"/>
              <a:chOff x="3162" y="1768"/>
              <a:chExt cx="1657" cy="542"/>
            </a:xfrm>
          </p:grpSpPr>
          <p:pic>
            <p:nvPicPr>
              <p:cNvPr id="6171" name="Picture 234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39" name="Text Box 235"/>
              <p:cNvSpPr txBox="1">
                <a:spLocks noChangeArrowheads="1"/>
              </p:cNvSpPr>
              <p:nvPr/>
            </p:nvSpPr>
            <p:spPr bwMode="auto">
              <a:xfrm>
                <a:off x="3360" y="1945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" name="Group 239"/>
            <p:cNvGrpSpPr>
              <a:grpSpLocks/>
            </p:cNvGrpSpPr>
            <p:nvPr/>
          </p:nvGrpSpPr>
          <p:grpSpPr bwMode="auto">
            <a:xfrm>
              <a:off x="1398890" y="3316928"/>
              <a:ext cx="5883158" cy="648862"/>
              <a:chOff x="3162" y="1768"/>
              <a:chExt cx="1657" cy="542"/>
            </a:xfrm>
          </p:grpSpPr>
          <p:pic>
            <p:nvPicPr>
              <p:cNvPr id="6169" name="Picture 240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45" name="Text Box 241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11590" y="3917320"/>
              <a:ext cx="5883158" cy="649356"/>
              <a:chOff x="3162" y="1768"/>
              <a:chExt cx="1657" cy="542"/>
            </a:xfrm>
          </p:grpSpPr>
          <p:pic>
            <p:nvPicPr>
              <p:cNvPr id="6167" name="Picture 276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1" name="Text Box 277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78"/>
            <p:cNvGrpSpPr>
              <a:grpSpLocks/>
            </p:cNvGrpSpPr>
            <p:nvPr/>
          </p:nvGrpSpPr>
          <p:grpSpPr bwMode="auto">
            <a:xfrm>
              <a:off x="1425245" y="2141066"/>
              <a:ext cx="5883158" cy="649356"/>
              <a:chOff x="3173" y="1768"/>
              <a:chExt cx="1657" cy="542"/>
            </a:xfrm>
          </p:grpSpPr>
          <p:pic>
            <p:nvPicPr>
              <p:cNvPr id="6165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73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4" name="Text Box 280"/>
              <p:cNvSpPr txBox="1">
                <a:spLocks noChangeArrowheads="1"/>
              </p:cNvSpPr>
              <p:nvPr/>
            </p:nvSpPr>
            <p:spPr bwMode="auto">
              <a:xfrm>
                <a:off x="3385" y="1910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7" name="Group 278"/>
            <p:cNvGrpSpPr>
              <a:grpSpLocks/>
            </p:cNvGrpSpPr>
            <p:nvPr/>
          </p:nvGrpSpPr>
          <p:grpSpPr bwMode="auto">
            <a:xfrm>
              <a:off x="1424290" y="4573412"/>
              <a:ext cx="5883158" cy="649356"/>
              <a:chOff x="3162" y="1786"/>
              <a:chExt cx="1657" cy="542"/>
            </a:xfrm>
          </p:grpSpPr>
          <p:pic>
            <p:nvPicPr>
              <p:cNvPr id="6163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86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" name="Group 278"/>
            <p:cNvGrpSpPr>
              <a:grpSpLocks/>
            </p:cNvGrpSpPr>
            <p:nvPr/>
          </p:nvGrpSpPr>
          <p:grpSpPr bwMode="auto">
            <a:xfrm>
              <a:off x="1423335" y="5172400"/>
              <a:ext cx="5883158" cy="649356"/>
              <a:chOff x="3151" y="1768"/>
              <a:chExt cx="1657" cy="542"/>
            </a:xfrm>
          </p:grpSpPr>
          <p:pic>
            <p:nvPicPr>
              <p:cNvPr id="6161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1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Nội dung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514600" y="25121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Khái niệm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514600" y="31217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Learning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514600" y="37313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dựng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ID3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38400" y="49500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gọn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2514600" y="43409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Training set and Testing set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6" name="Picture 49" descr="WinFX_WCF__13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852" y="1676400"/>
            <a:ext cx="631154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514148" y="1901741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Đặt vấn đề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581400" y="1371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Sau 2 tuần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: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7106" name="Picture 2" descr="D:\Hien\1_Hoc hanh\4_HK4\2_Co so Tri tue nhan tao\2_Thuc hanh\Decision tree\0_Slide\Hinh\9_Play gol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81200"/>
            <a:ext cx="6553200" cy="457553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581400" y="1371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Sau 2 tuần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: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8130" name="Picture 2" descr="D:\Hien\1_Hoc hanh\4_HK4\2_Co so Tri tue nhan tao\2_Thuc hanh\Decision tree\0_Slide\Hinh\10_Play golf 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8046538" cy="34290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Khái niệm Decision tree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581400" y="1371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Sau 2 tuần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: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8130" name="Picture 2" descr="D:\Hien\1_Hoc hanh\4_HK4\2_Co so Tri tue nhan tao\2_Thuc hanh\Decision tree\0_Slide\Hinh\10_Play golf 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133600"/>
            <a:ext cx="4465138" cy="4114800"/>
          </a:xfrm>
          <a:prstGeom prst="rect">
            <a:avLst/>
          </a:prstGeom>
          <a:noFill/>
        </p:spPr>
      </p:pic>
      <p:pic>
        <p:nvPicPr>
          <p:cNvPr id="6" name="Picture 2" descr="D:\Hien\1_Hoc hanh\4_HK4\2_Co so Tri tue nhan tao\2_Thuc hanh\Decision tree\0_Slide\Hinh\9_Play gol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828800"/>
            <a:ext cx="4038600" cy="4575538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64327" y="1709290"/>
            <a:ext cx="5909539" cy="4299383"/>
            <a:chOff x="1398890" y="1522373"/>
            <a:chExt cx="5909513" cy="4299383"/>
          </a:xfrm>
        </p:grpSpPr>
        <p:pic>
          <p:nvPicPr>
            <p:cNvPr id="6173" name="Picture 231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009" y="1522373"/>
              <a:ext cx="5796842" cy="649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33"/>
            <p:cNvGrpSpPr>
              <a:grpSpLocks/>
            </p:cNvGrpSpPr>
            <p:nvPr/>
          </p:nvGrpSpPr>
          <p:grpSpPr bwMode="auto">
            <a:xfrm>
              <a:off x="1398890" y="2734474"/>
              <a:ext cx="5883158" cy="649356"/>
              <a:chOff x="3162" y="1768"/>
              <a:chExt cx="1657" cy="542"/>
            </a:xfrm>
          </p:grpSpPr>
          <p:pic>
            <p:nvPicPr>
              <p:cNvPr id="6171" name="Picture 234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39" name="Text Box 235"/>
              <p:cNvSpPr txBox="1">
                <a:spLocks noChangeArrowheads="1"/>
              </p:cNvSpPr>
              <p:nvPr/>
            </p:nvSpPr>
            <p:spPr bwMode="auto">
              <a:xfrm>
                <a:off x="3360" y="1945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" name="Group 239"/>
            <p:cNvGrpSpPr>
              <a:grpSpLocks/>
            </p:cNvGrpSpPr>
            <p:nvPr/>
          </p:nvGrpSpPr>
          <p:grpSpPr bwMode="auto">
            <a:xfrm>
              <a:off x="1398890" y="3316928"/>
              <a:ext cx="5883158" cy="648862"/>
              <a:chOff x="3162" y="1768"/>
              <a:chExt cx="1657" cy="542"/>
            </a:xfrm>
          </p:grpSpPr>
          <p:pic>
            <p:nvPicPr>
              <p:cNvPr id="6169" name="Picture 240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45" name="Text Box 241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11590" y="3917320"/>
              <a:ext cx="5883158" cy="649356"/>
              <a:chOff x="3162" y="1768"/>
              <a:chExt cx="1657" cy="542"/>
            </a:xfrm>
          </p:grpSpPr>
          <p:pic>
            <p:nvPicPr>
              <p:cNvPr id="6167" name="Picture 276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1" name="Text Box 277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78"/>
            <p:cNvGrpSpPr>
              <a:grpSpLocks/>
            </p:cNvGrpSpPr>
            <p:nvPr/>
          </p:nvGrpSpPr>
          <p:grpSpPr bwMode="auto">
            <a:xfrm>
              <a:off x="1425245" y="2141066"/>
              <a:ext cx="5883158" cy="649356"/>
              <a:chOff x="3173" y="1768"/>
              <a:chExt cx="1657" cy="542"/>
            </a:xfrm>
          </p:grpSpPr>
          <p:pic>
            <p:nvPicPr>
              <p:cNvPr id="6165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73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4" name="Text Box 280"/>
              <p:cNvSpPr txBox="1">
                <a:spLocks noChangeArrowheads="1"/>
              </p:cNvSpPr>
              <p:nvPr/>
            </p:nvSpPr>
            <p:spPr bwMode="auto">
              <a:xfrm>
                <a:off x="3385" y="1910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7" name="Group 278"/>
            <p:cNvGrpSpPr>
              <a:grpSpLocks/>
            </p:cNvGrpSpPr>
            <p:nvPr/>
          </p:nvGrpSpPr>
          <p:grpSpPr bwMode="auto">
            <a:xfrm>
              <a:off x="1424290" y="4573412"/>
              <a:ext cx="5883158" cy="649356"/>
              <a:chOff x="3162" y="1786"/>
              <a:chExt cx="1657" cy="542"/>
            </a:xfrm>
          </p:grpSpPr>
          <p:pic>
            <p:nvPicPr>
              <p:cNvPr id="6163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86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" name="Group 278"/>
            <p:cNvGrpSpPr>
              <a:grpSpLocks/>
            </p:cNvGrpSpPr>
            <p:nvPr/>
          </p:nvGrpSpPr>
          <p:grpSpPr bwMode="auto">
            <a:xfrm>
              <a:off x="1423335" y="5172400"/>
              <a:ext cx="5883158" cy="649356"/>
              <a:chOff x="3151" y="1768"/>
              <a:chExt cx="1657" cy="542"/>
            </a:xfrm>
          </p:grpSpPr>
          <p:pic>
            <p:nvPicPr>
              <p:cNvPr id="6161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1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Nội dung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514600" y="25121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Khái niệm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514600" y="37313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dựng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ID3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38400" y="487680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gọn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2514600" y="43409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Training set and Testing set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6" name="Picture 49" descr="WinFX_WCF__13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852" y="2895600"/>
            <a:ext cx="631154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514148" y="1901741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Đặt vấn đề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514600" y="31217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Learning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228600" y="15240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Cách học một cây quyết định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Một cây quyết định được học bằng cách chia tập hơp nguồn thành các tập con dựa theo việc kiểm tra các giá trị thuộc tính.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Quá trình chia tập hợp được lặp lại một cách đệ qui cho mỗi tập con dẫn xuất.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Quá trình đệ qui hoàn thành khi không thể tiếp tục việc chia tách được nữa.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838200" y="1512916"/>
          <a:ext cx="5715000" cy="4887884"/>
        </p:xfrm>
        <a:graphic>
          <a:graphicData uri="http://schemas.openxmlformats.org/presentationml/2006/ole">
            <p:oleObj spid="_x0000_s5122" name="Worksheet" r:id="rId3" imgW="6131160" imgH="4410000" progId="Excel.Sheet.8">
              <p:embed/>
            </p:oleObj>
          </a:graphicData>
        </a:graphic>
      </p:graphicFrame>
      <p:pic>
        <p:nvPicPr>
          <p:cNvPr id="5" name="Picture 5" descr="igai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524000"/>
            <a:ext cx="221204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" y="3200400"/>
            <a:ext cx="7016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mẫu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ThanhPhuc\Desktop\Untitl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990600" y="6400800"/>
            <a:ext cx="457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lang="en-US" sz="2200" kern="0" smtClean="0">
                <a:latin typeface="Times New Roman" pitchFamily="18" charset="0"/>
                <a:cs typeface="Times New Roman" pitchFamily="18" charset="0"/>
              </a:rPr>
              <a:t>Dữ liệu thống kê sản xuất động cơ ô tô 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5791200" y="64008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lang="en-US" sz="2200" kern="0" smtClean="0">
                <a:latin typeface="Times New Roman" pitchFamily="18" charset="0"/>
                <a:cs typeface="Times New Roman" pitchFamily="18" charset="0"/>
              </a:rPr>
              <a:t>mpg = 0.425 km / lit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228600" y="15240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Cách học một cây quyết định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 cây quyết định được học bằng cách chia tập hơp nguồn thành các tập con dựa theo việc kiểm tra các giá trị thuộc tính.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pic>
        <p:nvPicPr>
          <p:cNvPr id="3" name="Picture 4" descr="stu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20925"/>
            <a:ext cx="7018337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1600200"/>
            <a:ext cx="86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Chia tập nguồn theo thuộc tính “số xilanh” ( cylinders )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228600" y="15240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Cách học một cây quyết định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Một cây quyết định được học bằng cách chia tập hơp nguồn thành các tập con dựa theo việc kiểm tra các giá trị thuộc tính.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 trình chia tập hợp được lặp lại một cách đệ qui cho mỗi tập con dẫn xuất.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28600" y="1600200"/>
            <a:ext cx="853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Chia tập các con theo thuộc tính “nơi sản xuất” ( maker ) và “ mã lực ” ( horsepower)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8" descr="2leve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829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88275" cy="533400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Làm sao biểu diễn một tập dữ liệu thống kê ?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295400" y="2362200"/>
          <a:ext cx="6653212" cy="3889375"/>
        </p:xfrm>
        <a:graphic>
          <a:graphicData uri="http://schemas.openxmlformats.org/presentationml/2006/ole">
            <p:oleObj spid="_x0000_s16386" name="Worksheet" r:id="rId3" imgW="8109360" imgH="4601160" progId="Excel.Sheet.8">
              <p:embed/>
            </p:oleObj>
          </a:graphicData>
        </a:graphic>
      </p:graphicFrame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228600" y="15240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Cách học một cây quyết định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Một cây quyết định được học bằng cách chia tập hơp nguồn thành các tập con dựa theo việc kiểm tra các giá trị thuộc tính.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Quá trình chia tập hợp được lặp lại một cách đệ qui cho mỗi tập con dẫn xuất.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 trình đệ qui hoàn thành khi không thể tiếp tục việc chia tách được nữa.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19200" y="1230868"/>
            <a:ext cx="64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Cây quyết định cuối cùng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7" descr="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1600201"/>
            <a:ext cx="74644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19200" y="1230868"/>
            <a:ext cx="64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Cây quyết định cuối cùng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7" descr="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1600201"/>
            <a:ext cx="74644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410200" y="1600200"/>
            <a:ext cx="2743200" cy="5029200"/>
          </a:xfrm>
          <a:prstGeom prst="wedgeRectCallout">
            <a:avLst>
              <a:gd name="adj1" fmla="val -133509"/>
              <a:gd name="adj2" fmla="val 3872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2400"/>
          </a:p>
        </p:txBody>
      </p:sp>
      <p:pic>
        <p:nvPicPr>
          <p:cNvPr id="5" name="Picture 7" descr="unexpand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752600"/>
            <a:ext cx="25812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28600" y="17526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Điều kiện phân nhánh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 tại một nút các mẫu chỉ thuộc cùng 1 lớp thì không phân nhánh.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pic>
        <p:nvPicPr>
          <p:cNvPr id="5" name="Picture 8" descr="2leve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829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029200" y="3733800"/>
            <a:ext cx="1219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3733800"/>
            <a:ext cx="1219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28600" y="17526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Điều kiện phân nhánh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tại một nút các mẫu chỉ thuộc cùng 1 lớp thì không phân nhánh.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Nếu việc phân nhánh ở một nút không làm thay đổi sự phân lớp thì không phân nhánh.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Learning Decision trees</a:t>
            </a:r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19200" y="1230868"/>
            <a:ext cx="64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Cây quyết định cuối cùng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7" descr="fu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1600201"/>
            <a:ext cx="74644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905000" y="5715000"/>
            <a:ext cx="1600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5" descr="WinFX__TXT__2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89063"/>
            <a:ext cx="4613275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85135E-48C8-495F-9920-F380EC3F7E1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Thuật toán xây dựng cây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28600" y="1828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Một số thuật toán xây dựng cây 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ID3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C4.5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C5.0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64327" y="1709290"/>
            <a:ext cx="5909539" cy="4299383"/>
            <a:chOff x="1398890" y="1522373"/>
            <a:chExt cx="5909513" cy="4299383"/>
          </a:xfrm>
        </p:grpSpPr>
        <p:pic>
          <p:nvPicPr>
            <p:cNvPr id="6173" name="Picture 231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009" y="1522373"/>
              <a:ext cx="5796842" cy="649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33"/>
            <p:cNvGrpSpPr>
              <a:grpSpLocks/>
            </p:cNvGrpSpPr>
            <p:nvPr/>
          </p:nvGrpSpPr>
          <p:grpSpPr bwMode="auto">
            <a:xfrm>
              <a:off x="1398890" y="2734474"/>
              <a:ext cx="5883158" cy="649356"/>
              <a:chOff x="3162" y="1768"/>
              <a:chExt cx="1657" cy="542"/>
            </a:xfrm>
          </p:grpSpPr>
          <p:pic>
            <p:nvPicPr>
              <p:cNvPr id="6171" name="Picture 234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39" name="Text Box 235"/>
              <p:cNvSpPr txBox="1">
                <a:spLocks noChangeArrowheads="1"/>
              </p:cNvSpPr>
              <p:nvPr/>
            </p:nvSpPr>
            <p:spPr bwMode="auto">
              <a:xfrm>
                <a:off x="3360" y="1945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" name="Group 239"/>
            <p:cNvGrpSpPr>
              <a:grpSpLocks/>
            </p:cNvGrpSpPr>
            <p:nvPr/>
          </p:nvGrpSpPr>
          <p:grpSpPr bwMode="auto">
            <a:xfrm>
              <a:off x="1398890" y="3316928"/>
              <a:ext cx="5883158" cy="648862"/>
              <a:chOff x="3162" y="1768"/>
              <a:chExt cx="1657" cy="542"/>
            </a:xfrm>
          </p:grpSpPr>
          <p:pic>
            <p:nvPicPr>
              <p:cNvPr id="6169" name="Picture 240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45" name="Text Box 241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11590" y="3917320"/>
              <a:ext cx="5883158" cy="649356"/>
              <a:chOff x="3162" y="1768"/>
              <a:chExt cx="1657" cy="542"/>
            </a:xfrm>
          </p:grpSpPr>
          <p:pic>
            <p:nvPicPr>
              <p:cNvPr id="6167" name="Picture 276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1" name="Text Box 277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78"/>
            <p:cNvGrpSpPr>
              <a:grpSpLocks/>
            </p:cNvGrpSpPr>
            <p:nvPr/>
          </p:nvGrpSpPr>
          <p:grpSpPr bwMode="auto">
            <a:xfrm>
              <a:off x="1425245" y="2141066"/>
              <a:ext cx="5883158" cy="649356"/>
              <a:chOff x="3173" y="1768"/>
              <a:chExt cx="1657" cy="542"/>
            </a:xfrm>
          </p:grpSpPr>
          <p:pic>
            <p:nvPicPr>
              <p:cNvPr id="6165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73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4" name="Text Box 280"/>
              <p:cNvSpPr txBox="1">
                <a:spLocks noChangeArrowheads="1"/>
              </p:cNvSpPr>
              <p:nvPr/>
            </p:nvSpPr>
            <p:spPr bwMode="auto">
              <a:xfrm>
                <a:off x="3385" y="1910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7" name="Group 278"/>
            <p:cNvGrpSpPr>
              <a:grpSpLocks/>
            </p:cNvGrpSpPr>
            <p:nvPr/>
          </p:nvGrpSpPr>
          <p:grpSpPr bwMode="auto">
            <a:xfrm>
              <a:off x="1424290" y="4573412"/>
              <a:ext cx="5883158" cy="649356"/>
              <a:chOff x="3162" y="1786"/>
              <a:chExt cx="1657" cy="542"/>
            </a:xfrm>
          </p:grpSpPr>
          <p:pic>
            <p:nvPicPr>
              <p:cNvPr id="6163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86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" name="Group 278"/>
            <p:cNvGrpSpPr>
              <a:grpSpLocks/>
            </p:cNvGrpSpPr>
            <p:nvPr/>
          </p:nvGrpSpPr>
          <p:grpSpPr bwMode="auto">
            <a:xfrm>
              <a:off x="1423335" y="5172400"/>
              <a:ext cx="5883158" cy="649356"/>
              <a:chOff x="3151" y="1768"/>
              <a:chExt cx="1657" cy="542"/>
            </a:xfrm>
          </p:grpSpPr>
          <p:pic>
            <p:nvPicPr>
              <p:cNvPr id="6161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1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Nội dung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514600" y="25121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Khái niệm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514600" y="31217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Learning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38400" y="49500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gọn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2514600" y="43409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Training set and Testing set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6" name="Picture 49" descr="WinFX_WCF__13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852" y="3460750"/>
            <a:ext cx="631154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514148" y="1901741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Đặt vấn đề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514600" y="37313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dựng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ID3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88275" cy="533400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Dữ liệu có 1 thuộc tính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gen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6112" y="2438400"/>
            <a:ext cx="524668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Thuật toán xây dựng cây – ID3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228600" y="16764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Thuật toán ID3 ( Quinlan86 ):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Sử dụng một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“độ đo”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để lựa chọn thuộc tính phân lớp các đối tượng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“độ đo” được gọi là information gain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Tại mỗi đỉnh của cây thuộc tính có information gain lớn nhất sẽ được chọn để phân chia tập đối tượng.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Thuật toán xây dựng cây – ID3</a:t>
            </a:r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496223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228600" y="1447800"/>
            <a:ext cx="8686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Hàm Entropy: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Xác định tính không thuần khiết của 1 tập các mẫu dự liệu bất kì.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Công thức :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228600" y="4191000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Gọi S là tập các mẫu dương tính và âm tính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P+ là tỉ lệ các mẫu dương tính trong S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P- là tỉ lệ các mẫu âm tính trong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Thuật toán xây dựng cây – ID3</a:t>
            </a:r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4343400" cy="46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 descr="D:\Hien\1_Hoc hanh\4_HK4\2_Co so Tri tue nhan tao\2_Thuc hanh\Decision tree\0_Slide\Hinh\4_Bang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14550"/>
            <a:ext cx="6019800" cy="436245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6324600" y="2886075"/>
            <a:ext cx="2667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Dương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tính : Thi đấu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Âm tính : Không thi đấu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4819" name="Picture 3" descr="D:\Hien\1_Hoc hanh\4_HK4\2_Co so Tri tue nhan tao\2_Thuc hanh\Decision tree\0_Slide\Hinh\5_P+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733800"/>
            <a:ext cx="381000" cy="45720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7019925" y="3733801"/>
            <a:ext cx="143827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9 / 14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4820" name="Picture 4" descr="D:\Hien\1_Hoc hanh\4_HK4\2_Co so Tri tue nhan tao\2_Thuc hanh\Decision tree\0_Slide\Hinh\6_P-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4267200"/>
            <a:ext cx="381000" cy="381000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7019925" y="4267200"/>
            <a:ext cx="12096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= 5 / 14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4572000" y="1447800"/>
            <a:ext cx="457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Entropy(S) </a:t>
            </a:r>
            <a:r>
              <a:rPr lang="en-US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 – 9/14log</a:t>
            </a:r>
            <a:r>
              <a:rPr lang="en-US" kern="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 (9/14)– 5/14log</a:t>
            </a:r>
            <a:r>
              <a:rPr lang="en-US" kern="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 (5/14)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0.940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Picture 11" descr="C:\Users\ThanhPhuc\Desktop\Untitle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4343400" y="1447800"/>
            <a:ext cx="228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gray">
          <a:xfrm>
            <a:off x="6324600" y="2200275"/>
            <a:ext cx="2667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 : Tập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dữ liệu ban đầu của David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Thuật toán xây dựng cây – ID3</a:t>
            </a:r>
            <a:endParaRPr lang="en-US"/>
          </a:p>
        </p:txBody>
      </p:sp>
      <p:pic>
        <p:nvPicPr>
          <p:cNvPr id="35842" name="Picture 2" descr="D:\Hien\1_Hoc hanh\4_HK4\2_Co so Tri tue nhan tao\2_Thuc hanh\Decision tree\0_Slide\Hinh\7_Information g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76600"/>
            <a:ext cx="6019800" cy="939676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746125" y="4343400"/>
            <a:ext cx="7788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		      : tập dữ liệu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200" kern="0" baseline="0" smtClean="0">
                <a:latin typeface="Times New Roman" pitchFamily="18" charset="0"/>
                <a:cs typeface="Times New Roman" pitchFamily="18" charset="0"/>
              </a:rPr>
              <a:t>A		      </a:t>
            </a:r>
            <a:r>
              <a:rPr lang="en-US" sz="2200" kern="0" smtClean="0">
                <a:latin typeface="Times New Roman" pitchFamily="18" charset="0"/>
                <a:cs typeface="Times New Roman" pitchFamily="18" charset="0"/>
              </a:rPr>
              <a:t>: thuộc tính cần tính information gain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 A ) : </a:t>
            </a:r>
            <a:r>
              <a:rPr lang="vi-VN" sz="2200" kern="0" smtClean="0">
                <a:latin typeface="Times New Roman" pitchFamily="18" charset="0"/>
                <a:cs typeface="Times New Roman" pitchFamily="18" charset="0"/>
              </a:rPr>
              <a:t>là tập tất cả các giá trị có thể có đối với thuộc tính A</a:t>
            </a:r>
            <a:endParaRPr lang="en-US" sz="2200" kern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sz="22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sz="2200" kern="0" smtClean="0">
                <a:latin typeface="Times New Roman" pitchFamily="18" charset="0"/>
                <a:cs typeface="Times New Roman" pitchFamily="18" charset="0"/>
              </a:rPr>
              <a:t> 		      : là tập con của S mà A có giá trị là v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304800" y="1676400"/>
            <a:ext cx="8686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Độ đo ( Information Gain ): 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Đo mức độ hiệu quả của một thuộc tính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Công thức :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Thuật toán xây dựng cây – ID3</a:t>
            </a:r>
            <a:endParaRPr lang="en-US"/>
          </a:p>
        </p:txBody>
      </p:sp>
      <p:pic>
        <p:nvPicPr>
          <p:cNvPr id="34818" name="Picture 2" descr="D:\Hien\1_Hoc hanh\4_HK4\2_Co so Tri tue nhan tao\2_Thuc hanh\Decision tree\0_Slide\Hinh\4_Bang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5029200" cy="436245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5257800" y="2438400"/>
            <a:ext cx="3429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Tính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information gain trên </a:t>
            </a:r>
            <a:b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     thuộc tính </a:t>
            </a:r>
            <a:r>
              <a:rPr kumimoji="0" lang="en-US" sz="1800" b="0" i="1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 Gió to ”</a:t>
            </a:r>
            <a:endParaRPr kumimoji="0" lang="en-US" sz="1800" b="0" i="1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Picture 2" descr="D:\Hien\1_Hoc hanh\4_HK4\2_Co so Tri tue nhan tao\2_Thuc hanh\Decision tree\0_Slide\Hinh\7_Information ga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19200"/>
            <a:ext cx="5562600" cy="609600"/>
          </a:xfrm>
          <a:prstGeom prst="rect">
            <a:avLst/>
          </a:prstGeom>
          <a:noFill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gray">
          <a:xfrm>
            <a:off x="5562600" y="3810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Value( A ) =  {  Không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,  Có  }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Picture 7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5562600" y="3429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= Gió to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5562600" y="4114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|S| = 14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5562600" y="4876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|S</a:t>
            </a:r>
            <a:r>
              <a:rPr kumimoji="0" lang="en-US" sz="2000" b="0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có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 = 5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gray">
          <a:xfrm>
            <a:off x="5562600" y="4495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|S</a:t>
            </a:r>
            <a:r>
              <a:rPr lang="en-US" sz="2000" kern="0" baseline="-25000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 = 9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1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31837"/>
            <a:ext cx="6400800" cy="487363"/>
          </a:xfrm>
        </p:spPr>
        <p:txBody>
          <a:bodyPr/>
          <a:lstStyle/>
          <a:p>
            <a:r>
              <a:rPr lang="en-US" smtClean="0"/>
              <a:t>Thuật toán xây dựng cây – ID3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838200" y="1752601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Tính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information gain trên thuộc tính </a:t>
            </a:r>
            <a:r>
              <a:rPr kumimoji="0" lang="en-US" sz="1800" b="0" i="1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 Gió to ”</a:t>
            </a:r>
            <a:endParaRPr kumimoji="0" lang="en-US" sz="1800" b="0" i="1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2" name="Picture 2" descr="D:\Hien\1_Hoc hanh\4_HK4\2_Co so Tri tue nhan tao\2_Thuc hanh\Decision tree\0_Slide\Hinh\7_Information g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5562600" cy="609600"/>
          </a:xfrm>
          <a:prstGeom prst="rect">
            <a:avLst/>
          </a:prstGeo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gray">
          <a:xfrm>
            <a:off x="1143000" y="28194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Gain( S , Gió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to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Entropy ( S ) – 9/14Entropy( S</a:t>
            </a:r>
            <a:r>
              <a:rPr lang="en-US" kern="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kern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–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5/14Entropy( S</a:t>
            </a:r>
            <a:r>
              <a:rPr lang="en-US" kern="0" baseline="-25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kumimoji="0" lang="en-US" sz="1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)</a:t>
            </a:r>
            <a:endParaRPr lang="en-US" ker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 		             = 0.940 - 9/14 * 0.764 – 5/14 * 0.97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</a:pPr>
            <a:r>
              <a:rPr lang="en-US" kern="0" smtClean="0">
                <a:latin typeface="Times New Roman" pitchFamily="18" charset="0"/>
                <a:cs typeface="Times New Roman" pitchFamily="18" charset="0"/>
              </a:rPr>
              <a:t>                             = 0.1024</a:t>
            </a:r>
          </a:p>
        </p:txBody>
      </p:sp>
      <p:pic>
        <p:nvPicPr>
          <p:cNvPr id="8" name="Picture 7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gray">
          <a:xfrm>
            <a:off x="1066800" y="3810000"/>
            <a:ext cx="762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Gain(S,Quang cảnh)	=	0.246 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Gain(S,Gió to) 		=	0.1024 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Gain(S,Nhiệt độ)		=	0.029 </a:t>
            </a: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Gain(S,Độ ẩm)		=	0.045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04800" y="45720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629400" cy="487363"/>
          </a:xfrm>
        </p:spPr>
        <p:txBody>
          <a:bodyPr/>
          <a:lstStyle/>
          <a:p>
            <a:r>
              <a:rPr lang="en-US" smtClean="0"/>
              <a:t>Thuật toán xây dựng cây – ID3</a:t>
            </a:r>
            <a:endParaRPr lang="en-US"/>
          </a:p>
        </p:txBody>
      </p:sp>
      <p:pic>
        <p:nvPicPr>
          <p:cNvPr id="4" name="Picture 3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D:\Hien\1_Hoc hanh\4_HK4\2_Co so Tri tue nhan tao\2_Thuc hanh\Decision tree\0_Slide\Hinh\10_Play golf 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62" y="1981200"/>
            <a:ext cx="8046538" cy="34290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5" descr="WinFX__TXT__2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89063"/>
            <a:ext cx="4613275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85135E-48C8-495F-9920-F380EC3F7E1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64327" y="1709290"/>
            <a:ext cx="5909539" cy="4299383"/>
            <a:chOff x="1398890" y="1522373"/>
            <a:chExt cx="5909513" cy="4299383"/>
          </a:xfrm>
        </p:grpSpPr>
        <p:pic>
          <p:nvPicPr>
            <p:cNvPr id="6173" name="Picture 231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009" y="1522373"/>
              <a:ext cx="5796842" cy="649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33"/>
            <p:cNvGrpSpPr>
              <a:grpSpLocks/>
            </p:cNvGrpSpPr>
            <p:nvPr/>
          </p:nvGrpSpPr>
          <p:grpSpPr bwMode="auto">
            <a:xfrm>
              <a:off x="1398890" y="2734474"/>
              <a:ext cx="5883158" cy="649356"/>
              <a:chOff x="3162" y="1768"/>
              <a:chExt cx="1657" cy="542"/>
            </a:xfrm>
          </p:grpSpPr>
          <p:pic>
            <p:nvPicPr>
              <p:cNvPr id="6171" name="Picture 234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39" name="Text Box 235"/>
              <p:cNvSpPr txBox="1">
                <a:spLocks noChangeArrowheads="1"/>
              </p:cNvSpPr>
              <p:nvPr/>
            </p:nvSpPr>
            <p:spPr bwMode="auto">
              <a:xfrm>
                <a:off x="3360" y="1945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" name="Group 239"/>
            <p:cNvGrpSpPr>
              <a:grpSpLocks/>
            </p:cNvGrpSpPr>
            <p:nvPr/>
          </p:nvGrpSpPr>
          <p:grpSpPr bwMode="auto">
            <a:xfrm>
              <a:off x="1398890" y="3316928"/>
              <a:ext cx="5883158" cy="648862"/>
              <a:chOff x="3162" y="1768"/>
              <a:chExt cx="1657" cy="542"/>
            </a:xfrm>
          </p:grpSpPr>
          <p:pic>
            <p:nvPicPr>
              <p:cNvPr id="6169" name="Picture 240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45" name="Text Box 241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11590" y="3917320"/>
              <a:ext cx="5883158" cy="649356"/>
              <a:chOff x="3162" y="1768"/>
              <a:chExt cx="1657" cy="542"/>
            </a:xfrm>
          </p:grpSpPr>
          <p:pic>
            <p:nvPicPr>
              <p:cNvPr id="6167" name="Picture 276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1" name="Text Box 277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78"/>
            <p:cNvGrpSpPr>
              <a:grpSpLocks/>
            </p:cNvGrpSpPr>
            <p:nvPr/>
          </p:nvGrpSpPr>
          <p:grpSpPr bwMode="auto">
            <a:xfrm>
              <a:off x="1425245" y="2141066"/>
              <a:ext cx="5883158" cy="649356"/>
              <a:chOff x="3173" y="1768"/>
              <a:chExt cx="1657" cy="542"/>
            </a:xfrm>
          </p:grpSpPr>
          <p:pic>
            <p:nvPicPr>
              <p:cNvPr id="6165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73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4" name="Text Box 280"/>
              <p:cNvSpPr txBox="1">
                <a:spLocks noChangeArrowheads="1"/>
              </p:cNvSpPr>
              <p:nvPr/>
            </p:nvSpPr>
            <p:spPr bwMode="auto">
              <a:xfrm>
                <a:off x="3385" y="1910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7" name="Group 278"/>
            <p:cNvGrpSpPr>
              <a:grpSpLocks/>
            </p:cNvGrpSpPr>
            <p:nvPr/>
          </p:nvGrpSpPr>
          <p:grpSpPr bwMode="auto">
            <a:xfrm>
              <a:off x="1424290" y="4573412"/>
              <a:ext cx="5883158" cy="649356"/>
              <a:chOff x="3162" y="1786"/>
              <a:chExt cx="1657" cy="542"/>
            </a:xfrm>
          </p:grpSpPr>
          <p:pic>
            <p:nvPicPr>
              <p:cNvPr id="6163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86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" name="Group 278"/>
            <p:cNvGrpSpPr>
              <a:grpSpLocks/>
            </p:cNvGrpSpPr>
            <p:nvPr/>
          </p:nvGrpSpPr>
          <p:grpSpPr bwMode="auto">
            <a:xfrm>
              <a:off x="1423335" y="5172400"/>
              <a:ext cx="5883158" cy="649356"/>
              <a:chOff x="3151" y="1768"/>
              <a:chExt cx="1657" cy="542"/>
            </a:xfrm>
          </p:grpSpPr>
          <p:pic>
            <p:nvPicPr>
              <p:cNvPr id="6161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1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Nội dung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514600" y="25121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Khái niệm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514600" y="31217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Learning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514600" y="37313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dựng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ID3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38400" y="49500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gọn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" name="Picture 49" descr="WinFX_WCF__13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852" y="4070350"/>
            <a:ext cx="631154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514148" y="1901741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Đặt vấn đề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2514600" y="43409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Training set and Testing set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Training set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9600" y="1981200"/>
            <a:ext cx="86744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lĩnh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 AI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Machine Learning </a:t>
            </a:r>
            <a:r>
              <a:rPr lang="en-US" sz="2400" dirty="0" err="1" smtClean="0"/>
              <a:t>thì</a:t>
            </a:r>
            <a:r>
              <a:rPr lang="en-US" sz="2400" dirty="0" smtClean="0"/>
              <a:t> Training set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Do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</a:t>
            </a:r>
            <a:r>
              <a:rPr lang="en-US" sz="2400" dirty="0" err="1" smtClean="0"/>
              <a:t>nên</a:t>
            </a:r>
            <a:r>
              <a:rPr lang="en-US" sz="2400" dirty="0" smtClean="0"/>
              <a:t> training set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(supervised learning)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Testing set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88275" cy="457200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Dữ liệu có 2 thuộc tính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133600"/>
            <a:ext cx="4495800" cy="41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lvl="1" algn="r"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 set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62000" y="1905000"/>
            <a:ext cx="762000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lĩnh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 AI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Machine </a:t>
            </a:r>
            <a:r>
              <a:rPr lang="en-US" sz="2400" dirty="0" err="1" smtClean="0"/>
              <a:t>Learing</a:t>
            </a:r>
            <a:r>
              <a:rPr lang="en-US" sz="2400" dirty="0" smtClean="0"/>
              <a:t> Testing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dành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Training set.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Training set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2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xoay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Traning</a:t>
            </a:r>
            <a:r>
              <a:rPr lang="en-US" sz="2400" dirty="0" smtClean="0"/>
              <a:t> set </a:t>
            </a:r>
            <a:r>
              <a:rPr lang="en-US" sz="2400" dirty="0" err="1" smtClean="0"/>
              <a:t>và</a:t>
            </a:r>
            <a:r>
              <a:rPr lang="en-US" sz="2400" dirty="0" smtClean="0"/>
              <a:t> Testing set </a:t>
            </a:r>
            <a:r>
              <a:rPr lang="en-US" sz="2400" dirty="0" err="1" smtClean="0"/>
              <a:t>chứ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Training set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Testing 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664327" y="1709290"/>
            <a:ext cx="5909539" cy="4299383"/>
            <a:chOff x="1398890" y="1522373"/>
            <a:chExt cx="5909513" cy="4299383"/>
          </a:xfrm>
        </p:grpSpPr>
        <p:pic>
          <p:nvPicPr>
            <p:cNvPr id="6173" name="Picture 231" descr="WinFX_WCF__13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009" y="1522373"/>
              <a:ext cx="5796842" cy="649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33"/>
            <p:cNvGrpSpPr>
              <a:grpSpLocks/>
            </p:cNvGrpSpPr>
            <p:nvPr/>
          </p:nvGrpSpPr>
          <p:grpSpPr bwMode="auto">
            <a:xfrm>
              <a:off x="1398890" y="2734474"/>
              <a:ext cx="5883158" cy="649356"/>
              <a:chOff x="3162" y="1768"/>
              <a:chExt cx="1657" cy="542"/>
            </a:xfrm>
          </p:grpSpPr>
          <p:pic>
            <p:nvPicPr>
              <p:cNvPr id="6171" name="Picture 234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39" name="Text Box 235"/>
              <p:cNvSpPr txBox="1">
                <a:spLocks noChangeArrowheads="1"/>
              </p:cNvSpPr>
              <p:nvPr/>
            </p:nvSpPr>
            <p:spPr bwMode="auto">
              <a:xfrm>
                <a:off x="3360" y="1945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" name="Group 239"/>
            <p:cNvGrpSpPr>
              <a:grpSpLocks/>
            </p:cNvGrpSpPr>
            <p:nvPr/>
          </p:nvGrpSpPr>
          <p:grpSpPr bwMode="auto">
            <a:xfrm>
              <a:off x="1398890" y="3316928"/>
              <a:ext cx="5883158" cy="648862"/>
              <a:chOff x="3162" y="1768"/>
              <a:chExt cx="1657" cy="542"/>
            </a:xfrm>
          </p:grpSpPr>
          <p:pic>
            <p:nvPicPr>
              <p:cNvPr id="6169" name="Picture 240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45" name="Text Box 241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11590" y="3917320"/>
              <a:ext cx="5883158" cy="649356"/>
              <a:chOff x="3162" y="1768"/>
              <a:chExt cx="1657" cy="542"/>
            </a:xfrm>
          </p:grpSpPr>
          <p:pic>
            <p:nvPicPr>
              <p:cNvPr id="6167" name="Picture 276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1" name="Text Box 277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278"/>
            <p:cNvGrpSpPr>
              <a:grpSpLocks/>
            </p:cNvGrpSpPr>
            <p:nvPr/>
          </p:nvGrpSpPr>
          <p:grpSpPr bwMode="auto">
            <a:xfrm>
              <a:off x="1425245" y="2141066"/>
              <a:ext cx="5883158" cy="649356"/>
              <a:chOff x="3173" y="1768"/>
              <a:chExt cx="1657" cy="542"/>
            </a:xfrm>
          </p:grpSpPr>
          <p:pic>
            <p:nvPicPr>
              <p:cNvPr id="6165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73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984" name="Text Box 280"/>
              <p:cNvSpPr txBox="1">
                <a:spLocks noChangeArrowheads="1"/>
              </p:cNvSpPr>
              <p:nvPr/>
            </p:nvSpPr>
            <p:spPr bwMode="auto">
              <a:xfrm>
                <a:off x="3385" y="1910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7" name="Group 278"/>
            <p:cNvGrpSpPr>
              <a:grpSpLocks/>
            </p:cNvGrpSpPr>
            <p:nvPr/>
          </p:nvGrpSpPr>
          <p:grpSpPr bwMode="auto">
            <a:xfrm>
              <a:off x="1424290" y="4573412"/>
              <a:ext cx="5883158" cy="649356"/>
              <a:chOff x="3162" y="1786"/>
              <a:chExt cx="1657" cy="542"/>
            </a:xfrm>
          </p:grpSpPr>
          <p:pic>
            <p:nvPicPr>
              <p:cNvPr id="6163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2" y="1786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" name="Group 278"/>
            <p:cNvGrpSpPr>
              <a:grpSpLocks/>
            </p:cNvGrpSpPr>
            <p:nvPr/>
          </p:nvGrpSpPr>
          <p:grpSpPr bwMode="auto">
            <a:xfrm>
              <a:off x="1423335" y="5172400"/>
              <a:ext cx="5883158" cy="649356"/>
              <a:chOff x="3151" y="1768"/>
              <a:chExt cx="1657" cy="542"/>
            </a:xfrm>
          </p:grpSpPr>
          <p:pic>
            <p:nvPicPr>
              <p:cNvPr id="6161" name="Picture 279" descr="WinFX_WCF__13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51" y="1768"/>
                <a:ext cx="165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280"/>
              <p:cNvSpPr txBox="1">
                <a:spLocks noChangeArrowheads="1"/>
              </p:cNvSpPr>
              <p:nvPr/>
            </p:nvSpPr>
            <p:spPr bwMode="auto">
              <a:xfrm>
                <a:off x="3360" y="1941"/>
                <a:ext cx="1249" cy="2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45705" tIns="45705" rIns="45705" bIns="45705">
                <a:spAutoFit/>
              </a:bodyPr>
              <a:lstStyle/>
              <a:p>
                <a:pPr>
                  <a:defRPr/>
                </a:pPr>
                <a:endParaRPr 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533400" y="609600"/>
            <a:ext cx="6400800" cy="48736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Nội dung 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2514600" y="25121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Khái niệm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514600" y="31217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Learning Decision Tree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514600" y="37313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dựng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cây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ID3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9" descr="WinFX_WCF__13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852" y="4756150"/>
            <a:ext cx="631154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514148" y="1901741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Đặt vấn đề</a:t>
            </a: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2514600" y="4340917"/>
            <a:ext cx="4295473" cy="307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5705" tIns="45705" rIns="45705" bIns="45705">
            <a:sp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Training set and Testing set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8400" y="50262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gọn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luật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838200"/>
            <a:ext cx="6400800" cy="11430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sz="3200" b="1" kern="0" dirty="0" err="1" smtClean="0">
                <a:solidFill>
                  <a:schemeClr val="tx2"/>
                </a:solidFill>
              </a:rPr>
              <a:t>Thuật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toán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rút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gọn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các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luật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quyết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định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71600" y="2057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 1 </a:t>
            </a:r>
            <a:r>
              <a:rPr lang="en-US" dirty="0" err="1" smtClean="0"/>
              <a:t>tập</a:t>
            </a:r>
            <a:r>
              <a:rPr lang="en-US" dirty="0" smtClean="0"/>
              <a:t> 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371600" y="2743200"/>
          <a:ext cx="6400800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971800"/>
                <a:gridCol w="2133600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Luật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kiện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</a:t>
                      </a:r>
                      <a:r>
                        <a:rPr lang="en-US" baseline="0" dirty="0" smtClean="0"/>
                        <a:t>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86000" y="5638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838200"/>
            <a:ext cx="6400800" cy="11430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sz="3200" b="1" kern="0" dirty="0" err="1" smtClean="0">
                <a:solidFill>
                  <a:schemeClr val="tx2"/>
                </a:solidFill>
              </a:rPr>
              <a:t>Thuật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toán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rút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gọn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các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luật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quyết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định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371600" y="20574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74320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838200"/>
            <a:ext cx="6400800" cy="11430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sz="3200" b="1" kern="0" dirty="0" err="1" smtClean="0">
                <a:solidFill>
                  <a:schemeClr val="tx2"/>
                </a:solidFill>
              </a:rPr>
              <a:t>Thuật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toán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rút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gọn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các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luật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quyết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định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2286000"/>
            <a:ext cx="79248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B1: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 marL="404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682625" algn="l"/>
              </a:tabLst>
            </a:pPr>
            <a:r>
              <a:rPr lang="en-US" dirty="0" smtClean="0"/>
              <a:t> 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(</a:t>
            </a:r>
            <a:r>
              <a:rPr lang="en-US" dirty="0" err="1" smtClean="0"/>
              <a:t>contigency</a:t>
            </a:r>
            <a:r>
              <a:rPr lang="en-US" dirty="0" smtClean="0"/>
              <a:t> table)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	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</a:t>
            </a:r>
          </a:p>
          <a:p>
            <a:pPr marL="404813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marL="404813"/>
            <a:r>
              <a:rPr lang="en-US" dirty="0" smtClean="0"/>
              <a:t>     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 H ={KQ 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 TĐ}</a:t>
            </a:r>
          </a:p>
          <a:p>
            <a:pPr marL="404813"/>
            <a:endParaRPr lang="en-US" dirty="0" smtClean="0"/>
          </a:p>
          <a:p>
            <a:pPr marL="404813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B2: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1524000" y="4495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05400" y="4495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9" idx="2"/>
          </p:cNvCxnSpPr>
          <p:nvPr/>
        </p:nvCxnSpPr>
        <p:spPr>
          <a:xfrm>
            <a:off x="2971800" y="48006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41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4572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524000" y="5410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81600" y="5410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3" idx="6"/>
            <a:endCxn id="25" idx="2"/>
          </p:cNvCxnSpPr>
          <p:nvPr/>
        </p:nvCxnSpPr>
        <p:spPr>
          <a:xfrm>
            <a:off x="2971800" y="5715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34200" y="548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029200" y="4419600"/>
            <a:ext cx="1600200" cy="762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5181600" y="4343400"/>
            <a:ext cx="1219200" cy="914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71600" y="1828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838200"/>
            <a:ext cx="6400800" cy="11430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sz="3200" b="1" kern="0" dirty="0" err="1" smtClean="0">
                <a:solidFill>
                  <a:schemeClr val="tx2"/>
                </a:solidFill>
              </a:rPr>
              <a:t>Thuật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toán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rút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gọn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các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luật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quyết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định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8200" y="22860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B1: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  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(</a:t>
            </a:r>
            <a:r>
              <a:rPr lang="en-US" dirty="0" err="1" smtClean="0"/>
              <a:t>contigency</a:t>
            </a:r>
            <a:r>
              <a:rPr lang="en-US" dirty="0" smtClean="0"/>
              <a:t> table)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    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838200"/>
            <a:ext cx="6400800" cy="11430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sz="3200" b="1" kern="0" dirty="0" err="1" smtClean="0">
                <a:solidFill>
                  <a:schemeClr val="tx2"/>
                </a:solidFill>
              </a:rPr>
              <a:t>Thuật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toán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rút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gọn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các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luật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quyết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định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2209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, R</a:t>
            </a:r>
            <a:r>
              <a:rPr lang="en-US" baseline="-25000" dirty="0" smtClean="0"/>
              <a:t>2</a:t>
            </a:r>
            <a:r>
              <a:rPr lang="en-US" dirty="0" smtClean="0"/>
              <a:t> : </a:t>
            </a:r>
            <a:r>
              <a:rPr lang="vi-VN" dirty="0" smtClean="0"/>
              <a:t>biểu diễn các trạng thái Boolean của một tiền đề đối với các kết luận </a:t>
            </a:r>
            <a:r>
              <a:rPr lang="vi-VN" i="1" dirty="0" smtClean="0"/>
              <a:t>C1 và C2 (C2 là phủ định của C1).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3352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 smtClean="0"/>
              <a:t>x1 cho đến x4 biểu diễn tần xuất của từng cặp tiền đề - kết luận.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640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 smtClean="0"/>
              <a:t>R1T, R2, C1T, C2T là tổng biên của các dòng và các cột tương ứng.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59436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 (</a:t>
            </a:r>
            <a:r>
              <a:rPr lang="en-US" i="1" dirty="0" err="1" smtClean="0"/>
              <a:t>tổng</a:t>
            </a:r>
            <a:r>
              <a:rPr lang="en-US" i="1" dirty="0" smtClean="0"/>
              <a:t> </a:t>
            </a:r>
            <a:r>
              <a:rPr lang="en-US" i="1" dirty="0" err="1" smtClean="0"/>
              <a:t>tất</a:t>
            </a:r>
            <a:r>
              <a:rPr lang="en-US" i="1" dirty="0" smtClean="0"/>
              <a:t> </a:t>
            </a:r>
            <a:r>
              <a:rPr lang="en-US" i="1" dirty="0" err="1" smtClean="0"/>
              <a:t>cả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tần</a:t>
            </a:r>
            <a:r>
              <a:rPr lang="en-US" i="1" dirty="0" smtClean="0"/>
              <a:t> </a:t>
            </a:r>
            <a:r>
              <a:rPr lang="en-US" i="1" dirty="0" err="1" smtClean="0"/>
              <a:t>xuất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bảng</a:t>
            </a:r>
            <a:r>
              <a:rPr lang="en-US" i="1" dirty="0" smtClean="0"/>
              <a:t>) 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838200"/>
            <a:ext cx="6400800" cy="11430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sz="3200" b="1" kern="0" dirty="0" err="1" smtClean="0">
                <a:solidFill>
                  <a:schemeClr val="tx2"/>
                </a:solidFill>
              </a:rPr>
              <a:t>Thuật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toán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rút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gọn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các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luật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quyết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định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8200" y="2286000"/>
            <a:ext cx="762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B1: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 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3429000"/>
            <a:ext cx="2228850" cy="752475"/>
          </a:xfrm>
          <a:prstGeom prst="rect">
            <a:avLst/>
          </a:prstGeom>
          <a:noFill/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9600" y="3352800"/>
          <a:ext cx="37338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705563"/>
                <a:gridCol w="783637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X \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 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   ....    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baseline="0" dirty="0" smtClean="0"/>
                        <a:t> 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 x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11</a:t>
                      </a:r>
                      <a:r>
                        <a:rPr lang="en-US" baseline="0" dirty="0" smtClean="0"/>
                        <a:t>    ....     n</a:t>
                      </a:r>
                      <a:r>
                        <a:rPr lang="en-US" baseline="-25000" dirty="0" smtClean="0"/>
                        <a:t>1n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m1</a:t>
                      </a:r>
                      <a:r>
                        <a:rPr lang="en-US" baseline="0" dirty="0" smtClean="0"/>
                        <a:t>    ....     </a:t>
                      </a:r>
                      <a:r>
                        <a:rPr lang="en-US" baseline="0" dirty="0" err="1" smtClean="0"/>
                        <a:t>n</a:t>
                      </a:r>
                      <a:r>
                        <a:rPr lang="en-US" baseline="-25000" dirty="0" err="1" smtClean="0"/>
                        <a:t>mn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     ....     </a:t>
                      </a:r>
                      <a:r>
                        <a:rPr lang="en-US" dirty="0" err="1" smtClean="0"/>
                        <a:t>k</a:t>
                      </a:r>
                      <a:r>
                        <a:rPr lang="en-US" baseline="-25000" dirty="0" err="1" smtClean="0"/>
                        <a:t>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4800600"/>
            <a:ext cx="1085850" cy="628650"/>
          </a:xfrm>
          <a:prstGeom prst="rect">
            <a:avLst/>
          </a:prstGeom>
          <a:noFill/>
        </p:spPr>
      </p:pic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06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838200"/>
            <a:ext cx="6400800" cy="11430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sz="3200" b="1" kern="0" dirty="0" err="1" smtClean="0">
                <a:solidFill>
                  <a:schemeClr val="tx2"/>
                </a:solidFill>
              </a:rPr>
              <a:t>Thuật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toán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rút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gọn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các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luật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quyết</a:t>
            </a:r>
            <a:r>
              <a:rPr lang="en-US" sz="3200" b="1" kern="0" dirty="0" smtClean="0">
                <a:solidFill>
                  <a:schemeClr val="tx2"/>
                </a:solidFill>
              </a:rPr>
              <a:t> </a:t>
            </a:r>
            <a:r>
              <a:rPr lang="en-US" sz="3200" b="1" kern="0" dirty="0" err="1" smtClean="0">
                <a:solidFill>
                  <a:schemeClr val="tx2"/>
                </a:solidFill>
              </a:rPr>
              <a:t>định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2514600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T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bậc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do </a:t>
            </a:r>
            <a:r>
              <a:rPr lang="en-US" sz="2000" dirty="0" err="1" smtClean="0"/>
              <a:t>df</a:t>
            </a:r>
            <a:r>
              <a:rPr lang="en-US" sz="2000" dirty="0" smtClean="0"/>
              <a:t> = (m-1)(n-1)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vi-VN" sz="2000" dirty="0" smtClean="0"/>
              <a:t>Sử dụng một bảng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phối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C</a:t>
            </a:r>
            <a:r>
              <a:rPr lang="vi-VN" sz="2000" dirty="0" smtClean="0"/>
              <a:t>hi bình phương 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ý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(a)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vi-VN" sz="2000" i="1" dirty="0" smtClean="0"/>
              <a:t>và df </a:t>
            </a:r>
            <a:r>
              <a:rPr lang="en-US" sz="2000" i="1" dirty="0" err="1" smtClean="0"/>
              <a:t>để</a:t>
            </a:r>
            <a:r>
              <a:rPr lang="vi-VN" sz="2000" i="1" dirty="0" smtClean="0"/>
              <a:t> tính </a:t>
            </a:r>
            <a:r>
              <a:rPr lang="en-US" sz="2000" i="1" dirty="0" smtClean="0"/>
              <a:t>U(a)</a:t>
            </a:r>
            <a:r>
              <a:rPr lang="vi-VN" sz="2000" i="1" dirty="0" smtClean="0"/>
              <a:t> để xác</a:t>
            </a:r>
            <a:r>
              <a:rPr lang="en-US" sz="2000" i="1" dirty="0" smtClean="0"/>
              <a:t> </a:t>
            </a:r>
            <a:r>
              <a:rPr lang="vi-VN" sz="2000" dirty="0" smtClean="0"/>
              <a:t>định xem liệu các kết quả có độc lập với tiền đề không.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 T &lt;= U(a)  </a:t>
            </a:r>
            <a:r>
              <a:rPr lang="en-US" sz="2000" dirty="0" err="1" smtClean="0"/>
              <a:t>thì</a:t>
            </a:r>
            <a:r>
              <a:rPr lang="en-US" sz="2000" dirty="0" smtClean="0"/>
              <a:t>  </a:t>
            </a:r>
            <a:r>
              <a:rPr lang="en-US" sz="2000" dirty="0" err="1" smtClean="0"/>
              <a:t>chấp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 H  =&gt; LOẠI BỎ </a:t>
            </a:r>
            <a:r>
              <a:rPr lang="en-US" sz="2000" dirty="0" err="1" smtClean="0"/>
              <a:t>Tiền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 T &gt; U(a)  </a:t>
            </a:r>
            <a:r>
              <a:rPr lang="en-US" sz="2000" dirty="0" err="1" smtClean="0"/>
              <a:t>thì</a:t>
            </a:r>
            <a:r>
              <a:rPr lang="en-US" sz="2000" dirty="0" smtClean="0"/>
              <a:t>  </a:t>
            </a:r>
            <a:r>
              <a:rPr lang="en-US" sz="2000" dirty="0" err="1" smtClean="0"/>
              <a:t>bác</a:t>
            </a:r>
            <a:r>
              <a:rPr lang="en-US" sz="2000" dirty="0" smtClean="0"/>
              <a:t> </a:t>
            </a:r>
            <a:r>
              <a:rPr lang="en-US" sz="2000" dirty="0" err="1" smtClean="0"/>
              <a:t>bỏ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 H  =&gt; </a:t>
            </a:r>
            <a:r>
              <a:rPr lang="en-US" sz="2000" dirty="0" err="1" smtClean="0"/>
              <a:t>Chấp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 </a:t>
            </a:r>
            <a:r>
              <a:rPr lang="en-US" sz="2000" dirty="0" err="1" smtClean="0"/>
              <a:t>Tiền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endParaRPr lang="en-US" sz="20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0" y="2743200"/>
          <a:ext cx="7543800" cy="38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191000"/>
                <a:gridCol w="251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Luật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outlook   is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Sunny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and  humidity is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r>
                        <a:rPr lang="en-US" baseline="0" dirty="0" smtClean="0"/>
                        <a:t> (&gt;=80)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outlook   is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Sunny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and  humidity is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r>
                        <a:rPr lang="en-US" baseline="0" dirty="0" smtClean="0"/>
                        <a:t> (&lt;80)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</a:t>
                      </a:r>
                      <a:r>
                        <a:rPr lang="en-US" baseline="0" dirty="0" smtClean="0"/>
                        <a:t> play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outlook   is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Overcast</a:t>
                      </a:r>
                      <a:br>
                        <a:rPr lang="en-US" baseline="0" dirty="0" smtClean="0">
                          <a:solidFill>
                            <a:srgbClr val="0070C0"/>
                          </a:solidFill>
                        </a:rPr>
                      </a:b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outlook   is 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Rain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and  windy     is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outlook   is 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Rain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and  windy     is 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2286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88275" cy="457200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Dữ liệu có 2 thuộc tính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marital-jo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315325" cy="336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2209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mức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  a = 0.05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vi-VN" dirty="0" smtClean="0"/>
              <a:t>nhân lên bốn lần</a:t>
            </a:r>
            <a:r>
              <a:rPr lang="en-US" dirty="0" smtClean="0"/>
              <a:t> c</a:t>
            </a:r>
            <a:r>
              <a:rPr lang="vi-VN" dirty="0" smtClean="0"/>
              <a:t>ác dữ liệu học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276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038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0.05   =&gt;   1 – a = 0.95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286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2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 </a:t>
            </a:r>
            <a:r>
              <a:rPr lang="en-US" b="1" dirty="0" smtClean="0"/>
              <a:t>1</a:t>
            </a:r>
            <a:r>
              <a:rPr lang="en-US" dirty="0" smtClean="0"/>
              <a:t>:  outlook  is Sunny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/>
              <a:t>and  humidity is High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    outlook  is Sunny: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0800" y="52578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1295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  (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ij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286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2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 </a:t>
            </a:r>
            <a:r>
              <a:rPr lang="en-US" b="1" dirty="0" smtClean="0"/>
              <a:t>1</a:t>
            </a:r>
            <a:r>
              <a:rPr lang="en-US" dirty="0" smtClean="0"/>
              <a:t>:  outlook  is Sunny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/>
              <a:t>and  humidity is High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    outlook  is Sunny: 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41910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191000"/>
            <a:ext cx="1295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  (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ij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3505200"/>
            <a:ext cx="857250" cy="61912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3505200"/>
            <a:ext cx="857250" cy="619125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410200"/>
            <a:ext cx="857250" cy="619125"/>
          </a:xfrm>
          <a:prstGeom prst="rect">
            <a:avLst/>
          </a:prstGeom>
          <a:noFill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410200"/>
            <a:ext cx="857250" cy="619125"/>
          </a:xfrm>
          <a:prstGeom prst="rect">
            <a:avLst/>
          </a:prstGeo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 T:</a:t>
            </a:r>
            <a:endParaRPr lang="en-US" dirty="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048000"/>
            <a:ext cx="7715250" cy="1000125"/>
          </a:xfrm>
          <a:prstGeom prst="rect">
            <a:avLst/>
          </a:prstGeom>
          <a:noFill/>
        </p:spPr>
      </p:pic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-28575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434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(2 - 1)(2 – 1) = 1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487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chi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 (1 – a = 0.95)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U(a)  =</a:t>
            </a:r>
            <a:r>
              <a:rPr lang="en-US" dirty="0" smtClean="0">
                <a:solidFill>
                  <a:srgbClr val="C00000"/>
                </a:solidFill>
              </a:rPr>
              <a:t> 3.84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5867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 &gt;  U(a) 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H.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 “outlook”  </a:t>
            </a:r>
          </a:p>
          <a:p>
            <a:r>
              <a:rPr lang="en-US" dirty="0" smtClean="0"/>
              <a:t>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286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2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 </a:t>
            </a:r>
            <a:r>
              <a:rPr lang="en-US" b="1" dirty="0" smtClean="0"/>
              <a:t>1</a:t>
            </a:r>
            <a:r>
              <a:rPr lang="en-US" dirty="0" smtClean="0"/>
              <a:t>:  outlook  is Sunny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/>
              <a:t>and  humidity is High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    humidity  is High (&gt;=80):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0800" y="52578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1295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  (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ij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 T:</a:t>
            </a:r>
            <a:endParaRPr lang="en-US" dirty="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-28575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434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(2 - 1)(2 – 1) = 1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487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chi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 (1 – a = 0.95)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U(a)  =</a:t>
            </a:r>
            <a:r>
              <a:rPr lang="en-US" dirty="0" smtClean="0">
                <a:solidFill>
                  <a:srgbClr val="C00000"/>
                </a:solidFill>
              </a:rPr>
              <a:t> 3.84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5867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 &gt;  U(a) 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bác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H.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“Humidity”  </a:t>
            </a:r>
          </a:p>
          <a:p>
            <a:r>
              <a:rPr lang="en-US" dirty="0" smtClean="0"/>
              <a:t>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743200"/>
            <a:ext cx="6096000" cy="1304925"/>
          </a:xfrm>
          <a:prstGeom prst="rect">
            <a:avLst/>
          </a:prstGeom>
          <a:noFill/>
        </p:spPr>
      </p:pic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71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286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2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 </a:t>
            </a:r>
            <a:r>
              <a:rPr lang="en-US" b="1" dirty="0" smtClean="0"/>
              <a:t>4</a:t>
            </a:r>
            <a:r>
              <a:rPr lang="en-US" dirty="0" smtClean="0"/>
              <a:t>: outlook   is Rain and  windy  is TRUE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    outlook  is Rain: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0800" y="52578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1295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  (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ij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 T:</a:t>
            </a:r>
            <a:endParaRPr lang="en-US" dirty="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-28575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434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(2 - 1)(2 – 1) = 1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487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chi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 (1 – a = 0.95)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U(a)  =</a:t>
            </a:r>
            <a:r>
              <a:rPr lang="en-US" dirty="0" smtClean="0">
                <a:solidFill>
                  <a:srgbClr val="C00000"/>
                </a:solidFill>
              </a:rPr>
              <a:t> 3.84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5867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 &lt;  U(a) 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H.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 “Rain”  </a:t>
            </a:r>
          </a:p>
          <a:p>
            <a:r>
              <a:rPr lang="en-US" dirty="0" smtClean="0"/>
              <a:t>=&gt;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71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819400"/>
            <a:ext cx="5943600" cy="1314450"/>
          </a:xfrm>
          <a:prstGeom prst="rect">
            <a:avLst/>
          </a:prstGeom>
          <a:noFill/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285750" y="177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286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2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 </a:t>
            </a:r>
            <a:r>
              <a:rPr lang="en-US" b="1" dirty="0" smtClean="0"/>
              <a:t>4</a:t>
            </a:r>
            <a:r>
              <a:rPr lang="en-US" dirty="0" smtClean="0"/>
              <a:t>: outlook   is Rain and  windy  is TRUE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    Windy is TRUE: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0800" y="52578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 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1295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  (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ij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 T:</a:t>
            </a:r>
            <a:endParaRPr lang="en-US" dirty="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-28575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434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(2 - 1)(2 – 1) = 1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487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chi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 (1 – a = 0.95)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 U(a)  =</a:t>
            </a:r>
            <a:r>
              <a:rPr lang="en-US" dirty="0" smtClean="0">
                <a:solidFill>
                  <a:srgbClr val="C00000"/>
                </a:solidFill>
              </a:rPr>
              <a:t> 3.84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5867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 &lt;  U(a) 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H.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 “Windy”  </a:t>
            </a:r>
          </a:p>
          <a:p>
            <a:r>
              <a:rPr lang="en-US" dirty="0" smtClean="0"/>
              <a:t>=&gt;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71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285750" y="177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819400"/>
            <a:ext cx="5943600" cy="1304925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88275" cy="533400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Dữ liệu có 3 thuộc tính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Hien\1_Hoc hanh\4_HK4\2_Co so Tri tue nhan tao\2_Thuc hanh\Decision tree\0_Slide\Hinh\graph_1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09800"/>
            <a:ext cx="3810000" cy="3810000"/>
          </a:xfrm>
          <a:prstGeom prst="rect">
            <a:avLst/>
          </a:prstGeom>
          <a:noFill/>
        </p:spPr>
      </p:pic>
      <p:pic>
        <p:nvPicPr>
          <p:cNvPr id="5" name="Picture 4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609600" y="914400"/>
            <a:ext cx="6400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toán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rút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gọn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luật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quyết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 descr="C:\Users\ThanhPhuc\Desktop\Untit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-28575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571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-285750" y="177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-28575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6800" y="236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: 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914400" y="3352800"/>
          <a:ext cx="7543800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4191000"/>
                <a:gridCol w="25146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Luật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outlook   is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Sunny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and  humidity is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High</a:t>
                      </a:r>
                      <a:r>
                        <a:rPr lang="en-US" baseline="0" dirty="0" smtClean="0"/>
                        <a:t> (&gt;=80)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outlook   is 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Sunny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and  humidity is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Low</a:t>
                      </a:r>
                      <a:r>
                        <a:rPr lang="en-US" baseline="0" dirty="0" smtClean="0"/>
                        <a:t> (&lt;80)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Don’t</a:t>
                      </a:r>
                      <a:r>
                        <a:rPr lang="en-US" baseline="0" dirty="0" smtClean="0"/>
                        <a:t> play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outlook   is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Overcast</a:t>
                      </a:r>
                      <a:br>
                        <a:rPr lang="en-US" baseline="0" dirty="0" smtClean="0">
                          <a:solidFill>
                            <a:srgbClr val="0070C0"/>
                          </a:solidFill>
                        </a:rPr>
                      </a:br>
                      <a:endParaRPr lang="en-US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38824C-A45B-4E91-9295-9E1ACE773A5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3886200" y="2819400"/>
            <a:ext cx="4648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pic>
        <p:nvPicPr>
          <p:cNvPr id="6" name="Picture 5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88275" cy="533400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Dữ liệu có nhiều hơn 3 thuộc tính ???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D:\Hien\1_Hoc hanh\4_HK4\2_Co so Tri tue nhan tao\2_Thuc hanh\Decision tree\0_Slide\Hinh\2_4 dimen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57400"/>
            <a:ext cx="4010777" cy="3962401"/>
          </a:xfrm>
          <a:prstGeom prst="rect">
            <a:avLst/>
          </a:prstGeom>
          <a:noFill/>
        </p:spPr>
      </p:pic>
      <p:pic>
        <p:nvPicPr>
          <p:cNvPr id="11265" name="Picture 1" descr="D:\Hien\5_Picture\2_Avata\bieu tuong cam xuc\bieu-tuong-cam-xuc-cho-bai-viet_180938_files\299665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743200"/>
            <a:ext cx="609600" cy="6096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6629400" y="3810000"/>
            <a:ext cx="22860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Có cách nào tốt hơn 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 descr="C:\Users\ThanhPhuc\Desktop\Untitl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D:\Hien\5_Picture\2_Avata\bieu tuong cam xuc\bieu-tuong-cam-xuc-cho-bai-viet_180938_files\299665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981200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1" descr="D:\Hien\5_Picture\2_Avata\bieu tuong cam xuc\bieu-tuong-cam-xuc-cho-bai-viet_180938_files\299665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743200"/>
            <a:ext cx="609600" cy="609600"/>
          </a:xfrm>
          <a:prstGeom prst="rect">
            <a:avLst/>
          </a:prstGeom>
          <a:noFill/>
        </p:spPr>
      </p:pic>
      <p:pic>
        <p:nvPicPr>
          <p:cNvPr id="10" name="Picture 1" descr="D:\Hien\5_Picture\2_Avata\bieu tuong cam xuc\bieu-tuong-cam-xuc-cho-bai-viet_180938_files\299665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1981200"/>
            <a:ext cx="609600" cy="609600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381000" y="1828800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Nhận xét :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Trong một số trường hợp không cần phải thể hiện 	hết tất cả các thông tin trên bảng sự kiện.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40386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371600" y="403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800" kern="0" smtClean="0">
                <a:latin typeface="Times New Roman" pitchFamily="18" charset="0"/>
                <a:cs typeface="Times New Roman" pitchFamily="18" charset="0"/>
              </a:rPr>
              <a:t>Áp dụng mô hình decision tree để biểu diễn dữ liệu.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 descr="C:\Users\ThanhPhuc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408" cy="90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D379D-C67D-40EC-96FA-3C922189E0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cdb2004199l">
  <a:themeElements>
    <a:clrScheme name="Office Theme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229450"/>
      </a:accent1>
      <a:accent2>
        <a:srgbClr val="E3892F"/>
      </a:accent2>
      <a:accent3>
        <a:srgbClr val="FFFFFF"/>
      </a:accent3>
      <a:accent4>
        <a:srgbClr val="000000"/>
      </a:accent4>
      <a:accent5>
        <a:srgbClr val="ABC8B3"/>
      </a:accent5>
      <a:accent6>
        <a:srgbClr val="CE7C2A"/>
      </a:accent6>
      <a:hlink>
        <a:srgbClr val="0099CC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64B4DC"/>
        </a:accent1>
        <a:accent2>
          <a:srgbClr val="EA4A46"/>
        </a:accent2>
        <a:accent3>
          <a:srgbClr val="FFFFFF"/>
        </a:accent3>
        <a:accent4>
          <a:srgbClr val="000000"/>
        </a:accent4>
        <a:accent5>
          <a:srgbClr val="B8D6EB"/>
        </a:accent5>
        <a:accent6>
          <a:srgbClr val="D4423F"/>
        </a:accent6>
        <a:hlink>
          <a:srgbClr val="441FCD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80048"/>
        </a:dk2>
        <a:lt2>
          <a:srgbClr val="C0C0C0"/>
        </a:lt2>
        <a:accent1>
          <a:srgbClr val="DE791E"/>
        </a:accent1>
        <a:accent2>
          <a:srgbClr val="38A0DA"/>
        </a:accent2>
        <a:accent3>
          <a:srgbClr val="FFFFFF"/>
        </a:accent3>
        <a:accent4>
          <a:srgbClr val="000000"/>
        </a:accent4>
        <a:accent5>
          <a:srgbClr val="ECBEAB"/>
        </a:accent5>
        <a:accent6>
          <a:srgbClr val="3291C5"/>
        </a:accent6>
        <a:hlink>
          <a:srgbClr val="009999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29450"/>
        </a:accent1>
        <a:accent2>
          <a:srgbClr val="E3892F"/>
        </a:accent2>
        <a:accent3>
          <a:srgbClr val="FFFFFF"/>
        </a:accent3>
        <a:accent4>
          <a:srgbClr val="000000"/>
        </a:accent4>
        <a:accent5>
          <a:srgbClr val="ABC8B3"/>
        </a:accent5>
        <a:accent6>
          <a:srgbClr val="CE7C2A"/>
        </a:accent6>
        <a:hlink>
          <a:srgbClr val="0099CC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cdb2004199l</Template>
  <TotalTime>533</TotalTime>
  <Words>3801</Words>
  <Application>Microsoft PowerPoint</Application>
  <PresentationFormat>On-screen Show (4:3)</PresentationFormat>
  <Paragraphs>722</Paragraphs>
  <Slides>71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cdb2004199l</vt:lpstr>
      <vt:lpstr>Image</vt:lpstr>
      <vt:lpstr>Worksheet</vt:lpstr>
      <vt:lpstr>Trí tuệ nhân tạo</vt:lpstr>
      <vt:lpstr>Slide 2</vt:lpstr>
      <vt:lpstr>Đặt vấn đề</vt:lpstr>
      <vt:lpstr>Đặt vấn đề</vt:lpstr>
      <vt:lpstr>Đặt vấn đề</vt:lpstr>
      <vt:lpstr>Đặt vấn đề</vt:lpstr>
      <vt:lpstr>Đặt vấn đề</vt:lpstr>
      <vt:lpstr>Đặt vấn đề</vt:lpstr>
      <vt:lpstr>Đặt vấn đề</vt:lpstr>
      <vt:lpstr>Slide 10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Khái niệm Decision tree</vt:lpstr>
      <vt:lpstr>Slide 23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Learning Decision trees</vt:lpstr>
      <vt:lpstr>Slide 37</vt:lpstr>
      <vt:lpstr>Thuật toán xây dựng cây</vt:lpstr>
      <vt:lpstr>Slide 39</vt:lpstr>
      <vt:lpstr>Thuật toán xây dựng cây – ID3</vt:lpstr>
      <vt:lpstr>Thuật toán xây dựng cây – ID3</vt:lpstr>
      <vt:lpstr>Thuật toán xây dựng cây – ID3</vt:lpstr>
      <vt:lpstr>Thuật toán xây dựng cây – ID3</vt:lpstr>
      <vt:lpstr>Thuật toán xây dựng cây – ID3</vt:lpstr>
      <vt:lpstr>Thuật toán xây dựng cây – ID3</vt:lpstr>
      <vt:lpstr>Thuật toán xây dựng cây – ID3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Trí tuệ nhân tạo</dc:title>
  <dc:creator>Minh Hien</dc:creator>
  <cp:lastModifiedBy>Minh Hien</cp:lastModifiedBy>
  <cp:revision>106</cp:revision>
  <dcterms:created xsi:type="dcterms:W3CDTF">2010-05-26T14:23:39Z</dcterms:created>
  <dcterms:modified xsi:type="dcterms:W3CDTF">2010-05-28T17:54:25Z</dcterms:modified>
</cp:coreProperties>
</file>