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83" r:id="rId3"/>
  </p:sldMasterIdLst>
  <p:notesMasterIdLst>
    <p:notesMasterId r:id="rId13"/>
  </p:notesMasterIdLst>
  <p:sldIdLst>
    <p:sldId id="256" r:id="rId4"/>
    <p:sldId id="276" r:id="rId5"/>
    <p:sldId id="277" r:id="rId6"/>
    <p:sldId id="281" r:id="rId7"/>
    <p:sldId id="278" r:id="rId8"/>
    <p:sldId id="280" r:id="rId9"/>
    <p:sldId id="279" r:id="rId10"/>
    <p:sldId id="282" r:id="rId11"/>
    <p:sldId id="275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o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>
      <p:cViewPr>
        <p:scale>
          <a:sx n="90" d="100"/>
          <a:sy n="90" d="100"/>
        </p:scale>
        <p:origin x="-840" y="-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FCA0D-5591-4BBE-99D9-278F61168510}" type="datetimeFigureOut">
              <a:rPr lang="en-US" smtClean="0"/>
              <a:t>10/12/2011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413A8-4792-4059-B428-E32CB471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413A8-4792-4059-B428-E32CB47100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8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4375" y="1163130"/>
            <a:ext cx="5153025" cy="2551620"/>
          </a:xfrm>
          <a:prstGeom prst="rect">
            <a:avLst/>
          </a:prstGeom>
          <a:solidFill>
            <a:srgbClr val="00A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394" y="1397794"/>
            <a:ext cx="3403006" cy="12025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924" y="3086100"/>
            <a:ext cx="4486276" cy="57150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Info</a:t>
            </a:r>
          </a:p>
          <a:p>
            <a:r>
              <a:rPr lang="en-US" dirty="0" smtClean="0"/>
              <a:t>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280035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E16D3F5-7A2C-4A23-896D-2AF7EDFD4A28}" type="datetimeFigureOut">
              <a:rPr lang="en-US" smtClean="0"/>
              <a:t>10/12/2011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41"/>
          <a:stretch>
            <a:fillRect/>
          </a:stretch>
        </p:blipFill>
        <p:spPr>
          <a:xfrm>
            <a:off x="4572001" y="683198"/>
            <a:ext cx="3694147" cy="18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1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igurdg\Desktop\iStock_000005968999Medium.jpg"/>
          <p:cNvPicPr>
            <a:picLocks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5180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 bwMode="auto">
          <a:xfrm>
            <a:off x="0" y="1714500"/>
            <a:ext cx="9144000" cy="1828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lumOff val="25000"/>
                  <a:shade val="30000"/>
                  <a:satMod val="115000"/>
                  <a:alpha val="80000"/>
                </a:schemeClr>
              </a:gs>
              <a:gs pos="50000">
                <a:schemeClr val="bg1">
                  <a:lumMod val="75000"/>
                  <a:lumOff val="25000"/>
                  <a:shade val="67500"/>
                  <a:satMod val="115000"/>
                  <a:alpha val="88000"/>
                </a:schemeClr>
              </a:gs>
              <a:gs pos="100000">
                <a:schemeClr val="bg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2813">
              <a:defRPr/>
            </a:pPr>
            <a:endParaRPr lang="en-US" sz="23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Segoe Semi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5715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Semibol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43D91-F5A3-45FC-AEED-F657978CBB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440AD-7E5F-45F6-9F26-37E19374D5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82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2"/>
                </a:solidFill>
                <a:latin typeface="Segoe Semi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39447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  <a:latin typeface="Segoe" pitchFamily="34" charset="0"/>
              </a:defRPr>
            </a:lvl1pPr>
            <a:lvl2pPr>
              <a:defRPr sz="2000">
                <a:solidFill>
                  <a:schemeClr val="tx2"/>
                </a:solidFill>
                <a:latin typeface="Segoe" pitchFamily="34" charset="0"/>
              </a:defRPr>
            </a:lvl2pPr>
            <a:lvl3pPr>
              <a:defRPr sz="2000">
                <a:solidFill>
                  <a:schemeClr val="tx2"/>
                </a:solidFill>
                <a:latin typeface="Segoe" pitchFamily="34" charset="0"/>
              </a:defRPr>
            </a:lvl3pPr>
            <a:lvl4pPr>
              <a:defRPr sz="2000">
                <a:solidFill>
                  <a:schemeClr val="tx2"/>
                </a:solidFill>
                <a:latin typeface="Segoe" pitchFamily="34" charset="0"/>
              </a:defRPr>
            </a:lvl4pPr>
            <a:lvl5pPr>
              <a:defRPr sz="2000">
                <a:solidFill>
                  <a:schemeClr val="tx2"/>
                </a:solidFill>
                <a:latin typeface="Sego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C8B76-E3D6-4F09-A6EA-02AE2E2F2D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71A6C-D9C1-431C-B04F-24F1410E76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8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51A47-3886-4518-9E63-A16C15010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80759" y="-1127717"/>
            <a:ext cx="3371850" cy="91546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14375" y="1163130"/>
            <a:ext cx="5153025" cy="2551620"/>
          </a:xfrm>
          <a:prstGeom prst="rect">
            <a:avLst/>
          </a:prstGeom>
          <a:solidFill>
            <a:srgbClr val="00A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394" y="1397794"/>
            <a:ext cx="3403006" cy="12025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924" y="3086100"/>
            <a:ext cx="4486276" cy="57150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Info</a:t>
            </a:r>
          </a:p>
          <a:p>
            <a:r>
              <a:rPr lang="en-US" dirty="0" smtClean="0"/>
              <a:t>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280035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E16D3F5-7A2C-4A23-896D-2AF7EDFD4A28}" type="datetimeFigureOut">
              <a:rPr lang="en-US" smtClean="0"/>
              <a:t>10/12/2011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54"/>
          <a:stretch>
            <a:fillRect/>
          </a:stretch>
        </p:blipFill>
        <p:spPr>
          <a:xfrm>
            <a:off x="4572001" y="683199"/>
            <a:ext cx="3694147" cy="190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1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8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51A47-3886-4518-9E63-A16C15010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90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80759" y="-1127717"/>
            <a:ext cx="3371850" cy="91546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tl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9" y="15411"/>
            <a:ext cx="3498527" cy="2119045"/>
          </a:xfrm>
          <a:prstGeom prst="rect">
            <a:avLst/>
          </a:prstGeom>
        </p:spPr>
      </p:pic>
      <p:pic>
        <p:nvPicPr>
          <p:cNvPr id="8" name="Picture 7" descr="titl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486" y="15411"/>
            <a:ext cx="5624418" cy="2119122"/>
          </a:xfrm>
          <a:prstGeom prst="rect">
            <a:avLst/>
          </a:prstGeom>
        </p:spPr>
      </p:pic>
      <p:pic>
        <p:nvPicPr>
          <p:cNvPr id="9" name="Picture 8" descr="title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" y="2113875"/>
            <a:ext cx="7668994" cy="1722200"/>
          </a:xfrm>
          <a:prstGeom prst="rect">
            <a:avLst/>
          </a:prstGeom>
        </p:spPr>
      </p:pic>
      <p:pic>
        <p:nvPicPr>
          <p:cNvPr id="10" name="Picture 9" descr="title_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120" y="2114550"/>
            <a:ext cx="1461333" cy="1720388"/>
          </a:xfrm>
          <a:prstGeom prst="rect">
            <a:avLst/>
          </a:prstGeom>
        </p:spPr>
      </p:pic>
      <p:pic>
        <p:nvPicPr>
          <p:cNvPr id="11" name="Picture 10" descr="title_5.png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0548" y="3817364"/>
            <a:ext cx="9098280" cy="130302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755230" y="1852332"/>
            <a:ext cx="304800" cy="1143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3257550"/>
            <a:ext cx="7315200" cy="685800"/>
          </a:xfrm>
        </p:spPr>
        <p:txBody>
          <a:bodyPr>
            <a:noAutofit/>
          </a:bodyPr>
          <a:lstStyle>
            <a:lvl1pPr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495800" y="1722967"/>
            <a:ext cx="4191000" cy="400050"/>
          </a:xfrm>
        </p:spPr>
        <p:txBody>
          <a:bodyPr>
            <a:no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ss.png"/>
          <p:cNvPicPr>
            <a:picLocks noChangeAspect="1"/>
          </p:cNvPicPr>
          <p:nvPr/>
        </p:nvPicPr>
        <p:blipFill rotWithShape="1">
          <a:blip r:embed="rId3"/>
          <a:srcRect l="2599" r="5874" b="5262"/>
          <a:stretch/>
        </p:blipFill>
        <p:spPr>
          <a:xfrm>
            <a:off x="-6980" y="4400551"/>
            <a:ext cx="9171920" cy="7926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00" y="-37800"/>
            <a:ext cx="6400800" cy="857250"/>
          </a:xfrm>
        </p:spPr>
        <p:txBody>
          <a:bodyPr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: Si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00" y="-37800"/>
            <a:ext cx="6400800" cy="857250"/>
          </a:xfrm>
        </p:spPr>
        <p:txBody>
          <a:bodyPr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263" y="3600450"/>
            <a:ext cx="4873752" cy="51435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3600450"/>
            <a:ext cx="4809244" cy="425054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628650"/>
            <a:ext cx="4873752" cy="285961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628651"/>
            <a:ext cx="2819400" cy="3477683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057400"/>
            <a:ext cx="5867400" cy="400050"/>
          </a:xfrm>
        </p:spPr>
        <p:txBody>
          <a:bodyPr anchor="t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4401" y="3843001"/>
            <a:ext cx="3886201" cy="267890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2000" y="1459657"/>
            <a:ext cx="2057400" cy="154305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      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86800" y="3949032"/>
            <a:ext cx="457200" cy="7250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6600"/>
                </a:solidFill>
              </a:rPr>
              <a:t>           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07328" y="1494266"/>
            <a:ext cx="1583472" cy="97155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"/>
            <a:ext cx="6324600" cy="779318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7302"/>
            <a:ext cx="4038600" cy="297859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7300"/>
            <a:ext cx="4038600" cy="297859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swir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1500"/>
            <a:ext cx="2445488" cy="1714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1557900"/>
            <a:ext cx="70104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2310750"/>
            <a:ext cx="8686800" cy="821700"/>
          </a:xfrm>
        </p:spPr>
        <p:txBody>
          <a:bodyPr>
            <a:normAutofit/>
          </a:bodyPr>
          <a:lstStyle>
            <a:lvl1pPr algn="l">
              <a:defRPr lang="en-US" sz="4600" b="1" kern="1200" spc="-15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ENTER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97600" y="1828800"/>
            <a:ext cx="86940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3008313" cy="6191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457200"/>
            <a:ext cx="5111750" cy="40005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076326"/>
            <a:ext cx="3008313" cy="338137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92800" y="3600450"/>
            <a:ext cx="5500800" cy="51435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71950"/>
            <a:ext cx="5486400" cy="4572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171700"/>
            <a:ext cx="7543800" cy="16002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2400300"/>
            <a:ext cx="7010400" cy="85725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514350"/>
            <a:ext cx="4191000" cy="285750"/>
          </a:xfrm>
        </p:spPr>
        <p:txBody>
          <a:bodyPr>
            <a:no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85750"/>
            <a:ext cx="4937760" cy="370332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prstClr val="black">
                  <a:lumMod val="95000"/>
                  <a:lumOff val="5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2400" y="311150"/>
            <a:ext cx="5124000" cy="342900"/>
          </a:xfrm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51054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Emphasiz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16D3F5-7A2C-4A23-896D-2AF7EDFD4A28}" type="datetimeFigureOut">
              <a:rPr lang="en-US" smtClean="0"/>
              <a:t>10/12/2011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83940" y="644857"/>
            <a:ext cx="1160060" cy="133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96" y="2380421"/>
            <a:ext cx="7202487" cy="800100"/>
          </a:xfrm>
        </p:spPr>
        <p:txBody>
          <a:bodyPr anchor="t">
            <a:normAutofit/>
          </a:bodyPr>
          <a:lstStyle>
            <a:lvl1pPr algn="ctr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0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1856" y="221304"/>
            <a:ext cx="7371944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971551"/>
            <a:ext cx="8229600" cy="29504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0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11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86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ea typeface="MS PGothic" pitchFamily="34" charset="-128"/>
            </a:endParaRPr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4927998"/>
            <a:ext cx="835025" cy="101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4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856" y="221304"/>
            <a:ext cx="737194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1"/>
            <a:ext cx="8229600" cy="295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1381" y="4869657"/>
            <a:ext cx="23469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929183"/>
            <a:ext cx="822960" cy="100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6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2400"/>
        </a:lnSpc>
        <a:spcBef>
          <a:spcPct val="0"/>
        </a:spcBef>
        <a:buNone/>
        <a:defRPr sz="3000" b="1" kern="1200" cap="all" baseline="0">
          <a:solidFill>
            <a:srgbClr val="00AFDB"/>
          </a:solidFill>
          <a:latin typeface="Sego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2871E-1587-4B88-8158-6229E90467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9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References/Data%20Mining/Introduction%20to%20Data%20Mining%20-%20Pang-Ning%20Tan/Slide/chap4_basic_classification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tnetgalactics.wordpress.com/2009/10/23/using-sql-server-20052008-pivot-on-unknown-number-of-columns-dynamic-pivot/" TargetMode="External"/><Relationship Id="rId2" Type="http://schemas.openxmlformats.org/officeDocument/2006/relationships/hyperlink" Target="http://msdn.microsoft.com/en-us/library/ms140308.aspx" TargetMode="Externa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809750"/>
            <a:ext cx="8686800" cy="821700"/>
          </a:xfrm>
        </p:spPr>
        <p:txBody>
          <a:bodyPr/>
          <a:lstStyle/>
          <a:p>
            <a:pPr algn="ctr"/>
            <a:r>
              <a:rPr lang="en-US" b="0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 Mining Technique</a:t>
            </a:r>
            <a:endParaRPr lang="en-US" b="0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505200" y="3177778"/>
            <a:ext cx="4724400" cy="1165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 err="1" smtClean="0"/>
              <a:t>Phùng</a:t>
            </a:r>
            <a:r>
              <a:rPr lang="en-US" sz="2000" dirty="0" smtClean="0"/>
              <a:t> </a:t>
            </a:r>
            <a:r>
              <a:rPr lang="en-US" sz="2000" dirty="0" err="1" smtClean="0"/>
              <a:t>Chí</a:t>
            </a:r>
            <a:r>
              <a:rPr lang="en-US" sz="2000" dirty="0" smtClean="0"/>
              <a:t> </a:t>
            </a:r>
            <a:r>
              <a:rPr lang="en-US" sz="2000" dirty="0" err="1" smtClean="0"/>
              <a:t>Nguyên</a:t>
            </a:r>
            <a:endParaRPr lang="en-US" sz="2000" dirty="0" smtClean="0"/>
          </a:p>
          <a:p>
            <a:pPr algn="r"/>
            <a:r>
              <a:rPr lang="en-US" sz="2000" dirty="0" err="1" smtClean="0"/>
              <a:t>Lê</a:t>
            </a:r>
            <a:r>
              <a:rPr lang="en-US" sz="2000" dirty="0" smtClean="0"/>
              <a:t> </a:t>
            </a:r>
            <a:r>
              <a:rPr lang="en-US" sz="2000" dirty="0" err="1" smtClean="0"/>
              <a:t>Trung</a:t>
            </a:r>
            <a:r>
              <a:rPr lang="en-US" sz="2000" dirty="0" smtClean="0"/>
              <a:t> </a:t>
            </a:r>
            <a:r>
              <a:rPr lang="en-US" sz="2000" dirty="0" err="1" smtClean="0"/>
              <a:t>Hiếu</a:t>
            </a:r>
            <a:endParaRPr lang="en-US" sz="2000" dirty="0" smtClean="0"/>
          </a:p>
          <a:p>
            <a:pPr algn="r"/>
            <a:r>
              <a:rPr lang="en-US" sz="2000" dirty="0" err="1" smtClean="0"/>
              <a:t>Lê</a:t>
            </a:r>
            <a:r>
              <a:rPr lang="en-US" sz="2000" dirty="0" smtClean="0"/>
              <a:t> </a:t>
            </a:r>
            <a:r>
              <a:rPr lang="en-US" sz="2000" dirty="0" err="1" smtClean="0"/>
              <a:t>Dương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Phúc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6769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/>
              <a:t>T</a:t>
            </a:r>
            <a:r>
              <a:rPr lang="en-US" sz="2400" i="1" dirty="0" smtClean="0"/>
              <a:t>raining set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chứa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attributes,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i="1" dirty="0" smtClean="0"/>
              <a:t>class</a:t>
            </a:r>
          </a:p>
          <a:p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model </a:t>
            </a:r>
            <a:r>
              <a:rPr lang="en-US" sz="2400" dirty="0" err="1" smtClean="0"/>
              <a:t>cho</a:t>
            </a:r>
            <a:r>
              <a:rPr lang="en-US" sz="2400" dirty="0" smtClean="0"/>
              <a:t> class attribute </a:t>
            </a:r>
            <a:r>
              <a:rPr lang="en-US" sz="2400" dirty="0" err="1" smtClean="0"/>
              <a:t>dựa</a:t>
            </a:r>
            <a:r>
              <a:rPr lang="en-US" sz="2400" dirty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endParaRPr lang="en-US" sz="2400" dirty="0" smtClean="0"/>
          </a:p>
          <a:p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input </a:t>
            </a:r>
            <a:r>
              <a:rPr lang="en-US" sz="2400" dirty="0" err="1" smtClean="0"/>
              <a:t>thường</a:t>
            </a:r>
            <a:r>
              <a:rPr lang="en-US" sz="2400" dirty="0" smtClean="0"/>
              <a:t> chia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2 </a:t>
            </a:r>
            <a:r>
              <a:rPr lang="en-US" sz="2400" dirty="0" err="1" smtClean="0"/>
              <a:t>phần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Training set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build model</a:t>
            </a:r>
          </a:p>
          <a:p>
            <a:pPr lvl="1"/>
            <a:r>
              <a:rPr lang="en-US" sz="2400" dirty="0" smtClean="0"/>
              <a:t>Test set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validate model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059987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Minh </a:t>
            </a:r>
            <a:r>
              <a:rPr lang="en-US" b="1" dirty="0" err="1" smtClean="0"/>
              <a:t>họa</a:t>
            </a:r>
            <a:r>
              <a:rPr lang="en-US" b="1" dirty="0" smtClean="0"/>
              <a:t> Classification </a:t>
            </a:r>
            <a:r>
              <a:rPr lang="en-US" b="1" dirty="0"/>
              <a:t>Task</a:t>
            </a:r>
            <a:endParaRPr lang="en-US" dirty="0"/>
          </a:p>
        </p:txBody>
      </p:sp>
      <p:pic>
        <p:nvPicPr>
          <p:cNvPr id="1026" name="Picture 2" descr="C:\Users\Kyo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19150"/>
            <a:ext cx="6051698" cy="422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5328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00" y="-37800"/>
            <a:ext cx="7365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Evaluate the performance of a classification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42950"/>
                <a:ext cx="8458200" cy="4267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1600" dirty="0" smtClean="0"/>
                  <a:t>Evaluation of the performance of a classification model is </a:t>
                </a:r>
                <a:r>
                  <a:rPr lang="en-US" sz="1600" u="sng" dirty="0" smtClean="0"/>
                  <a:t>based on </a:t>
                </a:r>
                <a:r>
                  <a:rPr lang="en-US" sz="1600" dirty="0" smtClean="0"/>
                  <a:t>the </a:t>
                </a:r>
                <a:r>
                  <a:rPr lang="en-US" sz="1600" u="sng" dirty="0" smtClean="0"/>
                  <a:t>counts</a:t>
                </a:r>
                <a:r>
                  <a:rPr lang="en-US" sz="1600" dirty="0" smtClean="0"/>
                  <a:t> of </a:t>
                </a:r>
                <a:r>
                  <a:rPr lang="en-US" sz="1600" u="sng" dirty="0" smtClean="0"/>
                  <a:t>test records </a:t>
                </a:r>
                <a:r>
                  <a:rPr lang="en-US" sz="1600" u="sng" dirty="0" smtClean="0">
                    <a:solidFill>
                      <a:srgbClr val="002060"/>
                    </a:solidFill>
                  </a:rPr>
                  <a:t>correctly</a:t>
                </a:r>
                <a:r>
                  <a:rPr lang="en-US" sz="1600" u="sng" dirty="0" smtClean="0"/>
                  <a:t> </a:t>
                </a:r>
                <a:r>
                  <a:rPr lang="en-US" sz="1600" dirty="0" smtClean="0"/>
                  <a:t>and </a:t>
                </a:r>
                <a:r>
                  <a:rPr lang="en-US" sz="1600" u="sng" dirty="0" smtClean="0">
                    <a:solidFill>
                      <a:srgbClr val="002060"/>
                    </a:solidFill>
                  </a:rPr>
                  <a:t>incorrectly predicted </a:t>
                </a:r>
                <a:r>
                  <a:rPr lang="en-US" sz="1600" dirty="0" smtClean="0"/>
                  <a:t>by the model.</a:t>
                </a:r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400" dirty="0" smtClean="0"/>
                  <a:t>Confusion matrix for a 2-class problem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600" dirty="0" smtClean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b="0" i="0" smtClean="0">
                            <a:latin typeface="Cambria Math"/>
                          </a:rPr>
                          <m:t>Number</m:t>
                        </m:r>
                        <m:r>
                          <a:rPr lang="en-US" sz="1600" b="0" i="1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0" i="0" smtClean="0">
                            <a:latin typeface="Cambria Math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16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0" i="0" smtClean="0">
                            <a:latin typeface="Cambria Math"/>
                          </a:rPr>
                          <m:t>correct</m:t>
                        </m:r>
                        <m:r>
                          <m:rPr>
                            <m:nor/>
                          </m:rPr>
                          <a:rPr lang="en-US" sz="16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0" i="0" smtClean="0">
                            <a:latin typeface="Cambria Math"/>
                          </a:rPr>
                          <m:t>predictions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b="0" i="0" smtClean="0">
                            <a:latin typeface="Cambria Math"/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en-US" sz="16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0" i="0" smtClean="0">
                            <a:latin typeface="Cambria Math"/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en-US" sz="16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0" i="0" smtClean="0">
                            <a:latin typeface="Cambria Math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16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0" i="0" smtClean="0">
                            <a:latin typeface="Cambria Math"/>
                          </a:rPr>
                          <m:t>predictions</m:t>
                        </m:r>
                      </m:den>
                    </m:f>
                  </m:oMath>
                </a14:m>
                <a:r>
                  <a:rPr lang="en-US" sz="16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18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itchFamily="18" charset="0"/>
                                <a:ea typeface="Cambria Math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i="1">
                                <a:latin typeface="Cambria Math" pitchFamily="18" charset="0"/>
                                <a:ea typeface="Cambria Math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itchFamily="18" charset="0"/>
                            <a:ea typeface="Cambria Math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18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itchFamily="18" charset="0"/>
                                <a:ea typeface="Cambria Math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00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18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itchFamily="18" charset="0"/>
                                <a:ea typeface="Cambria Math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i="1">
                                <a:latin typeface="Cambria Math" pitchFamily="18" charset="0"/>
                                <a:ea typeface="Cambria Math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itchFamily="18" charset="0"/>
                            <a:ea typeface="Cambria Math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18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itchFamily="18" charset="0"/>
                                <a:ea typeface="Cambria Math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i="1">
                                <a:latin typeface="Cambria Math" pitchFamily="18" charset="0"/>
                                <a:ea typeface="Cambria Math" pitchFamily="18" charset="0"/>
                              </a:rPr>
                              <m:t>1</m:t>
                            </m:r>
                            <m:r>
                              <a:rPr lang="en-US" sz="18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itchFamily="18" charset="0"/>
                            <a:ea typeface="Cambria Math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pt-BR" sz="18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itchFamily="18" charset="0"/>
                                <a:ea typeface="Cambria Math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0</m:t>
                            </m:r>
                            <m:r>
                              <a:rPr lang="en-US" sz="1800" i="1">
                                <a:latin typeface="Cambria Math" pitchFamily="18" charset="0"/>
                                <a:ea typeface="Cambria Math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itchFamily="18" charset="0"/>
                            <a:ea typeface="Cambria Math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18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itchFamily="18" charset="0"/>
                                <a:ea typeface="Cambria Math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00</m:t>
                            </m:r>
                          </m:sub>
                        </m:sSub>
                      </m:den>
                    </m:f>
                  </m:oMath>
                </a14:m>
                <a:endParaRPr lang="en-US" sz="18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600" dirty="0" smtClean="0"/>
                  <a:t>Error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>
                            <a:latin typeface="Cambria Math"/>
                          </a:rPr>
                          <m:t>Number</m:t>
                        </m:r>
                        <m:r>
                          <a:rPr lang="en-US" sz="1600" i="1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>
                            <a:latin typeface="Cambria Math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160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0" i="0" smtClean="0">
                            <a:latin typeface="Cambria Math"/>
                          </a:rPr>
                          <m:t>wrong</m:t>
                        </m:r>
                        <m:r>
                          <m:rPr>
                            <m:nor/>
                          </m:rPr>
                          <a:rPr lang="en-US" sz="16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>
                            <a:latin typeface="Cambria Math"/>
                          </a:rPr>
                          <m:t>predictions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>
                            <a:latin typeface="Cambria Math"/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en-US" sz="160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>
                            <a:latin typeface="Cambria Math"/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en-US" sz="160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>
                            <a:latin typeface="Cambria Math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160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>
                            <a:latin typeface="Cambria Math"/>
                          </a:rPr>
                          <m:t>predictions</m:t>
                        </m:r>
                      </m:den>
                    </m:f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18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itchFamily="18" charset="0"/>
                                <a:ea typeface="Cambria Math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  <a:ea typeface="Cambria Math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sz="1800" i="1">
                            <a:latin typeface="Cambria Math" pitchFamily="18" charset="0"/>
                            <a:ea typeface="Cambria Math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18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itchFamily="18" charset="0"/>
                                <a:ea typeface="Cambria Math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i="1">
                                <a:latin typeface="Cambria Math" pitchFamily="18" charset="0"/>
                                <a:ea typeface="Cambria Math" pitchFamily="18" charset="0"/>
                              </a:rPr>
                              <m:t>0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18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itchFamily="18" charset="0"/>
                                <a:ea typeface="Cambria Math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i="1">
                                <a:latin typeface="Cambria Math" pitchFamily="18" charset="0"/>
                                <a:ea typeface="Cambria Math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sz="1800" i="1">
                            <a:latin typeface="Cambria Math" pitchFamily="18" charset="0"/>
                            <a:ea typeface="Cambria Math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18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itchFamily="18" charset="0"/>
                                <a:ea typeface="Cambria Math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itchFamily="18" charset="0"/>
                                <a:ea typeface="Cambria Math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i="1">
                                <a:latin typeface="Cambria Math" pitchFamily="18" charset="0"/>
                                <a:ea typeface="Cambria Math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sz="1800" i="1">
                            <a:latin typeface="Cambria Math" pitchFamily="18" charset="0"/>
                            <a:ea typeface="Cambria Math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pt-BR" sz="18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itchFamily="18" charset="0"/>
                                <a:ea typeface="Cambria Math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i="1">
                                <a:latin typeface="Cambria Math" pitchFamily="18" charset="0"/>
                                <a:ea typeface="Cambria Math" pitchFamily="18" charset="0"/>
                              </a:rPr>
                              <m:t>01</m:t>
                            </m:r>
                          </m:sub>
                        </m:sSub>
                        <m:r>
                          <a:rPr lang="en-US" sz="1800" i="1">
                            <a:latin typeface="Cambria Math" pitchFamily="18" charset="0"/>
                            <a:ea typeface="Cambria Math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18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itchFamily="18" charset="0"/>
                                <a:ea typeface="Cambria Math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i="1">
                                <a:latin typeface="Cambria Math" pitchFamily="18" charset="0"/>
                                <a:ea typeface="Cambria Math" pitchFamily="18" charset="0"/>
                              </a:rPr>
                              <m:t>00</m:t>
                            </m:r>
                          </m:sub>
                        </m:sSub>
                      </m:den>
                    </m:f>
                  </m:oMath>
                </a14:m>
                <a:endParaRPr lang="en-US" sz="18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Most classification algorithms seek model that attain the </a:t>
                </a:r>
                <a:r>
                  <a:rPr lang="en-US" sz="1600" u="sng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highest accuracy</a:t>
                </a: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, or </a:t>
                </a:r>
                <a:r>
                  <a:rPr lang="en-US" sz="1600" u="sng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lowest error </a:t>
                </a: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rate when applied to the test set.</a:t>
                </a:r>
              </a:p>
              <a:p>
                <a:pPr>
                  <a:lnSpc>
                    <a:spcPct val="120000"/>
                  </a:lnSpc>
                </a:pPr>
                <a:endParaRPr lang="en-US" sz="18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endParaRPr lang="en-US" sz="20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42950"/>
                <a:ext cx="8458200" cy="4267200"/>
              </a:xfrm>
              <a:blipFill rotWithShape="1">
                <a:blip r:embed="rId2"/>
                <a:stretch>
                  <a:fillRect l="-216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6985653"/>
                  </p:ext>
                </p:extLst>
              </p:nvPr>
            </p:nvGraphicFramePr>
            <p:xfrm>
              <a:off x="1447800" y="1276350"/>
              <a:ext cx="5867400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66850"/>
                    <a:gridCol w="1466850"/>
                    <a:gridCol w="1466850"/>
                    <a:gridCol w="1466850"/>
                  </a:tblGrid>
                  <a:tr h="342900">
                    <a:tc rowSpan="2" gridSpan="2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Predicted</a:t>
                          </a:r>
                          <a:r>
                            <a:rPr lang="en-US" baseline="0" dirty="0" smtClean="0"/>
                            <a:t> Class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42900"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Class = 1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Class =</a:t>
                          </a:r>
                          <a:r>
                            <a:rPr lang="en-US" i="1" baseline="0" dirty="0" smtClean="0"/>
                            <a:t> 0</a:t>
                          </a:r>
                          <a:endParaRPr lang="en-US" i="1" dirty="0" smtClean="0"/>
                        </a:p>
                      </a:txBody>
                      <a:tcPr/>
                    </a:tc>
                  </a:tr>
                  <a:tr h="3429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Actual 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Class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u="none" dirty="0" smtClean="0"/>
                            <a:t>Class = 1</a:t>
                          </a:r>
                          <a:endParaRPr lang="en-US" i="1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429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u="none" dirty="0" smtClean="0"/>
                            <a:t>Class =</a:t>
                          </a:r>
                          <a:r>
                            <a:rPr lang="en-US" i="1" u="none" baseline="0" dirty="0" smtClean="0"/>
                            <a:t> 0</a:t>
                          </a:r>
                          <a:endParaRPr lang="en-US" i="1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6985653"/>
                  </p:ext>
                </p:extLst>
              </p:nvPr>
            </p:nvGraphicFramePr>
            <p:xfrm>
              <a:off x="1447800" y="1276350"/>
              <a:ext cx="5867400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66850"/>
                    <a:gridCol w="1466850"/>
                    <a:gridCol w="1466850"/>
                    <a:gridCol w="1466850"/>
                  </a:tblGrid>
                  <a:tr h="365760">
                    <a:tc rowSpan="2" gridSpan="2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Predicted</a:t>
                          </a:r>
                          <a:r>
                            <a:rPr lang="en-US" baseline="0" dirty="0" smtClean="0"/>
                            <a:t> Class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65760"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Class = 1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Class =</a:t>
                          </a:r>
                          <a:r>
                            <a:rPr lang="en-US" i="1" baseline="0" dirty="0" smtClean="0"/>
                            <a:t> 0</a:t>
                          </a:r>
                          <a:endParaRPr lang="en-US" i="1" dirty="0" smtClean="0"/>
                        </a:p>
                      </a:txBody>
                      <a:tcPr/>
                    </a:tc>
                  </a:tr>
                  <a:tr h="3657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Actual 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Class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u="none" dirty="0" smtClean="0"/>
                            <a:t>Class = 1</a:t>
                          </a:r>
                          <a:endParaRPr lang="en-US" i="1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t="-208333" r="-99585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250" t="-208333" b="-126667"/>
                          </a:stretch>
                        </a:blipFill>
                      </a:tcPr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u="none" dirty="0" smtClean="0"/>
                            <a:t>Class =</a:t>
                          </a:r>
                          <a:r>
                            <a:rPr lang="en-US" i="1" u="none" baseline="0" dirty="0" smtClean="0"/>
                            <a:t> 0</a:t>
                          </a:r>
                          <a:endParaRPr lang="en-US" i="1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t="-308333" r="-99585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250" t="-30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28833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Decision </a:t>
            </a:r>
            <a:r>
              <a:rPr lang="en-US" sz="2400" b="1" dirty="0">
                <a:solidFill>
                  <a:srgbClr val="002060"/>
                </a:solidFill>
              </a:rPr>
              <a:t>Tree based Methods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Rule-based </a:t>
            </a:r>
            <a:r>
              <a:rPr lang="en-US" sz="2400" dirty="0">
                <a:solidFill>
                  <a:schemeClr val="tx1"/>
                </a:solidFill>
              </a:rPr>
              <a:t>Methods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Memory </a:t>
            </a:r>
            <a:r>
              <a:rPr lang="en-US" sz="2400" dirty="0">
                <a:solidFill>
                  <a:schemeClr val="tx1"/>
                </a:solidFill>
              </a:rPr>
              <a:t>based reasoning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Neural </a:t>
            </a:r>
            <a:r>
              <a:rPr lang="en-US" sz="2400" dirty="0">
                <a:solidFill>
                  <a:schemeClr val="tx1"/>
                </a:solidFill>
              </a:rPr>
              <a:t>Networks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Naïve </a:t>
            </a:r>
            <a:r>
              <a:rPr lang="en-US" sz="2400" dirty="0">
                <a:solidFill>
                  <a:schemeClr val="tx1"/>
                </a:solidFill>
              </a:rPr>
              <a:t>Bayes and Bayesian Belief Networks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Support </a:t>
            </a:r>
            <a:r>
              <a:rPr lang="en-US" sz="2400" dirty="0">
                <a:solidFill>
                  <a:schemeClr val="tx1"/>
                </a:solidFill>
              </a:rPr>
              <a:t>Vector Machines</a:t>
            </a:r>
          </a:p>
        </p:txBody>
      </p:sp>
    </p:spTree>
    <p:extLst>
      <p:ext uri="{BB962C8B-B14F-4D97-AF65-F5344CB8AC3E}">
        <p14:creationId xmlns:p14="http://schemas.microsoft.com/office/powerpoint/2010/main" val="24095837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Decision Tree Classification Task</a:t>
            </a:r>
            <a:endParaRPr lang="en-US" dirty="0"/>
          </a:p>
        </p:txBody>
      </p:sp>
      <p:pic>
        <p:nvPicPr>
          <p:cNvPr id="2050" name="Picture 2" descr="C:\Users\Kyo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274" y="742950"/>
            <a:ext cx="5935663" cy="420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3441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Decision Tree 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Hunt’s Algorithm (one of the earliest</a:t>
            </a:r>
            <a:r>
              <a:rPr lang="en-US" sz="2400" dirty="0" smtClean="0"/>
              <a:t>) </a:t>
            </a:r>
            <a:endParaRPr lang="en-US" sz="2400" dirty="0"/>
          </a:p>
          <a:p>
            <a:r>
              <a:rPr lang="en-US" sz="2400" dirty="0" smtClean="0"/>
              <a:t>CART</a:t>
            </a:r>
            <a:endParaRPr lang="en-US" sz="2400" dirty="0"/>
          </a:p>
          <a:p>
            <a:r>
              <a:rPr lang="en-US" sz="2400" dirty="0" smtClean="0"/>
              <a:t>ID3</a:t>
            </a:r>
            <a:r>
              <a:rPr lang="en-US" sz="2400" dirty="0"/>
              <a:t>, </a:t>
            </a:r>
            <a:r>
              <a:rPr lang="en-US" sz="2400" dirty="0" smtClean="0"/>
              <a:t>C4.5, C5</a:t>
            </a:r>
            <a:endParaRPr lang="en-US" sz="2400" dirty="0"/>
          </a:p>
          <a:p>
            <a:r>
              <a:rPr lang="en-US" sz="2400" dirty="0" smtClean="0"/>
              <a:t>SLIQ,SPRINT</a:t>
            </a:r>
          </a:p>
          <a:p>
            <a:endParaRPr lang="en-US" sz="2400" dirty="0"/>
          </a:p>
          <a:p>
            <a:r>
              <a:rPr lang="en-US" sz="2400" dirty="0" err="1" smtClean="0"/>
              <a:t>ToDo</a:t>
            </a:r>
            <a:r>
              <a:rPr lang="en-US" sz="2400" dirty="0" smtClean="0"/>
              <a:t>: </a:t>
            </a:r>
          </a:p>
          <a:p>
            <a:pPr lvl="1"/>
            <a:r>
              <a:rPr lang="en-US" sz="1700" dirty="0" err="1" smtClean="0"/>
              <a:t>Tìm</a:t>
            </a:r>
            <a:r>
              <a:rPr lang="en-US" sz="1700" dirty="0" smtClean="0"/>
              <a:t> </a:t>
            </a:r>
            <a:r>
              <a:rPr lang="en-US" sz="1700" dirty="0" err="1" smtClean="0"/>
              <a:t>hiểu</a:t>
            </a:r>
            <a:r>
              <a:rPr lang="en-US" sz="1700" dirty="0" smtClean="0"/>
              <a:t> Hunt’s Algorithm + C4.5 – References: </a:t>
            </a:r>
            <a:r>
              <a:rPr lang="en-US" sz="1700" dirty="0" smtClean="0">
                <a:hlinkClick r:id="rId3" action="ppaction://hlinkfile"/>
              </a:rPr>
              <a:t>References\Data Mining\Introduction to Data Mining - Pang-</a:t>
            </a:r>
            <a:r>
              <a:rPr lang="en-US" sz="1700" dirty="0" err="1" smtClean="0">
                <a:hlinkClick r:id="rId3" action="ppaction://hlinkfile"/>
              </a:rPr>
              <a:t>Ning</a:t>
            </a:r>
            <a:r>
              <a:rPr lang="en-US" sz="1700" dirty="0" smtClean="0">
                <a:hlinkClick r:id="rId3" action="ppaction://hlinkfile"/>
              </a:rPr>
              <a:t> Tan\Slide\chap4_basic_classification.pdf</a:t>
            </a:r>
            <a:endParaRPr lang="en-US" sz="1700" dirty="0" smtClean="0"/>
          </a:p>
          <a:p>
            <a:pPr lvl="1"/>
            <a:r>
              <a:rPr lang="en-US" sz="1700" dirty="0" err="1" smtClean="0"/>
              <a:t>Các</a:t>
            </a:r>
            <a:r>
              <a:rPr lang="en-US" sz="1700" dirty="0" smtClean="0"/>
              <a:t> </a:t>
            </a:r>
            <a:r>
              <a:rPr lang="en-US" sz="1700" dirty="0" err="1" smtClean="0"/>
              <a:t>công</a:t>
            </a:r>
            <a:r>
              <a:rPr lang="en-US" sz="1700" dirty="0" smtClean="0"/>
              <a:t> </a:t>
            </a:r>
            <a:r>
              <a:rPr lang="en-US" sz="1700" dirty="0" err="1" smtClean="0"/>
              <a:t>thức</a:t>
            </a:r>
            <a:r>
              <a:rPr lang="en-US" sz="1700" dirty="0" smtClean="0"/>
              <a:t> </a:t>
            </a:r>
            <a:r>
              <a:rPr lang="en-US" sz="1700" dirty="0" err="1" smtClean="0"/>
              <a:t>cơ</a:t>
            </a:r>
            <a:r>
              <a:rPr lang="en-US" sz="1700" dirty="0" smtClean="0"/>
              <a:t> </a:t>
            </a:r>
            <a:r>
              <a:rPr lang="en-US" sz="1700" dirty="0" err="1" smtClean="0"/>
              <a:t>bản</a:t>
            </a:r>
            <a:r>
              <a:rPr lang="en-US" sz="1700" dirty="0" smtClean="0"/>
              <a:t> </a:t>
            </a:r>
            <a:r>
              <a:rPr lang="en-US" sz="1700" dirty="0" err="1" smtClean="0"/>
              <a:t>để</a:t>
            </a:r>
            <a:r>
              <a:rPr lang="en-US" sz="1700" dirty="0" smtClean="0"/>
              <a:t> chia </a:t>
            </a:r>
            <a:r>
              <a:rPr lang="en-US" sz="1700" dirty="0" err="1" smtClean="0"/>
              <a:t>nhánh</a:t>
            </a:r>
            <a:r>
              <a:rPr lang="en-US" sz="1700" dirty="0" smtClean="0"/>
              <a:t> </a:t>
            </a:r>
            <a:r>
              <a:rPr lang="en-US" sz="1700" dirty="0" err="1" smtClean="0"/>
              <a:t>trong</a:t>
            </a:r>
            <a:r>
              <a:rPr lang="en-US" sz="1700" dirty="0" smtClean="0"/>
              <a:t> </a:t>
            </a:r>
            <a:r>
              <a:rPr lang="en-US" sz="1700" dirty="0"/>
              <a:t>D</a:t>
            </a:r>
            <a:r>
              <a:rPr lang="en-US" sz="1700" dirty="0" smtClean="0"/>
              <a:t>ecision tree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7705960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00" y="-37800"/>
            <a:ext cx="7060800" cy="8572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Choosing Attributes to Split On: </a:t>
            </a:r>
            <a:r>
              <a:rPr lang="en-US" b="1" dirty="0" smtClean="0"/>
              <a:t>Using 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301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Pivot </a:t>
            </a:r>
            <a:r>
              <a:rPr lang="en-US" dirty="0" err="1" smtClean="0"/>
              <a:t>Tranformation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Chuyển</a:t>
            </a:r>
            <a:r>
              <a:rPr lang="en-US" sz="2400" dirty="0" smtClean="0"/>
              <a:t> record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columns </a:t>
            </a:r>
            <a:r>
              <a:rPr lang="en-US" sz="2400" dirty="0" err="1" smtClean="0"/>
              <a:t>trong</a:t>
            </a:r>
            <a:r>
              <a:rPr lang="en-US" sz="2400" dirty="0" smtClean="0"/>
              <a:t> SQL Server</a:t>
            </a:r>
          </a:p>
          <a:p>
            <a:pPr lvl="1"/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msdn.microsoft.com/en-us/library/ms140308.aspx</a:t>
            </a:r>
            <a:endParaRPr lang="en-US" sz="2000" dirty="0" smtClean="0"/>
          </a:p>
          <a:p>
            <a:pPr lvl="1"/>
            <a:r>
              <a:rPr lang="en-US" sz="2000" dirty="0">
                <a:hlinkClick r:id="rId3"/>
              </a:rPr>
              <a:t>http://dotnetgalactics.wordpress.com/2009/10/23/using-sql-server-20052008-pivot-on-unknown-number-of-columns-dynamic-pivot/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14866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Power">
  <a:themeElements>
    <a:clrScheme name="Custom 1">
      <a:dk1>
        <a:srgbClr val="000000"/>
      </a:dk1>
      <a:lt1>
        <a:sysClr val="window" lastClr="FFFFFF"/>
      </a:lt1>
      <a:dk2>
        <a:srgbClr val="00AFDB"/>
      </a:dk2>
      <a:lt2>
        <a:srgbClr val="EEECE1"/>
      </a:lt2>
      <a:accent1>
        <a:srgbClr val="00AFDB"/>
      </a:accent1>
      <a:accent2>
        <a:srgbClr val="ABD9E9"/>
      </a:accent2>
      <a:accent3>
        <a:srgbClr val="FFFFFF"/>
      </a:accent3>
      <a:accent4>
        <a:srgbClr val="67A0F3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CloudPower</Template>
  <TotalTime>7747</TotalTime>
  <Words>361</Words>
  <Application>Microsoft Office PowerPoint</Application>
  <PresentationFormat>On-screen Show (16:9)</PresentationFormat>
  <Paragraphs>56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CloudPower</vt:lpstr>
      <vt:lpstr>Custom Design</vt:lpstr>
      <vt:lpstr>Office2010</vt:lpstr>
      <vt:lpstr>Data Mining Technique</vt:lpstr>
      <vt:lpstr>Classification: Definition</vt:lpstr>
      <vt:lpstr>Minh họa Classification Task</vt:lpstr>
      <vt:lpstr>Evaluate the performance of a classification model</vt:lpstr>
      <vt:lpstr>Classification Techniques</vt:lpstr>
      <vt:lpstr>Decision Tree Classification Task</vt:lpstr>
      <vt:lpstr>Decision Tree Induction</vt:lpstr>
      <vt:lpstr>Choosing Attributes to Split On: Using Entropy</vt:lpstr>
      <vt:lpstr>Pivot Tranformation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ZOOM</dc:title>
  <dc:creator>Le Duong Cong Phuc</dc:creator>
  <cp:lastModifiedBy>Kyo</cp:lastModifiedBy>
  <cp:revision>108</cp:revision>
  <dcterms:created xsi:type="dcterms:W3CDTF">2011-08-21T17:09:05Z</dcterms:created>
  <dcterms:modified xsi:type="dcterms:W3CDTF">2011-10-12T16:15:10Z</dcterms:modified>
</cp:coreProperties>
</file>