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1"/>
  </p:notesMasterIdLst>
  <p:sldIdLst>
    <p:sldId id="256" r:id="rId4"/>
    <p:sldId id="276" r:id="rId5"/>
    <p:sldId id="277" r:id="rId6"/>
    <p:sldId id="278" r:id="rId7"/>
    <p:sldId id="280" r:id="rId8"/>
    <p:sldId id="279" r:id="rId9"/>
    <p:sldId id="27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o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>
        <p:scale>
          <a:sx n="90" d="100"/>
          <a:sy n="90" d="100"/>
        </p:scale>
        <p:origin x="-840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3A8-4792-4059-B428-E32CB4710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9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References/Data%20Mining/Introduction%20to%20Data%20Mining%20-%20Pang-Ning%20Tan/Slide/chap4_basic_classification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galactics.wordpress.com/2009/10/23/using-sql-server-20052008-pivot-on-unknown-number-of-columns-dynamic-pivot/" TargetMode="External"/><Relationship Id="rId2" Type="http://schemas.openxmlformats.org/officeDocument/2006/relationships/hyperlink" Target="http://msdn.microsoft.com/en-us/library/ms140308.aspx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809750"/>
            <a:ext cx="8686800" cy="821700"/>
          </a:xfrm>
        </p:spPr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Mining Technique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err="1" smtClean="0"/>
              <a:t>Phùng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Hiếu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Phúc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T</a:t>
            </a:r>
            <a:r>
              <a:rPr lang="en-US" sz="2400" i="1" dirty="0" smtClean="0"/>
              <a:t>raining set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attributes,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i="1" dirty="0" smtClean="0"/>
              <a:t>class</a:t>
            </a:r>
          </a:p>
          <a:p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model </a:t>
            </a:r>
            <a:r>
              <a:rPr lang="en-US" sz="2400" dirty="0" err="1" smtClean="0"/>
              <a:t>cho</a:t>
            </a:r>
            <a:r>
              <a:rPr lang="en-US" sz="2400" dirty="0" smtClean="0"/>
              <a:t> class attribute </a:t>
            </a:r>
            <a:r>
              <a:rPr lang="en-US" sz="2400" dirty="0" err="1" smtClean="0"/>
              <a:t>dựa</a:t>
            </a:r>
            <a:r>
              <a:rPr lang="en-US" sz="2400" dirty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 smtClean="0"/>
          </a:p>
          <a:p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input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chia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2 </a:t>
            </a:r>
            <a:r>
              <a:rPr lang="en-US" sz="2400" dirty="0" err="1" smtClean="0"/>
              <a:t>phần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Training set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build model</a:t>
            </a:r>
          </a:p>
          <a:p>
            <a:pPr lvl="1"/>
            <a:r>
              <a:rPr lang="en-US" sz="2400" dirty="0" smtClean="0"/>
              <a:t>Test set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validate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5998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Minh </a:t>
            </a:r>
            <a:r>
              <a:rPr lang="en-US" b="1" dirty="0" err="1" smtClean="0"/>
              <a:t>họa</a:t>
            </a:r>
            <a:r>
              <a:rPr lang="en-US" b="1" dirty="0" smtClean="0"/>
              <a:t> Classification </a:t>
            </a:r>
            <a:r>
              <a:rPr lang="en-US" b="1" dirty="0"/>
              <a:t>Task</a:t>
            </a:r>
            <a:endParaRPr lang="en-US" dirty="0"/>
          </a:p>
        </p:txBody>
      </p:sp>
      <p:pic>
        <p:nvPicPr>
          <p:cNvPr id="1026" name="Picture 2" descr="C:\Users\Kyo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19150"/>
            <a:ext cx="6051698" cy="42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3282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Decision </a:t>
            </a:r>
            <a:r>
              <a:rPr lang="en-US" sz="2400" b="1" dirty="0">
                <a:solidFill>
                  <a:srgbClr val="002060"/>
                </a:solidFill>
              </a:rPr>
              <a:t>Tree based Methods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Rule-based </a:t>
            </a:r>
            <a:r>
              <a:rPr lang="en-US" sz="2400" dirty="0">
                <a:solidFill>
                  <a:schemeClr val="tx1"/>
                </a:solidFill>
              </a:rPr>
              <a:t>Methods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Memory </a:t>
            </a:r>
            <a:r>
              <a:rPr lang="en-US" sz="2400" dirty="0">
                <a:solidFill>
                  <a:schemeClr val="tx1"/>
                </a:solidFill>
              </a:rPr>
              <a:t>based reasoning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Neural </a:t>
            </a:r>
            <a:r>
              <a:rPr lang="en-US" sz="2400" dirty="0">
                <a:solidFill>
                  <a:schemeClr val="tx1"/>
                </a:solidFill>
              </a:rPr>
              <a:t>Networks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Naïve </a:t>
            </a:r>
            <a:r>
              <a:rPr lang="en-US" sz="2400" dirty="0">
                <a:solidFill>
                  <a:schemeClr val="tx1"/>
                </a:solidFill>
              </a:rPr>
              <a:t>Bayes and Bayesian Belief Networks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Support </a:t>
            </a:r>
            <a:r>
              <a:rPr lang="en-US" sz="2400" dirty="0">
                <a:solidFill>
                  <a:schemeClr val="tx1"/>
                </a:solidFill>
              </a:rPr>
              <a:t>Vector Machines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8379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Classification Task</a:t>
            </a:r>
            <a:endParaRPr lang="en-US" dirty="0"/>
          </a:p>
        </p:txBody>
      </p:sp>
      <p:pic>
        <p:nvPicPr>
          <p:cNvPr id="2050" name="Picture 2" descr="C:\Users\Kyo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74" y="742950"/>
            <a:ext cx="5935663" cy="420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441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Hunt’s Algorithm (one of the earliest</a:t>
            </a:r>
            <a:r>
              <a:rPr lang="en-US" sz="2400" dirty="0" smtClean="0"/>
              <a:t>) </a:t>
            </a:r>
            <a:endParaRPr lang="en-US" sz="2400" dirty="0"/>
          </a:p>
          <a:p>
            <a:r>
              <a:rPr lang="en-US" sz="2400" dirty="0" smtClean="0"/>
              <a:t>CART</a:t>
            </a:r>
            <a:endParaRPr lang="en-US" sz="2400" dirty="0"/>
          </a:p>
          <a:p>
            <a:r>
              <a:rPr lang="en-US" sz="2400" dirty="0" smtClean="0"/>
              <a:t>ID3</a:t>
            </a:r>
            <a:r>
              <a:rPr lang="en-US" sz="2400" dirty="0"/>
              <a:t>, </a:t>
            </a:r>
            <a:r>
              <a:rPr lang="en-US" sz="2400" dirty="0" smtClean="0"/>
              <a:t>C4.5, C5</a:t>
            </a:r>
            <a:endParaRPr lang="en-US" sz="2400" dirty="0"/>
          </a:p>
          <a:p>
            <a:r>
              <a:rPr lang="en-US" sz="2400" dirty="0" smtClean="0"/>
              <a:t>SLIQ,SPRINT</a:t>
            </a:r>
          </a:p>
          <a:p>
            <a:endParaRPr lang="en-US" sz="2400" dirty="0"/>
          </a:p>
          <a:p>
            <a:r>
              <a:rPr lang="en-US" sz="2400" dirty="0" err="1" smtClean="0"/>
              <a:t>ToDo</a:t>
            </a:r>
            <a:r>
              <a:rPr lang="en-US" sz="2400" dirty="0" smtClean="0"/>
              <a:t>: </a:t>
            </a:r>
          </a:p>
          <a:p>
            <a:pPr lvl="1"/>
            <a:r>
              <a:rPr lang="en-US" sz="1700" dirty="0" err="1" smtClean="0"/>
              <a:t>Tìm</a:t>
            </a:r>
            <a:r>
              <a:rPr lang="en-US" sz="1700" dirty="0" smtClean="0"/>
              <a:t> </a:t>
            </a:r>
            <a:r>
              <a:rPr lang="en-US" sz="1700" dirty="0" err="1" smtClean="0"/>
              <a:t>hiểu</a:t>
            </a:r>
            <a:r>
              <a:rPr lang="en-US" sz="1700" dirty="0" smtClean="0"/>
              <a:t> Hunt’s Algorithm + C4.5 – References: </a:t>
            </a:r>
            <a:r>
              <a:rPr lang="en-US" sz="1700" dirty="0" smtClean="0">
                <a:hlinkClick r:id="rId3" action="ppaction://hlinkfile"/>
              </a:rPr>
              <a:t>References\Data Mining\Introduction to Data Mining - Pang-</a:t>
            </a:r>
            <a:r>
              <a:rPr lang="en-US" sz="1700" dirty="0" err="1" smtClean="0">
                <a:hlinkClick r:id="rId3" action="ppaction://hlinkfile"/>
              </a:rPr>
              <a:t>Ning</a:t>
            </a:r>
            <a:r>
              <a:rPr lang="en-US" sz="1700" dirty="0" smtClean="0">
                <a:hlinkClick r:id="rId3" action="ppaction://hlinkfile"/>
              </a:rPr>
              <a:t> Tan\Slide\chap4_basic_classification.pdf</a:t>
            </a:r>
            <a:endParaRPr lang="en-US" sz="1700" dirty="0" smtClean="0"/>
          </a:p>
          <a:p>
            <a:pPr lvl="1"/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công</a:t>
            </a:r>
            <a:r>
              <a:rPr lang="en-US" sz="1700" dirty="0" smtClean="0"/>
              <a:t> </a:t>
            </a:r>
            <a:r>
              <a:rPr lang="en-US" sz="1700" dirty="0" err="1" smtClean="0"/>
              <a:t>thức</a:t>
            </a:r>
            <a:r>
              <a:rPr lang="en-US" sz="1700" dirty="0" smtClean="0"/>
              <a:t> </a:t>
            </a:r>
            <a:r>
              <a:rPr lang="en-US" sz="1700" dirty="0" err="1" smtClean="0"/>
              <a:t>cơ</a:t>
            </a:r>
            <a:r>
              <a:rPr lang="en-US" sz="1700" dirty="0" smtClean="0"/>
              <a:t> </a:t>
            </a:r>
            <a:r>
              <a:rPr lang="en-US" sz="1700" dirty="0" err="1" smtClean="0"/>
              <a:t>bản</a:t>
            </a:r>
            <a:r>
              <a:rPr lang="en-US" sz="1700" dirty="0" smtClean="0"/>
              <a:t> </a:t>
            </a:r>
            <a:r>
              <a:rPr lang="en-US" sz="1700" dirty="0" err="1" smtClean="0"/>
              <a:t>để</a:t>
            </a:r>
            <a:r>
              <a:rPr lang="en-US" sz="1700" dirty="0" smtClean="0"/>
              <a:t> chia </a:t>
            </a:r>
            <a:r>
              <a:rPr lang="en-US" sz="1700" dirty="0" err="1" smtClean="0"/>
              <a:t>nhánh</a:t>
            </a:r>
            <a:r>
              <a:rPr lang="en-US" sz="1700" dirty="0" smtClean="0"/>
              <a:t> </a:t>
            </a:r>
            <a:r>
              <a:rPr lang="en-US" sz="1700" dirty="0" err="1" smtClean="0"/>
              <a:t>trong</a:t>
            </a:r>
            <a:r>
              <a:rPr lang="en-US" sz="1700" dirty="0" smtClean="0"/>
              <a:t> </a:t>
            </a:r>
            <a:r>
              <a:rPr lang="en-US" sz="1700" dirty="0"/>
              <a:t>D</a:t>
            </a:r>
            <a:r>
              <a:rPr lang="en-US" sz="1700" dirty="0" smtClean="0"/>
              <a:t>ecision tree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705960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Pivot </a:t>
            </a:r>
            <a:r>
              <a:rPr lang="en-US" dirty="0" err="1" smtClean="0"/>
              <a:t>Tranformation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Chuyển</a:t>
            </a:r>
            <a:r>
              <a:rPr lang="en-US" sz="2400" dirty="0" smtClean="0"/>
              <a:t> record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columns </a:t>
            </a:r>
            <a:r>
              <a:rPr lang="en-US" sz="2400" dirty="0" err="1" smtClean="0"/>
              <a:t>trong</a:t>
            </a:r>
            <a:r>
              <a:rPr lang="en-US" sz="2400" dirty="0" smtClean="0"/>
              <a:t> SQL Server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msdn.microsoft.com/en-us/library/ms140308.aspx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http://dotnetgalactics.wordpress.com/2009/10/23/using-sql-server-20052008-pivot-on-unknown-number-of-columns-dynamic-pivot/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1486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7683</TotalTime>
  <Words>167</Words>
  <Application>Microsoft Office PowerPoint</Application>
  <PresentationFormat>On-screen Show (16:9)</PresentationFormat>
  <Paragraphs>33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CloudPower</vt:lpstr>
      <vt:lpstr>Custom Design</vt:lpstr>
      <vt:lpstr>Office2010</vt:lpstr>
      <vt:lpstr>Data Mining Technique</vt:lpstr>
      <vt:lpstr>Classification: Definition</vt:lpstr>
      <vt:lpstr>Minh họa Classification Task</vt:lpstr>
      <vt:lpstr>Classification Techniques</vt:lpstr>
      <vt:lpstr>Decision Tree Classification Task</vt:lpstr>
      <vt:lpstr>Decision Tree Induction</vt:lpstr>
      <vt:lpstr>Pivot Tranformation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Kyo</cp:lastModifiedBy>
  <cp:revision>96</cp:revision>
  <dcterms:created xsi:type="dcterms:W3CDTF">2011-08-21T17:09:05Z</dcterms:created>
  <dcterms:modified xsi:type="dcterms:W3CDTF">2011-10-08T17:03:41Z</dcterms:modified>
</cp:coreProperties>
</file>