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  <p:sldMasterId id="2147483683" r:id="rId3"/>
  </p:sldMasterIdLst>
  <p:notesMasterIdLst>
    <p:notesMasterId r:id="rId22"/>
  </p:notesMasterIdLst>
  <p:sldIdLst>
    <p:sldId id="256" r:id="rId4"/>
    <p:sldId id="263" r:id="rId5"/>
    <p:sldId id="264" r:id="rId6"/>
    <p:sldId id="262" r:id="rId7"/>
    <p:sldId id="265" r:id="rId8"/>
    <p:sldId id="258" r:id="rId9"/>
    <p:sldId id="259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7" r:id="rId18"/>
    <p:sldId id="276" r:id="rId19"/>
    <p:sldId id="275" r:id="rId20"/>
    <p:sldId id="278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-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FCA0D-5591-4BBE-99D9-278F61168510}" type="datetimeFigureOut">
              <a:rPr lang="en-US" smtClean="0"/>
              <a:t>10/17/2011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413A8-4792-4059-B428-E32CB4710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25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313" y="0"/>
            <a:ext cx="9144000" cy="5143500"/>
          </a:xfrm>
          <a:prstGeom prst="rect">
            <a:avLst/>
          </a:prstGeom>
          <a:gradFill>
            <a:gsLst>
              <a:gs pos="0">
                <a:srgbClr val="ABD9E9"/>
              </a:gs>
              <a:gs pos="100000">
                <a:srgbClr val="41C4D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14375" y="1163130"/>
            <a:ext cx="5153025" cy="2551620"/>
          </a:xfrm>
          <a:prstGeom prst="rect">
            <a:avLst/>
          </a:prstGeom>
          <a:solidFill>
            <a:srgbClr val="00A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0394" y="1397794"/>
            <a:ext cx="3403006" cy="120253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23924" y="3086100"/>
            <a:ext cx="4486276" cy="57150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Info</a:t>
            </a:r>
          </a:p>
          <a:p>
            <a:r>
              <a:rPr lang="en-US" dirty="0" smtClean="0"/>
              <a:t>Company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2800350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2E16D3F5-7A2C-4A23-896D-2AF7EDFD4A28}" type="datetimeFigureOut">
              <a:rPr lang="en-US" smtClean="0"/>
              <a:t>10/17/2011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4927624"/>
            <a:ext cx="835127" cy="1015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41"/>
          <a:stretch>
            <a:fillRect/>
          </a:stretch>
        </p:blipFill>
        <p:spPr>
          <a:xfrm>
            <a:off x="4572001" y="683198"/>
            <a:ext cx="3694147" cy="186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415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:\Users\sigurdg\Desktop\iStock_000005968999Medium.jpg"/>
          <p:cNvPicPr>
            <a:picLocks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0"/>
            <a:ext cx="9144000" cy="5180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 bwMode="auto">
          <a:xfrm>
            <a:off x="0" y="1714500"/>
            <a:ext cx="9144000" cy="18288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lumOff val="25000"/>
                  <a:shade val="30000"/>
                  <a:satMod val="115000"/>
                  <a:alpha val="80000"/>
                </a:schemeClr>
              </a:gs>
              <a:gs pos="50000">
                <a:schemeClr val="bg1">
                  <a:lumMod val="75000"/>
                  <a:lumOff val="25000"/>
                  <a:shade val="67500"/>
                  <a:satMod val="115000"/>
                  <a:alpha val="88000"/>
                </a:schemeClr>
              </a:gs>
              <a:gs pos="100000">
                <a:schemeClr val="bg1">
                  <a:lumMod val="75000"/>
                  <a:lumOff val="2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contourClr>
              <a:schemeClr val="accent2">
                <a:satMod val="30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2813">
              <a:defRPr/>
            </a:pPr>
            <a:endParaRPr lang="en-US" sz="23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Segoe" pitchFamily="34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Segoe Semibol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5715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Semibol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943D91-F5A3-45FC-AEED-F657978CBB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11113" y="0"/>
            <a:ext cx="9155113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-11113" y="1763316"/>
            <a:ext cx="9155113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8229600" cy="479822"/>
          </a:xfrm>
        </p:spPr>
        <p:txBody>
          <a:bodyPr>
            <a:normAutofit/>
          </a:bodyPr>
          <a:lstStyle>
            <a:lvl1pPr algn="l">
              <a:defRPr sz="3500">
                <a:solidFill>
                  <a:schemeClr val="bg1"/>
                </a:solidFill>
                <a:latin typeface="Segoe"/>
                <a:cs typeface="Sego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3440AD-7E5F-45F6-9F26-37E19374D5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9822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tx2"/>
                </a:solidFill>
                <a:latin typeface="Segoe Semibol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3394472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2"/>
                </a:solidFill>
                <a:latin typeface="Segoe" pitchFamily="34" charset="0"/>
              </a:defRPr>
            </a:lvl1pPr>
            <a:lvl2pPr>
              <a:defRPr sz="2000">
                <a:solidFill>
                  <a:schemeClr val="tx2"/>
                </a:solidFill>
                <a:latin typeface="Segoe" pitchFamily="34" charset="0"/>
              </a:defRPr>
            </a:lvl2pPr>
            <a:lvl3pPr>
              <a:defRPr sz="2000">
                <a:solidFill>
                  <a:schemeClr val="tx2"/>
                </a:solidFill>
                <a:latin typeface="Segoe" pitchFamily="34" charset="0"/>
              </a:defRPr>
            </a:lvl3pPr>
            <a:lvl4pPr>
              <a:defRPr sz="2000">
                <a:solidFill>
                  <a:schemeClr val="tx2"/>
                </a:solidFill>
                <a:latin typeface="Segoe" pitchFamily="34" charset="0"/>
              </a:defRPr>
            </a:lvl4pPr>
            <a:lvl5pPr>
              <a:defRPr sz="2000">
                <a:solidFill>
                  <a:schemeClr val="tx2"/>
                </a:solidFill>
                <a:latin typeface="Sego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0C8B76-E3D6-4F09-A6EA-02AE2E2F2D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B71A6C-D9C1-431C-B04F-24F1410E76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11113" y="0"/>
            <a:ext cx="9155113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-11113" y="1763316"/>
            <a:ext cx="9155113" cy="3380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229600" cy="47982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51A47-3886-4518-9E63-A16C15010E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680858" y="-3691492"/>
            <a:ext cx="177165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876772" y="-1123731"/>
            <a:ext cx="3379826" cy="91546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229600" cy="47982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680858" y="-3691492"/>
            <a:ext cx="177165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876772" y="-1123731"/>
            <a:ext cx="3379826" cy="91546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229600" cy="47982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680858" y="-3691492"/>
            <a:ext cx="177165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876772" y="-1123731"/>
            <a:ext cx="3379826" cy="91546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229600" cy="47982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680858" y="-3691492"/>
            <a:ext cx="177165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876772" y="-1123731"/>
            <a:ext cx="3379826" cy="91546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229600" cy="47982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680858" y="-3691492"/>
            <a:ext cx="177165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880759" y="-1127717"/>
            <a:ext cx="3371850" cy="915463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8229600" cy="479822"/>
          </a:xfrm>
        </p:spPr>
        <p:txBody>
          <a:bodyPr>
            <a:normAutofit/>
          </a:bodyPr>
          <a:lstStyle>
            <a:lvl1pPr algn="l">
              <a:defRPr sz="3500">
                <a:solidFill>
                  <a:schemeClr val="bg1"/>
                </a:solidFill>
                <a:latin typeface="Segoe"/>
                <a:cs typeface="Sego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14375" y="1163130"/>
            <a:ext cx="5153025" cy="2551620"/>
          </a:xfrm>
          <a:prstGeom prst="rect">
            <a:avLst/>
          </a:prstGeom>
          <a:solidFill>
            <a:srgbClr val="00A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0394" y="1397794"/>
            <a:ext cx="3403006" cy="120253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23924" y="3086100"/>
            <a:ext cx="4486276" cy="57150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Info</a:t>
            </a:r>
          </a:p>
          <a:p>
            <a:r>
              <a:rPr lang="en-US" dirty="0" smtClean="0"/>
              <a:t>Company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2800350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2E16D3F5-7A2C-4A23-896D-2AF7EDFD4A28}" type="datetimeFigureOut">
              <a:rPr lang="en-US" smtClean="0"/>
              <a:t>10/17/2011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4927624"/>
            <a:ext cx="835127" cy="1015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54"/>
          <a:stretch>
            <a:fillRect/>
          </a:stretch>
        </p:blipFill>
        <p:spPr>
          <a:xfrm>
            <a:off x="4572001" y="683199"/>
            <a:ext cx="3694147" cy="190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415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11113" y="0"/>
            <a:ext cx="9155113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-11113" y="1763316"/>
            <a:ext cx="9155113" cy="3380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229600" cy="47982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B51A47-3886-4518-9E63-A16C15010E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6904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680858" y="-3691492"/>
            <a:ext cx="177165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880759" y="-1127717"/>
            <a:ext cx="3371850" cy="915463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8229600" cy="479822"/>
          </a:xfrm>
        </p:spPr>
        <p:txBody>
          <a:bodyPr>
            <a:normAutofit/>
          </a:bodyPr>
          <a:lstStyle>
            <a:lvl1pPr algn="l">
              <a:defRPr sz="3500">
                <a:solidFill>
                  <a:schemeClr val="bg1"/>
                </a:solidFill>
                <a:latin typeface="Segoe"/>
                <a:cs typeface="Sego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itl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9" y="15411"/>
            <a:ext cx="3498527" cy="2119045"/>
          </a:xfrm>
          <a:prstGeom prst="rect">
            <a:avLst/>
          </a:prstGeom>
        </p:spPr>
      </p:pic>
      <p:pic>
        <p:nvPicPr>
          <p:cNvPr id="8" name="Picture 7" descr="title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486" y="15411"/>
            <a:ext cx="5624418" cy="2119122"/>
          </a:xfrm>
          <a:prstGeom prst="rect">
            <a:avLst/>
          </a:prstGeom>
        </p:spPr>
      </p:pic>
      <p:pic>
        <p:nvPicPr>
          <p:cNvPr id="9" name="Picture 8" descr="title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3" y="2113875"/>
            <a:ext cx="7668994" cy="1722200"/>
          </a:xfrm>
          <a:prstGeom prst="rect">
            <a:avLst/>
          </a:prstGeom>
        </p:spPr>
      </p:pic>
      <p:pic>
        <p:nvPicPr>
          <p:cNvPr id="10" name="Picture 9" descr="title_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2120" y="2114550"/>
            <a:ext cx="1461333" cy="1720388"/>
          </a:xfrm>
          <a:prstGeom prst="rect">
            <a:avLst/>
          </a:prstGeom>
        </p:spPr>
      </p:pic>
      <p:pic>
        <p:nvPicPr>
          <p:cNvPr id="11" name="Picture 10" descr="title_5.png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20548" y="3817364"/>
            <a:ext cx="9098280" cy="130302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755230" y="1852332"/>
            <a:ext cx="304800" cy="1143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3257550"/>
            <a:ext cx="7315200" cy="685800"/>
          </a:xfrm>
        </p:spPr>
        <p:txBody>
          <a:bodyPr>
            <a:noAutofit/>
          </a:bodyPr>
          <a:lstStyle>
            <a:lvl1pPr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495800" y="1722967"/>
            <a:ext cx="4191000" cy="400050"/>
          </a:xfrm>
        </p:spPr>
        <p:txBody>
          <a:bodyPr>
            <a:noAutofit/>
          </a:bodyPr>
          <a:lstStyle>
            <a:lvl1pPr algn="r">
              <a:buNone/>
              <a:defRPr lang="en-US" sz="2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ss.png"/>
          <p:cNvPicPr>
            <a:picLocks noChangeAspect="1"/>
          </p:cNvPicPr>
          <p:nvPr/>
        </p:nvPicPr>
        <p:blipFill rotWithShape="1">
          <a:blip r:embed="rId3"/>
          <a:srcRect l="2599" r="5874" b="5262"/>
          <a:stretch/>
        </p:blipFill>
        <p:spPr>
          <a:xfrm>
            <a:off x="-6980" y="4400551"/>
            <a:ext cx="9171920" cy="7926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800" y="-37800"/>
            <a:ext cx="6400800" cy="857250"/>
          </a:xfrm>
        </p:spPr>
        <p:txBody>
          <a:bodyPr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: Si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800" y="-37800"/>
            <a:ext cx="6400800" cy="857250"/>
          </a:xfrm>
        </p:spPr>
        <p:txBody>
          <a:bodyPr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dia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5263" y="3600450"/>
            <a:ext cx="4873752" cy="51435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3600450"/>
            <a:ext cx="4809244" cy="425054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628650"/>
            <a:ext cx="4873752" cy="2859617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media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628651"/>
            <a:ext cx="2819400" cy="3477683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057400"/>
            <a:ext cx="5867400" cy="400050"/>
          </a:xfrm>
        </p:spPr>
        <p:txBody>
          <a:bodyPr anchor="t">
            <a:norm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4401" y="3843001"/>
            <a:ext cx="3886201" cy="267890"/>
          </a:xfrm>
        </p:spPr>
        <p:txBody>
          <a:bodyPr anchor="b">
            <a:noAutofit/>
          </a:bodyPr>
          <a:lstStyle>
            <a:lvl1pPr marL="0" indent="0" algn="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62000" y="1459657"/>
            <a:ext cx="2057400" cy="154305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            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686800" y="3949032"/>
            <a:ext cx="457200" cy="7250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FF6600"/>
                </a:solidFill>
              </a:rPr>
              <a:t>           </a:t>
            </a:r>
            <a:endParaRPr lang="en-US">
              <a:solidFill>
                <a:srgbClr val="FF66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07328" y="1494266"/>
            <a:ext cx="1583472" cy="97155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      </a:t>
            </a:r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"/>
            <a:ext cx="6324600" cy="779318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7302"/>
            <a:ext cx="4038600" cy="2978591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7300"/>
            <a:ext cx="4038600" cy="2978591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swir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1500"/>
            <a:ext cx="2445488" cy="1714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1557900"/>
            <a:ext cx="70104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2310750"/>
            <a:ext cx="8686800" cy="821700"/>
          </a:xfrm>
        </p:spPr>
        <p:txBody>
          <a:bodyPr>
            <a:normAutofit/>
          </a:bodyPr>
          <a:lstStyle>
            <a:lvl1pPr algn="l">
              <a:defRPr lang="en-US" sz="4600" b="1" kern="1200" spc="-150" dirty="0" smtClean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ENTER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97600" y="1828800"/>
            <a:ext cx="86940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800" kern="1200" dirty="0" smtClean="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5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3008313" cy="6191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457200"/>
            <a:ext cx="5111750" cy="40005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076326"/>
            <a:ext cx="3008313" cy="338137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92800" y="3600450"/>
            <a:ext cx="5500800" cy="51435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171950"/>
            <a:ext cx="5486400" cy="45720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2171700"/>
            <a:ext cx="7543800" cy="16002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2400300"/>
            <a:ext cx="7010400" cy="85725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en-US" sz="4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514350"/>
            <a:ext cx="4191000" cy="285750"/>
          </a:xfrm>
        </p:spPr>
        <p:txBody>
          <a:bodyPr>
            <a:noAutofit/>
          </a:bodyPr>
          <a:lstStyle>
            <a:lvl1pPr algn="r">
              <a:buNone/>
              <a:defRPr lang="en-US" sz="1800" b="1" kern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285750"/>
            <a:ext cx="4937760" cy="370332"/>
          </a:xfrm>
          <a:prstGeom prst="rect">
            <a:avLst/>
          </a:prstGeom>
          <a:solidFill>
            <a:schemeClr val="tx1">
              <a:lumMod val="95000"/>
              <a:lumOff val="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prstClr val="black">
                  <a:lumMod val="95000"/>
                  <a:lumOff val="5000"/>
                </a:prst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62400" y="311150"/>
            <a:ext cx="5124000" cy="342900"/>
          </a:xfrm>
        </p:spPr>
        <p:txBody>
          <a:bodyPr>
            <a:normAutofit/>
          </a:bodyPr>
          <a:lstStyle>
            <a:lvl1pPr algn="l">
              <a:defRPr lang="en-US" sz="28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51054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Emphasiz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16D3F5-7A2C-4A23-896D-2AF7EDFD4A28}" type="datetimeFigureOut">
              <a:rPr lang="en-US" smtClean="0"/>
              <a:t>10/17/2011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983940" y="644857"/>
            <a:ext cx="1160060" cy="133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15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313" y="0"/>
            <a:ext cx="9144000" cy="5143500"/>
          </a:xfrm>
          <a:prstGeom prst="rect">
            <a:avLst/>
          </a:prstGeom>
          <a:gradFill>
            <a:gsLst>
              <a:gs pos="0">
                <a:srgbClr val="ABD9E9"/>
              </a:gs>
              <a:gs pos="100000">
                <a:srgbClr val="41C4D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096" y="2380421"/>
            <a:ext cx="7202487" cy="800100"/>
          </a:xfrm>
        </p:spPr>
        <p:txBody>
          <a:bodyPr anchor="t">
            <a:normAutofit/>
          </a:bodyPr>
          <a:lstStyle>
            <a:lvl1pPr algn="ctr">
              <a:defRPr sz="30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142875"/>
            <a:ext cx="922332" cy="5869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4927624"/>
            <a:ext cx="835127" cy="10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406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313" y="0"/>
            <a:ext cx="9144000" cy="5143500"/>
          </a:xfrm>
          <a:prstGeom prst="rect">
            <a:avLst/>
          </a:prstGeom>
          <a:gradFill>
            <a:gsLst>
              <a:gs pos="0">
                <a:srgbClr val="ABD9E9"/>
              </a:gs>
              <a:gs pos="100000">
                <a:srgbClr val="41C4D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142875"/>
            <a:ext cx="922332" cy="5869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4927624"/>
            <a:ext cx="835127" cy="10157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1856" y="221304"/>
            <a:ext cx="7371944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971551"/>
            <a:ext cx="8229600" cy="29504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06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11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86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" y="0"/>
            <a:ext cx="9144000" cy="5143500"/>
          </a:xfrm>
          <a:prstGeom prst="rect">
            <a:avLst/>
          </a:prstGeom>
          <a:gradFill>
            <a:gsLst>
              <a:gs pos="0">
                <a:srgbClr val="ABD9E9"/>
              </a:gs>
              <a:gs pos="100000">
                <a:srgbClr val="41C4D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  <a:ea typeface="MS PGothic" pitchFamily="34" charset="-128"/>
            </a:endParaRPr>
          </a:p>
        </p:txBody>
      </p:sp>
      <p:pic>
        <p:nvPicPr>
          <p:cNvPr id="3" name="Picture 7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1" y="4927998"/>
            <a:ext cx="835025" cy="101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47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856" y="221304"/>
            <a:ext cx="7371944" cy="685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71551"/>
            <a:ext cx="8229600" cy="2950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41381" y="4869657"/>
            <a:ext cx="23469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142875"/>
            <a:ext cx="922332" cy="586919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929183"/>
            <a:ext cx="822960" cy="100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767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ts val="2400"/>
        </a:lnSpc>
        <a:spcBef>
          <a:spcPct val="0"/>
        </a:spcBef>
        <a:buNone/>
        <a:defRPr sz="3000" b="1" kern="1200" cap="all" baseline="0">
          <a:solidFill>
            <a:srgbClr val="00AFDB"/>
          </a:solidFill>
          <a:latin typeface="Segoe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2871E-1587-4B88-8158-6229E904679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4.xml"/><Relationship Id="rId4" Type="http://schemas.openxmlformats.org/officeDocument/2006/relationships/hyperlink" Target="../Database/New%20edition/Select%20query.sq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dotnetgalactics.wordpress.com/2009/10/23/using-sql-server-20052008-pivot-on-unknown-number-of-columns-dynamic-pivot/" TargetMode="External"/><Relationship Id="rId2" Type="http://schemas.openxmlformats.org/officeDocument/2006/relationships/hyperlink" Target="http://msdn.microsoft.com/en-us/library/ms140308.aspx" TargetMode="External"/><Relationship Id="rId1" Type="http://schemas.openxmlformats.org/officeDocument/2006/relationships/slideLayout" Target="../slideLayouts/slideLayout24.xml"/><Relationship Id="rId4" Type="http://schemas.openxmlformats.org/officeDocument/2006/relationships/hyperlink" Target="../Database/New%20edition/Select%20query.sq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DỰ ÁN JOB ZOOM</a:t>
            </a:r>
            <a:endParaRPr lang="en-US" b="0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ĐỀ TÀI KHÓA LUẬN</a:t>
            </a:r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3505200" y="3177778"/>
            <a:ext cx="4724400" cy="11656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800" kern="1200" dirty="0" smtClean="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 err="1" smtClean="0"/>
              <a:t>Phùng</a:t>
            </a:r>
            <a:r>
              <a:rPr lang="en-US" sz="2000" dirty="0" smtClean="0"/>
              <a:t> </a:t>
            </a:r>
            <a:r>
              <a:rPr lang="en-US" sz="2000" dirty="0" err="1" smtClean="0"/>
              <a:t>Chí</a:t>
            </a:r>
            <a:r>
              <a:rPr lang="en-US" sz="2000" dirty="0" smtClean="0"/>
              <a:t> </a:t>
            </a:r>
            <a:r>
              <a:rPr lang="en-US" sz="2000" dirty="0" err="1" smtClean="0"/>
              <a:t>Nguyên</a:t>
            </a:r>
            <a:endParaRPr lang="en-US" sz="2000" dirty="0" smtClean="0"/>
          </a:p>
          <a:p>
            <a:pPr algn="r"/>
            <a:r>
              <a:rPr lang="en-US" sz="2000" dirty="0" err="1" smtClean="0"/>
              <a:t>Lê</a:t>
            </a:r>
            <a:r>
              <a:rPr lang="en-US" sz="2000" dirty="0" smtClean="0"/>
              <a:t> </a:t>
            </a:r>
            <a:r>
              <a:rPr lang="en-US" sz="2000" dirty="0" err="1" smtClean="0"/>
              <a:t>Trung</a:t>
            </a:r>
            <a:r>
              <a:rPr lang="en-US" sz="2000" dirty="0" smtClean="0"/>
              <a:t> </a:t>
            </a:r>
            <a:r>
              <a:rPr lang="en-US" sz="2000" dirty="0" err="1" smtClean="0"/>
              <a:t>Hiếu</a:t>
            </a:r>
            <a:endParaRPr lang="en-US" sz="2000" dirty="0" smtClean="0"/>
          </a:p>
          <a:p>
            <a:pPr algn="r"/>
            <a:r>
              <a:rPr lang="en-US" sz="2000" dirty="0" err="1" smtClean="0"/>
              <a:t>Lê</a:t>
            </a:r>
            <a:r>
              <a:rPr lang="en-US" sz="2000" dirty="0" smtClean="0"/>
              <a:t> </a:t>
            </a:r>
            <a:r>
              <a:rPr lang="en-US" sz="2000" dirty="0" err="1" smtClean="0"/>
              <a:t>Dương</a:t>
            </a:r>
            <a:r>
              <a:rPr lang="en-US" sz="2000" dirty="0" smtClean="0"/>
              <a:t> </a:t>
            </a:r>
            <a:r>
              <a:rPr lang="en-US" sz="2000" dirty="0" err="1" smtClean="0"/>
              <a:t>Công</a:t>
            </a:r>
            <a:r>
              <a:rPr lang="en-US" sz="2000" dirty="0" smtClean="0"/>
              <a:t> </a:t>
            </a:r>
            <a:r>
              <a:rPr lang="en-US" sz="2000" dirty="0" err="1" smtClean="0"/>
              <a:t>Phúc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96769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Ontology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Ontology semantic web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15353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Ontology Engineering (Reference)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Semantic Web for the Working </a:t>
            </a:r>
            <a:r>
              <a:rPr lang="en-US" dirty="0" err="1" smtClean="0"/>
              <a:t>Ontologist</a:t>
            </a:r>
            <a:r>
              <a:rPr lang="en-US" dirty="0" smtClean="0"/>
              <a:t> 2</a:t>
            </a:r>
            <a:r>
              <a:rPr lang="en-US" baseline="30000" dirty="0" smtClean="0"/>
              <a:t>nd</a:t>
            </a:r>
            <a:endParaRPr lang="en-US" dirty="0" smtClean="0"/>
          </a:p>
          <a:p>
            <a:r>
              <a:rPr lang="en-US" dirty="0" smtClean="0"/>
              <a:t>Ontological engineering</a:t>
            </a:r>
          </a:p>
          <a:p>
            <a:r>
              <a:rPr lang="en-US" dirty="0" smtClean="0"/>
              <a:t>Programming the Semantic Web</a:t>
            </a:r>
          </a:p>
          <a:p>
            <a:r>
              <a:rPr lang="en-US" dirty="0" smtClean="0"/>
              <a:t>Handbook on Ontologies</a:t>
            </a:r>
          </a:p>
          <a:p>
            <a:r>
              <a:rPr lang="en-US" dirty="0" smtClean="0"/>
              <a:t>Semantic Web Programming</a:t>
            </a:r>
          </a:p>
          <a:p>
            <a:r>
              <a:rPr lang="en-US" dirty="0" err="1" smtClean="0"/>
              <a:t>ProtegeOWL</a:t>
            </a:r>
            <a:r>
              <a:rPr lang="en-US" dirty="0" smtClean="0"/>
              <a:t>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4100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Ontology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Ontology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cấu</a:t>
            </a:r>
            <a:r>
              <a:rPr lang="en-US" sz="2400" dirty="0" smtClean="0"/>
              <a:t> </a:t>
            </a:r>
            <a:r>
              <a:rPr lang="en-US" sz="2400" dirty="0" err="1" smtClean="0"/>
              <a:t>trúc</a:t>
            </a:r>
            <a:r>
              <a:rPr lang="en-US" sz="2400" dirty="0" smtClean="0"/>
              <a:t> </a:t>
            </a:r>
            <a:r>
              <a:rPr lang="en-US" sz="2400" dirty="0" err="1" smtClean="0"/>
              <a:t>chứa</a:t>
            </a:r>
            <a:r>
              <a:rPr lang="en-US" sz="2400" dirty="0" smtClean="0"/>
              <a:t> knowledge (Domain </a:t>
            </a:r>
            <a:r>
              <a:rPr lang="en-US" sz="2400" dirty="0" err="1" smtClean="0"/>
              <a:t>cụ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) (</a:t>
            </a:r>
            <a:r>
              <a:rPr lang="en-US" sz="2400" dirty="0" err="1" smtClean="0"/>
              <a:t>ví</a:t>
            </a:r>
            <a:r>
              <a:rPr lang="en-US" sz="2400" dirty="0" smtClean="0"/>
              <a:t> </a:t>
            </a:r>
            <a:r>
              <a:rPr lang="en-US" sz="2400" dirty="0" err="1" smtClean="0"/>
              <a:t>dụ</a:t>
            </a:r>
            <a:r>
              <a:rPr lang="en-US" sz="2400" dirty="0" smtClean="0"/>
              <a:t>: Job Experience)</a:t>
            </a:r>
          </a:p>
          <a:p>
            <a:r>
              <a:rPr lang="en-US" sz="2400" dirty="0" smtClean="0"/>
              <a:t>2 Key Concept: Class and Individual (~ Class and Object)</a:t>
            </a:r>
          </a:p>
          <a:p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mối</a:t>
            </a:r>
            <a:r>
              <a:rPr lang="en-US" sz="2400" dirty="0" smtClean="0"/>
              <a:t> </a:t>
            </a:r>
            <a:r>
              <a:rPr lang="en-US" sz="2400" dirty="0" err="1" smtClean="0"/>
              <a:t>quan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giữa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Concept, Individual </a:t>
            </a:r>
            <a:r>
              <a:rPr lang="en-US" sz="2400" dirty="0" err="1" smtClean="0"/>
              <a:t>trong</a:t>
            </a:r>
            <a:r>
              <a:rPr lang="en-US" sz="2400" dirty="0" smtClean="0"/>
              <a:t> Domain</a:t>
            </a:r>
          </a:p>
          <a:p>
            <a:r>
              <a:rPr lang="en-US" sz="2400" dirty="0" smtClean="0"/>
              <a:t>Infer/Reason (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/</a:t>
            </a: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) knowledge </a:t>
            </a:r>
            <a:r>
              <a:rPr lang="en-US" sz="2400" dirty="0" err="1" smtClean="0"/>
              <a:t>mới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-&gt; </a:t>
            </a:r>
            <a:r>
              <a:rPr lang="en-US" sz="2400" dirty="0" err="1" smtClean="0"/>
              <a:t>Khác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data structure </a:t>
            </a:r>
            <a:r>
              <a:rPr lang="en-US" sz="2400" dirty="0" err="1" smtClean="0"/>
              <a:t>bình</a:t>
            </a:r>
            <a:r>
              <a:rPr lang="en-US" sz="2400" dirty="0" smtClean="0"/>
              <a:t> </a:t>
            </a:r>
            <a:r>
              <a:rPr lang="en-US" sz="2400" dirty="0" err="1" smtClean="0"/>
              <a:t>thường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36316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Ontology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Step 1: Building ontology</a:t>
            </a:r>
          </a:p>
          <a:p>
            <a:r>
              <a:rPr lang="en-US" sz="2400" dirty="0" smtClean="0"/>
              <a:t>Step 2: Appling and developing App base ontology</a:t>
            </a:r>
          </a:p>
        </p:txBody>
      </p:sp>
    </p:spTree>
    <p:extLst>
      <p:ext uri="{BB962C8B-B14F-4D97-AF65-F5344CB8AC3E}">
        <p14:creationId xmlns:p14="http://schemas.microsoft.com/office/powerpoint/2010/main" val="24242808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47650"/>
            <a:ext cx="9296400" cy="85725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Decision Tree </a:t>
            </a:r>
            <a:r>
              <a:rPr lang="en-US" sz="2000" dirty="0" err="1" smtClean="0"/>
              <a:t>dự</a:t>
            </a:r>
            <a:r>
              <a:rPr lang="en-US" sz="2000" dirty="0" smtClean="0"/>
              <a:t> </a:t>
            </a:r>
            <a:r>
              <a:rPr lang="en-US" sz="2000" dirty="0" err="1" smtClean="0"/>
              <a:t>đoán</a:t>
            </a:r>
            <a:r>
              <a:rPr lang="en-US" sz="2000" dirty="0" smtClean="0"/>
              <a:t> </a:t>
            </a:r>
            <a:r>
              <a:rPr lang="en-US" sz="2000" dirty="0" err="1" smtClean="0"/>
              <a:t>ứng</a:t>
            </a:r>
            <a:r>
              <a:rPr lang="en-US" sz="2000" dirty="0" smtClean="0"/>
              <a:t> </a:t>
            </a:r>
            <a:r>
              <a:rPr lang="en-US" sz="2000" dirty="0" err="1" smtClean="0"/>
              <a:t>viên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vị</a:t>
            </a:r>
            <a:r>
              <a:rPr lang="en-US" sz="2000" dirty="0" smtClean="0"/>
              <a:t> </a:t>
            </a:r>
            <a:r>
              <a:rPr lang="en-US" sz="2000" dirty="0" err="1" smtClean="0"/>
              <a:t>chọn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vị</a:t>
            </a:r>
            <a:r>
              <a:rPr lang="en-US" sz="2000" dirty="0" smtClean="0"/>
              <a:t> </a:t>
            </a:r>
            <a:r>
              <a:rPr lang="en-US" sz="2000" dirty="0" err="1" smtClean="0"/>
              <a:t>trí</a:t>
            </a:r>
            <a:r>
              <a:rPr lang="en-US" sz="2000" dirty="0"/>
              <a:t> </a:t>
            </a:r>
            <a:r>
              <a:rPr lang="en-US" sz="2000" dirty="0" err="1" smtClean="0"/>
              <a:t>đòi</a:t>
            </a:r>
            <a:r>
              <a:rPr lang="en-US" sz="2000" dirty="0" smtClean="0"/>
              <a:t> </a:t>
            </a:r>
            <a:r>
              <a:rPr lang="en-US" sz="2000" dirty="0" err="1" smtClean="0"/>
              <a:t>hỏi</a:t>
            </a:r>
            <a:r>
              <a:rPr lang="en-US" sz="2000" dirty="0" smtClean="0"/>
              <a:t>: .NET, Web, </a:t>
            </a:r>
            <a:r>
              <a:rPr lang="en-US" sz="2000" dirty="0" err="1" smtClean="0"/>
              <a:t>AspNET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2598819" y="361950"/>
            <a:ext cx="9906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.NET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6537" y="1466332"/>
            <a:ext cx="1719168" cy="5334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WebProgramming</a:t>
            </a:r>
            <a:endParaRPr lang="en-US" sz="1600" dirty="0"/>
          </a:p>
        </p:txBody>
      </p:sp>
      <p:cxnSp>
        <p:nvCxnSpPr>
          <p:cNvPr id="9" name="Straight Connector 8"/>
          <p:cNvCxnSpPr>
            <a:stCxn id="4" idx="2"/>
            <a:endCxn id="5" idx="0"/>
          </p:cNvCxnSpPr>
          <p:nvPr/>
        </p:nvCxnSpPr>
        <p:spPr>
          <a:xfrm flipH="1">
            <a:off x="1216121" y="895350"/>
            <a:ext cx="1877998" cy="570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455819" y="956930"/>
            <a:ext cx="429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Có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779726" y="1066282"/>
            <a:ext cx="10668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False</a:t>
            </a:r>
            <a:endParaRPr lang="en-US" dirty="0"/>
          </a:p>
        </p:txBody>
      </p:sp>
      <p:cxnSp>
        <p:nvCxnSpPr>
          <p:cNvPr id="13" name="Straight Connector 12"/>
          <p:cNvCxnSpPr>
            <a:stCxn id="4" idx="2"/>
            <a:endCxn id="11" idx="2"/>
          </p:cNvCxnSpPr>
          <p:nvPr/>
        </p:nvCxnSpPr>
        <p:spPr>
          <a:xfrm>
            <a:off x="3094119" y="895350"/>
            <a:ext cx="2685607" cy="551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456415" y="802577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Không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-152400" y="3006205"/>
            <a:ext cx="1447800" cy="533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ASP.NET</a:t>
            </a:r>
            <a:endParaRPr lang="en-US" sz="1600" dirty="0"/>
          </a:p>
        </p:txBody>
      </p:sp>
      <p:cxnSp>
        <p:nvCxnSpPr>
          <p:cNvPr id="24" name="Straight Connector 23"/>
          <p:cNvCxnSpPr>
            <a:stCxn id="5" idx="2"/>
            <a:endCxn id="22" idx="0"/>
          </p:cNvCxnSpPr>
          <p:nvPr/>
        </p:nvCxnSpPr>
        <p:spPr>
          <a:xfrm flipH="1">
            <a:off x="571500" y="1999733"/>
            <a:ext cx="644621" cy="1006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56537" y="2212864"/>
            <a:ext cx="429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Có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892889" y="1831864"/>
            <a:ext cx="10668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8100" y="3999613"/>
            <a:ext cx="1066800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True</a:t>
            </a:r>
            <a:endParaRPr lang="en-US" dirty="0"/>
          </a:p>
        </p:txBody>
      </p:sp>
      <p:cxnSp>
        <p:nvCxnSpPr>
          <p:cNvPr id="7" name="Straight Connector 6"/>
          <p:cNvCxnSpPr>
            <a:stCxn id="22" idx="2"/>
            <a:endCxn id="15" idx="0"/>
          </p:cNvCxnSpPr>
          <p:nvPr/>
        </p:nvCxnSpPr>
        <p:spPr>
          <a:xfrm>
            <a:off x="571500" y="3539606"/>
            <a:ext cx="0" cy="460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3"/>
            <a:endCxn id="14" idx="2"/>
          </p:cNvCxnSpPr>
          <p:nvPr/>
        </p:nvCxnSpPr>
        <p:spPr>
          <a:xfrm>
            <a:off x="2075705" y="1733033"/>
            <a:ext cx="1817184" cy="479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704428" y="1630401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Không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049" y="2852221"/>
            <a:ext cx="4429125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767" y="4118861"/>
            <a:ext cx="6924675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Oval Callout 11"/>
          <p:cNvSpPr/>
          <p:nvPr/>
        </p:nvSpPr>
        <p:spPr>
          <a:xfrm>
            <a:off x="7582825" y="1779036"/>
            <a:ext cx="2012583" cy="945742"/>
          </a:xfrm>
          <a:prstGeom prst="wedgeEllipseCallout">
            <a:avLst>
              <a:gd name="adj1" fmla="val -27314"/>
              <a:gd name="adj2" fmla="val 69496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build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044" y="2775836"/>
            <a:ext cx="3676650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Oval Callout 17"/>
          <p:cNvSpPr/>
          <p:nvPr/>
        </p:nvSpPr>
        <p:spPr>
          <a:xfrm>
            <a:off x="-189495" y="453634"/>
            <a:ext cx="1447800" cy="612648"/>
          </a:xfrm>
          <a:prstGeom prst="wedgeEllipseCallout">
            <a:avLst>
              <a:gd name="adj1" fmla="val 15152"/>
              <a:gd name="adj2" fmla="val 781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Mong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527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database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Tag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71550"/>
            <a:ext cx="595312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7073699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Job </a:t>
            </a:r>
            <a:r>
              <a:rPr lang="en-US" dirty="0" err="1" smtClean="0"/>
              <a:t>và</a:t>
            </a:r>
            <a:r>
              <a:rPr lang="en-US" dirty="0" smtClean="0"/>
              <a:t> Profile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Tag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43" y="895350"/>
            <a:ext cx="4696481" cy="1686160"/>
          </a:xfrm>
        </p:spPr>
      </p:pic>
      <p:sp>
        <p:nvSpPr>
          <p:cNvPr id="5" name="Down Arrow 4"/>
          <p:cNvSpPr/>
          <p:nvPr/>
        </p:nvSpPr>
        <p:spPr>
          <a:xfrm>
            <a:off x="2966484" y="2614940"/>
            <a:ext cx="304800" cy="8712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41921" y="2724150"/>
            <a:ext cx="1382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Pivot </a:t>
            </a:r>
            <a:r>
              <a:rPr lang="en-US" sz="1400" dirty="0" err="1" smtClean="0"/>
              <a:t>Transformtion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91" y="3714750"/>
            <a:ext cx="8326013" cy="6096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4229" y="4509091"/>
            <a:ext cx="4969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dirty="0" smtClean="0"/>
              <a:t>For more information – See </a:t>
            </a:r>
            <a:r>
              <a:rPr lang="en-US" sz="2000" dirty="0">
                <a:hlinkClick r:id="rId4" action="ppaction://hlinkfile"/>
              </a:rPr>
              <a:t>Select </a:t>
            </a:r>
            <a:r>
              <a:rPr lang="en-US" sz="2000" dirty="0" err="1" smtClean="0">
                <a:hlinkClick r:id="rId4" action="ppaction://hlinkfile"/>
              </a:rPr>
              <a:t>query.sql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83011907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Chuyển</a:t>
            </a:r>
            <a:r>
              <a:rPr lang="en-US" sz="2400" dirty="0" smtClean="0"/>
              <a:t> record </a:t>
            </a:r>
            <a:r>
              <a:rPr lang="en-US" sz="2400" dirty="0" err="1" smtClean="0"/>
              <a:t>thành</a:t>
            </a:r>
            <a:r>
              <a:rPr lang="en-US" sz="2400" dirty="0" smtClean="0"/>
              <a:t> columns </a:t>
            </a:r>
            <a:r>
              <a:rPr lang="en-US" sz="2400" dirty="0" err="1" smtClean="0"/>
              <a:t>trong</a:t>
            </a:r>
            <a:r>
              <a:rPr lang="en-US" sz="2400" dirty="0" smtClean="0"/>
              <a:t> SQL Server [</a:t>
            </a:r>
            <a:r>
              <a:rPr lang="en-US" sz="2400" b="1" dirty="0" smtClean="0">
                <a:solidFill>
                  <a:srgbClr val="FF0000"/>
                </a:solidFill>
              </a:rPr>
              <a:t>Done</a:t>
            </a:r>
            <a:r>
              <a:rPr lang="en-US" sz="2400" dirty="0" smtClean="0"/>
              <a:t>]</a:t>
            </a:r>
          </a:p>
          <a:p>
            <a:pPr lvl="1"/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Pivot Transformation</a:t>
            </a:r>
          </a:p>
          <a:p>
            <a:pPr lvl="1"/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msdn.microsoft.com/en-us/library/ms140308.aspx</a:t>
            </a:r>
            <a:endParaRPr lang="en-US" sz="2000" dirty="0" smtClean="0"/>
          </a:p>
          <a:p>
            <a:pPr lvl="1"/>
            <a:r>
              <a:rPr lang="en-US" sz="2000" dirty="0">
                <a:hlinkClick r:id="rId3"/>
              </a:rPr>
              <a:t>http://dotnetgalactics.wordpress.com/2009/10/23/using-sql-server-20052008-pivot-on-unknown-number-of-columns-dynamic-pivot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  <a:p>
            <a:pPr lvl="1"/>
            <a:r>
              <a:rPr lang="en-US" sz="2000" dirty="0" smtClean="0"/>
              <a:t>For more information, see </a:t>
            </a:r>
            <a:r>
              <a:rPr lang="en-US" sz="2000" dirty="0" smtClean="0">
                <a:hlinkClick r:id="rId4" action="ppaction://hlinkfile"/>
              </a:rPr>
              <a:t>Select </a:t>
            </a:r>
            <a:r>
              <a:rPr lang="en-US" sz="2000" dirty="0" err="1" smtClean="0">
                <a:hlinkClick r:id="rId4" action="ppaction://hlinkfile"/>
              </a:rPr>
              <a:t>query.sql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2914866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17/10/2011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851673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Mỗi</a:t>
            </a:r>
            <a:r>
              <a:rPr lang="en-US" sz="2000" dirty="0" smtClean="0"/>
              <a:t> </a:t>
            </a:r>
            <a:r>
              <a:rPr lang="en-US" sz="2000" dirty="0" err="1" smtClean="0"/>
              <a:t>ngành</a:t>
            </a:r>
            <a:r>
              <a:rPr lang="en-US" sz="2000" dirty="0" smtClean="0"/>
              <a:t> </a:t>
            </a:r>
            <a:r>
              <a:rPr lang="en-US" sz="2000" dirty="0" err="1" smtClean="0"/>
              <a:t>nghề</a:t>
            </a:r>
            <a:r>
              <a:rPr lang="en-US" sz="2000" dirty="0" smtClean="0"/>
              <a:t>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1 </a:t>
            </a:r>
            <a:r>
              <a:rPr lang="en-US" sz="2000" dirty="0" err="1" smtClean="0"/>
              <a:t>số</a:t>
            </a:r>
            <a:r>
              <a:rPr lang="en-US" sz="2000" dirty="0" smtClean="0"/>
              <a:t> tag “</a:t>
            </a:r>
            <a:r>
              <a:rPr lang="en-US" sz="2000" dirty="0" err="1" smtClean="0"/>
              <a:t>cố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” </a:t>
            </a:r>
            <a:r>
              <a:rPr lang="en-US" sz="2000" dirty="0" err="1" smtClean="0"/>
              <a:t>nhưng</a:t>
            </a:r>
            <a:r>
              <a:rPr lang="en-US" sz="2000" dirty="0" smtClean="0"/>
              <a:t> </a:t>
            </a:r>
            <a:r>
              <a:rPr lang="en-US" sz="2000" dirty="0" err="1" smtClean="0"/>
              <a:t>vẫn</a:t>
            </a:r>
            <a:r>
              <a:rPr lang="en-US" sz="2000" dirty="0" smtClean="0"/>
              <a:t> </a:t>
            </a:r>
            <a:r>
              <a:rPr lang="en-US" sz="2000" dirty="0" err="1" smtClean="0"/>
              <a:t>linh</a:t>
            </a:r>
            <a:r>
              <a:rPr lang="en-US" sz="2000" dirty="0" smtClean="0"/>
              <a:t> </a:t>
            </a:r>
            <a:r>
              <a:rPr lang="en-US" sz="2000" dirty="0" err="1" smtClean="0"/>
              <a:t>hoạt</a:t>
            </a:r>
            <a:r>
              <a:rPr lang="en-US" sz="2000" dirty="0" smtClean="0"/>
              <a:t> </a:t>
            </a:r>
            <a:r>
              <a:rPr lang="en-US" sz="2000" dirty="0" err="1" smtClean="0"/>
              <a:t>dùng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gợi</a:t>
            </a:r>
            <a:r>
              <a:rPr lang="en-US" sz="2000" dirty="0" smtClean="0"/>
              <a:t> ý CV</a:t>
            </a:r>
          </a:p>
          <a:p>
            <a:r>
              <a:rPr lang="en-US" sz="2000" dirty="0" err="1" smtClean="0"/>
              <a:t>Điều</a:t>
            </a:r>
            <a:r>
              <a:rPr lang="en-US" sz="2000" dirty="0" smtClean="0"/>
              <a:t> </a:t>
            </a:r>
            <a:r>
              <a:rPr lang="en-US" sz="2000" dirty="0" err="1" smtClean="0"/>
              <a:t>chỉnh</a:t>
            </a:r>
            <a:r>
              <a:rPr lang="en-US" sz="2000" dirty="0" smtClean="0"/>
              <a:t> % matching, </a:t>
            </a:r>
            <a:r>
              <a:rPr lang="en-US" sz="2000" dirty="0" err="1" smtClean="0"/>
              <a:t>độ</a:t>
            </a:r>
            <a:r>
              <a:rPr lang="en-US" sz="2000" dirty="0" smtClean="0"/>
              <a:t> </a:t>
            </a:r>
            <a:r>
              <a:rPr lang="en-US" sz="2000" dirty="0" err="1" smtClean="0"/>
              <a:t>chính</a:t>
            </a:r>
            <a:r>
              <a:rPr lang="en-US" sz="2000" dirty="0" smtClean="0"/>
              <a:t> </a:t>
            </a:r>
            <a:r>
              <a:rPr lang="en-US" sz="2000" dirty="0" err="1" smtClean="0"/>
              <a:t>xác</a:t>
            </a:r>
            <a:r>
              <a:rPr lang="en-US" sz="2000" dirty="0" smtClean="0"/>
              <a:t> decision tree</a:t>
            </a:r>
          </a:p>
          <a:p>
            <a:r>
              <a:rPr lang="en-US" sz="2000" dirty="0" err="1" smtClean="0"/>
              <a:t>Vẽ</a:t>
            </a:r>
            <a:r>
              <a:rPr lang="en-US" sz="2000" dirty="0" smtClean="0"/>
              <a:t> use case, </a:t>
            </a:r>
            <a:r>
              <a:rPr lang="en-US" sz="2000" dirty="0" err="1" smtClean="0"/>
              <a:t>chứng</a:t>
            </a:r>
            <a:r>
              <a:rPr lang="en-US" sz="2000" dirty="0" smtClean="0"/>
              <a:t> minh use case </a:t>
            </a:r>
            <a:r>
              <a:rPr lang="en-US" sz="2000" dirty="0" err="1" smtClean="0"/>
              <a:t>thay</a:t>
            </a:r>
            <a:r>
              <a:rPr lang="en-US" sz="2000" dirty="0" smtClean="0"/>
              <a:t> </a:t>
            </a:r>
            <a:r>
              <a:rPr lang="en-US" sz="2000" dirty="0" err="1" smtClean="0"/>
              <a:t>đổi</a:t>
            </a:r>
            <a:r>
              <a:rPr lang="en-US" sz="2000" dirty="0" smtClean="0"/>
              <a:t> </a:t>
            </a:r>
            <a:r>
              <a:rPr lang="en-US" sz="2000" dirty="0" err="1" smtClean="0"/>
              <a:t>linh</a:t>
            </a:r>
            <a:r>
              <a:rPr lang="en-US" sz="2000" dirty="0" smtClean="0"/>
              <a:t> </a:t>
            </a:r>
            <a:r>
              <a:rPr lang="en-US" sz="2000" dirty="0" err="1" smtClean="0"/>
              <a:t>hoạt</a:t>
            </a:r>
            <a:r>
              <a:rPr lang="en-US" sz="2000" dirty="0" smtClean="0"/>
              <a:t> </a:t>
            </a:r>
            <a:r>
              <a:rPr lang="en-US" sz="2000" dirty="0" err="1" smtClean="0"/>
              <a:t>theo</a:t>
            </a:r>
            <a:r>
              <a:rPr lang="en-US" sz="2000" dirty="0" smtClean="0"/>
              <a:t> </a:t>
            </a:r>
            <a:r>
              <a:rPr lang="en-US" sz="2000" dirty="0" err="1" smtClean="0"/>
              <a:t>tình</a:t>
            </a:r>
            <a:r>
              <a:rPr lang="en-US" sz="2000" dirty="0" smtClean="0"/>
              <a:t> </a:t>
            </a:r>
            <a:r>
              <a:rPr lang="en-US" sz="2000" dirty="0" err="1" smtClean="0"/>
              <a:t>huống</a:t>
            </a:r>
            <a:r>
              <a:rPr lang="en-US" sz="2000" dirty="0" smtClean="0"/>
              <a:t>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endParaRPr lang="en-US" sz="2000" dirty="0" smtClean="0"/>
          </a:p>
          <a:p>
            <a:r>
              <a:rPr lang="en-US" sz="2000" dirty="0" err="1"/>
              <a:t>Chứng</a:t>
            </a:r>
            <a:r>
              <a:rPr lang="en-US" sz="2000" dirty="0"/>
              <a:t> minh architecture </a:t>
            </a:r>
            <a:r>
              <a:rPr lang="en-US" sz="2000" dirty="0" err="1"/>
              <a:t>linh</a:t>
            </a:r>
            <a:r>
              <a:rPr lang="en-US" sz="2000" dirty="0"/>
              <a:t> </a:t>
            </a:r>
            <a:r>
              <a:rPr lang="en-US" sz="2000" dirty="0" err="1"/>
              <a:t>hoạt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nhiều</a:t>
            </a:r>
            <a:r>
              <a:rPr lang="en-US" sz="2000" dirty="0"/>
              <a:t> </a:t>
            </a:r>
            <a:r>
              <a:rPr lang="en-US" sz="2000" dirty="0" err="1"/>
              <a:t>ngành</a:t>
            </a:r>
            <a:r>
              <a:rPr lang="en-US" sz="2000" dirty="0"/>
              <a:t> </a:t>
            </a:r>
            <a:r>
              <a:rPr lang="en-US" sz="2000" dirty="0" err="1" smtClean="0"/>
              <a:t>nghề</a:t>
            </a:r>
            <a:endParaRPr lang="en-US" sz="2000" dirty="0" smtClean="0"/>
          </a:p>
          <a:p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đảm</a:t>
            </a:r>
            <a:r>
              <a:rPr lang="en-US" sz="2000" dirty="0" smtClean="0"/>
              <a:t> </a:t>
            </a:r>
            <a:r>
              <a:rPr lang="en-US" sz="2000" dirty="0" err="1" smtClean="0"/>
              <a:t>bảo</a:t>
            </a:r>
            <a:r>
              <a:rPr lang="en-US" sz="2000" dirty="0" smtClean="0"/>
              <a:t> </a:t>
            </a:r>
            <a:r>
              <a:rPr lang="en-US" sz="2000" dirty="0" err="1" smtClean="0"/>
              <a:t>hiệu</a:t>
            </a:r>
            <a:r>
              <a:rPr lang="en-US" sz="2000" dirty="0" smtClean="0"/>
              <a:t> </a:t>
            </a:r>
            <a:r>
              <a:rPr lang="en-US" sz="2000" dirty="0" err="1" smtClean="0"/>
              <a:t>năng</a:t>
            </a:r>
            <a:r>
              <a:rPr lang="en-US" sz="2000" dirty="0" smtClean="0"/>
              <a:t>, </a:t>
            </a:r>
            <a:r>
              <a:rPr lang="en-US" sz="2000" dirty="0" err="1" smtClean="0"/>
              <a:t>chạy</a:t>
            </a:r>
            <a:r>
              <a:rPr lang="en-US" sz="2000" dirty="0" smtClean="0"/>
              <a:t> decision tree </a:t>
            </a:r>
            <a:r>
              <a:rPr lang="en-US" sz="2000" dirty="0" err="1" smtClean="0"/>
              <a:t>trên</a:t>
            </a:r>
            <a:r>
              <a:rPr lang="en-US" sz="2000" dirty="0" smtClean="0"/>
              <a:t> 1 server </a:t>
            </a:r>
            <a:r>
              <a:rPr lang="en-US" sz="2000" dirty="0" err="1" smtClean="0"/>
              <a:t>khác</a:t>
            </a:r>
            <a:r>
              <a:rPr lang="en-US" sz="2000" dirty="0" smtClean="0"/>
              <a:t>, </a:t>
            </a:r>
            <a:r>
              <a:rPr lang="en-US" sz="2000" dirty="0" err="1" smtClean="0"/>
              <a:t>sau</a:t>
            </a:r>
            <a:r>
              <a:rPr lang="en-US" sz="2000" dirty="0" smtClean="0"/>
              <a:t>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quả</a:t>
            </a:r>
            <a:r>
              <a:rPr lang="en-US" sz="2000" dirty="0" smtClean="0"/>
              <a:t>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đem</a:t>
            </a:r>
            <a:r>
              <a:rPr lang="en-US" sz="2000" dirty="0" smtClean="0"/>
              <a:t> qua server </a:t>
            </a:r>
            <a:r>
              <a:rPr lang="en-US" sz="2000" dirty="0" err="1" smtClean="0"/>
              <a:t>chính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chạy</a:t>
            </a:r>
            <a:r>
              <a:rPr lang="en-US" sz="2000" dirty="0" smtClean="0"/>
              <a:t>; build decision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dựa</a:t>
            </a:r>
            <a:r>
              <a:rPr lang="en-US" sz="2000" dirty="0" smtClean="0"/>
              <a:t> </a:t>
            </a:r>
            <a:r>
              <a:rPr lang="en-US" sz="2000" dirty="0" err="1" smtClean="0"/>
              <a:t>vào</a:t>
            </a:r>
            <a:r>
              <a:rPr lang="en-US" sz="2000" dirty="0" smtClean="0"/>
              <a:t> </a:t>
            </a:r>
            <a:r>
              <a:rPr lang="en-US" sz="2000" dirty="0" err="1" smtClean="0"/>
              <a:t>thời</a:t>
            </a:r>
            <a:r>
              <a:rPr lang="en-US" sz="2000" dirty="0" smtClean="0"/>
              <a:t> </a:t>
            </a:r>
            <a:r>
              <a:rPr lang="en-US" sz="2000" dirty="0" err="1" smtClean="0"/>
              <a:t>gian</a:t>
            </a:r>
            <a:r>
              <a:rPr lang="en-US" sz="2000" dirty="0" smtClean="0"/>
              <a:t> hay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lượng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, </a:t>
            </a:r>
            <a:r>
              <a:rPr lang="en-US" sz="2000" dirty="0" err="1" smtClean="0"/>
              <a:t>thời</a:t>
            </a:r>
            <a:r>
              <a:rPr lang="en-US" sz="2000" dirty="0" smtClean="0"/>
              <a:t> </a:t>
            </a:r>
            <a:r>
              <a:rPr lang="en-US" sz="2000" dirty="0" err="1" smtClean="0"/>
              <a:t>gian</a:t>
            </a:r>
            <a:r>
              <a:rPr lang="en-US" sz="2000" dirty="0" smtClean="0"/>
              <a:t> build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lên</a:t>
            </a:r>
            <a:r>
              <a:rPr lang="en-US" sz="2000" dirty="0" smtClean="0"/>
              <a:t> </a:t>
            </a:r>
            <a:r>
              <a:rPr lang="en-US" sz="2000" dirty="0" err="1" smtClean="0"/>
              <a:t>đến</a:t>
            </a:r>
            <a:r>
              <a:rPr lang="en-US" sz="2000" dirty="0" smtClean="0"/>
              <a:t> 2 </a:t>
            </a:r>
            <a:r>
              <a:rPr lang="en-US" sz="2000" dirty="0" err="1" smtClean="0"/>
              <a:t>tuần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bình</a:t>
            </a:r>
            <a:r>
              <a:rPr lang="en-US" sz="2000" dirty="0" smtClean="0"/>
              <a:t> </a:t>
            </a:r>
            <a:r>
              <a:rPr lang="en-US" sz="2000" dirty="0" err="1" smtClean="0"/>
              <a:t>thường</a:t>
            </a:r>
            <a:r>
              <a:rPr lang="en-US" sz="2000" smtClean="0"/>
              <a:t>.</a:t>
            </a:r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9801711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09869" y="114300"/>
            <a:ext cx="52341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Ví</a:t>
            </a:r>
            <a:r>
              <a:rPr lang="en-US" u="sng" dirty="0" smtClean="0"/>
              <a:t> </a:t>
            </a:r>
            <a:r>
              <a:rPr lang="en-US" u="sng" dirty="0" err="1" smtClean="0"/>
              <a:t>dụ</a:t>
            </a:r>
            <a:r>
              <a:rPr lang="en-US" u="sng" dirty="0" smtClean="0"/>
              <a:t>: </a:t>
            </a:r>
            <a:r>
              <a:rPr lang="en-US" u="sng" dirty="0" err="1" smtClean="0"/>
              <a:t>Mô</a:t>
            </a:r>
            <a:r>
              <a:rPr lang="en-US" u="sng" dirty="0" smtClean="0"/>
              <a:t> </a:t>
            </a:r>
            <a:r>
              <a:rPr lang="en-US" u="sng" dirty="0" err="1" smtClean="0"/>
              <a:t>tả</a:t>
            </a:r>
            <a:r>
              <a:rPr lang="en-US" u="sng" dirty="0" smtClean="0"/>
              <a:t> Job Description </a:t>
            </a:r>
            <a:r>
              <a:rPr lang="en-US" u="sng" dirty="0" err="1" smtClean="0"/>
              <a:t>dành</a:t>
            </a:r>
            <a:r>
              <a:rPr lang="en-US" u="sng" dirty="0" smtClean="0"/>
              <a:t> </a:t>
            </a:r>
            <a:r>
              <a:rPr lang="en-US" u="sng" dirty="0" err="1" smtClean="0"/>
              <a:t>cho</a:t>
            </a:r>
            <a:r>
              <a:rPr lang="en-US" u="sng" dirty="0" smtClean="0"/>
              <a:t> &lt;</a:t>
            </a:r>
            <a:r>
              <a:rPr lang="en-US" u="sng" dirty="0" err="1" smtClean="0"/>
              <a:t>doanh</a:t>
            </a:r>
            <a:r>
              <a:rPr lang="en-US" u="sng" dirty="0"/>
              <a:t> </a:t>
            </a:r>
            <a:r>
              <a:rPr lang="en-US" u="sng" dirty="0" err="1" smtClean="0"/>
              <a:t>nghiệp</a:t>
            </a:r>
            <a:r>
              <a:rPr lang="en-US" u="sng" dirty="0" smtClean="0"/>
              <a:t>&gt; </a:t>
            </a:r>
            <a:r>
              <a:rPr lang="en-US" u="sng" dirty="0" err="1" smtClean="0"/>
              <a:t>của</a:t>
            </a:r>
            <a:r>
              <a:rPr lang="en-US" u="sng" dirty="0" smtClean="0"/>
              <a:t> </a:t>
            </a:r>
            <a:r>
              <a:rPr lang="en-US" u="sng" dirty="0" err="1" smtClean="0"/>
              <a:t>VietnamWork</a:t>
            </a:r>
            <a:endParaRPr lang="en-US" u="sng" dirty="0" smtClean="0"/>
          </a:p>
          <a:p>
            <a:endParaRPr lang="en-US" u="sng" dirty="0" smtClean="0"/>
          </a:p>
          <a:p>
            <a:r>
              <a:rPr lang="en-US" b="1" u="sng" dirty="0" smtClean="0">
                <a:solidFill>
                  <a:srgbClr val="0070C0"/>
                </a:solidFill>
              </a:rPr>
              <a:t>1. </a:t>
            </a:r>
            <a:r>
              <a:rPr lang="en-US" b="1" u="sng" dirty="0" err="1" smtClean="0">
                <a:solidFill>
                  <a:srgbClr val="0070C0"/>
                </a:solidFill>
              </a:rPr>
              <a:t>Tập</a:t>
            </a:r>
            <a:r>
              <a:rPr lang="en-US" b="1" u="sng" dirty="0" smtClean="0">
                <a:solidFill>
                  <a:srgbClr val="0070C0"/>
                </a:solidFill>
              </a:rPr>
              <a:t> attribute: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Tập</a:t>
            </a:r>
            <a:r>
              <a:rPr lang="en-US" dirty="0" smtClean="0"/>
              <a:t> attributes (Title, Code, Level, Type, Range, Place, Category, Description, Requirement)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-&gt; </a:t>
            </a:r>
            <a:r>
              <a:rPr lang="en-US" dirty="0" err="1" smtClean="0"/>
              <a:t>Tập</a:t>
            </a:r>
            <a:r>
              <a:rPr lang="en-US" dirty="0" smtClean="0"/>
              <a:t> attribute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,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ngành</a:t>
            </a:r>
            <a:r>
              <a:rPr lang="en-US" dirty="0" smtClean="0"/>
              <a:t> </a:t>
            </a:r>
            <a:r>
              <a:rPr lang="en-US" dirty="0" err="1" smtClean="0"/>
              <a:t>nghề</a:t>
            </a:r>
            <a:r>
              <a:rPr lang="en-US" dirty="0" smtClean="0"/>
              <a:t>,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r>
              <a:rPr lang="en-US" b="1" u="sng" dirty="0" smtClean="0">
                <a:solidFill>
                  <a:srgbClr val="0070C0"/>
                </a:solidFill>
              </a:rPr>
              <a:t>2. Job </a:t>
            </a:r>
            <a:r>
              <a:rPr lang="en-US" b="1" u="sng" dirty="0" err="1" smtClean="0">
                <a:solidFill>
                  <a:srgbClr val="0070C0"/>
                </a:solidFill>
              </a:rPr>
              <a:t>desciption</a:t>
            </a:r>
            <a:r>
              <a:rPr lang="en-US" b="1" u="sng" dirty="0" smtClean="0">
                <a:solidFill>
                  <a:srgbClr val="0070C0"/>
                </a:solidFill>
              </a:rPr>
              <a:t>, requirement </a:t>
            </a:r>
            <a:r>
              <a:rPr lang="en-US" b="1" u="sng" dirty="0" err="1" smtClean="0">
                <a:solidFill>
                  <a:srgbClr val="0070C0"/>
                </a:solidFill>
              </a:rPr>
              <a:t>sử</a:t>
            </a:r>
            <a:r>
              <a:rPr lang="en-US" b="1" u="sng" dirty="0" smtClean="0">
                <a:solidFill>
                  <a:srgbClr val="0070C0"/>
                </a:solidFill>
              </a:rPr>
              <a:t> </a:t>
            </a:r>
            <a:r>
              <a:rPr lang="en-US" b="1" u="sng" dirty="0" err="1" smtClean="0">
                <a:solidFill>
                  <a:srgbClr val="0070C0"/>
                </a:solidFill>
              </a:rPr>
              <a:t>dụng</a:t>
            </a:r>
            <a:r>
              <a:rPr lang="en-US" b="1" u="sng" dirty="0" smtClean="0">
                <a:solidFill>
                  <a:srgbClr val="0070C0"/>
                </a:solidFill>
              </a:rPr>
              <a:t> text </a:t>
            </a:r>
            <a:r>
              <a:rPr lang="en-US" b="1" u="sng" dirty="0" err="1" smtClean="0">
                <a:solidFill>
                  <a:srgbClr val="0070C0"/>
                </a:solidFill>
              </a:rPr>
              <a:t>thô</a:t>
            </a:r>
            <a:r>
              <a:rPr lang="en-US" b="1" u="sng" dirty="0" smtClean="0">
                <a:solidFill>
                  <a:srgbClr val="0070C0"/>
                </a:solidFill>
              </a:rPr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attribute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description, requirement</a:t>
            </a:r>
            <a:r>
              <a:rPr lang="en-US" dirty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ngành</a:t>
            </a:r>
            <a:r>
              <a:rPr lang="en-US" dirty="0" smtClean="0"/>
              <a:t> </a:t>
            </a:r>
            <a:r>
              <a:rPr lang="en-US" dirty="0" err="1" smtClean="0"/>
              <a:t>nghề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682" y="4572000"/>
            <a:ext cx="2286319" cy="57158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09869" cy="51435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8315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20218" y="285751"/>
            <a:ext cx="47237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Ví</a:t>
            </a:r>
            <a:r>
              <a:rPr lang="en-US" u="sng" dirty="0" smtClean="0"/>
              <a:t> </a:t>
            </a:r>
            <a:r>
              <a:rPr lang="en-US" u="sng" dirty="0" err="1" smtClean="0"/>
              <a:t>dụ</a:t>
            </a:r>
            <a:r>
              <a:rPr lang="en-US" u="sng" dirty="0" smtClean="0"/>
              <a:t> Search tool </a:t>
            </a:r>
            <a:r>
              <a:rPr lang="en-US" u="sng" dirty="0" err="1" smtClean="0"/>
              <a:t>của</a:t>
            </a:r>
            <a:r>
              <a:rPr lang="en-US" u="sng" dirty="0" smtClean="0"/>
              <a:t> </a:t>
            </a:r>
            <a:r>
              <a:rPr lang="en-US" u="sng" dirty="0" err="1" smtClean="0"/>
              <a:t>VietnamWork</a:t>
            </a:r>
            <a:endParaRPr lang="en-US" u="sng" dirty="0" smtClean="0"/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u="sng" dirty="0" smtClean="0"/>
              <a:t>Matching &amp; </a:t>
            </a:r>
            <a:r>
              <a:rPr lang="en-US" u="sng" dirty="0" err="1" smtClean="0"/>
              <a:t>Tập</a:t>
            </a:r>
            <a:r>
              <a:rPr lang="en-US" u="sng" dirty="0" smtClean="0"/>
              <a:t> attribute: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err="1" smtClean="0"/>
              <a:t>Tập</a:t>
            </a:r>
            <a:r>
              <a:rPr lang="en-US" dirty="0" smtClean="0"/>
              <a:t> attribute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Search tool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&lt;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&gt; </a:t>
            </a:r>
            <a:r>
              <a:rPr lang="en-US" dirty="0" err="1"/>
              <a:t>và</a:t>
            </a:r>
            <a:r>
              <a:rPr lang="en-US" dirty="0"/>
              <a:t> job description &lt;</a:t>
            </a:r>
            <a:r>
              <a:rPr lang="en-US" dirty="0" err="1"/>
              <a:t>tuyển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&gt;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i="1" dirty="0" err="1"/>
              <a:t>tập</a:t>
            </a:r>
            <a:r>
              <a:rPr lang="en-US" i="1" dirty="0"/>
              <a:t> </a:t>
            </a:r>
            <a:r>
              <a:rPr lang="en-US" i="1" dirty="0" smtClean="0"/>
              <a:t>attributes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682" y="4572000"/>
            <a:ext cx="2286319" cy="57158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8470"/>
            <a:ext cx="4420217" cy="415348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9703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4577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u="sng" dirty="0" err="1" smtClean="0"/>
              <a:t>Bài</a:t>
            </a:r>
            <a:r>
              <a:rPr lang="en-US" sz="2400" u="sng" dirty="0" smtClean="0"/>
              <a:t> </a:t>
            </a:r>
            <a:r>
              <a:rPr lang="en-US" sz="2400" u="sng" dirty="0" err="1" smtClean="0"/>
              <a:t>toán</a:t>
            </a:r>
            <a:r>
              <a:rPr lang="en-US" sz="2400" u="sng" dirty="0" smtClean="0"/>
              <a:t> 1:</a:t>
            </a:r>
          </a:p>
          <a:p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kiếm</a:t>
            </a:r>
            <a:r>
              <a:rPr lang="en-US" sz="2400" dirty="0" smtClean="0"/>
              <a:t> </a:t>
            </a:r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 smtClean="0"/>
              <a:t>làm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nay </a:t>
            </a:r>
            <a:r>
              <a:rPr lang="en-US" sz="2400" dirty="0" err="1" smtClean="0"/>
              <a:t>còn</a:t>
            </a:r>
            <a:r>
              <a:rPr lang="en-US" sz="2400" dirty="0" smtClean="0"/>
              <a:t> </a:t>
            </a:r>
            <a:r>
              <a:rPr lang="en-US" sz="2400" dirty="0" err="1" smtClean="0"/>
              <a:t>hạn</a:t>
            </a:r>
            <a:r>
              <a:rPr lang="en-US" sz="2400" dirty="0" smtClean="0"/>
              <a:t> </a:t>
            </a:r>
            <a:r>
              <a:rPr lang="en-US" sz="2400" dirty="0" err="1" smtClean="0"/>
              <a:t>chế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:</a:t>
            </a:r>
            <a:endParaRPr lang="en-US" sz="2400" dirty="0"/>
          </a:p>
          <a:p>
            <a:pPr lvl="1">
              <a:buFontTx/>
              <a:buChar char="-"/>
            </a:pPr>
            <a:r>
              <a:rPr lang="en-US" sz="2000" dirty="0" smtClean="0"/>
              <a:t>Job Description </a:t>
            </a:r>
            <a:r>
              <a:rPr lang="en-US" sz="2000" dirty="0" err="1" smtClean="0"/>
              <a:t>của</a:t>
            </a:r>
            <a:r>
              <a:rPr lang="en-US" sz="2000" dirty="0" smtClean="0"/>
              <a:t> &lt;</a:t>
            </a:r>
            <a:r>
              <a:rPr lang="en-US" sz="2000" dirty="0" err="1" smtClean="0"/>
              <a:t>doanh</a:t>
            </a:r>
            <a:r>
              <a:rPr lang="en-US" sz="2000" dirty="0" smtClean="0"/>
              <a:t> </a:t>
            </a:r>
            <a:r>
              <a:rPr lang="en-US" sz="2000" dirty="0" err="1" smtClean="0"/>
              <a:t>nghiệp</a:t>
            </a:r>
            <a:r>
              <a:rPr lang="en-US" sz="2000" dirty="0" smtClean="0"/>
              <a:t>&gt; </a:t>
            </a:r>
            <a:r>
              <a:rPr lang="en-US" sz="2000" dirty="0" err="1" smtClean="0"/>
              <a:t>còn</a:t>
            </a:r>
            <a:r>
              <a:rPr lang="en-US" sz="2000" dirty="0" smtClean="0"/>
              <a:t> </a:t>
            </a:r>
            <a:r>
              <a:rPr lang="en-US" sz="2000" dirty="0" err="1" smtClean="0"/>
              <a:t>quá</a:t>
            </a:r>
            <a:r>
              <a:rPr lang="en-US" sz="2000" dirty="0" smtClean="0"/>
              <a:t> </a:t>
            </a:r>
            <a:r>
              <a:rPr lang="en-US" sz="2000" dirty="0" err="1" smtClean="0"/>
              <a:t>đơn</a:t>
            </a:r>
            <a:r>
              <a:rPr lang="en-US" sz="2000" dirty="0" smtClean="0"/>
              <a:t> </a:t>
            </a:r>
            <a:r>
              <a:rPr lang="en-US" sz="2000" dirty="0" err="1" smtClean="0"/>
              <a:t>giản</a:t>
            </a:r>
            <a:r>
              <a:rPr lang="en-US" sz="2000" dirty="0" smtClean="0"/>
              <a:t>. (</a:t>
            </a:r>
            <a:r>
              <a:rPr lang="en-US" sz="2000" dirty="0" err="1" smtClean="0"/>
              <a:t>hoặc</a:t>
            </a:r>
            <a:r>
              <a:rPr lang="en-US" sz="2000" dirty="0" smtClean="0"/>
              <a:t> text </a:t>
            </a:r>
            <a:r>
              <a:rPr lang="en-US" sz="2000" dirty="0" err="1" smtClean="0"/>
              <a:t>thô</a:t>
            </a:r>
            <a:r>
              <a:rPr lang="en-US" sz="2000" dirty="0" smtClean="0"/>
              <a:t>)</a:t>
            </a:r>
          </a:p>
          <a:p>
            <a:pPr lvl="1">
              <a:buFontTx/>
              <a:buChar char="-"/>
            </a:pPr>
            <a:r>
              <a:rPr lang="en-US" sz="2000" dirty="0" smtClean="0"/>
              <a:t>Search engine </a:t>
            </a:r>
            <a:r>
              <a:rPr lang="en-US" sz="2000" dirty="0" err="1" smtClean="0"/>
              <a:t>tìm</a:t>
            </a:r>
            <a:r>
              <a:rPr lang="en-US" sz="2000" dirty="0" smtClean="0"/>
              <a:t> </a:t>
            </a:r>
            <a:r>
              <a:rPr lang="en-US" sz="2000" dirty="0" err="1" smtClean="0"/>
              <a:t>kiếm</a:t>
            </a:r>
            <a:r>
              <a:rPr lang="en-US" sz="2000" dirty="0" smtClean="0"/>
              <a:t> </a:t>
            </a:r>
            <a:r>
              <a:rPr lang="en-US" sz="2000" dirty="0" err="1" smtClean="0"/>
              <a:t>theo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tiêu</a:t>
            </a:r>
            <a:r>
              <a:rPr lang="en-US" sz="2000" dirty="0" smtClean="0"/>
              <a:t> </a:t>
            </a:r>
            <a:r>
              <a:rPr lang="en-US" sz="2000" dirty="0" err="1" smtClean="0"/>
              <a:t>chí</a:t>
            </a:r>
            <a:r>
              <a:rPr lang="en-US" sz="2000" dirty="0" smtClean="0"/>
              <a:t> </a:t>
            </a:r>
            <a:r>
              <a:rPr lang="en-US" sz="2000" dirty="0" err="1" smtClean="0"/>
              <a:t>đơn</a:t>
            </a:r>
            <a:r>
              <a:rPr lang="en-US" sz="2000" dirty="0" smtClean="0"/>
              <a:t> </a:t>
            </a:r>
            <a:r>
              <a:rPr lang="en-US" sz="2000" dirty="0" err="1" smtClean="0"/>
              <a:t>giản</a:t>
            </a:r>
            <a:r>
              <a:rPr lang="en-US" sz="2000" dirty="0" smtClean="0"/>
              <a:t> (</a:t>
            </a:r>
            <a:r>
              <a:rPr lang="en-US" sz="2000" dirty="0" err="1" smtClean="0"/>
              <a:t>hoặc</a:t>
            </a:r>
            <a:r>
              <a:rPr lang="en-US" sz="2000" dirty="0" smtClean="0"/>
              <a:t> text </a:t>
            </a:r>
            <a:r>
              <a:rPr lang="en-US" sz="2000" dirty="0" err="1" smtClean="0"/>
              <a:t>thô</a:t>
            </a:r>
            <a:r>
              <a:rPr lang="en-US" sz="2000" dirty="0" smtClean="0"/>
              <a:t>), </a:t>
            </a:r>
            <a:r>
              <a:rPr lang="en-US" sz="2000" dirty="0" err="1" smtClean="0"/>
              <a:t>phân</a:t>
            </a:r>
            <a:r>
              <a:rPr lang="en-US" sz="2000" dirty="0" smtClean="0"/>
              <a:t> </a:t>
            </a:r>
            <a:r>
              <a:rPr lang="en-US" sz="2000" dirty="0" err="1" smtClean="0"/>
              <a:t>loại</a:t>
            </a:r>
            <a:r>
              <a:rPr lang="en-US" sz="2000" dirty="0" smtClean="0"/>
              <a:t> </a:t>
            </a:r>
            <a:r>
              <a:rPr lang="en-US" sz="2000" dirty="0" err="1" smtClean="0"/>
              <a:t>ngành</a:t>
            </a:r>
            <a:r>
              <a:rPr lang="en-US" sz="2000" dirty="0" smtClean="0"/>
              <a:t> </a:t>
            </a:r>
            <a:r>
              <a:rPr lang="en-US" sz="2000" dirty="0" err="1" smtClean="0"/>
              <a:t>nghề</a:t>
            </a:r>
            <a:endParaRPr lang="en-US" sz="2000" dirty="0" smtClean="0"/>
          </a:p>
          <a:p>
            <a:pPr lvl="1">
              <a:buFontTx/>
              <a:buChar char="-"/>
            </a:pPr>
            <a:r>
              <a:rPr lang="en-US" sz="2000" dirty="0" err="1" smtClean="0"/>
              <a:t>Tập</a:t>
            </a:r>
            <a:r>
              <a:rPr lang="en-US" sz="2000" dirty="0" smtClean="0"/>
              <a:t> attribute </a:t>
            </a:r>
            <a:r>
              <a:rPr lang="en-US" sz="2000" dirty="0" err="1" smtClean="0"/>
              <a:t>của</a:t>
            </a:r>
            <a:r>
              <a:rPr lang="en-US" sz="2000" dirty="0" smtClean="0"/>
              <a:t> job description </a:t>
            </a:r>
            <a:r>
              <a:rPr lang="en-US" sz="2000" dirty="0" err="1" smtClean="0"/>
              <a:t>đơn</a:t>
            </a:r>
            <a:r>
              <a:rPr lang="en-US" sz="2000" dirty="0" smtClean="0"/>
              <a:t> </a:t>
            </a:r>
            <a:r>
              <a:rPr lang="en-US" sz="2000" dirty="0" err="1" smtClean="0"/>
              <a:t>giản</a:t>
            </a:r>
            <a:r>
              <a:rPr lang="en-US" sz="2000" dirty="0" smtClean="0"/>
              <a:t>.</a:t>
            </a:r>
          </a:p>
          <a:p>
            <a:pPr marL="457200" lvl="1" indent="0">
              <a:buNone/>
            </a:pPr>
            <a:r>
              <a:rPr lang="en-US" sz="2000" b="1" u="sng" dirty="0" smtClean="0"/>
              <a:t>-&gt; </a:t>
            </a:r>
            <a:r>
              <a:rPr lang="en-US" sz="2000" b="1" u="sng" dirty="0" err="1" smtClean="0"/>
              <a:t>Bài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toán</a:t>
            </a:r>
            <a:r>
              <a:rPr lang="en-US" sz="2000" b="1" u="sng" dirty="0" smtClean="0"/>
              <a:t>: </a:t>
            </a:r>
            <a:r>
              <a:rPr lang="en-US" sz="2000" b="1" u="sng" dirty="0" err="1" smtClean="0"/>
              <a:t>Xây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dựng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kiến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trúc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phần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mềm</a:t>
            </a:r>
            <a:r>
              <a:rPr lang="en-US" sz="2000" b="1" u="sng" dirty="0"/>
              <a:t> </a:t>
            </a:r>
            <a:r>
              <a:rPr lang="en-US" sz="2000" b="1" u="sng" dirty="0" err="1" smtClean="0"/>
              <a:t>đa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dạng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tập</a:t>
            </a:r>
            <a:r>
              <a:rPr lang="en-US" sz="2000" b="1" u="sng" dirty="0" smtClean="0"/>
              <a:t> attributes.</a:t>
            </a:r>
          </a:p>
          <a:p>
            <a:pPr lvl="1">
              <a:buFontTx/>
              <a:buChar char="-"/>
            </a:pPr>
            <a:r>
              <a:rPr lang="en-US" sz="2000" b="1" dirty="0" smtClean="0"/>
              <a:t>Matching tool:</a:t>
            </a:r>
            <a:r>
              <a:rPr lang="en-US" sz="2000" dirty="0" smtClean="0"/>
              <a:t> </a:t>
            </a:r>
            <a:r>
              <a:rPr lang="en-US" sz="2000" dirty="0" err="1" smtClean="0"/>
              <a:t>tạo</a:t>
            </a:r>
            <a:r>
              <a:rPr lang="en-US" sz="2000" dirty="0" smtClean="0"/>
              <a:t> </a:t>
            </a:r>
            <a:r>
              <a:rPr lang="en-US" sz="2000" dirty="0" err="1" smtClean="0"/>
              <a:t>mối</a:t>
            </a:r>
            <a:r>
              <a:rPr lang="en-US" sz="2000" dirty="0" smtClean="0"/>
              <a:t> </a:t>
            </a:r>
            <a:r>
              <a:rPr lang="en-US" sz="2000" dirty="0" err="1" smtClean="0"/>
              <a:t>tương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 smtClean="0"/>
              <a:t> </a:t>
            </a:r>
            <a:r>
              <a:rPr lang="en-US" sz="2000" dirty="0" err="1" smtClean="0"/>
              <a:t>giữa</a:t>
            </a:r>
            <a:r>
              <a:rPr lang="en-US" sz="2000" dirty="0" smtClean="0"/>
              <a:t> &lt;</a:t>
            </a:r>
            <a:r>
              <a:rPr lang="en-US" sz="2000" dirty="0" err="1" smtClean="0"/>
              <a:t>nhà</a:t>
            </a:r>
            <a:r>
              <a:rPr lang="en-US" sz="2000" dirty="0" smtClean="0"/>
              <a:t> </a:t>
            </a:r>
            <a:r>
              <a:rPr lang="en-US" sz="2000" dirty="0" err="1" smtClean="0"/>
              <a:t>tuyển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&gt; </a:t>
            </a:r>
            <a:r>
              <a:rPr lang="en-US" sz="2000" dirty="0" err="1" smtClean="0"/>
              <a:t>và</a:t>
            </a:r>
            <a:r>
              <a:rPr lang="en-US" sz="2000" dirty="0" smtClean="0"/>
              <a:t> &lt;</a:t>
            </a:r>
            <a:r>
              <a:rPr lang="en-US" sz="2000" dirty="0" err="1" smtClean="0"/>
              <a:t>kiếm</a:t>
            </a:r>
            <a:r>
              <a:rPr lang="en-US" sz="2000" dirty="0" smtClean="0"/>
              <a:t> </a:t>
            </a:r>
            <a:r>
              <a:rPr lang="en-US" sz="2000" dirty="0" err="1" smtClean="0"/>
              <a:t>việc</a:t>
            </a:r>
            <a:r>
              <a:rPr lang="en-US" sz="2000" dirty="0" smtClean="0"/>
              <a:t>&gt; </a:t>
            </a:r>
            <a:r>
              <a:rPr lang="en-US" sz="2000" dirty="0" err="1" smtClean="0"/>
              <a:t>dựa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</a:t>
            </a:r>
            <a:r>
              <a:rPr lang="en-US" sz="2000" dirty="0" err="1" smtClean="0"/>
              <a:t>kiến</a:t>
            </a:r>
            <a:r>
              <a:rPr lang="en-US" sz="2000" dirty="0" smtClean="0"/>
              <a:t> </a:t>
            </a:r>
            <a:r>
              <a:rPr lang="en-US" sz="2000" dirty="0" err="1" smtClean="0"/>
              <a:t>trúc</a:t>
            </a:r>
            <a:r>
              <a:rPr lang="en-US" sz="2000" dirty="0" smtClean="0"/>
              <a:t> </a:t>
            </a:r>
            <a:r>
              <a:rPr lang="en-US" sz="2000" dirty="0" err="1" smtClean="0"/>
              <a:t>đa</a:t>
            </a:r>
            <a:r>
              <a:rPr lang="en-US" sz="2000" dirty="0" smtClean="0"/>
              <a:t> </a:t>
            </a:r>
            <a:r>
              <a:rPr lang="en-US" sz="2000" dirty="0" err="1" smtClean="0"/>
              <a:t>dạng</a:t>
            </a:r>
            <a:r>
              <a:rPr lang="en-US" sz="2000" dirty="0" smtClean="0"/>
              <a:t> </a:t>
            </a:r>
            <a:r>
              <a:rPr lang="en-US" sz="2000" dirty="0" err="1" smtClean="0"/>
              <a:t>tập</a:t>
            </a:r>
            <a:r>
              <a:rPr lang="en-US" sz="2000" dirty="0" smtClean="0"/>
              <a:t> attributes.</a:t>
            </a:r>
          </a:p>
          <a:p>
            <a:pPr lvl="1">
              <a:buFontTx/>
              <a:buChar char="-"/>
            </a:pPr>
            <a:r>
              <a:rPr lang="en-US" sz="2000" b="1" dirty="0" smtClean="0"/>
              <a:t>Job zoom: </a:t>
            </a:r>
            <a:r>
              <a:rPr lang="en-US" sz="2000" dirty="0" err="1" smtClean="0"/>
              <a:t>dựa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</a:t>
            </a:r>
            <a:r>
              <a:rPr lang="en-US" sz="2000" dirty="0" err="1" smtClean="0"/>
              <a:t>mối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&lt;</a:t>
            </a:r>
            <a:r>
              <a:rPr lang="en-US" sz="2000" dirty="0" err="1" smtClean="0"/>
              <a:t>doanh</a:t>
            </a:r>
            <a:r>
              <a:rPr lang="en-US" sz="2000" dirty="0" smtClean="0"/>
              <a:t> </a:t>
            </a:r>
            <a:r>
              <a:rPr lang="en-US" sz="2000" dirty="0" err="1" smtClean="0"/>
              <a:t>nghiệp</a:t>
            </a:r>
            <a:r>
              <a:rPr lang="en-US" sz="2000" dirty="0" smtClean="0"/>
              <a:t>&gt;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kiến</a:t>
            </a:r>
            <a:r>
              <a:rPr lang="en-US" sz="2000" dirty="0" smtClean="0"/>
              <a:t> </a:t>
            </a:r>
            <a:r>
              <a:rPr lang="en-US" sz="2000" dirty="0" err="1" smtClean="0"/>
              <a:t>trúc</a:t>
            </a:r>
            <a:r>
              <a:rPr lang="en-US" sz="2000" dirty="0" smtClean="0"/>
              <a:t> </a:t>
            </a:r>
            <a:r>
              <a:rPr lang="en-US" sz="2000" dirty="0" err="1" smtClean="0"/>
              <a:t>đa</a:t>
            </a:r>
            <a:r>
              <a:rPr lang="en-US" sz="2000" dirty="0" smtClean="0"/>
              <a:t> </a:t>
            </a:r>
            <a:r>
              <a:rPr lang="en-US" sz="2000" dirty="0" err="1" smtClean="0"/>
              <a:t>dạng</a:t>
            </a:r>
            <a:r>
              <a:rPr lang="en-US" sz="2000" dirty="0" smtClean="0"/>
              <a:t> </a:t>
            </a:r>
            <a:r>
              <a:rPr lang="en-US" sz="2000" dirty="0" err="1" smtClean="0"/>
              <a:t>tập</a:t>
            </a:r>
            <a:r>
              <a:rPr lang="en-US" sz="2000" dirty="0" smtClean="0"/>
              <a:t> attribute -&gt; </a:t>
            </a:r>
            <a:r>
              <a:rPr lang="en-US" sz="2000" dirty="0" err="1" smtClean="0"/>
              <a:t>tạo</a:t>
            </a:r>
            <a:r>
              <a:rPr lang="en-US" sz="2000" dirty="0" smtClean="0"/>
              <a:t> </a:t>
            </a:r>
            <a:r>
              <a:rPr lang="en-US" sz="2000" dirty="0" err="1" smtClean="0"/>
              <a:t>ra</a:t>
            </a:r>
            <a:r>
              <a:rPr lang="en-US" sz="2000" dirty="0" smtClean="0"/>
              <a:t> </a:t>
            </a:r>
            <a:r>
              <a:rPr lang="en-US" sz="2000" dirty="0" err="1" smtClean="0"/>
              <a:t>lăng</a:t>
            </a:r>
            <a:r>
              <a:rPr lang="en-US" sz="2000" dirty="0" smtClean="0"/>
              <a:t> </a:t>
            </a:r>
            <a:r>
              <a:rPr lang="en-US" sz="2000" dirty="0" err="1" smtClean="0"/>
              <a:t>kính</a:t>
            </a:r>
            <a:r>
              <a:rPr lang="en-US" sz="2000" dirty="0" smtClean="0"/>
              <a:t> </a:t>
            </a:r>
            <a:r>
              <a:rPr lang="en-US" sz="2000" dirty="0" err="1" smtClean="0"/>
              <a:t>phù</a:t>
            </a:r>
            <a:r>
              <a:rPr lang="en-US" sz="2000" dirty="0" smtClean="0"/>
              <a:t> </a:t>
            </a:r>
            <a:r>
              <a:rPr lang="en-US" sz="2000" dirty="0" err="1" smtClean="0"/>
              <a:t>hợp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mỗi</a:t>
            </a:r>
            <a:r>
              <a:rPr lang="en-US" sz="2000" dirty="0" smtClean="0"/>
              <a:t> </a:t>
            </a:r>
            <a:r>
              <a:rPr lang="en-US" sz="2000" dirty="0" err="1" smtClean="0"/>
              <a:t>nghề</a:t>
            </a:r>
            <a:r>
              <a:rPr lang="en-US" sz="2000" dirty="0" smtClean="0"/>
              <a:t> </a:t>
            </a:r>
            <a:r>
              <a:rPr lang="en-US" sz="2000" dirty="0" err="1" smtClean="0"/>
              <a:t>nghiệp</a:t>
            </a:r>
            <a:r>
              <a:rPr lang="en-US" sz="2000" dirty="0" smtClean="0"/>
              <a:t>. (implement flexible features base job zoom)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04308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457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 err="1" smtClean="0"/>
              <a:t>Bài</a:t>
            </a:r>
            <a:r>
              <a:rPr lang="en-US" sz="2400" u="sng" dirty="0" smtClean="0"/>
              <a:t> </a:t>
            </a:r>
            <a:r>
              <a:rPr lang="en-US" sz="2400" u="sng" dirty="0" err="1" smtClean="0"/>
              <a:t>toán</a:t>
            </a:r>
            <a:r>
              <a:rPr lang="en-US" sz="2400" u="sng" dirty="0" smtClean="0"/>
              <a:t> 2:</a:t>
            </a:r>
          </a:p>
          <a:p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đa</a:t>
            </a:r>
            <a:r>
              <a:rPr lang="en-US" sz="2400" dirty="0" smtClean="0"/>
              <a:t> </a:t>
            </a:r>
            <a:r>
              <a:rPr lang="en-US" sz="2400" dirty="0" err="1" smtClean="0"/>
              <a:t>dạng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attribute </a:t>
            </a:r>
            <a:r>
              <a:rPr lang="en-US" sz="2400" dirty="0" err="1" smtClean="0"/>
              <a:t>thì</a:t>
            </a:r>
            <a:r>
              <a:rPr lang="en-US" sz="2400" dirty="0" smtClean="0"/>
              <a:t>:</a:t>
            </a:r>
            <a:endParaRPr lang="en-US" sz="2400" dirty="0"/>
          </a:p>
          <a:p>
            <a:pPr lvl="1">
              <a:buFontTx/>
              <a:buChar char="-"/>
            </a:pPr>
            <a:r>
              <a:rPr lang="en-US" sz="2000" dirty="0" err="1" smtClean="0"/>
              <a:t>Làm</a:t>
            </a:r>
            <a:r>
              <a:rPr lang="en-US" sz="2000" dirty="0" smtClean="0"/>
              <a:t> </a:t>
            </a:r>
            <a:r>
              <a:rPr lang="en-US" sz="2000" dirty="0" err="1" smtClean="0"/>
              <a:t>thế</a:t>
            </a:r>
            <a:r>
              <a:rPr lang="en-US" sz="2000" dirty="0" smtClean="0"/>
              <a:t> </a:t>
            </a:r>
            <a:r>
              <a:rPr lang="en-US" sz="2000" dirty="0" err="1" smtClean="0"/>
              <a:t>nào</a:t>
            </a:r>
            <a:r>
              <a:rPr lang="en-US" sz="2000" dirty="0" smtClean="0"/>
              <a:t> </a:t>
            </a:r>
            <a:r>
              <a:rPr lang="en-US" sz="2000" dirty="0" err="1" smtClean="0"/>
              <a:t>quyết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quả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công</a:t>
            </a:r>
            <a:r>
              <a:rPr lang="en-US" sz="2000" dirty="0" smtClean="0"/>
              <a:t> </a:t>
            </a:r>
            <a:r>
              <a:rPr lang="en-US" sz="2000" dirty="0" err="1" smtClean="0"/>
              <a:t>cụ</a:t>
            </a:r>
            <a:r>
              <a:rPr lang="en-US" sz="2000" dirty="0" smtClean="0"/>
              <a:t> </a:t>
            </a:r>
            <a:r>
              <a:rPr lang="en-US" sz="2000" dirty="0" err="1" smtClean="0"/>
              <a:t>tạo</a:t>
            </a:r>
            <a:r>
              <a:rPr lang="en-US" sz="2000" dirty="0" smtClean="0"/>
              <a:t> </a:t>
            </a:r>
            <a:r>
              <a:rPr lang="en-US" sz="2000" dirty="0" err="1" smtClean="0"/>
              <a:t>mối</a:t>
            </a:r>
            <a:r>
              <a:rPr lang="en-US" sz="2000" dirty="0" smtClean="0"/>
              <a:t> </a:t>
            </a:r>
            <a:r>
              <a:rPr lang="en-US" sz="2000" dirty="0" err="1" smtClean="0"/>
              <a:t>tương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 smtClean="0"/>
              <a:t> </a:t>
            </a:r>
            <a:r>
              <a:rPr lang="en-US" sz="2000" dirty="0" err="1" smtClean="0"/>
              <a:t>giữa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tin </a:t>
            </a:r>
            <a:r>
              <a:rPr lang="en-US" sz="2000" dirty="0" err="1" smtClean="0"/>
              <a:t>của</a:t>
            </a:r>
            <a:r>
              <a:rPr lang="en-US" sz="2000" dirty="0" smtClean="0"/>
              <a:t> &lt;</a:t>
            </a:r>
            <a:r>
              <a:rPr lang="en-US" sz="2000" dirty="0" err="1" smtClean="0"/>
              <a:t>nhà</a:t>
            </a:r>
            <a:r>
              <a:rPr lang="en-US" sz="2000" dirty="0" smtClean="0"/>
              <a:t> </a:t>
            </a:r>
            <a:r>
              <a:rPr lang="en-US" sz="2000" dirty="0" err="1" smtClean="0"/>
              <a:t>tuyển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&gt; </a:t>
            </a:r>
            <a:r>
              <a:rPr lang="en-US" sz="2000" dirty="0" err="1" smtClean="0"/>
              <a:t>và</a:t>
            </a:r>
            <a:r>
              <a:rPr lang="en-US" sz="2000" dirty="0" smtClean="0"/>
              <a:t> &lt;</a:t>
            </a:r>
            <a:r>
              <a:rPr lang="en-US" sz="2000" dirty="0" err="1" smtClean="0"/>
              <a:t>kiếm</a:t>
            </a:r>
            <a:r>
              <a:rPr lang="en-US" sz="2000" dirty="0" smtClean="0"/>
              <a:t> </a:t>
            </a:r>
            <a:r>
              <a:rPr lang="en-US" sz="2000" dirty="0" err="1" smtClean="0"/>
              <a:t>việc</a:t>
            </a:r>
            <a:r>
              <a:rPr lang="en-US" sz="2000" dirty="0" smtClean="0"/>
              <a:t>&gt;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kiến</a:t>
            </a:r>
            <a:r>
              <a:rPr lang="en-US" sz="2000" dirty="0" smtClean="0"/>
              <a:t> </a:t>
            </a:r>
            <a:r>
              <a:rPr lang="en-US" sz="2000" dirty="0" err="1" smtClean="0"/>
              <a:t>trúc</a:t>
            </a:r>
            <a:r>
              <a:rPr lang="en-US" sz="2000" dirty="0" smtClean="0"/>
              <a:t> </a:t>
            </a:r>
            <a:r>
              <a:rPr lang="en-US" sz="2000" dirty="0" err="1" smtClean="0"/>
              <a:t>đa</a:t>
            </a:r>
            <a:r>
              <a:rPr lang="en-US" sz="2000" dirty="0" smtClean="0"/>
              <a:t> </a:t>
            </a:r>
            <a:r>
              <a:rPr lang="en-US" sz="2000" dirty="0" err="1" smtClean="0"/>
              <a:t>dạng</a:t>
            </a:r>
            <a:r>
              <a:rPr lang="en-US" sz="2000" dirty="0" smtClean="0"/>
              <a:t> </a:t>
            </a:r>
            <a:r>
              <a:rPr lang="en-US" sz="2000" dirty="0" err="1" smtClean="0"/>
              <a:t>tập</a:t>
            </a:r>
            <a:r>
              <a:rPr lang="en-US" sz="2000" dirty="0" smtClean="0"/>
              <a:t> attribute</a:t>
            </a:r>
          </a:p>
          <a:p>
            <a:pPr marL="457200" lvl="1" indent="0">
              <a:buNone/>
            </a:pPr>
            <a:r>
              <a:rPr lang="en-US" sz="2000" b="1" u="sng" dirty="0" smtClean="0"/>
              <a:t>-&gt; </a:t>
            </a:r>
            <a:r>
              <a:rPr lang="en-US" sz="2000" b="1" u="sng" dirty="0" err="1" smtClean="0"/>
              <a:t>Bài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toán</a:t>
            </a:r>
            <a:r>
              <a:rPr lang="en-US" sz="2000" b="1" u="sng" dirty="0" smtClean="0"/>
              <a:t>:</a:t>
            </a:r>
            <a:r>
              <a:rPr lang="en-US" sz="2000" dirty="0"/>
              <a:t> </a:t>
            </a:r>
            <a:r>
              <a:rPr lang="en-US" sz="2000" dirty="0" err="1" smtClean="0"/>
              <a:t>áp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r>
              <a:rPr lang="en-US" sz="2000" dirty="0" smtClean="0"/>
              <a:t> </a:t>
            </a:r>
            <a:r>
              <a:rPr lang="en-US" sz="2000" dirty="0" err="1" smtClean="0"/>
              <a:t>thuyết</a:t>
            </a:r>
            <a:r>
              <a:rPr lang="en-US" sz="2000" dirty="0" smtClean="0"/>
              <a:t> </a:t>
            </a:r>
            <a:r>
              <a:rPr lang="en-US" sz="2000" dirty="0" err="1" smtClean="0"/>
              <a:t>xác</a:t>
            </a:r>
            <a:r>
              <a:rPr lang="en-US" sz="2000" dirty="0" smtClean="0"/>
              <a:t> </a:t>
            </a:r>
            <a:r>
              <a:rPr lang="en-US" sz="2000" dirty="0" err="1" smtClean="0"/>
              <a:t>suất</a:t>
            </a:r>
            <a:r>
              <a:rPr lang="en-US" sz="2000" dirty="0" smtClean="0"/>
              <a:t> </a:t>
            </a:r>
            <a:r>
              <a:rPr lang="en-US" sz="2000" dirty="0" err="1" smtClean="0"/>
              <a:t>thống</a:t>
            </a:r>
            <a:r>
              <a:rPr lang="en-US" sz="2000" dirty="0" smtClean="0"/>
              <a:t> </a:t>
            </a:r>
            <a:r>
              <a:rPr lang="en-US" sz="2000" dirty="0" err="1" smtClean="0"/>
              <a:t>kê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Datamining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giải</a:t>
            </a:r>
            <a:r>
              <a:rPr lang="en-US" sz="2000" dirty="0" smtClean="0"/>
              <a:t> </a:t>
            </a:r>
            <a:r>
              <a:rPr lang="en-US" sz="2000" dirty="0" err="1" smtClean="0"/>
              <a:t>quyết</a:t>
            </a:r>
            <a:r>
              <a:rPr lang="en-US" sz="2000" dirty="0" smtClean="0"/>
              <a:t> </a:t>
            </a:r>
            <a:r>
              <a:rPr lang="en-US" sz="2000" dirty="0" err="1" smtClean="0"/>
              <a:t>bài</a:t>
            </a:r>
            <a:r>
              <a:rPr lang="en-US" sz="2000" dirty="0" smtClean="0"/>
              <a:t> </a:t>
            </a:r>
            <a:r>
              <a:rPr lang="en-US" sz="2000" dirty="0" err="1" smtClean="0"/>
              <a:t>toán</a:t>
            </a:r>
            <a:r>
              <a:rPr lang="en-US" sz="2000" dirty="0" smtClean="0"/>
              <a:t> </a:t>
            </a:r>
            <a:r>
              <a:rPr lang="en-US" sz="2000" dirty="0" err="1" smtClean="0"/>
              <a:t>xác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 </a:t>
            </a:r>
            <a:r>
              <a:rPr lang="en-US" sz="2000" dirty="0" err="1" smtClean="0"/>
              <a:t>mối</a:t>
            </a:r>
            <a:r>
              <a:rPr lang="en-US" sz="2000" dirty="0" smtClean="0"/>
              <a:t> </a:t>
            </a:r>
            <a:r>
              <a:rPr lang="en-US" sz="2000" dirty="0" err="1" smtClean="0"/>
              <a:t>tương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/>
              <a:t>.</a:t>
            </a:r>
            <a:endParaRPr lang="en-US" sz="24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6733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51"/>
            <a:ext cx="8686800" cy="3394472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hiểu,phân</a:t>
            </a:r>
            <a:r>
              <a:rPr lang="en-US" sz="2400" dirty="0" smtClean="0"/>
              <a:t> </a:t>
            </a:r>
            <a:r>
              <a:rPr lang="en-US" sz="2400" dirty="0" err="1" smtClean="0"/>
              <a:t>tích</a:t>
            </a:r>
            <a:r>
              <a:rPr lang="en-US" sz="2400" dirty="0" smtClean="0"/>
              <a:t>, </a:t>
            </a:r>
            <a:r>
              <a:rPr lang="en-US" sz="2400" dirty="0" err="1" smtClean="0"/>
              <a:t>đánh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website </a:t>
            </a: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kiếm</a:t>
            </a:r>
            <a:r>
              <a:rPr lang="en-US" sz="2400" dirty="0"/>
              <a:t> </a:t>
            </a:r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/>
              <a:t> </a:t>
            </a:r>
            <a:r>
              <a:rPr lang="en-US" sz="2400" dirty="0" smtClean="0"/>
              <a:t>nay.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Nghiên</a:t>
            </a:r>
            <a:r>
              <a:rPr lang="en-US" sz="2400" dirty="0" smtClean="0"/>
              <a:t> </a:t>
            </a:r>
            <a:r>
              <a:rPr lang="en-US" sz="2400" dirty="0" err="1" smtClean="0"/>
              <a:t>cứu</a:t>
            </a:r>
            <a:r>
              <a:rPr lang="en-US" sz="2400" dirty="0" smtClean="0"/>
              <a:t> </a:t>
            </a:r>
            <a:r>
              <a:rPr lang="en-US" sz="2400" dirty="0" err="1" smtClean="0"/>
              <a:t>giải</a:t>
            </a:r>
            <a:r>
              <a:rPr lang="en-US" sz="2400" dirty="0" smtClean="0"/>
              <a:t> </a:t>
            </a:r>
            <a:r>
              <a:rPr lang="en-US" sz="2400" dirty="0" err="1" smtClean="0"/>
              <a:t>pháp</a:t>
            </a:r>
            <a:r>
              <a:rPr lang="en-US" sz="2400" dirty="0" smtClean="0"/>
              <a:t> </a:t>
            </a:r>
            <a:r>
              <a:rPr lang="en-US" sz="2400" dirty="0" err="1" smtClean="0"/>
              <a:t>kiến</a:t>
            </a:r>
            <a:r>
              <a:rPr lang="en-US" sz="2400" dirty="0" smtClean="0"/>
              <a:t> </a:t>
            </a:r>
            <a:r>
              <a:rPr lang="en-US" sz="2400" dirty="0" err="1" smtClean="0"/>
              <a:t>trúc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mềm</a:t>
            </a:r>
            <a:r>
              <a:rPr lang="en-US" sz="2400" dirty="0" smtClean="0"/>
              <a:t> </a:t>
            </a:r>
            <a:r>
              <a:rPr lang="en-US" sz="2400" dirty="0" err="1" smtClean="0"/>
              <a:t>đa</a:t>
            </a:r>
            <a:r>
              <a:rPr lang="en-US" sz="2400" dirty="0" smtClean="0"/>
              <a:t> </a:t>
            </a:r>
            <a:r>
              <a:rPr lang="en-US" sz="2400" dirty="0" err="1" smtClean="0"/>
              <a:t>dạng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attribute </a:t>
            </a:r>
            <a:r>
              <a:rPr lang="en-US" sz="2400" dirty="0" err="1" smtClean="0"/>
              <a:t>hỗ</a:t>
            </a:r>
            <a:r>
              <a:rPr lang="en-US" sz="2400" dirty="0" smtClean="0"/>
              <a:t> </a:t>
            </a:r>
            <a:r>
              <a:rPr lang="en-US" sz="2400" dirty="0" err="1" smtClean="0"/>
              <a:t>trợ</a:t>
            </a:r>
            <a:r>
              <a:rPr lang="en-US" sz="2400" dirty="0" smtClean="0"/>
              <a:t> 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</a:t>
            </a:r>
            <a:r>
              <a:rPr lang="en-US" sz="2400" dirty="0" err="1" smtClean="0"/>
              <a:t>lọc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viên</a:t>
            </a:r>
            <a:r>
              <a:rPr lang="en-US" sz="2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hiểu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 smtClean="0"/>
              <a:t> </a:t>
            </a:r>
            <a:r>
              <a:rPr lang="en-US" sz="2400" dirty="0" err="1" smtClean="0"/>
              <a:t>thuyết</a:t>
            </a:r>
            <a:r>
              <a:rPr lang="en-US" sz="2400" dirty="0" smtClean="0"/>
              <a:t> </a:t>
            </a:r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en-US" sz="2400" dirty="0" err="1" smtClean="0"/>
              <a:t>xuất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kê</a:t>
            </a:r>
            <a:r>
              <a:rPr lang="en-US" sz="2400" dirty="0" smtClean="0"/>
              <a:t>, </a:t>
            </a:r>
            <a:r>
              <a:rPr lang="en-US" sz="2400" dirty="0" err="1" smtClean="0"/>
              <a:t>datamining</a:t>
            </a:r>
            <a:r>
              <a:rPr lang="en-US" sz="2400" dirty="0" smtClean="0"/>
              <a:t>  </a:t>
            </a:r>
            <a:r>
              <a:rPr lang="en-US" sz="2400" dirty="0" err="1" smtClean="0"/>
              <a:t>áp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giải</a:t>
            </a:r>
            <a:r>
              <a:rPr lang="en-US" sz="2400" dirty="0" smtClean="0"/>
              <a:t> </a:t>
            </a:r>
            <a:r>
              <a:rPr lang="en-US" sz="2400" dirty="0" err="1" smtClean="0"/>
              <a:t>pháp</a:t>
            </a:r>
            <a:r>
              <a:rPr lang="en-US" sz="2400" dirty="0" smtClean="0"/>
              <a:t> </a:t>
            </a:r>
            <a:r>
              <a:rPr lang="en-US" sz="2400" dirty="0" err="1" smtClean="0"/>
              <a:t>công</a:t>
            </a:r>
            <a:r>
              <a:rPr lang="en-US" sz="2400" dirty="0" smtClean="0"/>
              <a:t> </a:t>
            </a:r>
            <a:r>
              <a:rPr lang="en-US" sz="2400" dirty="0" err="1" smtClean="0"/>
              <a:t>cụ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mối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tương</a:t>
            </a:r>
            <a:r>
              <a:rPr lang="en-US" sz="2400" dirty="0" smtClean="0"/>
              <a:t> </a:t>
            </a:r>
            <a:r>
              <a:rPr lang="en-US" sz="2400" dirty="0" err="1" smtClean="0"/>
              <a:t>quan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kiến</a:t>
            </a:r>
            <a:r>
              <a:rPr lang="en-US" sz="2400" dirty="0" smtClean="0"/>
              <a:t> </a:t>
            </a:r>
            <a:r>
              <a:rPr lang="en-US" sz="2400" dirty="0" err="1" smtClean="0"/>
              <a:t>trúc</a:t>
            </a:r>
            <a:r>
              <a:rPr lang="en-US" sz="2400" dirty="0" smtClean="0"/>
              <a:t> </a:t>
            </a:r>
            <a:r>
              <a:rPr lang="en-US" sz="2400" dirty="0" err="1" smtClean="0"/>
              <a:t>đa</a:t>
            </a:r>
            <a:r>
              <a:rPr lang="en-US" sz="2400" dirty="0" smtClean="0"/>
              <a:t> </a:t>
            </a:r>
            <a:r>
              <a:rPr lang="en-US" sz="2400" dirty="0" err="1" smtClean="0"/>
              <a:t>dạng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attribute.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Phát</a:t>
            </a:r>
            <a:r>
              <a:rPr lang="en-US" sz="2400" dirty="0" smtClean="0"/>
              <a:t> </a:t>
            </a:r>
            <a:r>
              <a:rPr lang="en-US" sz="2400" dirty="0" err="1" smtClean="0"/>
              <a:t>triển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kiếm</a:t>
            </a:r>
            <a:r>
              <a:rPr lang="en-US" sz="2400" dirty="0" smtClean="0"/>
              <a:t> </a:t>
            </a:r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 smtClean="0"/>
              <a:t>làm</a:t>
            </a:r>
            <a:r>
              <a:rPr lang="en-US" sz="2400" dirty="0" smtClean="0"/>
              <a:t> online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kiến</a:t>
            </a:r>
            <a:r>
              <a:rPr lang="en-US" sz="2400" dirty="0" smtClean="0"/>
              <a:t> </a:t>
            </a:r>
            <a:r>
              <a:rPr lang="en-US" sz="2400" dirty="0" err="1" smtClean="0"/>
              <a:t>trúc</a:t>
            </a:r>
            <a:r>
              <a:rPr lang="en-US" sz="2400" dirty="0" smtClean="0"/>
              <a:t> </a:t>
            </a:r>
            <a:r>
              <a:rPr lang="en-US" sz="2400" dirty="0" err="1" smtClean="0"/>
              <a:t>đa</a:t>
            </a:r>
            <a:r>
              <a:rPr lang="en-US" sz="2400" dirty="0" smtClean="0"/>
              <a:t> </a:t>
            </a:r>
            <a:r>
              <a:rPr lang="en-US" sz="2400" dirty="0" err="1" smtClean="0"/>
              <a:t>dạng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attribute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khả</a:t>
            </a:r>
            <a:r>
              <a:rPr lang="en-US" sz="2400" dirty="0" smtClean="0"/>
              <a:t> </a:t>
            </a:r>
            <a:r>
              <a:rPr lang="en-US" sz="2400" dirty="0" err="1" smtClean="0"/>
              <a:t>năng</a:t>
            </a:r>
            <a:r>
              <a:rPr lang="en-US" sz="2400" dirty="0" smtClean="0"/>
              <a:t> </a:t>
            </a:r>
            <a:r>
              <a:rPr lang="en-US" sz="2400" dirty="0" err="1" smtClean="0"/>
              <a:t>hỗ</a:t>
            </a:r>
            <a:r>
              <a:rPr lang="en-US" sz="2400" dirty="0" smtClean="0"/>
              <a:t> </a:t>
            </a:r>
            <a:r>
              <a:rPr lang="en-US" sz="2400" dirty="0" err="1" smtClean="0"/>
              <a:t>trợ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mối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tương</a:t>
            </a:r>
            <a:r>
              <a:rPr lang="en-US" sz="2400" dirty="0" smtClean="0"/>
              <a:t> </a:t>
            </a:r>
            <a:r>
              <a:rPr lang="en-US" sz="2400" dirty="0" err="1" smtClean="0"/>
              <a:t>quan</a:t>
            </a:r>
            <a:r>
              <a:rPr lang="en-US" sz="2400" dirty="0" smtClean="0"/>
              <a:t> </a:t>
            </a:r>
            <a:r>
              <a:rPr lang="en-US" sz="2400" dirty="0" err="1" smtClean="0"/>
              <a:t>giữa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attribute </a:t>
            </a:r>
            <a:r>
              <a:rPr lang="en-US" sz="2400" dirty="0" err="1" smtClean="0"/>
              <a:t>đó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45416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9150368"/>
              </p:ext>
            </p:extLst>
          </p:nvPr>
        </p:nvGraphicFramePr>
        <p:xfrm>
          <a:off x="2312487" y="-19050"/>
          <a:ext cx="2216468" cy="25958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Contact info.</a:t>
                      </a:r>
                      <a:r>
                        <a:rPr lang="en-US" sz="1600" baseline="0" dirty="0" smtClean="0"/>
                        <a:t> (s)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B0F0"/>
                          </a:solidFill>
                        </a:rPr>
                        <a:t>Websites</a:t>
                      </a:r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B0F0"/>
                          </a:solidFill>
                        </a:rPr>
                        <a:t>Social networks</a:t>
                      </a:r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Emails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Phones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Contact me</a:t>
                      </a:r>
                      <a:r>
                        <a:rPr lang="en-US" sz="1600" baseline="0" dirty="0" smtClean="0"/>
                        <a:t> for (s)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Contact</a:t>
                      </a:r>
                      <a:r>
                        <a:rPr lang="en-US" sz="1600" baseline="0" dirty="0" smtClean="0"/>
                        <a:t> me by (s)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1873948"/>
              </p:ext>
            </p:extLst>
          </p:nvPr>
        </p:nvGraphicFramePr>
        <p:xfrm>
          <a:off x="-76200" y="3105150"/>
          <a:ext cx="2216468" cy="18542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Career</a:t>
                      </a:r>
                      <a:r>
                        <a:rPr lang="en-US" sz="1600" baseline="0" dirty="0" smtClean="0"/>
                        <a:t> summary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Professional status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Expert</a:t>
                      </a:r>
                      <a:r>
                        <a:rPr lang="en-US" sz="1600" baseline="0" dirty="0" smtClean="0"/>
                        <a:t> in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Summary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Specialties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015458"/>
              </p:ext>
            </p:extLst>
          </p:nvPr>
        </p:nvGraphicFramePr>
        <p:xfrm>
          <a:off x="4627677" y="-19050"/>
          <a:ext cx="2216468" cy="29667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Work history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Company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Job title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Current work there?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Period (From… To…)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Job level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Job description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Experiences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9551142"/>
              </p:ext>
            </p:extLst>
          </p:nvPr>
        </p:nvGraphicFramePr>
        <p:xfrm>
          <a:off x="6920345" y="-19050"/>
          <a:ext cx="2216468" cy="29667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Education &amp; Knowledge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Country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School</a:t>
                      </a:r>
                      <a:r>
                        <a:rPr lang="en-US" sz="1600" baseline="0" dirty="0" smtClean="0"/>
                        <a:t> / Institute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Degrees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Majors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Year (From… To…)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Languages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Experiences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4687944"/>
              </p:ext>
            </p:extLst>
          </p:nvPr>
        </p:nvGraphicFramePr>
        <p:xfrm>
          <a:off x="2272145" y="2844685"/>
          <a:ext cx="2216468" cy="1112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Job expectation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Objectives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Opportunities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8537476"/>
              </p:ext>
            </p:extLst>
          </p:nvPr>
        </p:nvGraphicFramePr>
        <p:xfrm>
          <a:off x="5548745" y="3867150"/>
          <a:ext cx="2216468" cy="18186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2946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Experiences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Projects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Trainings (Courses)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Activities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Others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5394619"/>
              </p:ext>
            </p:extLst>
          </p:nvPr>
        </p:nvGraphicFramePr>
        <p:xfrm>
          <a:off x="-13855" y="-19050"/>
          <a:ext cx="2216468" cy="29667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Basic info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Full name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Date of birth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Citizenship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City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Address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Marital</a:t>
                      </a:r>
                      <a:r>
                        <a:rPr lang="en-US" sz="1600" baseline="0" dirty="0" smtClean="0"/>
                        <a:t> status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Picture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Down Arrow 34"/>
          <p:cNvSpPr/>
          <p:nvPr/>
        </p:nvSpPr>
        <p:spPr>
          <a:xfrm>
            <a:off x="5548745" y="2876550"/>
            <a:ext cx="3810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>
            <a:off x="7072745" y="3105150"/>
            <a:ext cx="3810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3969231"/>
              </p:ext>
            </p:extLst>
          </p:nvPr>
        </p:nvGraphicFramePr>
        <p:xfrm>
          <a:off x="2272145" y="4126230"/>
          <a:ext cx="2216468" cy="13411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1803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Abilities / Skills</a:t>
                      </a:r>
                      <a:endParaRPr lang="en-US" sz="1600" dirty="0"/>
                    </a:p>
                  </a:txBody>
                  <a:tcPr/>
                </a:tc>
              </a:tr>
              <a:tr h="1803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Fields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803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Details</a:t>
                      </a:r>
                    </a:p>
                  </a:txBody>
                  <a:tcPr/>
                </a:tc>
              </a:tr>
              <a:tr h="1803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Others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Right Arrow 37"/>
          <p:cNvSpPr/>
          <p:nvPr/>
        </p:nvSpPr>
        <p:spPr>
          <a:xfrm rot="10800000">
            <a:off x="4405745" y="4438650"/>
            <a:ext cx="1143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712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endParaRPr lang="en-US" dirty="0" smtClean="0"/>
          </a:p>
          <a:p>
            <a:r>
              <a:rPr lang="en-US" dirty="0" smtClean="0"/>
              <a:t>Decision Tree -&gt;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attribute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2332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 -&gt;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text</a:t>
            </a:r>
          </a:p>
          <a:p>
            <a:r>
              <a:rPr lang="en-US" dirty="0" smtClean="0"/>
              <a:t>Attribute relationship -&gt; hierarchy tree</a:t>
            </a:r>
          </a:p>
          <a:p>
            <a:r>
              <a:rPr lang="en-US" smtClean="0"/>
              <a:t>Network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3069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oudPower">
  <a:themeElements>
    <a:clrScheme name="Custom 1">
      <a:dk1>
        <a:srgbClr val="000000"/>
      </a:dk1>
      <a:lt1>
        <a:sysClr val="window" lastClr="FFFFFF"/>
      </a:lt1>
      <a:dk2>
        <a:srgbClr val="00AFDB"/>
      </a:dk2>
      <a:lt2>
        <a:srgbClr val="EEECE1"/>
      </a:lt2>
      <a:accent1>
        <a:srgbClr val="00AFDB"/>
      </a:accent1>
      <a:accent2>
        <a:srgbClr val="ABD9E9"/>
      </a:accent2>
      <a:accent3>
        <a:srgbClr val="FFFFFF"/>
      </a:accent3>
      <a:accent4>
        <a:srgbClr val="67A0F3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2010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CloudPower</Template>
  <TotalTime>7693</TotalTime>
  <Words>931</Words>
  <Application>Microsoft Office PowerPoint</Application>
  <PresentationFormat>On-screen Show (16:9)</PresentationFormat>
  <Paragraphs>143</Paragraphs>
  <Slides>18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CloudPower</vt:lpstr>
      <vt:lpstr>Custom Design</vt:lpstr>
      <vt:lpstr>Office2010</vt:lpstr>
      <vt:lpstr>DỰ ÁN JOB ZOOM</vt:lpstr>
      <vt:lpstr>PowerPoint Presentation</vt:lpstr>
      <vt:lpstr>PowerPoint Presentation</vt:lpstr>
      <vt:lpstr>Mô tả bài toán</vt:lpstr>
      <vt:lpstr>Mô tả bài toán</vt:lpstr>
      <vt:lpstr>Mục tiêu đề tài</vt:lpstr>
      <vt:lpstr>PowerPoint Presentation</vt:lpstr>
      <vt:lpstr>Note</vt:lpstr>
      <vt:lpstr>Note</vt:lpstr>
      <vt:lpstr>Ontology Engineering</vt:lpstr>
      <vt:lpstr>Ontology Engineering (Reference)</vt:lpstr>
      <vt:lpstr>Ontology Engineering</vt:lpstr>
      <vt:lpstr>Ontology Engineering</vt:lpstr>
      <vt:lpstr>Decision Tree dự đoán ứng viên cho vị chọn cho vị trí đòi hỏi: .NET, Web, AspNET</vt:lpstr>
      <vt:lpstr>Thiết kế database theo dạng Tag</vt:lpstr>
      <vt:lpstr>Lưu thông tin Job và Profile theo dạng Tag</vt:lpstr>
      <vt:lpstr>References </vt:lpstr>
      <vt:lpstr>Nội dung 17/10/2011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ZOOM</dc:title>
  <dc:creator>Le Duong Cong Phuc</dc:creator>
  <cp:lastModifiedBy>Trung Hieu</cp:lastModifiedBy>
  <cp:revision>94</cp:revision>
  <dcterms:created xsi:type="dcterms:W3CDTF">2011-08-21T17:09:05Z</dcterms:created>
  <dcterms:modified xsi:type="dcterms:W3CDTF">2011-10-17T07:21:09Z</dcterms:modified>
</cp:coreProperties>
</file>