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94" r:id="rId1"/>
  </p:sldMasterIdLst>
  <p:notesMasterIdLst>
    <p:notesMasterId r:id="rId36"/>
  </p:notesMasterIdLst>
  <p:handoutMasterIdLst>
    <p:handoutMasterId r:id="rId37"/>
  </p:handoutMasterIdLst>
  <p:sldIdLst>
    <p:sldId id="292" r:id="rId2"/>
    <p:sldId id="256" r:id="rId3"/>
    <p:sldId id="257" r:id="rId4"/>
    <p:sldId id="258" r:id="rId5"/>
    <p:sldId id="259" r:id="rId6"/>
    <p:sldId id="284" r:id="rId7"/>
    <p:sldId id="283" r:id="rId8"/>
    <p:sldId id="261" r:id="rId9"/>
    <p:sldId id="290" r:id="rId10"/>
    <p:sldId id="286" r:id="rId11"/>
    <p:sldId id="287" r:id="rId12"/>
    <p:sldId id="288" r:id="rId13"/>
    <p:sldId id="291" r:id="rId14"/>
    <p:sldId id="263" r:id="rId15"/>
    <p:sldId id="289" r:id="rId16"/>
    <p:sldId id="280" r:id="rId17"/>
    <p:sldId id="285" r:id="rId18"/>
    <p:sldId id="265" r:id="rId19"/>
    <p:sldId id="266" r:id="rId20"/>
    <p:sldId id="282" r:id="rId21"/>
    <p:sldId id="267" r:id="rId22"/>
    <p:sldId id="268" r:id="rId23"/>
    <p:sldId id="269" r:id="rId24"/>
    <p:sldId id="264" r:id="rId25"/>
    <p:sldId id="270" r:id="rId26"/>
    <p:sldId id="271" r:id="rId27"/>
    <p:sldId id="272" r:id="rId28"/>
    <p:sldId id="273" r:id="rId29"/>
    <p:sldId id="274" r:id="rId30"/>
    <p:sldId id="275" r:id="rId31"/>
    <p:sldId id="279" r:id="rId32"/>
    <p:sldId id="276" r:id="rId33"/>
    <p:sldId id="277" r:id="rId34"/>
    <p:sldId id="278" r:id="rId35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3" autoAdjust="0"/>
    <p:restoredTop sz="93368" autoAdjust="0"/>
  </p:normalViewPr>
  <p:slideViewPr>
    <p:cSldViewPr>
      <p:cViewPr>
        <p:scale>
          <a:sx n="66" d="100"/>
          <a:sy n="66" d="100"/>
        </p:scale>
        <p:origin x="-1500" y="-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C9F037-FE6A-4292-840A-18589993EED2}" type="doc">
      <dgm:prSet loTypeId="urn:microsoft.com/office/officeart/2008/layout/VerticalCurvedList" loCatId="list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vi-VN"/>
        </a:p>
      </dgm:t>
    </dgm:pt>
    <dgm:pt modelId="{737069CB-41C6-40C9-947D-22986A453186}">
      <dgm:prSet phldrT="[Text]"/>
      <dgm:spPr/>
      <dgm:t>
        <a:bodyPr/>
        <a:lstStyle/>
        <a:p>
          <a:r>
            <a:rPr lang="en-US" dirty="0" err="1" smtClean="0">
              <a:latin typeface="Times New Roman" pitchFamily="18" charset="0"/>
              <a:cs typeface="Times New Roman" pitchFamily="18" charset="0"/>
            </a:rPr>
            <a:t>Bài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toán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kiến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trúc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tổ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chức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và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so 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khớp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thông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tin</a:t>
          </a:r>
        </a:p>
      </dgm:t>
    </dgm:pt>
    <dgm:pt modelId="{C07E9965-DC5B-4E71-89D4-06F3B1B45AE2}" type="parTrans" cxnId="{DCD0E480-527D-44F3-ABB5-A185614E42AC}">
      <dgm:prSet/>
      <dgm:spPr/>
      <dgm:t>
        <a:bodyPr/>
        <a:lstStyle/>
        <a:p>
          <a:endParaRPr lang="vi-VN">
            <a:latin typeface="Times New Roman" pitchFamily="18" charset="0"/>
            <a:cs typeface="Times New Roman" pitchFamily="18" charset="0"/>
          </a:endParaRPr>
        </a:p>
      </dgm:t>
    </dgm:pt>
    <dgm:pt modelId="{1CDA44A4-0DE5-40B4-8AC6-81AF2EBB71E3}" type="sibTrans" cxnId="{DCD0E480-527D-44F3-ABB5-A185614E42AC}">
      <dgm:prSet/>
      <dgm:spPr/>
      <dgm:t>
        <a:bodyPr/>
        <a:lstStyle/>
        <a:p>
          <a:endParaRPr lang="vi-VN">
            <a:latin typeface="Times New Roman" pitchFamily="18" charset="0"/>
            <a:cs typeface="Times New Roman" pitchFamily="18" charset="0"/>
          </a:endParaRPr>
        </a:p>
      </dgm:t>
    </dgm:pt>
    <dgm:pt modelId="{67828CE5-48A2-41EB-A5F6-3ECCA762CB4C}">
      <dgm:prSet phldrT="[Text]"/>
      <dgm:spPr/>
      <dgm:t>
        <a:bodyPr/>
        <a:lstStyle/>
        <a:p>
          <a:r>
            <a:rPr lang="en-US" dirty="0" err="1" smtClean="0">
              <a:latin typeface="Times New Roman" pitchFamily="18" charset="0"/>
              <a:cs typeface="Times New Roman" pitchFamily="18" charset="0"/>
            </a:rPr>
            <a:t>Giải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quyết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bài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toán</a:t>
          </a:r>
          <a:endParaRPr lang="vi-VN" dirty="0">
            <a:latin typeface="Times New Roman" pitchFamily="18" charset="0"/>
            <a:cs typeface="Times New Roman" pitchFamily="18" charset="0"/>
          </a:endParaRPr>
        </a:p>
      </dgm:t>
    </dgm:pt>
    <dgm:pt modelId="{30C9EC7E-0E77-4326-8A3A-88C551983E50}" type="parTrans" cxnId="{987282EE-319B-48D5-87E4-04CEFCF46EC7}">
      <dgm:prSet/>
      <dgm:spPr/>
      <dgm:t>
        <a:bodyPr/>
        <a:lstStyle/>
        <a:p>
          <a:endParaRPr lang="vi-VN">
            <a:latin typeface="Times New Roman" pitchFamily="18" charset="0"/>
            <a:cs typeface="Times New Roman" pitchFamily="18" charset="0"/>
          </a:endParaRPr>
        </a:p>
      </dgm:t>
    </dgm:pt>
    <dgm:pt modelId="{1EEEC95D-CBA7-4E5A-8131-C6194A0C2DB8}" type="sibTrans" cxnId="{987282EE-319B-48D5-87E4-04CEFCF46EC7}">
      <dgm:prSet/>
      <dgm:spPr/>
      <dgm:t>
        <a:bodyPr/>
        <a:lstStyle/>
        <a:p>
          <a:endParaRPr lang="vi-VN">
            <a:latin typeface="Times New Roman" pitchFamily="18" charset="0"/>
            <a:cs typeface="Times New Roman" pitchFamily="18" charset="0"/>
          </a:endParaRPr>
        </a:p>
      </dgm:t>
    </dgm:pt>
    <dgm:pt modelId="{DCD6900D-DC82-44E2-907C-BF3DEA1CF9C8}">
      <dgm:prSet phldrT="[Text]"/>
      <dgm:spPr/>
      <dgm:t>
        <a:bodyPr/>
        <a:lstStyle/>
        <a:p>
          <a:r>
            <a:rPr lang="en-US" dirty="0" err="1" smtClean="0">
              <a:latin typeface="Times New Roman" pitchFamily="18" charset="0"/>
              <a:cs typeface="Times New Roman" pitchFamily="18" charset="0"/>
            </a:rPr>
            <a:t>JobZoom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framework</a:t>
          </a:r>
        </a:p>
      </dgm:t>
    </dgm:pt>
    <dgm:pt modelId="{D728D569-967A-4C49-8DDE-BAAF2B0E5B37}" type="parTrans" cxnId="{2E2ABD8F-2084-4232-8259-B6E5AAC59C2C}">
      <dgm:prSet/>
      <dgm:spPr/>
      <dgm:t>
        <a:bodyPr/>
        <a:lstStyle/>
        <a:p>
          <a:endParaRPr lang="vi-VN">
            <a:latin typeface="Times New Roman" pitchFamily="18" charset="0"/>
            <a:cs typeface="Times New Roman" pitchFamily="18" charset="0"/>
          </a:endParaRPr>
        </a:p>
      </dgm:t>
    </dgm:pt>
    <dgm:pt modelId="{1AC5FDE0-B9FA-4D66-B462-FEE0B14E26E6}" type="sibTrans" cxnId="{2E2ABD8F-2084-4232-8259-B6E5AAC59C2C}">
      <dgm:prSet/>
      <dgm:spPr/>
      <dgm:t>
        <a:bodyPr/>
        <a:lstStyle/>
        <a:p>
          <a:endParaRPr lang="vi-VN">
            <a:latin typeface="Times New Roman" pitchFamily="18" charset="0"/>
            <a:cs typeface="Times New Roman" pitchFamily="18" charset="0"/>
          </a:endParaRPr>
        </a:p>
      </dgm:t>
    </dgm:pt>
    <dgm:pt modelId="{267B4ABB-5ADE-4183-AF18-1998890F806A}">
      <dgm:prSet phldrT="[Text]"/>
      <dgm:spPr/>
      <dgm:t>
        <a:bodyPr/>
        <a:lstStyle/>
        <a:p>
          <a:r>
            <a:rPr lang="en-US" dirty="0" err="1" smtClean="0">
              <a:latin typeface="Times New Roman" pitchFamily="18" charset="0"/>
              <a:cs typeface="Times New Roman" pitchFamily="18" charset="0"/>
            </a:rPr>
            <a:t>Kết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luận</a:t>
          </a:r>
          <a:endParaRPr lang="en-US" dirty="0" smtClean="0">
            <a:latin typeface="Times New Roman" pitchFamily="18" charset="0"/>
            <a:cs typeface="Times New Roman" pitchFamily="18" charset="0"/>
          </a:endParaRPr>
        </a:p>
      </dgm:t>
    </dgm:pt>
    <dgm:pt modelId="{5A6D19BD-4A01-4AEA-A87A-786940449ED5}" type="parTrans" cxnId="{6AD0F139-FD4B-449C-9BF2-AE330528A3E9}">
      <dgm:prSet/>
      <dgm:spPr/>
      <dgm:t>
        <a:bodyPr/>
        <a:lstStyle/>
        <a:p>
          <a:endParaRPr lang="vi-VN">
            <a:latin typeface="Times New Roman" pitchFamily="18" charset="0"/>
            <a:cs typeface="Times New Roman" pitchFamily="18" charset="0"/>
          </a:endParaRPr>
        </a:p>
      </dgm:t>
    </dgm:pt>
    <dgm:pt modelId="{F2A4B289-69F5-439B-8DCD-927647940F20}" type="sibTrans" cxnId="{6AD0F139-FD4B-449C-9BF2-AE330528A3E9}">
      <dgm:prSet/>
      <dgm:spPr/>
      <dgm:t>
        <a:bodyPr/>
        <a:lstStyle/>
        <a:p>
          <a:endParaRPr lang="vi-VN">
            <a:latin typeface="Times New Roman" pitchFamily="18" charset="0"/>
            <a:cs typeface="Times New Roman" pitchFamily="18" charset="0"/>
          </a:endParaRPr>
        </a:p>
      </dgm:t>
    </dgm:pt>
    <dgm:pt modelId="{FC72C3E8-9C09-4292-9A17-6E4F588CD49C}" type="pres">
      <dgm:prSet presAssocID="{E2C9F037-FE6A-4292-840A-18589993EED2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F3C69C12-6239-49DC-A295-BCB8304A980A}" type="pres">
      <dgm:prSet presAssocID="{E2C9F037-FE6A-4292-840A-18589993EED2}" presName="Name1" presStyleCnt="0"/>
      <dgm:spPr/>
    </dgm:pt>
    <dgm:pt modelId="{24598DBF-31B3-4A7A-8AA5-251C625A80C7}" type="pres">
      <dgm:prSet presAssocID="{E2C9F037-FE6A-4292-840A-18589993EED2}" presName="cycle" presStyleCnt="0"/>
      <dgm:spPr/>
    </dgm:pt>
    <dgm:pt modelId="{BA11E070-939D-4149-A144-64D0DDEAC629}" type="pres">
      <dgm:prSet presAssocID="{E2C9F037-FE6A-4292-840A-18589993EED2}" presName="srcNode" presStyleLbl="node1" presStyleIdx="0" presStyleCnt="4"/>
      <dgm:spPr/>
    </dgm:pt>
    <dgm:pt modelId="{A3D2EB73-6317-4035-8540-7D7FB52C1BFA}" type="pres">
      <dgm:prSet presAssocID="{E2C9F037-FE6A-4292-840A-18589993EED2}" presName="conn" presStyleLbl="parChTrans1D2" presStyleIdx="0" presStyleCnt="1"/>
      <dgm:spPr/>
      <dgm:t>
        <a:bodyPr/>
        <a:lstStyle/>
        <a:p>
          <a:endParaRPr lang="en-US"/>
        </a:p>
      </dgm:t>
    </dgm:pt>
    <dgm:pt modelId="{F7545FEE-517A-4A5B-BE33-932AD1A60D24}" type="pres">
      <dgm:prSet presAssocID="{E2C9F037-FE6A-4292-840A-18589993EED2}" presName="extraNode" presStyleLbl="node1" presStyleIdx="0" presStyleCnt="4"/>
      <dgm:spPr/>
    </dgm:pt>
    <dgm:pt modelId="{7A8F4000-891A-406D-B597-9237B621F926}" type="pres">
      <dgm:prSet presAssocID="{E2C9F037-FE6A-4292-840A-18589993EED2}" presName="dstNode" presStyleLbl="node1" presStyleIdx="0" presStyleCnt="4"/>
      <dgm:spPr/>
    </dgm:pt>
    <dgm:pt modelId="{91201B5D-C969-4907-A960-D864D358D898}" type="pres">
      <dgm:prSet presAssocID="{737069CB-41C6-40C9-947D-22986A453186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45FAE651-6FA1-407E-A988-B72A49D45A63}" type="pres">
      <dgm:prSet presAssocID="{737069CB-41C6-40C9-947D-22986A453186}" presName="accent_1" presStyleCnt="0"/>
      <dgm:spPr/>
    </dgm:pt>
    <dgm:pt modelId="{68745E51-0345-4658-A7A4-B1F4C3EFB484}" type="pres">
      <dgm:prSet presAssocID="{737069CB-41C6-40C9-947D-22986A453186}" presName="accentRepeatNode" presStyleLbl="solidFgAcc1" presStyleIdx="0" presStyleCnt="4"/>
      <dgm:spPr/>
    </dgm:pt>
    <dgm:pt modelId="{897C9CA3-C172-4C9B-9FB3-C896A53C1066}" type="pres">
      <dgm:prSet presAssocID="{67828CE5-48A2-41EB-A5F6-3ECCA762CB4C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E1078EEB-0C3E-46DD-A2A1-D2E8F74B1BC3}" type="pres">
      <dgm:prSet presAssocID="{67828CE5-48A2-41EB-A5F6-3ECCA762CB4C}" presName="accent_2" presStyleCnt="0"/>
      <dgm:spPr/>
    </dgm:pt>
    <dgm:pt modelId="{77C541FC-1512-4E44-8731-08C4D27DDA33}" type="pres">
      <dgm:prSet presAssocID="{67828CE5-48A2-41EB-A5F6-3ECCA762CB4C}" presName="accentRepeatNode" presStyleLbl="solidFgAcc1" presStyleIdx="1" presStyleCnt="4"/>
      <dgm:spPr/>
    </dgm:pt>
    <dgm:pt modelId="{A7D4EF17-AF13-4749-A937-9B4D41E6B87C}" type="pres">
      <dgm:prSet presAssocID="{DCD6900D-DC82-44E2-907C-BF3DEA1CF9C8}" presName="text_3" presStyleLbl="node1" presStyleIdx="2" presStyleCnt="4" custLinFactNeighborX="635" custLinFactNeighborY="6311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3D902EA1-7ACE-452B-9FC7-AB5885A60CED}" type="pres">
      <dgm:prSet presAssocID="{DCD6900D-DC82-44E2-907C-BF3DEA1CF9C8}" presName="accent_3" presStyleCnt="0"/>
      <dgm:spPr/>
    </dgm:pt>
    <dgm:pt modelId="{9719BA85-BF0E-47F7-A721-995E2FF0224B}" type="pres">
      <dgm:prSet presAssocID="{DCD6900D-DC82-44E2-907C-BF3DEA1CF9C8}" presName="accentRepeatNode" presStyleLbl="solidFgAcc1" presStyleIdx="2" presStyleCnt="4"/>
      <dgm:spPr/>
    </dgm:pt>
    <dgm:pt modelId="{34A328F5-5D56-47C6-BFEE-22CF0A478FFB}" type="pres">
      <dgm:prSet presAssocID="{267B4ABB-5ADE-4183-AF18-1998890F806A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624ED994-D4EE-4E89-AB1C-974252F64A42}" type="pres">
      <dgm:prSet presAssocID="{267B4ABB-5ADE-4183-AF18-1998890F806A}" presName="accent_4" presStyleCnt="0"/>
      <dgm:spPr/>
    </dgm:pt>
    <dgm:pt modelId="{7CAEB1B3-2AE6-49F7-BC49-C99683973853}" type="pres">
      <dgm:prSet presAssocID="{267B4ABB-5ADE-4183-AF18-1998890F806A}" presName="accentRepeatNode" presStyleLbl="solidFgAcc1" presStyleIdx="3" presStyleCnt="4"/>
      <dgm:spPr/>
    </dgm:pt>
  </dgm:ptLst>
  <dgm:cxnLst>
    <dgm:cxn modelId="{000C3A73-C2AB-4476-AF62-DD1B3EC1F488}" type="presOf" srcId="{1CDA44A4-0DE5-40B4-8AC6-81AF2EBB71E3}" destId="{A3D2EB73-6317-4035-8540-7D7FB52C1BFA}" srcOrd="0" destOrd="0" presId="urn:microsoft.com/office/officeart/2008/layout/VerticalCurvedList"/>
    <dgm:cxn modelId="{62D9179B-8B91-4790-A0CC-180DE4FD5FD9}" type="presOf" srcId="{67828CE5-48A2-41EB-A5F6-3ECCA762CB4C}" destId="{897C9CA3-C172-4C9B-9FB3-C896A53C1066}" srcOrd="0" destOrd="0" presId="urn:microsoft.com/office/officeart/2008/layout/VerticalCurvedList"/>
    <dgm:cxn modelId="{8AC778B7-4A37-49A4-A620-3F6FD03E6137}" type="presOf" srcId="{737069CB-41C6-40C9-947D-22986A453186}" destId="{91201B5D-C969-4907-A960-D864D358D898}" srcOrd="0" destOrd="0" presId="urn:microsoft.com/office/officeart/2008/layout/VerticalCurvedList"/>
    <dgm:cxn modelId="{9A9693B1-3A53-4759-A8AC-D2B6AB0ABAC0}" type="presOf" srcId="{267B4ABB-5ADE-4183-AF18-1998890F806A}" destId="{34A328F5-5D56-47C6-BFEE-22CF0A478FFB}" srcOrd="0" destOrd="0" presId="urn:microsoft.com/office/officeart/2008/layout/VerticalCurvedList"/>
    <dgm:cxn modelId="{2FA9B42B-BF3F-4BAD-A341-FB62F5934DC1}" type="presOf" srcId="{DCD6900D-DC82-44E2-907C-BF3DEA1CF9C8}" destId="{A7D4EF17-AF13-4749-A937-9B4D41E6B87C}" srcOrd="0" destOrd="0" presId="urn:microsoft.com/office/officeart/2008/layout/VerticalCurvedList"/>
    <dgm:cxn modelId="{6AD0F139-FD4B-449C-9BF2-AE330528A3E9}" srcId="{E2C9F037-FE6A-4292-840A-18589993EED2}" destId="{267B4ABB-5ADE-4183-AF18-1998890F806A}" srcOrd="3" destOrd="0" parTransId="{5A6D19BD-4A01-4AEA-A87A-786940449ED5}" sibTransId="{F2A4B289-69F5-439B-8DCD-927647940F20}"/>
    <dgm:cxn modelId="{DCD0E480-527D-44F3-ABB5-A185614E42AC}" srcId="{E2C9F037-FE6A-4292-840A-18589993EED2}" destId="{737069CB-41C6-40C9-947D-22986A453186}" srcOrd="0" destOrd="0" parTransId="{C07E9965-DC5B-4E71-89D4-06F3B1B45AE2}" sibTransId="{1CDA44A4-0DE5-40B4-8AC6-81AF2EBB71E3}"/>
    <dgm:cxn modelId="{987282EE-319B-48D5-87E4-04CEFCF46EC7}" srcId="{E2C9F037-FE6A-4292-840A-18589993EED2}" destId="{67828CE5-48A2-41EB-A5F6-3ECCA762CB4C}" srcOrd="1" destOrd="0" parTransId="{30C9EC7E-0E77-4326-8A3A-88C551983E50}" sibTransId="{1EEEC95D-CBA7-4E5A-8131-C6194A0C2DB8}"/>
    <dgm:cxn modelId="{025537A6-947A-4593-AA67-B4C82EB7B892}" type="presOf" srcId="{E2C9F037-FE6A-4292-840A-18589993EED2}" destId="{FC72C3E8-9C09-4292-9A17-6E4F588CD49C}" srcOrd="0" destOrd="0" presId="urn:microsoft.com/office/officeart/2008/layout/VerticalCurvedList"/>
    <dgm:cxn modelId="{2E2ABD8F-2084-4232-8259-B6E5AAC59C2C}" srcId="{E2C9F037-FE6A-4292-840A-18589993EED2}" destId="{DCD6900D-DC82-44E2-907C-BF3DEA1CF9C8}" srcOrd="2" destOrd="0" parTransId="{D728D569-967A-4C49-8DDE-BAAF2B0E5B37}" sibTransId="{1AC5FDE0-B9FA-4D66-B462-FEE0B14E26E6}"/>
    <dgm:cxn modelId="{66AF1A4F-668C-489E-B421-46AD3F0C1837}" type="presParOf" srcId="{FC72C3E8-9C09-4292-9A17-6E4F588CD49C}" destId="{F3C69C12-6239-49DC-A295-BCB8304A980A}" srcOrd="0" destOrd="0" presId="urn:microsoft.com/office/officeart/2008/layout/VerticalCurvedList"/>
    <dgm:cxn modelId="{027154EB-2EA2-449D-A5FB-A3C5BD9B5134}" type="presParOf" srcId="{F3C69C12-6239-49DC-A295-BCB8304A980A}" destId="{24598DBF-31B3-4A7A-8AA5-251C625A80C7}" srcOrd="0" destOrd="0" presId="urn:microsoft.com/office/officeart/2008/layout/VerticalCurvedList"/>
    <dgm:cxn modelId="{75184980-624D-4EDB-8B60-CEED1A02A021}" type="presParOf" srcId="{24598DBF-31B3-4A7A-8AA5-251C625A80C7}" destId="{BA11E070-939D-4149-A144-64D0DDEAC629}" srcOrd="0" destOrd="0" presId="urn:microsoft.com/office/officeart/2008/layout/VerticalCurvedList"/>
    <dgm:cxn modelId="{28BB1766-FBEA-4529-84DD-BE15690BD85C}" type="presParOf" srcId="{24598DBF-31B3-4A7A-8AA5-251C625A80C7}" destId="{A3D2EB73-6317-4035-8540-7D7FB52C1BFA}" srcOrd="1" destOrd="0" presId="urn:microsoft.com/office/officeart/2008/layout/VerticalCurvedList"/>
    <dgm:cxn modelId="{2D3B6D1C-C18A-4CF2-82CC-71F75120AFFD}" type="presParOf" srcId="{24598DBF-31B3-4A7A-8AA5-251C625A80C7}" destId="{F7545FEE-517A-4A5B-BE33-932AD1A60D24}" srcOrd="2" destOrd="0" presId="urn:microsoft.com/office/officeart/2008/layout/VerticalCurvedList"/>
    <dgm:cxn modelId="{9906AC57-83A8-43D3-83AF-DF84C823FBA9}" type="presParOf" srcId="{24598DBF-31B3-4A7A-8AA5-251C625A80C7}" destId="{7A8F4000-891A-406D-B597-9237B621F926}" srcOrd="3" destOrd="0" presId="urn:microsoft.com/office/officeart/2008/layout/VerticalCurvedList"/>
    <dgm:cxn modelId="{E24A12A5-A818-4093-83EC-2968EBBE61EC}" type="presParOf" srcId="{F3C69C12-6239-49DC-A295-BCB8304A980A}" destId="{91201B5D-C969-4907-A960-D864D358D898}" srcOrd="1" destOrd="0" presId="urn:microsoft.com/office/officeart/2008/layout/VerticalCurvedList"/>
    <dgm:cxn modelId="{D8D7E7EB-CFC2-4FBC-8167-0793DDA1AD7F}" type="presParOf" srcId="{F3C69C12-6239-49DC-A295-BCB8304A980A}" destId="{45FAE651-6FA1-407E-A988-B72A49D45A63}" srcOrd="2" destOrd="0" presId="urn:microsoft.com/office/officeart/2008/layout/VerticalCurvedList"/>
    <dgm:cxn modelId="{34FB63D9-DD1A-4B6A-8F16-6694915534E8}" type="presParOf" srcId="{45FAE651-6FA1-407E-A988-B72A49D45A63}" destId="{68745E51-0345-4658-A7A4-B1F4C3EFB484}" srcOrd="0" destOrd="0" presId="urn:microsoft.com/office/officeart/2008/layout/VerticalCurvedList"/>
    <dgm:cxn modelId="{A436F519-68DB-446E-AA94-D8AFA83AA234}" type="presParOf" srcId="{F3C69C12-6239-49DC-A295-BCB8304A980A}" destId="{897C9CA3-C172-4C9B-9FB3-C896A53C1066}" srcOrd="3" destOrd="0" presId="urn:microsoft.com/office/officeart/2008/layout/VerticalCurvedList"/>
    <dgm:cxn modelId="{DABDE11A-5BCF-416F-8CCA-5984328E8D04}" type="presParOf" srcId="{F3C69C12-6239-49DC-A295-BCB8304A980A}" destId="{E1078EEB-0C3E-46DD-A2A1-D2E8F74B1BC3}" srcOrd="4" destOrd="0" presId="urn:microsoft.com/office/officeart/2008/layout/VerticalCurvedList"/>
    <dgm:cxn modelId="{3A249475-873A-4A5B-8C83-BFFADCBFCC98}" type="presParOf" srcId="{E1078EEB-0C3E-46DD-A2A1-D2E8F74B1BC3}" destId="{77C541FC-1512-4E44-8731-08C4D27DDA33}" srcOrd="0" destOrd="0" presId="urn:microsoft.com/office/officeart/2008/layout/VerticalCurvedList"/>
    <dgm:cxn modelId="{E9981BB3-5DAB-44DB-8504-E4E0435D9BAD}" type="presParOf" srcId="{F3C69C12-6239-49DC-A295-BCB8304A980A}" destId="{A7D4EF17-AF13-4749-A937-9B4D41E6B87C}" srcOrd="5" destOrd="0" presId="urn:microsoft.com/office/officeart/2008/layout/VerticalCurvedList"/>
    <dgm:cxn modelId="{2BA8FF35-92D2-4EC6-98A5-C112992AD23C}" type="presParOf" srcId="{F3C69C12-6239-49DC-A295-BCB8304A980A}" destId="{3D902EA1-7ACE-452B-9FC7-AB5885A60CED}" srcOrd="6" destOrd="0" presId="urn:microsoft.com/office/officeart/2008/layout/VerticalCurvedList"/>
    <dgm:cxn modelId="{FD0EC3AF-C682-44EB-95B5-8A76128BD7F8}" type="presParOf" srcId="{3D902EA1-7ACE-452B-9FC7-AB5885A60CED}" destId="{9719BA85-BF0E-47F7-A721-995E2FF0224B}" srcOrd="0" destOrd="0" presId="urn:microsoft.com/office/officeart/2008/layout/VerticalCurvedList"/>
    <dgm:cxn modelId="{0069733F-6C35-4F80-AA3D-0BBC49C81462}" type="presParOf" srcId="{F3C69C12-6239-49DC-A295-BCB8304A980A}" destId="{34A328F5-5D56-47C6-BFEE-22CF0A478FFB}" srcOrd="7" destOrd="0" presId="urn:microsoft.com/office/officeart/2008/layout/VerticalCurvedList"/>
    <dgm:cxn modelId="{1CD533B6-9289-4BC3-9CE2-B0F5A92D3E98}" type="presParOf" srcId="{F3C69C12-6239-49DC-A295-BCB8304A980A}" destId="{624ED994-D4EE-4E89-AB1C-974252F64A42}" srcOrd="8" destOrd="0" presId="urn:microsoft.com/office/officeart/2008/layout/VerticalCurvedList"/>
    <dgm:cxn modelId="{7408F803-6185-45DC-93D1-745E8B5A6D8A}" type="presParOf" srcId="{624ED994-D4EE-4E89-AB1C-974252F64A42}" destId="{7CAEB1B3-2AE6-49F7-BC49-C9968397385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D2EB73-6317-4035-8540-7D7FB52C1BFA}">
      <dsp:nvSpPr>
        <dsp:cNvPr id="0" name=""/>
        <dsp:cNvSpPr/>
      </dsp:nvSpPr>
      <dsp:spPr>
        <a:xfrm>
          <a:off x="-5717046" y="-875089"/>
          <a:ext cx="6806515" cy="6806515"/>
        </a:xfrm>
        <a:prstGeom prst="blockArc">
          <a:avLst>
            <a:gd name="adj1" fmla="val 18900000"/>
            <a:gd name="adj2" fmla="val 2700000"/>
            <a:gd name="adj3" fmla="val 317"/>
          </a:avLst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201B5D-C969-4907-A960-D864D358D898}">
      <dsp:nvSpPr>
        <dsp:cNvPr id="0" name=""/>
        <dsp:cNvSpPr/>
      </dsp:nvSpPr>
      <dsp:spPr>
        <a:xfrm>
          <a:off x="570283" y="388731"/>
          <a:ext cx="7135720" cy="7778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7432" tIns="68580" rIns="68580" bIns="6858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err="1" smtClean="0">
              <a:latin typeface="Times New Roman" pitchFamily="18" charset="0"/>
              <a:cs typeface="Times New Roman" pitchFamily="18" charset="0"/>
            </a:rPr>
            <a:t>Bài</a:t>
          </a:r>
          <a:r>
            <a:rPr lang="en-US" sz="27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700" kern="1200" dirty="0" err="1" smtClean="0">
              <a:latin typeface="Times New Roman" pitchFamily="18" charset="0"/>
              <a:cs typeface="Times New Roman" pitchFamily="18" charset="0"/>
            </a:rPr>
            <a:t>toán</a:t>
          </a:r>
          <a:r>
            <a:rPr lang="en-US" sz="27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700" kern="1200" dirty="0" err="1" smtClean="0">
              <a:latin typeface="Times New Roman" pitchFamily="18" charset="0"/>
              <a:cs typeface="Times New Roman" pitchFamily="18" charset="0"/>
            </a:rPr>
            <a:t>kiến</a:t>
          </a:r>
          <a:r>
            <a:rPr lang="en-US" sz="27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700" kern="1200" dirty="0" err="1" smtClean="0">
              <a:latin typeface="Times New Roman" pitchFamily="18" charset="0"/>
              <a:cs typeface="Times New Roman" pitchFamily="18" charset="0"/>
            </a:rPr>
            <a:t>trúc</a:t>
          </a:r>
          <a:r>
            <a:rPr lang="en-US" sz="27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700" kern="1200" dirty="0" err="1" smtClean="0">
              <a:latin typeface="Times New Roman" pitchFamily="18" charset="0"/>
              <a:cs typeface="Times New Roman" pitchFamily="18" charset="0"/>
            </a:rPr>
            <a:t>tổ</a:t>
          </a:r>
          <a:r>
            <a:rPr lang="en-US" sz="27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700" kern="1200" dirty="0" err="1" smtClean="0">
              <a:latin typeface="Times New Roman" pitchFamily="18" charset="0"/>
              <a:cs typeface="Times New Roman" pitchFamily="18" charset="0"/>
            </a:rPr>
            <a:t>chức</a:t>
          </a:r>
          <a:r>
            <a:rPr lang="en-US" sz="27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700" kern="1200" dirty="0" err="1" smtClean="0">
              <a:latin typeface="Times New Roman" pitchFamily="18" charset="0"/>
              <a:cs typeface="Times New Roman" pitchFamily="18" charset="0"/>
            </a:rPr>
            <a:t>và</a:t>
          </a:r>
          <a:r>
            <a:rPr lang="en-US" sz="2700" kern="1200" dirty="0" smtClean="0">
              <a:latin typeface="Times New Roman" pitchFamily="18" charset="0"/>
              <a:cs typeface="Times New Roman" pitchFamily="18" charset="0"/>
            </a:rPr>
            <a:t> so </a:t>
          </a:r>
          <a:r>
            <a:rPr lang="en-US" sz="2700" kern="1200" dirty="0" err="1" smtClean="0">
              <a:latin typeface="Times New Roman" pitchFamily="18" charset="0"/>
              <a:cs typeface="Times New Roman" pitchFamily="18" charset="0"/>
            </a:rPr>
            <a:t>khớp</a:t>
          </a:r>
          <a:r>
            <a:rPr lang="en-US" sz="27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700" kern="1200" dirty="0" err="1" smtClean="0">
              <a:latin typeface="Times New Roman" pitchFamily="18" charset="0"/>
              <a:cs typeface="Times New Roman" pitchFamily="18" charset="0"/>
            </a:rPr>
            <a:t>thông</a:t>
          </a:r>
          <a:r>
            <a:rPr lang="en-US" sz="2700" kern="1200" dirty="0" smtClean="0">
              <a:latin typeface="Times New Roman" pitchFamily="18" charset="0"/>
              <a:cs typeface="Times New Roman" pitchFamily="18" charset="0"/>
            </a:rPr>
            <a:t> tin</a:t>
          </a:r>
        </a:p>
      </dsp:txBody>
      <dsp:txXfrm>
        <a:off x="570283" y="388731"/>
        <a:ext cx="7135720" cy="777866"/>
      </dsp:txXfrm>
    </dsp:sp>
    <dsp:sp modelId="{68745E51-0345-4658-A7A4-B1F4C3EFB484}">
      <dsp:nvSpPr>
        <dsp:cNvPr id="0" name=""/>
        <dsp:cNvSpPr/>
      </dsp:nvSpPr>
      <dsp:spPr>
        <a:xfrm>
          <a:off x="84117" y="291497"/>
          <a:ext cx="972333" cy="9723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7C9CA3-C172-4C9B-9FB3-C896A53C1066}">
      <dsp:nvSpPr>
        <dsp:cNvPr id="0" name=""/>
        <dsp:cNvSpPr/>
      </dsp:nvSpPr>
      <dsp:spPr>
        <a:xfrm>
          <a:off x="1016252" y="1555733"/>
          <a:ext cx="6689751" cy="7778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7432" tIns="68580" rIns="68580" bIns="6858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err="1" smtClean="0">
              <a:latin typeface="Times New Roman" pitchFamily="18" charset="0"/>
              <a:cs typeface="Times New Roman" pitchFamily="18" charset="0"/>
            </a:rPr>
            <a:t>Giải</a:t>
          </a:r>
          <a:r>
            <a:rPr lang="en-US" sz="27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700" kern="1200" dirty="0" err="1" smtClean="0">
              <a:latin typeface="Times New Roman" pitchFamily="18" charset="0"/>
              <a:cs typeface="Times New Roman" pitchFamily="18" charset="0"/>
            </a:rPr>
            <a:t>quyết</a:t>
          </a:r>
          <a:r>
            <a:rPr lang="en-US" sz="27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700" kern="1200" dirty="0" err="1" smtClean="0">
              <a:latin typeface="Times New Roman" pitchFamily="18" charset="0"/>
              <a:cs typeface="Times New Roman" pitchFamily="18" charset="0"/>
            </a:rPr>
            <a:t>bài</a:t>
          </a:r>
          <a:r>
            <a:rPr lang="en-US" sz="27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700" kern="1200" dirty="0" err="1" smtClean="0">
              <a:latin typeface="Times New Roman" pitchFamily="18" charset="0"/>
              <a:cs typeface="Times New Roman" pitchFamily="18" charset="0"/>
            </a:rPr>
            <a:t>toán</a:t>
          </a:r>
          <a:endParaRPr lang="vi-VN" sz="27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1016252" y="1555733"/>
        <a:ext cx="6689751" cy="777866"/>
      </dsp:txXfrm>
    </dsp:sp>
    <dsp:sp modelId="{77C541FC-1512-4E44-8731-08C4D27DDA33}">
      <dsp:nvSpPr>
        <dsp:cNvPr id="0" name=""/>
        <dsp:cNvSpPr/>
      </dsp:nvSpPr>
      <dsp:spPr>
        <a:xfrm>
          <a:off x="530086" y="1458500"/>
          <a:ext cx="972333" cy="9723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D4EF17-AF13-4749-A937-9B4D41E6B87C}">
      <dsp:nvSpPr>
        <dsp:cNvPr id="0" name=""/>
        <dsp:cNvSpPr/>
      </dsp:nvSpPr>
      <dsp:spPr>
        <a:xfrm>
          <a:off x="1058732" y="2771826"/>
          <a:ext cx="6689751" cy="7778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7432" tIns="68580" rIns="68580" bIns="6858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err="1" smtClean="0">
              <a:latin typeface="Times New Roman" pitchFamily="18" charset="0"/>
              <a:cs typeface="Times New Roman" pitchFamily="18" charset="0"/>
            </a:rPr>
            <a:t>JobZoom</a:t>
          </a:r>
          <a:r>
            <a:rPr lang="en-US" sz="2700" kern="1200" dirty="0" smtClean="0">
              <a:latin typeface="Times New Roman" pitchFamily="18" charset="0"/>
              <a:cs typeface="Times New Roman" pitchFamily="18" charset="0"/>
            </a:rPr>
            <a:t> framework</a:t>
          </a:r>
        </a:p>
      </dsp:txBody>
      <dsp:txXfrm>
        <a:off x="1058732" y="2771826"/>
        <a:ext cx="6689751" cy="777866"/>
      </dsp:txXfrm>
    </dsp:sp>
    <dsp:sp modelId="{9719BA85-BF0E-47F7-A721-995E2FF0224B}">
      <dsp:nvSpPr>
        <dsp:cNvPr id="0" name=""/>
        <dsp:cNvSpPr/>
      </dsp:nvSpPr>
      <dsp:spPr>
        <a:xfrm>
          <a:off x="530086" y="2625502"/>
          <a:ext cx="972333" cy="9723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A328F5-5D56-47C6-BFEE-22CF0A478FFB}">
      <dsp:nvSpPr>
        <dsp:cNvPr id="0" name=""/>
        <dsp:cNvSpPr/>
      </dsp:nvSpPr>
      <dsp:spPr>
        <a:xfrm>
          <a:off x="570283" y="3889738"/>
          <a:ext cx="7135720" cy="7778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7432" tIns="68580" rIns="68580" bIns="6858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err="1" smtClean="0">
              <a:latin typeface="Times New Roman" pitchFamily="18" charset="0"/>
              <a:cs typeface="Times New Roman" pitchFamily="18" charset="0"/>
            </a:rPr>
            <a:t>Kết</a:t>
          </a:r>
          <a:r>
            <a:rPr lang="en-US" sz="27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700" kern="1200" dirty="0" err="1" smtClean="0">
              <a:latin typeface="Times New Roman" pitchFamily="18" charset="0"/>
              <a:cs typeface="Times New Roman" pitchFamily="18" charset="0"/>
            </a:rPr>
            <a:t>luận</a:t>
          </a:r>
          <a:endParaRPr lang="en-US" sz="2700" kern="1200" dirty="0" smtClean="0">
            <a:latin typeface="Times New Roman" pitchFamily="18" charset="0"/>
            <a:cs typeface="Times New Roman" pitchFamily="18" charset="0"/>
          </a:endParaRPr>
        </a:p>
      </dsp:txBody>
      <dsp:txXfrm>
        <a:off x="570283" y="3889738"/>
        <a:ext cx="7135720" cy="777866"/>
      </dsp:txXfrm>
    </dsp:sp>
    <dsp:sp modelId="{7CAEB1B3-2AE6-49F7-BC49-C99683973853}">
      <dsp:nvSpPr>
        <dsp:cNvPr id="0" name=""/>
        <dsp:cNvSpPr/>
      </dsp:nvSpPr>
      <dsp:spPr>
        <a:xfrm>
          <a:off x="84117" y="3792504"/>
          <a:ext cx="972333" cy="9723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3156EA-FEF9-40C4-8452-A54742E06326}" type="datetimeFigureOut">
              <a:rPr lang="vi-VN" smtClean="0"/>
              <a:t>06/01/2012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A66FAC-3B5A-4E4F-A470-984EB4A2359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5327043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2447E72A-D913-4DC2-9E0A-E520CE8FCC86}" type="datetimeFigureOut">
              <a:rPr lang="en-US" smtClean="0"/>
              <a:pPr/>
              <a:t>1/6/2012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A5D78FC6-CE17-4259-A63C-DDFC12E048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15226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so </a:t>
            </a:r>
            <a:r>
              <a:rPr lang="en-US" dirty="0" err="1" smtClean="0"/>
              <a:t>khớp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tin.</a:t>
            </a:r>
          </a:p>
          <a:p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sau</a:t>
            </a:r>
            <a:r>
              <a:rPr lang="en-US" dirty="0" smtClean="0"/>
              <a:t>:</a:t>
            </a:r>
          </a:p>
          <a:p>
            <a:pPr marL="457200" indent="-457200">
              <a:buFontTx/>
              <a:buChar char="-"/>
            </a:pP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1: </a:t>
            </a: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linh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so </a:t>
            </a:r>
            <a:r>
              <a:rPr lang="en-US" dirty="0" err="1" smtClean="0"/>
              <a:t>khớp</a:t>
            </a:r>
            <a:r>
              <a:rPr lang="en-US" dirty="0" smtClean="0"/>
              <a:t>.</a:t>
            </a:r>
          </a:p>
          <a:p>
            <a:pPr marL="457200" indent="-457200">
              <a:buFontTx/>
              <a:buChar char="-"/>
            </a:pP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2: So </a:t>
            </a:r>
            <a:r>
              <a:rPr lang="en-US" dirty="0" err="1" smtClean="0"/>
              <a:t>sánh</a:t>
            </a:r>
            <a:r>
              <a:rPr lang="en-US" dirty="0" smtClean="0"/>
              <a:t> </a:t>
            </a:r>
            <a:r>
              <a:rPr lang="en-US" dirty="0" err="1" smtClean="0"/>
              <a:t>mức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tin.</a:t>
            </a:r>
          </a:p>
          <a:p>
            <a:pPr marL="457200" indent="-457200">
              <a:buFontTx/>
              <a:buChar char="-"/>
            </a:pP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3: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linh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endParaRPr lang="vi-VN" dirty="0" smtClean="0"/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861722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/>
            <a:fld id="{DB3AC4FF-7527-473D-9116-A78ACDB7B002}" type="datetime8">
              <a:rPr lang="en-US" smtClean="0"/>
              <a:t>1/6/2012 3:01 AM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9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AC53DF-4216-466D-99A7-94400E6C2A25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14AB1-22BE-421F-B0E2-B928CDA3ECB6}" type="datetime8">
              <a:rPr lang="en-US" smtClean="0">
                <a:solidFill>
                  <a:schemeClr val="tx2"/>
                </a:solidFill>
              </a:rPr>
              <a:t>1/6/2012 3:01 AM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1"/>
            <a:ext cx="20574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1"/>
            <a:ext cx="55626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3"/>
            <a:ext cx="2209800" cy="365125"/>
          </a:xfrm>
        </p:spPr>
        <p:txBody>
          <a:bodyPr/>
          <a:lstStyle/>
          <a:p>
            <a:fld id="{6D467C43-AD5C-4448-BE18-C01A1123EB12}" type="datetime8">
              <a:rPr lang="en-US" smtClean="0">
                <a:solidFill>
                  <a:schemeClr val="tx2"/>
                </a:solidFill>
              </a:rPr>
              <a:t>1/6/2012 3:01 AM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3" y="6248208"/>
            <a:ext cx="55734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3" descr="background.wmf"/>
          <p:cNvPicPr>
            <a:picLocks noChangeAspect="1"/>
          </p:cNvPicPr>
          <p:nvPr userDrawn="1"/>
        </p:nvPicPr>
        <p:blipFill>
          <a:blip r:embed="rId2" cstate="print">
            <a:lum bright="20000" contrast="-40000"/>
          </a:blip>
          <a:srcRect/>
          <a:stretch>
            <a:fillRect/>
          </a:stretch>
        </p:blipFill>
        <p:spPr bwMode="auto">
          <a:xfrm>
            <a:off x="7092282" y="4293096"/>
            <a:ext cx="2407941" cy="252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A9F14-9E1D-4A50-9760-EADEBCF8875A}" type="datetime8">
              <a:rPr lang="en-US" smtClean="0"/>
              <a:t>1/6/2012 3:01 AM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2" y="2743201"/>
            <a:ext cx="7123113" cy="1673225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83CB6-BCF9-42D4-BCDC-9094FDF08539}" type="datetime8">
              <a:rPr lang="en-US" smtClean="0"/>
              <a:t>1/6/2012 3:01 AM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1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F3B0C4B6-2525-4AE6-B3C3-55AC237D96E5}" type="datetime8">
              <a:rPr lang="en-US" smtClean="0"/>
              <a:t>1/6/2012 3:01 AM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1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0884233-0FCF-49FD-96DF-1DAAE5FB8E5F}" type="datetime8">
              <a:rPr lang="en-US" smtClean="0"/>
              <a:t>1/6/2012 3:01 AM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A36DC-A6B9-49A0-8592-C10893892C73}" type="datetime8">
              <a:rPr lang="en-US" smtClean="0"/>
              <a:t>1/6/2012 3:01 AM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6CA07-655C-445C-9C09-8E6C2DF4CEC3}" type="datetime8">
              <a:rPr lang="en-US" smtClean="0"/>
              <a:t>1/6/2012 3:01 AM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1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3B79E-6498-490A-A85A-E8302493EBB7}" type="datetime8">
              <a:rPr lang="en-US" smtClean="0"/>
              <a:t>1/6/2012 3:01 AM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8" name="Picture 7" descr="sm_boo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12650" y="1755648"/>
            <a:ext cx="1615307" cy="1688453"/>
          </a:xfrm>
          <a:prstGeom prst="rect">
            <a:avLst/>
          </a:prstGeom>
          <a:ln w="50800" cap="sq" cmpd="dbl">
            <a:solidFill>
              <a:schemeClr val="accent2"/>
            </a:solidFill>
            <a:miter lim="800000"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D73C48E5-5E3A-4FFD-8978-6ECFCE87ADA1}" type="datetime8">
              <a:rPr lang="en-US" smtClean="0"/>
              <a:t>1/6/2012 3:01 AM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9"/>
          </a:xfrm>
        </p:spPr>
        <p:txBody>
          <a:bodyPr rtlCol="0"/>
          <a:lstStyle>
            <a:lvl1pPr>
              <a:defRPr sz="2800"/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7"/>
            <a:ext cx="4572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fld id="{F22C6BFC-5BD2-47D8-BCF5-DCE34E7BADD8}" type="datetime8">
              <a:rPr lang="en-US" smtClean="0">
                <a:solidFill>
                  <a:schemeClr val="tx2"/>
                </a:solidFill>
              </a:rPr>
              <a:t>1/6/2012 3:01 AM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2" y="6248207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3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</a:lstStyle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sz="4400" b="1" kern="1200" cap="all" spc="0">
          <a:ln w="0"/>
          <a:gradFill flip="none">
            <a:gsLst>
              <a:gs pos="0">
                <a:schemeClr val="accent1">
                  <a:tint val="75000"/>
                  <a:shade val="75000"/>
                  <a:satMod val="170000"/>
                </a:schemeClr>
              </a:gs>
              <a:gs pos="49000">
                <a:schemeClr val="accent1">
                  <a:tint val="88000"/>
                  <a:shade val="65000"/>
                  <a:satMod val="172000"/>
                </a:schemeClr>
              </a:gs>
              <a:gs pos="50000">
                <a:schemeClr val="accent1">
                  <a:shade val="65000"/>
                  <a:satMod val="130000"/>
                </a:schemeClr>
              </a:gs>
              <a:gs pos="92000">
                <a:schemeClr val="accent1">
                  <a:shade val="50000"/>
                  <a:satMod val="120000"/>
                </a:schemeClr>
              </a:gs>
              <a:gs pos="100000">
                <a:schemeClr val="accent1">
                  <a:shade val="48000"/>
                  <a:satMod val="120000"/>
                </a:schemeClr>
              </a:gs>
            </a:gsLst>
            <a:lin ang="5400000"/>
          </a:gradFill>
          <a:effectLst>
            <a:reflection blurRad="12700" stA="50000" endPos="50000" dist="5000" dir="5400000" sy="-100000" rotWithShape="0"/>
          </a:effectLst>
          <a:latin typeface="Times New Roman" pitchFamily="18" charset="0"/>
          <a:ea typeface="+mj-ea"/>
          <a:cs typeface="Times New Roman" pitchFamily="18" charset="0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cgia.ucsb.edu/giscc/units/u051/u051.html" TargetMode="External"/><Relationship Id="rId2" Type="http://schemas.openxmlformats.org/officeDocument/2006/relationships/hyperlink" Target="http://www.ncgia.ucsb.edu/giscc/units/u051/figures/figure05.gif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wmf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5.e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microsoft.com/office/2007/relationships/hdphoto" Target="../media/hdphoto2.wdp"/><Relationship Id="rId7" Type="http://schemas.openxmlformats.org/officeDocument/2006/relationships/diagramColors" Target="../diagrams/colors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D93096-5B34-4342-9326-69289CEAE4C2}" type="slidenum">
              <a:rPr lang="en-US" smtClean="0"/>
              <a:pPr/>
              <a:t>1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0" y="0"/>
            <a:ext cx="9144000" cy="6096000"/>
          </a:xfrm>
        </p:spPr>
        <p:txBody>
          <a:bodyPr>
            <a:normAutofit/>
          </a:bodyPr>
          <a:lstStyle/>
          <a:p>
            <a:r>
              <a:rPr lang="en-US" smtClean="0"/>
              <a:t>Thuyết trình: 15 mins</a:t>
            </a:r>
          </a:p>
          <a:p>
            <a:pPr lvl="1"/>
            <a:r>
              <a:rPr lang="en-US" smtClean="0"/>
              <a:t>Giới thiệu bài toán: 				3 mins</a:t>
            </a:r>
          </a:p>
          <a:p>
            <a:pPr lvl="1"/>
            <a:r>
              <a:rPr lang="en-US" smtClean="0"/>
              <a:t>Giải quyết bài toán:</a:t>
            </a:r>
          </a:p>
          <a:p>
            <a:pPr lvl="2"/>
            <a:r>
              <a:rPr lang="en-US" smtClean="0"/>
              <a:t>Tổ chức thông tin theo Hierarchy: 		2 mins</a:t>
            </a:r>
          </a:p>
          <a:p>
            <a:pPr lvl="2"/>
            <a:r>
              <a:rPr lang="en-US" smtClean="0"/>
              <a:t>So khớp thông tin: 				2 mins</a:t>
            </a:r>
          </a:p>
          <a:p>
            <a:pPr lvl="2"/>
            <a:r>
              <a:rPr lang="en-US" smtClean="0"/>
              <a:t>Ứng dụng Decision tree			2 mins</a:t>
            </a:r>
          </a:p>
          <a:p>
            <a:pPr lvl="1"/>
            <a:r>
              <a:rPr lang="en-US" smtClean="0"/>
              <a:t>Giải pháp Job Zoom framework: 5 phút</a:t>
            </a:r>
          </a:p>
          <a:p>
            <a:pPr lvl="2"/>
            <a:r>
              <a:rPr lang="en-US" smtClean="0"/>
              <a:t>Các vấn đề cần giải quyết:			1 min</a:t>
            </a:r>
          </a:p>
          <a:p>
            <a:pPr lvl="2"/>
            <a:endParaRPr lang="en-US" smtClean="0"/>
          </a:p>
          <a:p>
            <a:r>
              <a:rPr lang="en-US" smtClean="0"/>
              <a:t>Demo: 10 phút</a:t>
            </a:r>
          </a:p>
          <a:p>
            <a:r>
              <a:rPr lang="en-US" smtClean="0"/>
              <a:t>Q&amp;A: 20 phút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1801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D93096-5B34-4342-9326-69289CEAE4C2}" type="slidenum">
              <a:rPr lang="en-US" smtClean="0"/>
              <a:pPr/>
              <a:t>10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990600" y="1600200"/>
            <a:ext cx="8153400" cy="4495800"/>
          </a:xfrm>
        </p:spPr>
        <p:txBody>
          <a:bodyPr>
            <a:normAutofit fontScale="85000" lnSpcReduction="10000"/>
          </a:bodyPr>
          <a:lstStyle/>
          <a:p>
            <a:r>
              <a:rPr lang="en-US"/>
              <a:t>definitions of data, information, data files and database</a:t>
            </a:r>
          </a:p>
          <a:p>
            <a:r>
              <a:rPr lang="en-US"/>
              <a:t>the concept and components of information domain</a:t>
            </a:r>
          </a:p>
          <a:p>
            <a:r>
              <a:rPr lang="en-US"/>
              <a:t>the data-oriented approach to information system development</a:t>
            </a:r>
          </a:p>
          <a:p>
            <a:r>
              <a:rPr lang="en-US"/>
              <a:t>the principles and methods of information organization</a:t>
            </a:r>
          </a:p>
          <a:p>
            <a:r>
              <a:rPr lang="en-US"/>
              <a:t>the principles and methods of data structure</a:t>
            </a:r>
          </a:p>
          <a:p>
            <a:r>
              <a:rPr lang="en-US"/>
              <a:t>design and specification of data structure by data modeling</a:t>
            </a:r>
          </a:p>
          <a:p>
            <a:r>
              <a:rPr lang="en-US"/>
              <a:t>design and specification of data structure by process modeling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7503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D93096-5B34-4342-9326-69289CEAE4C2}" type="slidenum">
              <a:rPr lang="en-US" smtClean="0"/>
              <a:pPr/>
              <a:t>11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990600" y="1600200"/>
            <a:ext cx="8153400" cy="4495800"/>
          </a:xfrm>
        </p:spPr>
        <p:txBody>
          <a:bodyPr>
            <a:normAutofit fontScale="77500" lnSpcReduction="20000"/>
          </a:bodyPr>
          <a:lstStyle/>
          <a:p>
            <a:r>
              <a:rPr lang="en-US"/>
              <a:t>distinguish between data and information </a:t>
            </a:r>
          </a:p>
          <a:p>
            <a:r>
              <a:rPr lang="en-US"/>
              <a:t>describe the components of information domain in the context of information system design </a:t>
            </a:r>
          </a:p>
          <a:p>
            <a:r>
              <a:rPr lang="en-US"/>
              <a:t>describe the data-oriented approach to information system development </a:t>
            </a:r>
          </a:p>
          <a:p>
            <a:r>
              <a:rPr lang="en-US"/>
              <a:t>explain information organization from the perspectives of: data, relationship, operating system and system architecture </a:t>
            </a:r>
          </a:p>
          <a:p>
            <a:r>
              <a:rPr lang="en-US"/>
              <a:t>list typical spatial and non-spatial data structures and describe their characteristics </a:t>
            </a:r>
          </a:p>
          <a:p>
            <a:r>
              <a:rPr lang="en-US"/>
              <a:t>describe the phases of work of data modeling and their respective end products </a:t>
            </a:r>
          </a:p>
          <a:p>
            <a:r>
              <a:rPr lang="en-US"/>
              <a:t>describe the method of process modeling and its end product 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4522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D93096-5B34-4342-9326-69289CEAE4C2}" type="slidenum">
              <a:rPr lang="en-US" smtClean="0"/>
              <a:pPr/>
              <a:t>12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990600" y="1600200"/>
            <a:ext cx="8153400" cy="4495800"/>
          </a:xfrm>
        </p:spPr>
        <p:txBody>
          <a:bodyPr>
            <a:normAutofit fontScale="77500" lnSpcReduction="20000"/>
          </a:bodyPr>
          <a:lstStyle/>
          <a:p>
            <a:r>
              <a:rPr lang="en-US"/>
              <a:t>databases can be organized in different ways known as </a:t>
            </a:r>
            <a:r>
              <a:rPr lang="en-US" i="1"/>
              <a:t>database models</a:t>
            </a:r>
            <a:endParaRPr lang="en-US"/>
          </a:p>
          <a:p>
            <a:pPr lvl="1"/>
            <a:r>
              <a:rPr lang="en-US"/>
              <a:t>the three conventional database models are: </a:t>
            </a:r>
            <a:r>
              <a:rPr lang="en-US" i="1"/>
              <a:t>relational</a:t>
            </a:r>
            <a:r>
              <a:rPr lang="en-US"/>
              <a:t>, </a:t>
            </a:r>
            <a:r>
              <a:rPr lang="en-US" i="1"/>
              <a:t>network </a:t>
            </a:r>
            <a:r>
              <a:rPr lang="en-US"/>
              <a:t>and </a:t>
            </a:r>
            <a:r>
              <a:rPr lang="en-US" i="1"/>
              <a:t>hierarchical</a:t>
            </a:r>
            <a:endParaRPr lang="en-US"/>
          </a:p>
          <a:p>
            <a:pPr lvl="2"/>
            <a:r>
              <a:rPr lang="en-US"/>
              <a:t>relational --- data are organized by records in relations which resemble a table (</a:t>
            </a:r>
            <a:r>
              <a:rPr lang="en-US">
                <a:hlinkClick r:id="rId2"/>
              </a:rPr>
              <a:t>Figure 5a</a:t>
            </a:r>
            <a:r>
              <a:rPr lang="en-US"/>
              <a:t>) (See </a:t>
            </a:r>
            <a:r>
              <a:rPr lang="en-US">
                <a:hlinkClick r:id="rId3"/>
              </a:rPr>
              <a:t>Section 3.2.1</a:t>
            </a:r>
            <a:r>
              <a:rPr lang="en-US"/>
              <a:t> for further explanation)</a:t>
            </a:r>
          </a:p>
          <a:p>
            <a:pPr lvl="2"/>
            <a:r>
              <a:rPr lang="en-US"/>
              <a:t>network --- data are organized by records which are classified into record types, with 1:n pointers linking associated records (</a:t>
            </a:r>
            <a:r>
              <a:rPr lang="en-US">
                <a:hlinkClick r:id="rId2"/>
              </a:rPr>
              <a:t>Figure 5b</a:t>
            </a:r>
            <a:r>
              <a:rPr lang="en-US"/>
              <a:t>)</a:t>
            </a:r>
          </a:p>
          <a:p>
            <a:pPr lvl="2"/>
            <a:r>
              <a:rPr lang="en-US"/>
              <a:t>hierarchical --- data are organized by records on a parent-child one-to-many relations (</a:t>
            </a:r>
            <a:r>
              <a:rPr lang="en-US">
                <a:hlinkClick r:id="rId2"/>
              </a:rPr>
              <a:t>Figure 5c</a:t>
            </a:r>
            <a:r>
              <a:rPr lang="en-US"/>
              <a:t>)</a:t>
            </a:r>
          </a:p>
          <a:p>
            <a:pPr lvl="1"/>
            <a:r>
              <a:rPr lang="en-US"/>
              <a:t>the emerging database model is </a:t>
            </a:r>
            <a:r>
              <a:rPr lang="en-US" i="1"/>
              <a:t>object-oriented</a:t>
            </a:r>
            <a:endParaRPr lang="en-US"/>
          </a:p>
          <a:p>
            <a:pPr lvl="2"/>
            <a:r>
              <a:rPr lang="en-US"/>
              <a:t>data are uniquely identified as individual objects that are classified into object types or classes according to the characteristics (attributes and operations) of the object (</a:t>
            </a:r>
            <a:r>
              <a:rPr lang="en-US">
                <a:hlinkClick r:id="rId2"/>
              </a:rPr>
              <a:t>Figure 5d</a:t>
            </a:r>
            <a:r>
              <a:rPr lang="en-US"/>
              <a:t>) (See </a:t>
            </a:r>
            <a:r>
              <a:rPr lang="en-US">
                <a:hlinkClick r:id="rId3"/>
              </a:rPr>
              <a:t>Section 3.2.2</a:t>
            </a:r>
            <a:r>
              <a:rPr lang="en-US"/>
              <a:t> for further explanation)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3894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Cơ sở lý thuyết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13</a:t>
            </a:fld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9138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GIẢI QUYẾT </a:t>
            </a:r>
            <a:r>
              <a:rPr lang="en-US" smtClean="0"/>
              <a:t>BÀI </a:t>
            </a:r>
            <a:r>
              <a:rPr lang="en-US" smtClean="0"/>
              <a:t>TOÁN</a:t>
            </a:r>
            <a:endParaRPr lang="vi-V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1AD93096-5B34-4342-9326-69289CEAE4C2}" type="slidenum">
              <a:rPr lang="en-US" smtClean="0"/>
              <a:pPr/>
              <a:t>14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026" name="Picture 2" descr="http://www.google.com.vn/url?source=imglanding&amp;ct=img&amp;q=http://merlin2011graduates.com/blog/wp-content/uploads/2011/11/solution.png&amp;sa=X&amp;ei=aGr9Tu7MA8aSiQeNou2xAQ&amp;ved=0CAsQ8wc&amp;usg=AFQjCNGcOPplEFMSM8mg_N0VQ-_h29Jse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7" y="2579419"/>
            <a:ext cx="9114971" cy="4293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9735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 algn="ctr"/>
            <a:fld id="{1AD93096-5B34-4342-9326-69289CEAE4C2}" type="slidenum">
              <a:rPr lang="en-US" smtClean="0"/>
              <a:pPr algn="ctr"/>
              <a:t>15</a:t>
            </a:fld>
            <a:endParaRPr lang="en-US" sz="2400" dirty="0">
              <a:solidFill>
                <a:srgbClr val="FFFFFF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562" y="1604962"/>
            <a:ext cx="5476875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38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smtClean="0"/>
              <a:t>Tag</a:t>
            </a:r>
            <a:endParaRPr lang="vi-VN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algn="ctr"/>
            <a:fld id="{1AD93096-5B34-4342-9326-69289CEAE4C2}" type="slidenum">
              <a:rPr lang="en-US" smtClean="0"/>
              <a:pPr algn="ctr"/>
              <a:t>16</a:t>
            </a:fld>
            <a:endParaRPr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298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smtClean="0"/>
              <a:t>taxonomy</a:t>
            </a:r>
            <a:endParaRPr lang="vi-VN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algn="ctr"/>
            <a:fld id="{1AD93096-5B34-4342-9326-69289CEAE4C2}" type="slidenum">
              <a:rPr lang="en-US" smtClean="0"/>
              <a:pPr algn="ctr"/>
              <a:t>17</a:t>
            </a:fld>
            <a:endParaRPr lang="en-US" sz="2400" dirty="0">
              <a:solidFill>
                <a:srgbClr val="FFFFFF"/>
              </a:solidFill>
            </a:endParaRPr>
          </a:p>
        </p:txBody>
      </p:sp>
      <p:pic>
        <p:nvPicPr>
          <p:cNvPr id="8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204865"/>
            <a:ext cx="8028384" cy="3380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8477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Giải</a:t>
            </a:r>
            <a:r>
              <a:rPr lang="en-US" sz="3600" dirty="0" smtClean="0"/>
              <a:t> </a:t>
            </a:r>
            <a:r>
              <a:rPr lang="en-US" sz="3600" dirty="0" err="1" smtClean="0"/>
              <a:t>pháp</a:t>
            </a:r>
            <a:r>
              <a:rPr lang="en-US" sz="3600" dirty="0" smtClean="0"/>
              <a:t> so </a:t>
            </a:r>
            <a:r>
              <a:rPr lang="en-US" sz="3600" dirty="0" err="1" smtClean="0"/>
              <a:t>khớp</a:t>
            </a:r>
            <a:r>
              <a:rPr lang="en-US" sz="3600" dirty="0" smtClean="0"/>
              <a:t> </a:t>
            </a:r>
            <a:r>
              <a:rPr lang="en-US" sz="3600" dirty="0" err="1" smtClean="0"/>
              <a:t>thông</a:t>
            </a:r>
            <a:r>
              <a:rPr lang="en-US" sz="3600" dirty="0" smtClean="0"/>
              <a:t> tin</a:t>
            </a:r>
            <a:endParaRPr lang="vi-VN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18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30" y="1668112"/>
            <a:ext cx="4833393" cy="518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9248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Cây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endParaRPr lang="vi-V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19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8" y="2060848"/>
            <a:ext cx="5071823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9264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4" y="-27384"/>
            <a:ext cx="9179902" cy="60589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0" y="2062155"/>
            <a:ext cx="9144000" cy="1879848"/>
          </a:xfrm>
        </p:spPr>
        <p:txBody>
          <a:bodyPr anchor="ctr"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kiến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trúc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cổng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việc</a:t>
            </a:r>
            <a:endParaRPr lang="en-US" sz="4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-5444" y="6069023"/>
            <a:ext cx="220118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07/01/2012</a:t>
            </a:r>
          </a:p>
        </p:txBody>
      </p:sp>
      <p:pic>
        <p:nvPicPr>
          <p:cNvPr id="6" name="Picture 5" descr="logoVNbottom.wmf"/>
          <p:cNvPicPr>
            <a:picLocks noChangeAspect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lum contrast="-40000"/>
          </a:blip>
          <a:stretch>
            <a:fillRect/>
          </a:stretch>
        </p:blipFill>
        <p:spPr>
          <a:xfrm>
            <a:off x="323529" y="305063"/>
            <a:ext cx="2520281" cy="1157237"/>
          </a:xfrm>
          <a:prstGeom prst="rect">
            <a:avLst/>
          </a:prstGeom>
        </p:spPr>
      </p:pic>
      <p:sp>
        <p:nvSpPr>
          <p:cNvPr id="5" name="Rectangle 1"/>
          <p:cNvSpPr txBox="1">
            <a:spLocks/>
          </p:cNvSpPr>
          <p:nvPr/>
        </p:nvSpPr>
        <p:spPr>
          <a:xfrm>
            <a:off x="2339752" y="6031543"/>
            <a:ext cx="4806752" cy="692696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sz="44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cap="non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KHOÁ LUẬN TỐT NGHIỆP</a:t>
            </a:r>
            <a:endParaRPr lang="en-US" sz="3600" cap="none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1"/>
          <p:cNvSpPr txBox="1">
            <a:spLocks/>
          </p:cNvSpPr>
          <p:nvPr/>
        </p:nvSpPr>
        <p:spPr>
          <a:xfrm>
            <a:off x="0" y="4005064"/>
            <a:ext cx="9144000" cy="1879848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sz="4400" b="1" kern="1200" cap="all" spc="0" baseline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2200" dirty="0" smtClean="0">
                <a:effectLst/>
              </a:rPr>
              <a:t>	GIẢNG VIÊN HƯỚNG DẪN:	 TS. </a:t>
            </a:r>
            <a:r>
              <a:rPr lang="en-US" sz="2200" dirty="0" err="1" smtClean="0">
                <a:effectLst/>
              </a:rPr>
              <a:t>Trần</a:t>
            </a:r>
            <a:r>
              <a:rPr lang="en-US" sz="2200" dirty="0" smtClean="0">
                <a:effectLst/>
              </a:rPr>
              <a:t> </a:t>
            </a:r>
            <a:r>
              <a:rPr lang="en-US" sz="2200" dirty="0" err="1" smtClean="0">
                <a:effectLst/>
              </a:rPr>
              <a:t>vũ</a:t>
            </a:r>
            <a:r>
              <a:rPr lang="en-US" sz="2200" dirty="0" smtClean="0">
                <a:effectLst/>
              </a:rPr>
              <a:t> </a:t>
            </a:r>
            <a:r>
              <a:rPr lang="en-US" sz="2200" dirty="0" err="1" smtClean="0">
                <a:effectLst/>
              </a:rPr>
              <a:t>bình</a:t>
            </a:r>
            <a:endParaRPr lang="en-US" sz="2200" dirty="0" smtClean="0">
              <a:effectLst/>
            </a:endParaRPr>
          </a:p>
          <a:p>
            <a:pPr>
              <a:lnSpc>
                <a:spcPct val="150000"/>
              </a:lnSpc>
            </a:pPr>
            <a:r>
              <a:rPr lang="en-US" sz="2200" dirty="0" smtClean="0">
                <a:effectLst/>
              </a:rPr>
              <a:t>	</a:t>
            </a:r>
            <a:r>
              <a:rPr lang="en-US" sz="2200" dirty="0" err="1" smtClean="0">
                <a:effectLst/>
              </a:rPr>
              <a:t>Sinh</a:t>
            </a:r>
            <a:r>
              <a:rPr lang="en-US" sz="2200" dirty="0" smtClean="0">
                <a:effectLst/>
              </a:rPr>
              <a:t> </a:t>
            </a:r>
            <a:r>
              <a:rPr lang="en-US" sz="2200" dirty="0" err="1" smtClean="0">
                <a:effectLst/>
              </a:rPr>
              <a:t>viên</a:t>
            </a:r>
            <a:r>
              <a:rPr lang="en-US" sz="2200" dirty="0" smtClean="0">
                <a:effectLst/>
              </a:rPr>
              <a:t> </a:t>
            </a:r>
            <a:r>
              <a:rPr lang="en-US" sz="2200" dirty="0" err="1" smtClean="0">
                <a:effectLst/>
              </a:rPr>
              <a:t>thực</a:t>
            </a:r>
            <a:r>
              <a:rPr lang="en-US" sz="2200" dirty="0" smtClean="0">
                <a:effectLst/>
              </a:rPr>
              <a:t> </a:t>
            </a:r>
            <a:r>
              <a:rPr lang="en-US" sz="2200" dirty="0" err="1" smtClean="0">
                <a:effectLst/>
              </a:rPr>
              <a:t>hiện</a:t>
            </a:r>
            <a:r>
              <a:rPr lang="en-US" sz="2200" dirty="0" smtClean="0">
                <a:effectLst/>
              </a:rPr>
              <a:t>:	</a:t>
            </a:r>
            <a:r>
              <a:rPr lang="en-US" sz="2200" dirty="0" err="1" smtClean="0">
                <a:effectLst/>
              </a:rPr>
              <a:t>lê</a:t>
            </a:r>
            <a:r>
              <a:rPr lang="en-US" sz="2200" dirty="0" smtClean="0">
                <a:effectLst/>
              </a:rPr>
              <a:t> </a:t>
            </a:r>
            <a:r>
              <a:rPr lang="en-US" sz="2200" dirty="0" err="1" smtClean="0">
                <a:effectLst/>
              </a:rPr>
              <a:t>trung</a:t>
            </a:r>
            <a:r>
              <a:rPr lang="en-US" sz="2200" dirty="0" smtClean="0">
                <a:effectLst/>
              </a:rPr>
              <a:t> </a:t>
            </a:r>
            <a:r>
              <a:rPr lang="en-US" sz="2200" dirty="0" err="1" smtClean="0">
                <a:effectLst/>
              </a:rPr>
              <a:t>hiếu</a:t>
            </a:r>
            <a:endParaRPr lang="en-US" sz="2200" dirty="0" smtClean="0">
              <a:effectLst/>
            </a:endParaRPr>
          </a:p>
          <a:p>
            <a:pPr>
              <a:lnSpc>
                <a:spcPct val="150000"/>
              </a:lnSpc>
            </a:pPr>
            <a:r>
              <a:rPr lang="en-US" sz="2200" dirty="0" smtClean="0">
                <a:effectLst/>
              </a:rPr>
              <a:t>					</a:t>
            </a:r>
            <a:r>
              <a:rPr lang="en-US" sz="2200" dirty="0" err="1" smtClean="0">
                <a:effectLst/>
              </a:rPr>
              <a:t>Phùng</a:t>
            </a:r>
            <a:r>
              <a:rPr lang="en-US" sz="2200" dirty="0" smtClean="0">
                <a:effectLst/>
              </a:rPr>
              <a:t> </a:t>
            </a:r>
            <a:r>
              <a:rPr lang="en-US" sz="2200" dirty="0" err="1" smtClean="0">
                <a:effectLst/>
              </a:rPr>
              <a:t>chí</a:t>
            </a:r>
            <a:r>
              <a:rPr lang="en-US" sz="2200" dirty="0" smtClean="0">
                <a:effectLst/>
              </a:rPr>
              <a:t> </a:t>
            </a:r>
            <a:r>
              <a:rPr lang="en-US" sz="2200" dirty="0" err="1" smtClean="0">
                <a:effectLst/>
              </a:rPr>
              <a:t>nguyên</a:t>
            </a:r>
            <a:endParaRPr lang="en-US" sz="2200" dirty="0" smtClean="0">
              <a:effectLst/>
            </a:endParaRPr>
          </a:p>
          <a:p>
            <a:pPr>
              <a:lnSpc>
                <a:spcPct val="150000"/>
              </a:lnSpc>
            </a:pPr>
            <a:r>
              <a:rPr lang="en-US" sz="2200" dirty="0" smtClean="0">
                <a:effectLst/>
              </a:rPr>
              <a:t>					</a:t>
            </a:r>
            <a:r>
              <a:rPr lang="en-US" sz="2200" dirty="0" err="1" smtClean="0">
                <a:effectLst/>
              </a:rPr>
              <a:t>Lê</a:t>
            </a:r>
            <a:r>
              <a:rPr lang="en-US" sz="2200" dirty="0" smtClean="0">
                <a:effectLst/>
              </a:rPr>
              <a:t> </a:t>
            </a:r>
            <a:r>
              <a:rPr lang="en-US" sz="2200" dirty="0" err="1" smtClean="0">
                <a:effectLst/>
              </a:rPr>
              <a:t>dương</a:t>
            </a:r>
            <a:r>
              <a:rPr lang="en-US" sz="2200" dirty="0" smtClean="0">
                <a:effectLst/>
              </a:rPr>
              <a:t> </a:t>
            </a:r>
            <a:r>
              <a:rPr lang="en-US" sz="2200" dirty="0" err="1" smtClean="0">
                <a:effectLst/>
              </a:rPr>
              <a:t>công</a:t>
            </a:r>
            <a:r>
              <a:rPr lang="en-US" sz="2200" dirty="0" smtClean="0">
                <a:effectLst/>
              </a:rPr>
              <a:t> </a:t>
            </a:r>
            <a:r>
              <a:rPr lang="en-US" sz="2200" dirty="0" err="1" smtClean="0">
                <a:effectLst/>
              </a:rPr>
              <a:t>phúc</a:t>
            </a:r>
            <a:endParaRPr lang="en-US" sz="2200" dirty="0" smtClean="0"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1820" y="1628800"/>
            <a:ext cx="4949506" cy="4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Cây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endParaRPr lang="vi-V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20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8617" y="3434241"/>
            <a:ext cx="148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Main Server</a:t>
            </a:r>
            <a:endParaRPr lang="vi-VN" dirty="0"/>
          </a:p>
        </p:txBody>
      </p:sp>
      <p:pic>
        <p:nvPicPr>
          <p:cNvPr id="7174" name="Picture 6" descr="http://www.google.com.vn/url?source=imglanding&amp;ct=img&amp;q=http://www.gas-thailand.com/network/Server.png&amp;sa=X&amp;ei=O1oFT-i9OMaTiQfDmY2bAQ&amp;ved=0CAwQ8wc4LA&amp;usg=AFQjCNEBLZ2Bt7DGjK2-SFXlMYfXHP9KP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433" y="1912672"/>
            <a:ext cx="994281" cy="1362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214648" y="3434238"/>
            <a:ext cx="2412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Pivot Storage Server</a:t>
            </a:r>
            <a:endParaRPr lang="vi-VN" dirty="0"/>
          </a:p>
        </p:txBody>
      </p:sp>
      <p:pic>
        <p:nvPicPr>
          <p:cNvPr id="11" name="Picture 6" descr="http://www.google.com.vn/url?source=imglanding&amp;ct=img&amp;q=http://www.gas-thailand.com/network/Server.png&amp;sa=X&amp;ei=O1oFT-i9OMaTiQfDmY2bAQ&amp;ved=0CAwQ8wc4LA&amp;usg=AFQjCNEBLZ2Bt7DGjK2-SFXlMYfXHP9KP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30" y="1912672"/>
            <a:ext cx="994281" cy="1362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366551" y="3434238"/>
            <a:ext cx="2013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Analysis Services</a:t>
            </a:r>
            <a:endParaRPr lang="vi-VN" dirty="0"/>
          </a:p>
        </p:txBody>
      </p:sp>
      <p:pic>
        <p:nvPicPr>
          <p:cNvPr id="13" name="Picture 6" descr="http://www.google.com.vn/url?source=imglanding&amp;ct=img&amp;q=http://www.gas-thailand.com/network/Server.png&amp;sa=X&amp;ei=O1oFT-i9OMaTiQfDmY2bAQ&amp;ved=0CAwQ8wc4LA&amp;usg=AFQjCNEBLZ2Bt7DGjK2-SFXlMYfXHP9KP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8" y="1912671"/>
            <a:ext cx="994281" cy="1362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ight Arrow 6"/>
          <p:cNvSpPr/>
          <p:nvPr/>
        </p:nvSpPr>
        <p:spPr>
          <a:xfrm>
            <a:off x="2123728" y="2593685"/>
            <a:ext cx="1656184" cy="3312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5" name="Right Arrow 14"/>
          <p:cNvSpPr/>
          <p:nvPr/>
        </p:nvSpPr>
        <p:spPr>
          <a:xfrm>
            <a:off x="5076056" y="2580770"/>
            <a:ext cx="1656184" cy="3312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" name="U-Turn Arrow 8"/>
          <p:cNvSpPr/>
          <p:nvPr/>
        </p:nvSpPr>
        <p:spPr>
          <a:xfrm rot="10800000">
            <a:off x="1224894" y="3803572"/>
            <a:ext cx="6148502" cy="633539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pic>
        <p:nvPicPr>
          <p:cNvPr id="7176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6735" y="5013176"/>
            <a:ext cx="5316537" cy="112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8518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25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75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250"/>
                            </p:stCondLst>
                            <p:childTnLst>
                              <p:par>
                                <p:cTn id="3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25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0" grpId="1"/>
      <p:bldP spid="12" grpId="0"/>
      <p:bldP spid="12" grpId="1"/>
      <p:bldP spid="7" grpId="0" animBg="1"/>
      <p:bldP spid="7" grpId="1" animBg="1"/>
      <p:bldP spid="15" grpId="0" animBg="1"/>
      <p:bldP spid="15" grpId="1" animBg="1"/>
      <p:bldP spid="9" grpId="0" animBg="1"/>
      <p:bldP spid="9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endParaRPr lang="vi-V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21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thuyết</a:t>
            </a:r>
            <a:r>
              <a:rPr lang="en-US" dirty="0" smtClean="0"/>
              <a:t>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 dc </a:t>
            </a: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90145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cổng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JobZoom</a:t>
            </a:r>
            <a:r>
              <a:rPr lang="en-US" dirty="0" smtClean="0"/>
              <a:t> framework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nói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.</a:t>
            </a:r>
            <a:endParaRPr lang="vi-V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JobZoom</a:t>
            </a:r>
            <a:r>
              <a:rPr lang="en-US" dirty="0" smtClean="0"/>
              <a:t> framework</a:t>
            </a:r>
            <a:endParaRPr lang="vi-V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1AD93096-5B34-4342-9326-69289CEAE4C2}" type="slidenum">
              <a:rPr lang="en-US" smtClean="0"/>
              <a:pPr/>
              <a:t>22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900" t="16354" r="8923" b="16880"/>
          <a:stretch/>
        </p:blipFill>
        <p:spPr bwMode="auto">
          <a:xfrm>
            <a:off x="6156176" y="476673"/>
            <a:ext cx="2448272" cy="142046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0" name="Picture 2" descr="http://www.google.com.vn/url?source=imglanding&amp;ct=img&amp;q=http://www.newea.org/Portals/6/images/JobHunting_iStock_000005682045XSmall.jpg&amp;sa=X&amp;ei=BnP9TuaWCIaziQeLifitAQ&amp;ved=0CAwQ8wc&amp;usg=AFQjCNGWD101b2jPI-pOsxPMtfVMMGhSfw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038"/>
          <a:stretch/>
        </p:blipFill>
        <p:spPr bwMode="auto">
          <a:xfrm>
            <a:off x="1410072" y="4287565"/>
            <a:ext cx="3810000" cy="2542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37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endParaRPr lang="vi-V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23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3076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972783" y="-337513"/>
            <a:ext cx="5183923" cy="9031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357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mapping</a:t>
            </a:r>
            <a:endParaRPr lang="vi-VN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algn="ctr"/>
            <a:fld id="{1AD93096-5B34-4342-9326-69289CEAE4C2}" type="slidenum">
              <a:rPr lang="en-US" smtClean="0"/>
              <a:pPr algn="ctr"/>
              <a:t>24</a:t>
            </a:fld>
            <a:endParaRPr lang="en-US" sz="2400" dirty="0">
              <a:solidFill>
                <a:srgbClr val="FFFFFF"/>
              </a:solidFill>
            </a:endParaRPr>
          </a:p>
        </p:txBody>
      </p: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249556"/>
            <a:ext cx="4561790" cy="2697945"/>
          </a:xfrm>
          <a:prstGeom prst="rect">
            <a:avLst/>
          </a:prstGeom>
          <a:noFill/>
        </p:spPr>
      </p:pic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350" y="1513812"/>
            <a:ext cx="6249058" cy="348653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9353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Tổ</a:t>
            </a:r>
            <a:r>
              <a:rPr lang="en-US" sz="3600" dirty="0" smtClean="0"/>
              <a:t> </a:t>
            </a:r>
            <a:r>
              <a:rPr lang="en-US" sz="3600" dirty="0" err="1" smtClean="0"/>
              <a:t>chức</a:t>
            </a:r>
            <a:r>
              <a:rPr lang="en-US" sz="3600" dirty="0" smtClean="0"/>
              <a:t> </a:t>
            </a:r>
            <a:r>
              <a:rPr lang="en-US" sz="3600" dirty="0" err="1" smtClean="0"/>
              <a:t>và</a:t>
            </a:r>
            <a:r>
              <a:rPr lang="en-US" sz="3600" dirty="0" smtClean="0"/>
              <a:t> </a:t>
            </a:r>
            <a:r>
              <a:rPr lang="en-US" sz="3600" dirty="0" err="1" smtClean="0"/>
              <a:t>lưu</a:t>
            </a:r>
            <a:r>
              <a:rPr lang="en-US" sz="3600" dirty="0" smtClean="0"/>
              <a:t> </a:t>
            </a:r>
            <a:r>
              <a:rPr lang="en-US" sz="3600" dirty="0" err="1" smtClean="0"/>
              <a:t>trữ</a:t>
            </a:r>
            <a:r>
              <a:rPr lang="en-US" sz="3600" dirty="0" smtClean="0"/>
              <a:t> </a:t>
            </a:r>
            <a:r>
              <a:rPr lang="en-US" sz="3600" dirty="0" err="1" smtClean="0"/>
              <a:t>thông</a:t>
            </a:r>
            <a:r>
              <a:rPr lang="en-US" sz="3600" dirty="0" smtClean="0"/>
              <a:t> tin</a:t>
            </a:r>
            <a:endParaRPr lang="vi-VN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25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78130"/>
            <a:ext cx="8136904" cy="5279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548" y="4997539"/>
            <a:ext cx="721204" cy="721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49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err="1" smtClean="0"/>
              <a:t>Hệ</a:t>
            </a:r>
            <a:r>
              <a:rPr lang="en-US" sz="2800" dirty="0" smtClean="0"/>
              <a:t> </a:t>
            </a:r>
            <a:r>
              <a:rPr lang="en-US" sz="2800" dirty="0" err="1" smtClean="0"/>
              <a:t>thống</a:t>
            </a:r>
            <a:r>
              <a:rPr lang="en-US" sz="2800" dirty="0" smtClean="0"/>
              <a:t> so </a:t>
            </a:r>
            <a:r>
              <a:rPr lang="en-US" sz="2800" dirty="0" err="1" smtClean="0"/>
              <a:t>khớp</a:t>
            </a:r>
            <a:r>
              <a:rPr lang="en-US" sz="2800" dirty="0" smtClean="0"/>
              <a:t> – matching tool</a:t>
            </a:r>
            <a:endParaRPr lang="vi-VN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26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" y="-18466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506455"/>
              </p:ext>
            </p:extLst>
          </p:nvPr>
        </p:nvGraphicFramePr>
        <p:xfrm>
          <a:off x="2276475" y="1657349"/>
          <a:ext cx="4591050" cy="52006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name="Visio" r:id="rId3" imgW="5596684" imgH="6352347" progId="Visio.Drawing.11">
                  <p:embed/>
                </p:oleObj>
              </mc:Choice>
              <mc:Fallback>
                <p:oleObj name="Visio" r:id="rId3" imgW="5596684" imgH="6352347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6475" y="1657349"/>
                        <a:ext cx="4591050" cy="52006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3987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Data mining engine</a:t>
            </a:r>
            <a:endParaRPr lang="vi-VN" sz="4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27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628800"/>
            <a:ext cx="5184576" cy="4985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062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endParaRPr lang="vi-V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1AD93096-5B34-4342-9326-69289CEAE4C2}" type="slidenum">
              <a:rPr lang="en-US" smtClean="0"/>
              <a:pPr/>
              <a:t>28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7" name="Picture 4" descr="http://www.google.com.vn/url?source=imglanding&amp;ct=img&amp;q=http://blog.cachinko.com/blog/wp-content/uploads/2011/01/21-networking-300x300.jpg&amp;sa=X&amp;ei=ynX9TqGeKYfUmAWc-Zi6Ag&amp;ved=0CAsQ8wc4Kw&amp;usg=AFQjCNGJnaVVfiNiB9JXRymc0aBCRk8K6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8" y="2609293"/>
            <a:ext cx="4132075" cy="413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073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KẾT QUẢ ĐẠT ĐƯỢC</a:t>
            </a:r>
            <a:endParaRPr lang="vi-V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29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6753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2963"/>
          <a:stretch/>
        </p:blipFill>
        <p:spPr bwMode="auto">
          <a:xfrm>
            <a:off x="-12825" y="0"/>
            <a:ext cx="9144001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Agenda</a:t>
            </a:r>
            <a:endParaRPr lang="vi-VN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3</a:t>
            </a:fld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875041763"/>
              </p:ext>
            </p:extLst>
          </p:nvPr>
        </p:nvGraphicFramePr>
        <p:xfrm>
          <a:off x="683568" y="1397000"/>
          <a:ext cx="7776864" cy="5056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34818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Đánh giá</a:t>
            </a:r>
            <a:endParaRPr lang="vi-V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4968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hạn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endParaRPr lang="vi-V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31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1379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DEMONSTRATION</a:t>
            </a:r>
            <a:endParaRPr lang="vi-V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1AD93096-5B34-4342-9326-69289CEAE4C2}" type="slidenum">
              <a:rPr lang="en-US" smtClean="0"/>
              <a:pPr/>
              <a:t>32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86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 &amp; A</a:t>
            </a:r>
            <a:endParaRPr lang="vi-V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1AD93096-5B34-4342-9326-69289CEAE4C2}" type="slidenum">
              <a:rPr lang="en-US" smtClean="0"/>
              <a:pPr/>
              <a:t>33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369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543800" cy="685800"/>
          </a:xfrm>
        </p:spPr>
        <p:txBody>
          <a:bodyPr>
            <a:normAutofit/>
          </a:bodyPr>
          <a:lstStyle/>
          <a:p>
            <a:r>
              <a:rPr lang="en-US" dirty="0" smtClean="0"/>
              <a:t>THANKS FOR YOUR ATTENTION!</a:t>
            </a:r>
            <a:endParaRPr lang="vi-V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1AD93096-5B34-4342-9326-69289CEAE4C2}" type="slidenum">
              <a:rPr lang="en-US" smtClean="0"/>
              <a:pPr/>
              <a:t>34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0" name="Picture 2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40" b="5040"/>
          <a:stretch>
            <a:fillRect/>
          </a:stretch>
        </p:blipFill>
        <p:spPr bwMode="auto">
          <a:xfrm>
            <a:off x="1560576" y="84184"/>
            <a:ext cx="7583424" cy="4568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015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endParaRPr lang="vi-V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1AD93096-5B34-4342-9326-69289CEAE4C2}" type="slidenum">
              <a:rPr lang="en-US" smtClean="0"/>
              <a:pPr/>
              <a:t>4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0242" name="Picture 2" descr="http://www.google.com.vn/url?source=imglanding&amp;ct=img&amp;q=http://blogs.msdn.com/blogfiles/willy-peter_schaub/WindowsLiveWriter/Aproblemhasbeenencounteredwhileloadingt_898F/CLIPART_OF_10873_SM_2.jpg&amp;sa=X&amp;ei=-F4FT_bDFoSbiQftvYXPAQ&amp;ved=0CAwQ8wc43QE&amp;usg=AFQjCNFaqnaVQMZhUCnPgJ-5uXSoHDa57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866797"/>
            <a:ext cx="3312368" cy="2659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764114"/>
            <a:ext cx="4067944" cy="380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504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#1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algn="ctr"/>
            <a:fld id="{1AD93096-5B34-4342-9326-69289CEAE4C2}" type="slidenum">
              <a:rPr lang="en-US" smtClean="0"/>
              <a:pPr algn="ctr"/>
              <a:t>5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>
                <a:hlinkClick r:id="rId2" action="ppaction://hlinksldjump"/>
              </a:rPr>
              <a:t>Phần mềm nghiệp vụ về tìm kiếm và so khớp thông tin (bán hàng, tìm bạn, tìm việc…)</a:t>
            </a:r>
            <a:endParaRPr lang="en-US" smtClean="0"/>
          </a:p>
          <a:p>
            <a:r>
              <a:rPr lang="en-US" smtClean="0">
                <a:hlinkClick r:id="rId3" action="ppaction://hlinksldjump"/>
              </a:rPr>
              <a:t>Tổ chức và lưu trữ thông tin đa dạng</a:t>
            </a:r>
            <a:endParaRPr lang="en-US" dirty="0" smtClean="0"/>
          </a:p>
          <a:p>
            <a:r>
              <a:rPr lang="en-US" dirty="0" err="1"/>
              <a:t>P</a:t>
            </a:r>
            <a:r>
              <a:rPr lang="en-US" dirty="0" err="1" smtClean="0"/>
              <a:t>hụ</a:t>
            </a:r>
            <a:r>
              <a:rPr lang="en-US" dirty="0" smtClean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thù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/>
              <a:t>chiến</a:t>
            </a:r>
            <a:r>
              <a:rPr lang="en-US" dirty="0"/>
              <a:t> </a:t>
            </a:r>
            <a:r>
              <a:rPr lang="en-US" dirty="0" err="1"/>
              <a:t>lược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nhà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err="1"/>
              <a:t>mềm</a:t>
            </a:r>
            <a:r>
              <a:rPr lang="en-US" smtClean="0"/>
              <a:t>.</a:t>
            </a:r>
            <a:endParaRPr lang="en-US" u="sng" smtClean="0"/>
          </a:p>
          <a:p>
            <a:endParaRPr lang="en-US" u="sng"/>
          </a:p>
          <a:p>
            <a:pPr>
              <a:buFont typeface="Symbol"/>
              <a:buChar char="Þ"/>
            </a:pPr>
            <a:r>
              <a:rPr lang="en-US" smtClean="0"/>
              <a:t>Làm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err="1"/>
              <a:t>một</a:t>
            </a:r>
            <a:r>
              <a:rPr lang="en-US"/>
              <a:t> </a:t>
            </a:r>
            <a:r>
              <a:rPr lang="en-US" b="1" smtClean="0"/>
              <a:t>kiến trúc phần mềm</a:t>
            </a:r>
            <a:r>
              <a:rPr lang="en-US" smtClean="0"/>
              <a:t> </a:t>
            </a:r>
            <a:r>
              <a:rPr lang="en-US" b="1" smtClean="0"/>
              <a:t>chung</a:t>
            </a:r>
            <a:r>
              <a:rPr lang="en-US" smtClean="0"/>
              <a:t> c</a:t>
            </a:r>
            <a:r>
              <a:rPr lang="en-US" smtClean="0"/>
              <a:t>ó thể </a:t>
            </a:r>
            <a:r>
              <a:rPr lang="en-US" i="1" smtClean="0">
                <a:solidFill>
                  <a:srgbClr val="FFC000"/>
                </a:solidFill>
              </a:rPr>
              <a:t>áp dụng linh hoạt </a:t>
            </a:r>
            <a:r>
              <a:rPr lang="en-US" smtClean="0"/>
              <a:t>cho nhiều sản phầm phần mềm đáp ứng nghiệp vụ </a:t>
            </a:r>
            <a:r>
              <a:rPr lang="en-US" i="1" smtClean="0">
                <a:solidFill>
                  <a:srgbClr val="FFC000"/>
                </a:solidFill>
              </a:rPr>
              <a:t>tìm kiếm và so khớp thông tin</a:t>
            </a:r>
            <a:endParaRPr lang="en-US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71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D93096-5B34-4342-9326-69289CEAE4C2}" type="slidenum">
              <a:rPr lang="en-US" smtClean="0"/>
              <a:pPr/>
              <a:t>6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76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D93096-5B34-4342-9326-69289CEAE4C2}" type="slidenum">
              <a:rPr lang="en-US" smtClean="0"/>
              <a:pPr/>
              <a:t>7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881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#2</a:t>
            </a:r>
            <a:endParaRPr lang="vi-V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8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So </a:t>
            </a:r>
            <a:r>
              <a:rPr lang="en-US" dirty="0" err="1" smtClean="0"/>
              <a:t>sánh</a:t>
            </a:r>
            <a:r>
              <a:rPr lang="en-US" dirty="0" smtClean="0"/>
              <a:t> </a:t>
            </a:r>
            <a:r>
              <a:rPr lang="en-US" dirty="0" err="1" smtClean="0"/>
              <a:t>mức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.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410786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Bài toán kiến </a:t>
            </a:r>
            <a:r>
              <a:rPr lang="en-US"/>
              <a:t>trúc </a:t>
            </a:r>
            <a:r>
              <a:rPr lang="en-US" smtClean="0"/>
              <a:t>#3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9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Khai thác dữ liệu (data mining) giúp đưa ra thông tin hữu ích, thông tin mang tính quyết định.</a:t>
            </a:r>
          </a:p>
          <a:p>
            <a:pPr>
              <a:buFont typeface="Symbol"/>
              <a:buChar char="Þ"/>
            </a:pPr>
            <a:r>
              <a:rPr lang="en-US" smtClean="0"/>
              <a:t>Sử dụng kiến trúc tổ chức thông tin linh hoạt trên, làm thế nào cung cấp giải pháp hỗ trợ khai thác dữ liệu?</a:t>
            </a:r>
          </a:p>
        </p:txBody>
      </p:sp>
    </p:spTree>
    <p:extLst>
      <p:ext uri="{BB962C8B-B14F-4D97-AF65-F5344CB8AC3E}">
        <p14:creationId xmlns:p14="http://schemas.microsoft.com/office/powerpoint/2010/main" val="88949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KHCN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KHCN</Template>
  <TotalTime>0</TotalTime>
  <Words>566</Words>
  <Application>Microsoft Office PowerPoint</Application>
  <PresentationFormat>On-screen Show (4:3)</PresentationFormat>
  <Paragraphs>120</Paragraphs>
  <Slides>34</Slides>
  <Notes>2</Notes>
  <HiddenSlides>4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6" baseType="lpstr">
      <vt:lpstr>KHCN</vt:lpstr>
      <vt:lpstr>Visio</vt:lpstr>
      <vt:lpstr>PowerPoint Presentation</vt:lpstr>
      <vt:lpstr>Xây dựng kiến trúc cổng thông tin tìm việc</vt:lpstr>
      <vt:lpstr>Agenda</vt:lpstr>
      <vt:lpstr>Bài toán kiến trúc</vt:lpstr>
      <vt:lpstr>Bài toán kiến trúc #1</vt:lpstr>
      <vt:lpstr>PowerPoint Presentation</vt:lpstr>
      <vt:lpstr>PowerPoint Presentation</vt:lpstr>
      <vt:lpstr>Bài toán kiến trúc #2</vt:lpstr>
      <vt:lpstr>Bài toán kiến trúc #3</vt:lpstr>
      <vt:lpstr>PowerPoint Presentation</vt:lpstr>
      <vt:lpstr>PowerPoint Presentation</vt:lpstr>
      <vt:lpstr>PowerPoint Presentation</vt:lpstr>
      <vt:lpstr>Cơ sở lý thuyết</vt:lpstr>
      <vt:lpstr>GIẢI QUYẾT BÀI TOÁN</vt:lpstr>
      <vt:lpstr>PowerPoint Presentation</vt:lpstr>
      <vt:lpstr>Tag</vt:lpstr>
      <vt:lpstr>taxonomy</vt:lpstr>
      <vt:lpstr>Giải pháp so khớp thông tin</vt:lpstr>
      <vt:lpstr>Cây quyết định</vt:lpstr>
      <vt:lpstr>Cây quyết định</vt:lpstr>
      <vt:lpstr>Kiến trúc phần mềm</vt:lpstr>
      <vt:lpstr>JobZoom framework</vt:lpstr>
      <vt:lpstr>Kiến trúc tổng quan</vt:lpstr>
      <vt:lpstr>mapping</vt:lpstr>
      <vt:lpstr>Tổ chức và lưu trữ thông tin</vt:lpstr>
      <vt:lpstr>Hệ thống so khớp – matching tool</vt:lpstr>
      <vt:lpstr>Data mining engine</vt:lpstr>
      <vt:lpstr>Kết luận</vt:lpstr>
      <vt:lpstr>KẾT QUẢ ĐẠT ĐƯỢC</vt:lpstr>
      <vt:lpstr>Đánh giá</vt:lpstr>
      <vt:lpstr>Những hạn chế</vt:lpstr>
      <vt:lpstr>DEMONSTRATION</vt:lpstr>
      <vt:lpstr>Q &amp; A</vt:lpstr>
      <vt:lpstr>THANKS FOR YOUR ATTENTION!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2009-08-05T01:53:13Z</dcterms:created>
  <dcterms:modified xsi:type="dcterms:W3CDTF">2012-01-05T22:48:01Z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TC103524801033</vt:lpwstr>
  </property>
</Properties>
</file>