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56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70" r:id="rId12"/>
    <p:sldId id="269" r:id="rId13"/>
    <p:sldId id="271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38" autoAdjust="0"/>
  </p:normalViewPr>
  <p:slideViewPr>
    <p:cSldViewPr snapToGrid="0">
      <p:cViewPr varScale="1">
        <p:scale>
          <a:sx n="65" d="100"/>
          <a:sy n="65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4E641-A7D6-4BFC-BD50-72EA6C25BE93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8E1AB-9980-4D53-9055-86DB313B16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30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Meta-analysis is a statistical tool for estimating the mean and variance of underlying population effects from a collection of empirical studies addressing ostensibly the same research question.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8E1AB-9980-4D53-9055-86DB313B16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18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PRISMA – Preferred Reporting Items for Systematic reviews and Meta-Analysis, which is a set of guidelines and standards for reporting systematic review and meta-analysis in medical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8E1AB-9980-4D53-9055-86DB313B161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02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8E1AB-9980-4D53-9055-86DB313B16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88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8E1AB-9980-4D53-9055-86DB313B16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38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8E1AB-9980-4D53-9055-86DB313B161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00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Web of science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8E1AB-9980-4D53-9055-86DB313B16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29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C160-F542-ADC6-1715-A78EE080A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6F66B-6B2E-A349-3384-026B6CCE1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6ECD-D90E-AD33-0AEF-28697901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D5A-24F3-4EA5-A68D-B3EE5D791A81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AEC7-BBA9-B7F5-C065-08D0A771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EC87-86B6-E255-ECC8-13A1629B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5500-37A8-4245-9DAC-F4AE96684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34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EAE8-4512-BD8F-9645-11BE729F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A2011-04A8-C6B7-EB6F-F7427DE33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AAEF-C2F5-7F31-A675-28084A0C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D5A-24F3-4EA5-A68D-B3EE5D791A81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019C-BC48-9DC7-AC61-90A94792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51ED3-73BD-0518-5E56-31870792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5500-37A8-4245-9DAC-F4AE96684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46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49572-1F90-B896-7A39-17AD93862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AAC51-5CE5-D63C-07E6-E441B50B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A9E6-9934-7D90-C348-2E59F110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D5A-24F3-4EA5-A68D-B3EE5D791A81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573D-6669-C4E6-BE57-A7C1688A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5B43-5990-95A6-108D-C047455D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5500-37A8-4245-9DAC-F4AE96684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88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91CE-EDD7-0808-29B5-E396DEFB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F655-D781-C8A3-7DCA-F18B352F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90949-7AFC-F158-9451-2A1283AF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D5A-24F3-4EA5-A68D-B3EE5D791A81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1D29-1167-8CE8-B7DB-680DE69D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6D0-39D6-14D8-E570-4D198986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5500-37A8-4245-9DAC-F4AE96684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07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D73E-17FE-BE93-3CBC-2F406AD9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076F8-798E-A31E-061B-24D007A9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77269-661E-E4DD-BAAA-4D3C8DD3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D5A-24F3-4EA5-A68D-B3EE5D791A81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09194-E058-EC3F-B57F-B76F5A95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FB08C-169C-8542-1DB1-C0C49244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5500-37A8-4245-9DAC-F4AE96684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15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D6A4-3B19-81AA-9598-84A70A41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1A8C-28B0-07A9-45DE-72EE5C173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BE68C-36C8-A3C9-8ACD-E43E3C449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47645-D6A8-86A0-9917-677D3AD2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D5A-24F3-4EA5-A68D-B3EE5D791A81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6E3C8-8BD3-3C5D-F48E-BE25A563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61283-0C96-F933-59A0-5DE70DF6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5500-37A8-4245-9DAC-F4AE96684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02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7CEE-2326-1D9C-DCF8-BE428CB0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8F535-44B8-5DE9-BBE9-6A01317B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BB0D1-A974-8164-EE19-7467CDFBD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86D7-EA82-F578-60E6-57FC08DD1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7B0B5-EA86-A1BE-DA0D-5C6AC36F9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99CF-AA66-31B6-2C01-55AB00A2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D5A-24F3-4EA5-A68D-B3EE5D791A81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00883-19E5-4A19-12C0-39D588A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0F24F-4A79-EC00-2EA1-8D508870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5500-37A8-4245-9DAC-F4AE96684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44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F48-7AD9-1F8C-0664-8B26D409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D1E4-DE10-3BBA-D78C-2C10A194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D5A-24F3-4EA5-A68D-B3EE5D791A81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485EE-8FA7-6317-41C1-005A31CB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87751-E1DE-B3E8-A266-1A0F27EA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5500-37A8-4245-9DAC-F4AE96684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77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48E9A-C233-24BB-2A4D-FFA5CF42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D5A-24F3-4EA5-A68D-B3EE5D791A81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6C24-2ED4-2481-931A-04281CA0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EEE6B-9E0F-32D7-68FA-658B6DFB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5500-37A8-4245-9DAC-F4AE96684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17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82C4-D85F-3FFD-842D-EDD62295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91D4-6287-B4FE-124E-2582397A0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D4AB1-C9F9-4A45-1E46-86B3373A1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55C1A-D323-86FE-C99A-7777FF9C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D5A-24F3-4EA5-A68D-B3EE5D791A81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43E8C-63C5-5A30-4148-40866284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43AD4-4E36-A33E-8144-616E003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5500-37A8-4245-9DAC-F4AE96684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89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E851-8864-03E4-2F11-4BBD1C6D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7C588-4077-3543-F511-E5DACD1B2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2EC2B-881E-4CAB-01C6-DC1769E55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9FAB8-05A3-D43E-E9CE-FD62132B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D5A-24F3-4EA5-A68D-B3EE5D791A81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5B2F-6BE6-1D97-58CB-298A8A6E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18DD8-0D98-CF1D-DAEA-AF512653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5500-37A8-4245-9DAC-F4AE96684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66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9E694-AB76-8282-D83F-72540322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ADBD4-50F9-A70F-7E54-17D1C2BFD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BA15-ED21-E3F8-0303-B45929000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6BCD5A-24F3-4EA5-A68D-B3EE5D791A81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451F-C464-4DE9-DA33-B235B2DBF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1EA8A-4DA1-1F34-B29A-DA851AB1B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45500-37A8-4245-9DAC-F4AE96684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7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B459-BE7D-2168-10FD-47FFD1B6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7490"/>
          </a:xfrm>
        </p:spPr>
        <p:txBody>
          <a:bodyPr/>
          <a:lstStyle/>
          <a:p>
            <a:pPr algn="ctr"/>
            <a:r>
              <a:rPr lang="en-CA" b="1" dirty="0"/>
              <a:t>Meta-Analysis Method Summary </a:t>
            </a:r>
          </a:p>
        </p:txBody>
      </p:sp>
    </p:spTree>
    <p:extLst>
      <p:ext uri="{BB962C8B-B14F-4D97-AF65-F5344CB8AC3E}">
        <p14:creationId xmlns:p14="http://schemas.microsoft.com/office/powerpoint/2010/main" val="21983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6055-A6FB-134A-DC0D-D6D13145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Meta-analysis using IPD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F5FE-BCE9-A707-B137-6E6CB3D9B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Potential advantages</a:t>
            </a:r>
          </a:p>
          <a:p>
            <a:pPr lvl="1"/>
            <a:r>
              <a:rPr lang="en-CA" dirty="0"/>
              <a:t>Use consistent inclusion and exclusion </a:t>
            </a:r>
            <a:r>
              <a:rPr lang="en-CA" dirty="0" err="1"/>
              <a:t>citeria</a:t>
            </a:r>
            <a:r>
              <a:rPr lang="en-CA" dirty="0"/>
              <a:t> across studies and if appropriate reinstate individuals into the analysis who were original excluded</a:t>
            </a:r>
          </a:p>
          <a:p>
            <a:pPr lvl="1"/>
            <a:r>
              <a:rPr lang="en-CA" dirty="0"/>
              <a:t>Observe and account for missing data at the individual level</a:t>
            </a:r>
          </a:p>
          <a:p>
            <a:pPr lvl="1"/>
            <a:r>
              <a:rPr lang="en-CA" dirty="0"/>
              <a:t>Verify results presented in the original study publications (assuming provided can be matched to that IPD used in the original analyses)</a:t>
            </a:r>
          </a:p>
          <a:p>
            <a:pPr lvl="1"/>
            <a:r>
              <a:rPr lang="en-CA" dirty="0"/>
              <a:t>Inform risk bias assessments</a:t>
            </a:r>
          </a:p>
          <a:p>
            <a:r>
              <a:rPr lang="en-CA" dirty="0"/>
              <a:t>Potential advantages</a:t>
            </a:r>
          </a:p>
          <a:p>
            <a:pPr lvl="1"/>
            <a:r>
              <a:rPr lang="en-CA" dirty="0"/>
              <a:t>Use consistent inclusion and exclusion </a:t>
            </a:r>
            <a:r>
              <a:rPr lang="en-CA" dirty="0" err="1"/>
              <a:t>citeria</a:t>
            </a:r>
            <a:r>
              <a:rPr lang="en-CA" dirty="0"/>
              <a:t> across studies and if appropriate reinstate individuals into the analysis who were original excluded</a:t>
            </a:r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58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6055-A6FB-134A-DC0D-D6D13145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Meta-analysis using IPD – 2 Stages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F5FE-BCE9-A707-B137-6E6CB3D9B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First stage typically involves a standard regression analysis in each study separately to produce aggregate data, such as treatment effect estimate and their variances</a:t>
            </a:r>
          </a:p>
          <a:p>
            <a:r>
              <a:rPr lang="en-CA" dirty="0"/>
              <a:t>Second stage uses well-known (e.g. inverse variance weighted) meta-analysis methods to combine this aggregate data and produce summary results and forest plots</a:t>
            </a:r>
          </a:p>
          <a:p>
            <a:r>
              <a:rPr lang="en-CA" dirty="0"/>
              <a:t>Either a common-effect or random-effect model is assumed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471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4A581F-8553-79B7-7702-F9AEF3188DC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027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b="1" dirty="0"/>
              <a:t>Analysis Results on Telcom Dataset </a:t>
            </a:r>
          </a:p>
        </p:txBody>
      </p:sp>
    </p:spTree>
    <p:extLst>
      <p:ext uri="{BB962C8B-B14F-4D97-AF65-F5344CB8AC3E}">
        <p14:creationId xmlns:p14="http://schemas.microsoft.com/office/powerpoint/2010/main" val="341012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160B-79A3-7B5F-613C-FF848755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9AE2F3-2955-97D3-346B-4EE33C165201}"/>
              </a:ext>
            </a:extLst>
          </p:cNvPr>
          <p:cNvSpPr/>
          <p:nvPr/>
        </p:nvSpPr>
        <p:spPr>
          <a:xfrm>
            <a:off x="1230923" y="1777061"/>
            <a:ext cx="4274883" cy="1211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Dataset Searching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D1B598-4D38-2805-DA64-94B65D094EF8}"/>
              </a:ext>
            </a:extLst>
          </p:cNvPr>
          <p:cNvSpPr/>
          <p:nvPr/>
        </p:nvSpPr>
        <p:spPr>
          <a:xfrm>
            <a:off x="1230922" y="3421178"/>
            <a:ext cx="4274883" cy="1211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Dataset Inclusion Exclusion Criteria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65741A-19D2-42F8-3F90-366292664D1D}"/>
              </a:ext>
            </a:extLst>
          </p:cNvPr>
          <p:cNvSpPr/>
          <p:nvPr/>
        </p:nvSpPr>
        <p:spPr>
          <a:xfrm>
            <a:off x="1230921" y="5107629"/>
            <a:ext cx="4274883" cy="1211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Individual Dataset Processing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43110C-32FA-99D1-E77A-AB398A7744A0}"/>
              </a:ext>
            </a:extLst>
          </p:cNvPr>
          <p:cNvSpPr/>
          <p:nvPr/>
        </p:nvSpPr>
        <p:spPr>
          <a:xfrm>
            <a:off x="6557242" y="1777061"/>
            <a:ext cx="4274883" cy="1211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Estimate Pooled and CI of Effect Size by Using Fixed &amp; Random Effect Methods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5F6A05-1245-4744-96FC-F3D31141F71E}"/>
              </a:ext>
            </a:extLst>
          </p:cNvPr>
          <p:cNvSpPr/>
          <p:nvPr/>
        </p:nvSpPr>
        <p:spPr>
          <a:xfrm>
            <a:off x="6557241" y="3421178"/>
            <a:ext cx="4274883" cy="1211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Derived Metrics Mean &amp; Standard Error of ML algorithms for Each Datasets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6AD249-4724-123A-FDBB-801E35DE24CF}"/>
              </a:ext>
            </a:extLst>
          </p:cNvPr>
          <p:cNvSpPr/>
          <p:nvPr/>
        </p:nvSpPr>
        <p:spPr>
          <a:xfrm>
            <a:off x="6557240" y="5107629"/>
            <a:ext cx="4274883" cy="1211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Predictive Models Evaluation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A3BE9C-A5FE-D701-E178-FB2B3A28039D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flipH="1">
            <a:off x="3368364" y="2988168"/>
            <a:ext cx="1" cy="433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0C6539-6562-743D-66D4-05D9C750442D}"/>
              </a:ext>
            </a:extLst>
          </p:cNvPr>
          <p:cNvCxnSpPr/>
          <p:nvPr/>
        </p:nvCxnSpPr>
        <p:spPr>
          <a:xfrm flipH="1">
            <a:off x="3368365" y="4652842"/>
            <a:ext cx="1" cy="38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BE2FE3-F74D-F339-9DA8-7C63198360D6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>
            <a:off x="5505804" y="5713183"/>
            <a:ext cx="10514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C4B9BD-FEF5-94E2-4A88-FB0DD60FCF1B}"/>
              </a:ext>
            </a:extLst>
          </p:cNvPr>
          <p:cNvCxnSpPr>
            <a:stCxn id="40" idx="0"/>
            <a:endCxn id="39" idx="2"/>
          </p:cNvCxnSpPr>
          <p:nvPr/>
        </p:nvCxnSpPr>
        <p:spPr>
          <a:xfrm flipV="1">
            <a:off x="8694682" y="4632285"/>
            <a:ext cx="1" cy="47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EE2970-8460-527B-C493-A37ACDA91925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8694683" y="2988168"/>
            <a:ext cx="1" cy="433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7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CEA63-6B9F-E743-54E6-88EDBC03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" y="2243377"/>
            <a:ext cx="12044035" cy="3302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590B2-19AE-C18D-672A-507344F6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Models Performances – 5 Folds CVs</a:t>
            </a:r>
          </a:p>
        </p:txBody>
      </p:sp>
    </p:spTree>
    <p:extLst>
      <p:ext uri="{BB962C8B-B14F-4D97-AF65-F5344CB8AC3E}">
        <p14:creationId xmlns:p14="http://schemas.microsoft.com/office/powerpoint/2010/main" val="351221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B4FA424-CA25-80BF-F0ED-461011ECF4C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78" y="1266092"/>
            <a:ext cx="7815913" cy="54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5A3FC25-5AD0-328A-7CF1-C5A46A8C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Forest Plot – AUC Mean Effect</a:t>
            </a:r>
          </a:p>
        </p:txBody>
      </p:sp>
    </p:spTree>
    <p:extLst>
      <p:ext uri="{BB962C8B-B14F-4D97-AF65-F5344CB8AC3E}">
        <p14:creationId xmlns:p14="http://schemas.microsoft.com/office/powerpoint/2010/main" val="281687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1652-26FF-67C6-574C-629E84BDC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787"/>
            <a:ext cx="9144000" cy="716269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What is a meta-analysis?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E41A5-AD5E-A987-DE59-9599B4DC0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3989439"/>
          </a:xfrm>
        </p:spPr>
        <p:txBody>
          <a:bodyPr/>
          <a:lstStyle/>
          <a:p>
            <a:pPr algn="l"/>
            <a:r>
              <a:rPr lang="en-CA" dirty="0"/>
              <a:t>Systematic review and statistical methods to combine and summarize the results of several independent studies</a:t>
            </a:r>
          </a:p>
          <a:p>
            <a:pPr algn="l"/>
            <a:r>
              <a:rPr lang="en-CA" dirty="0"/>
              <a:t>Provides precise estimate of the effect size of specific intervention or exposure, by pooling results of multiple studies that investigated the same research question</a:t>
            </a:r>
          </a:p>
          <a:p>
            <a:pPr algn="l"/>
            <a:r>
              <a:rPr lang="en-CA" dirty="0"/>
              <a:t>Statistical analysis that combines results of two or more studies to estimate pooled effect size</a:t>
            </a:r>
          </a:p>
          <a:p>
            <a:pPr algn="l"/>
            <a:r>
              <a:rPr lang="en-CA" dirty="0"/>
              <a:t>Analyzing data from previous studies to identify patterns and draw conclusions</a:t>
            </a:r>
          </a:p>
          <a:p>
            <a:pPr algn="l"/>
            <a:r>
              <a:rPr lang="en-CA" dirty="0"/>
              <a:t>Measures variability among the studies results, CI, I^2 test</a:t>
            </a:r>
          </a:p>
        </p:txBody>
      </p:sp>
    </p:spTree>
    <p:extLst>
      <p:ext uri="{BB962C8B-B14F-4D97-AF65-F5344CB8AC3E}">
        <p14:creationId xmlns:p14="http://schemas.microsoft.com/office/powerpoint/2010/main" val="49935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1652-26FF-67C6-574C-629E84BDC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787"/>
            <a:ext cx="9144000" cy="716269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Why perform a meta-analysis?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E41A5-AD5E-A987-DE59-9599B4DC0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5589639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1.  Get a quantitative overview of a research field</a:t>
            </a:r>
          </a:p>
          <a:p>
            <a:pPr marL="914400" lvl="1" indent="-457200" algn="l">
              <a:buSzPct val="100000"/>
              <a:buFont typeface="Arial" panose="020B0604020202020204" pitchFamily="34" charset="0"/>
              <a:buChar char="•"/>
            </a:pPr>
            <a:r>
              <a:rPr lang="en-CA" dirty="0"/>
              <a:t>Estimate the size of the effect</a:t>
            </a:r>
          </a:p>
          <a:p>
            <a:pPr marL="1257300" lvl="2" indent="-342900" algn="l">
              <a:buSzPct val="60000"/>
              <a:buFont typeface="Courier New" panose="02070309020205020404" pitchFamily="49" charset="0"/>
              <a:buChar char="o"/>
            </a:pPr>
            <a:r>
              <a:rPr lang="en-CA" dirty="0"/>
              <a:t>Increase power by synthesizing data across studies</a:t>
            </a:r>
          </a:p>
          <a:p>
            <a:pPr marL="1257300" lvl="2" indent="-342900" algn="l">
              <a:buSzPct val="60000"/>
              <a:buFont typeface="Courier New" panose="02070309020205020404" pitchFamily="49" charset="0"/>
              <a:buChar char="o"/>
            </a:pPr>
            <a:r>
              <a:rPr lang="en-CA" dirty="0"/>
              <a:t>Gradual measure to evaluate results</a:t>
            </a:r>
          </a:p>
          <a:p>
            <a:pPr marL="914400" lvl="1" indent="-457200" algn="l">
              <a:buSzPct val="100000"/>
              <a:buFont typeface="Arial" panose="020B0604020202020204" pitchFamily="34" charset="0"/>
              <a:buChar char="•"/>
            </a:pPr>
            <a:r>
              <a:rPr lang="en-CA" dirty="0"/>
              <a:t>Weight effect sizes</a:t>
            </a:r>
          </a:p>
          <a:p>
            <a:pPr marL="1257300" lvl="2" indent="-342900" algn="l">
              <a:buSzPct val="60000"/>
              <a:buFont typeface="Courier New" panose="02070309020205020404" pitchFamily="49" charset="0"/>
              <a:buChar char="o"/>
            </a:pPr>
            <a:r>
              <a:rPr lang="en-CA" dirty="0"/>
              <a:t>Accounting for differences in precision (sample sizes and variability)</a:t>
            </a:r>
          </a:p>
          <a:p>
            <a:pPr marL="914400" lvl="1" indent="-457200" algn="l">
              <a:buSzPct val="100000"/>
              <a:buFont typeface="Arial" panose="020B0604020202020204" pitchFamily="34" charset="0"/>
              <a:buChar char="•"/>
            </a:pPr>
            <a:r>
              <a:rPr lang="en-CA" dirty="0"/>
              <a:t>Identify critical moderator variables</a:t>
            </a:r>
          </a:p>
          <a:p>
            <a:pPr marL="1257300" lvl="2" indent="-342900" algn="l">
              <a:buSzPct val="60000"/>
              <a:buFont typeface="Courier New" panose="02070309020205020404" pitchFamily="49" charset="0"/>
              <a:buChar char="o"/>
            </a:pPr>
            <a:r>
              <a:rPr lang="en-CA" dirty="0"/>
              <a:t>Identify variability not evident from a single study</a:t>
            </a:r>
          </a:p>
          <a:p>
            <a:pPr lvl="2" algn="l">
              <a:buSzPct val="60000"/>
            </a:pPr>
            <a:endParaRPr lang="en-CA" dirty="0"/>
          </a:p>
          <a:p>
            <a:pPr algn="l"/>
            <a:r>
              <a:rPr lang="en-CA" dirty="0"/>
              <a:t>2.  Inform design of new research</a:t>
            </a:r>
          </a:p>
          <a:p>
            <a:pPr marL="914400" lvl="1" indent="-457200" algn="l">
              <a:buSzPct val="100000"/>
              <a:buFont typeface="Arial" panose="020B0604020202020204" pitchFamily="34" charset="0"/>
              <a:buChar char="•"/>
            </a:pPr>
            <a:r>
              <a:rPr lang="en-CA" dirty="0"/>
              <a:t>Do prospective power calculations</a:t>
            </a:r>
          </a:p>
          <a:p>
            <a:pPr marL="1257300" lvl="2" indent="-342900" algn="l">
              <a:buSzPct val="60000"/>
              <a:buFont typeface="Courier New" panose="02070309020205020404" pitchFamily="49" charset="0"/>
              <a:buChar char="o"/>
            </a:pPr>
            <a:r>
              <a:rPr lang="en-CA" dirty="0"/>
              <a:t>Empirically motivated sample size calculations</a:t>
            </a:r>
          </a:p>
          <a:p>
            <a:pPr marL="914400" lvl="1" indent="-457200" algn="l">
              <a:buSzPct val="100000"/>
              <a:buFont typeface="Arial" panose="020B0604020202020204" pitchFamily="34" charset="0"/>
              <a:buChar char="•"/>
            </a:pPr>
            <a:r>
              <a:rPr lang="en-CA" dirty="0"/>
              <a:t>Decide experiment design parameters</a:t>
            </a:r>
          </a:p>
          <a:p>
            <a:pPr marL="1257300" lvl="2" indent="-342900" algn="l">
              <a:buSzPct val="60000"/>
              <a:buFont typeface="Courier New" panose="02070309020205020404" pitchFamily="49" charset="0"/>
              <a:buChar char="o"/>
            </a:pPr>
            <a:r>
              <a:rPr lang="en-CA" dirty="0"/>
              <a:t>E.g. choose methods with the highest success rate</a:t>
            </a:r>
          </a:p>
          <a:p>
            <a:pPr marL="1257300" lvl="2" indent="-342900" algn="l">
              <a:buSzPct val="60000"/>
              <a:buFont typeface="Courier New" panose="02070309020205020404" pitchFamily="49" charset="0"/>
              <a:buChar char="o"/>
            </a:pPr>
            <a:endParaRPr lang="en-CA" dirty="0"/>
          </a:p>
          <a:p>
            <a:pPr lvl="2" algn="l">
              <a:buSzPct val="60000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61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1652-26FF-67C6-574C-629E84BDC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787"/>
            <a:ext cx="9144000" cy="716269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Meta-analysis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E41A5-AD5E-A987-DE59-9599B4DC0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3989439"/>
          </a:xfrm>
        </p:spPr>
        <p:txBody>
          <a:bodyPr numCol="2"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CA" dirty="0"/>
              <a:t>Define research questions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dirty="0"/>
              <a:t>Literature search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dirty="0"/>
              <a:t>Studies inclusion based on criteria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dirty="0"/>
              <a:t>Selection of specific studies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dirty="0"/>
              <a:t>Draw PRISMA chart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dirty="0"/>
              <a:t>Select effect size measure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CA" dirty="0" err="1"/>
              <a:t>Hedges’s</a:t>
            </a:r>
            <a:endParaRPr lang="en-CA" dirty="0"/>
          </a:p>
          <a:p>
            <a:pPr marL="914400" lvl="1" indent="-457200" algn="l">
              <a:buFont typeface="+mj-lt"/>
              <a:buAutoNum type="alphaLcParenR"/>
            </a:pPr>
            <a:r>
              <a:rPr lang="en-CA" dirty="0"/>
              <a:t>Cohen’s d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CA" dirty="0"/>
              <a:t>OO, RR, Rate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CA" dirty="0"/>
              <a:t>Correlations (r)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dirty="0"/>
              <a:t>Selection of meta-analysis model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CA" dirty="0"/>
              <a:t>Fixed effect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CA" dirty="0"/>
              <a:t>Random effects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dirty="0"/>
              <a:t>Heterogeneity test (I^2)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dirty="0"/>
              <a:t>Overall effect size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dirty="0"/>
              <a:t>Draw forest plot</a:t>
            </a:r>
          </a:p>
          <a:p>
            <a:pPr lvl="1" algn="l"/>
            <a:endParaRPr lang="en-CA" dirty="0"/>
          </a:p>
          <a:p>
            <a:pPr lvl="1" algn="l"/>
            <a:endParaRPr lang="en-CA" dirty="0"/>
          </a:p>
          <a:p>
            <a:pPr algn="l"/>
            <a:endParaRPr lang="en-CA" dirty="0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885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1652-26FF-67C6-574C-629E84BDC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787"/>
            <a:ext cx="9144000" cy="716269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Effect Size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E41A5-AD5E-A987-DE59-9599B4DC0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5589639"/>
          </a:xfrm>
        </p:spPr>
        <p:txBody>
          <a:bodyPr>
            <a:normAutofit/>
          </a:bodyPr>
          <a:lstStyle/>
          <a:p>
            <a:pPr marL="342900" indent="-342900" algn="l">
              <a:buSzPct val="100000"/>
              <a:buFont typeface="Wingdings" panose="05000000000000000000" pitchFamily="2" charset="2"/>
              <a:buChar char="Ø"/>
            </a:pPr>
            <a:r>
              <a:rPr lang="en-CA" dirty="0"/>
              <a:t>Statistical measure quantifies</a:t>
            </a:r>
          </a:p>
          <a:p>
            <a:pPr marL="800100" lvl="1" indent="-342900" algn="l">
              <a:buSzPct val="100000"/>
              <a:buFont typeface="Wingdings" panose="05000000000000000000" pitchFamily="2" charset="2"/>
              <a:buChar char="§"/>
            </a:pPr>
            <a:r>
              <a:rPr lang="en-CA" dirty="0"/>
              <a:t>Magnitude or strength of relationship between variables</a:t>
            </a:r>
          </a:p>
          <a:p>
            <a:pPr marL="800100" lvl="1" indent="-342900" algn="l">
              <a:buSzPct val="100000"/>
              <a:buFont typeface="Wingdings" panose="05000000000000000000" pitchFamily="2" charset="2"/>
              <a:buChar char="§"/>
            </a:pPr>
            <a:r>
              <a:rPr lang="en-CA" dirty="0"/>
              <a:t>Difference between the two groups</a:t>
            </a:r>
          </a:p>
          <a:p>
            <a:pPr marL="800100" lvl="1" indent="-342900" algn="l">
              <a:buSzPct val="100000"/>
              <a:buFont typeface="Arial" panose="020B0604020202020204" pitchFamily="34" charset="0"/>
              <a:buChar char="•"/>
            </a:pPr>
            <a:r>
              <a:rPr lang="en-CA" dirty="0"/>
              <a:t>	Measures how large the difference between two groups</a:t>
            </a:r>
          </a:p>
          <a:p>
            <a:pPr marL="800100" lvl="1" indent="-342900" algn="l">
              <a:buSzPct val="100000"/>
              <a:buFont typeface="Wingdings" panose="05000000000000000000" pitchFamily="2" charset="2"/>
              <a:buChar char="§"/>
            </a:pPr>
            <a:r>
              <a:rPr lang="en-CA" dirty="0"/>
              <a:t>Likelihood of event occurring in one group relative to another group</a:t>
            </a:r>
          </a:p>
          <a:p>
            <a:pPr marL="342900" indent="-342900" algn="l">
              <a:buSzPct val="100000"/>
              <a:buFont typeface="Wingdings" panose="05000000000000000000" pitchFamily="2" charset="2"/>
              <a:buChar char="Ø"/>
            </a:pPr>
            <a:r>
              <a:rPr lang="en-CA" dirty="0"/>
              <a:t>Provides a standardized way to evaluate the significance observed effect in a study or experiment</a:t>
            </a:r>
          </a:p>
          <a:p>
            <a:pPr marL="342900" indent="-342900" algn="l">
              <a:buSzPct val="100000"/>
              <a:buFont typeface="Wingdings" panose="05000000000000000000" pitchFamily="2" charset="2"/>
              <a:buChar char="Ø"/>
            </a:pPr>
            <a:r>
              <a:rPr lang="en-CA" dirty="0"/>
              <a:t>Determine extent to which independent variable (treatment or intervention) influences dependent variable (outcome)</a:t>
            </a:r>
          </a:p>
          <a:p>
            <a:pPr marL="342900" indent="-342900" algn="l">
              <a:buSzPct val="100000"/>
              <a:buFont typeface="Wingdings" panose="05000000000000000000" pitchFamily="2" charset="2"/>
              <a:buChar char="Ø"/>
            </a:pPr>
            <a:r>
              <a:rPr lang="en-CA" dirty="0"/>
              <a:t> A larger effect size suggests a stronger relationship or larger difference between variables</a:t>
            </a:r>
          </a:p>
          <a:p>
            <a:pPr marL="342900" indent="-342900" algn="l">
              <a:buSzPct val="100000"/>
              <a:buFont typeface="Wingdings" panose="05000000000000000000" pitchFamily="2" charset="2"/>
              <a:buChar char="Ø"/>
            </a:pPr>
            <a:r>
              <a:rPr lang="en-CA" dirty="0"/>
              <a:t>Effect sizes are combined from multiple studies to produce an overall estimate of the effect size in meta-analysis</a:t>
            </a:r>
          </a:p>
        </p:txBody>
      </p:sp>
    </p:spTree>
    <p:extLst>
      <p:ext uri="{BB962C8B-B14F-4D97-AF65-F5344CB8AC3E}">
        <p14:creationId xmlns:p14="http://schemas.microsoft.com/office/powerpoint/2010/main" val="248920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1652-26FF-67C6-574C-629E84BDC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787"/>
            <a:ext cx="9144000" cy="716269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Common Type of Effect Size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E41A5-AD5E-A987-DE59-9599B4DC0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558963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CA" dirty="0"/>
              <a:t>Standardized mean difference (SMD)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dirty="0"/>
              <a:t>Used when combined studies measure the same variable but use different units of measurement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dirty="0"/>
              <a:t>Calculated by dividing the difference between the means of two groups by the pooled standard deviation of the two groups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dirty="0"/>
              <a:t>Odds ratio (OR)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dirty="0"/>
              <a:t>Use when the outcome variable is binary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dirty="0"/>
              <a:t>Represent the odds of an event happening in one group relative to the odds of the event occurring in another group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dirty="0"/>
              <a:t>Risk ratio (RR)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dirty="0"/>
              <a:t>Used when the outcome variable is dichotomous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dirty="0"/>
              <a:t>Study designs include a control group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dirty="0"/>
              <a:t>Represent the risk of an event occurring in the treatment group relative to the risk of the event occurring in the control group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dirty="0"/>
              <a:t>Correlation coefficient (r)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dirty="0"/>
              <a:t>Used when combined studies measure the relationship between two continuous variables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dirty="0"/>
              <a:t>Represent the strength and direction of the relationship between two variables</a:t>
            </a:r>
          </a:p>
        </p:txBody>
      </p:sp>
    </p:spTree>
    <p:extLst>
      <p:ext uri="{BB962C8B-B14F-4D97-AF65-F5344CB8AC3E}">
        <p14:creationId xmlns:p14="http://schemas.microsoft.com/office/powerpoint/2010/main" val="403352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1652-26FF-67C6-574C-629E84BDC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787"/>
            <a:ext cx="9144000" cy="716269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Forest Plot </a:t>
            </a:r>
          </a:p>
        </p:txBody>
      </p:sp>
      <p:pic>
        <p:nvPicPr>
          <p:cNvPr id="1026" name="Picture 2" descr="Key elements of a forest plot.">
            <a:extLst>
              <a:ext uri="{FF2B5EF4-FFF2-40B4-BE49-F238E27FC236}">
                <a16:creationId xmlns:a16="http://schemas.microsoft.com/office/drawing/2014/main" id="{FB5F759D-9C2D-110B-8C21-59C27F151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16" y="1395663"/>
            <a:ext cx="11333367" cy="518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94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6055-A6FB-134A-DC0D-D6D13145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Disadvantages of meta-analysis using aggregate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F5FE-BCE9-A707-B137-6E6CB3D9B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959"/>
          </a:xfrm>
        </p:spPr>
        <p:txBody>
          <a:bodyPr>
            <a:normAutofit/>
          </a:bodyPr>
          <a:lstStyle/>
          <a:p>
            <a:r>
              <a:rPr lang="en-CA" dirty="0"/>
              <a:t>Reliant on reporting of published articles</a:t>
            </a:r>
          </a:p>
          <a:p>
            <a:r>
              <a:rPr lang="en-CA" dirty="0"/>
              <a:t>Not in control of the statistical analysis method used: inconsistency in choice of effect size</a:t>
            </a:r>
          </a:p>
          <a:p>
            <a:r>
              <a:rPr lang="en-CA" dirty="0"/>
              <a:t>Vulnerable to publication bias: studies with significant results more likely to be published (or reported well) than non-significant studies</a:t>
            </a:r>
          </a:p>
          <a:p>
            <a:r>
              <a:rPr lang="en-CA" dirty="0"/>
              <a:t>Vulnerable to outcome reporting bias – studies report only those outcomes that were significant or most interesting</a:t>
            </a:r>
          </a:p>
          <a:p>
            <a:r>
              <a:rPr lang="en-CA" dirty="0"/>
              <a:t>Going beyond original analysis is very hard (often impossible)</a:t>
            </a:r>
          </a:p>
          <a:p>
            <a:r>
              <a:rPr lang="en-CA" dirty="0"/>
              <a:t>Aggregate data collapses participant-level information</a:t>
            </a:r>
          </a:p>
        </p:txBody>
      </p:sp>
    </p:spTree>
    <p:extLst>
      <p:ext uri="{BB962C8B-B14F-4D97-AF65-F5344CB8AC3E}">
        <p14:creationId xmlns:p14="http://schemas.microsoft.com/office/powerpoint/2010/main" val="166715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6055-A6FB-134A-DC0D-D6D13145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IPD meta-analysis: rationale &amp;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F5FE-BCE9-A707-B137-6E6CB3D9B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IPD: Individual Participant Data</a:t>
            </a:r>
          </a:p>
          <a:p>
            <a:pPr lvl="1"/>
            <a:r>
              <a:rPr lang="en-CA" dirty="0"/>
              <a:t>The original, raw individual-level data from the primary studies identifies by the review</a:t>
            </a:r>
          </a:p>
          <a:p>
            <a:pPr lvl="1"/>
            <a:r>
              <a:rPr lang="en-CA" dirty="0"/>
              <a:t>The original source of material, from which aggregate data are derived</a:t>
            </a:r>
          </a:p>
          <a:p>
            <a:pPr lvl="1"/>
            <a:endParaRPr lang="en-CA" dirty="0"/>
          </a:p>
          <a:p>
            <a:r>
              <a:rPr lang="en-CA" dirty="0"/>
              <a:t>IDP meta-analysis</a:t>
            </a:r>
          </a:p>
          <a:p>
            <a:pPr lvl="1"/>
            <a:r>
              <a:rPr lang="en-CA" dirty="0"/>
              <a:t>The synthesis (in a statistical model) of the IPD from multiple studies for the purpose of summarising the evidence</a:t>
            </a:r>
          </a:p>
          <a:p>
            <a:pPr lvl="1"/>
            <a:r>
              <a:rPr lang="en-CA" dirty="0"/>
              <a:t>Increasingly relevant with the advent of “stratified medicine” – the tailoring of treatment decisions for individual patients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552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13195</TotalTime>
  <Words>917</Words>
  <Application>Microsoft Office PowerPoint</Application>
  <PresentationFormat>Widescreen</PresentationFormat>
  <Paragraphs>113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Wingdings</vt:lpstr>
      <vt:lpstr>Office Theme</vt:lpstr>
      <vt:lpstr>Meta-Analysis Method Summary </vt:lpstr>
      <vt:lpstr>What is a meta-analysis?</vt:lpstr>
      <vt:lpstr>Why perform a meta-analysis?</vt:lpstr>
      <vt:lpstr>Meta-analysis steps</vt:lpstr>
      <vt:lpstr>Effect Size</vt:lpstr>
      <vt:lpstr>Common Type of Effect Size</vt:lpstr>
      <vt:lpstr>Forest Plot </vt:lpstr>
      <vt:lpstr>Disadvantages of meta-analysis using aggregate data</vt:lpstr>
      <vt:lpstr>IPD meta-analysis: rationale &amp; advantages</vt:lpstr>
      <vt:lpstr>Meta-analysis using IPD</vt:lpstr>
      <vt:lpstr>Meta-analysis using IPD – 2 Stages Approach</vt:lpstr>
      <vt:lpstr>PowerPoint Presentation</vt:lpstr>
      <vt:lpstr>Methodology</vt:lpstr>
      <vt:lpstr>Models Performances – 5 Folds CVs</vt:lpstr>
      <vt:lpstr>Forest Plot – AUC Mean Effect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meta-analysis?</dc:title>
  <dc:creator>Khanh Tran</dc:creator>
  <cp:lastModifiedBy>Khanh Tran</cp:lastModifiedBy>
  <cp:revision>12</cp:revision>
  <dcterms:created xsi:type="dcterms:W3CDTF">2024-05-11T16:22:34Z</dcterms:created>
  <dcterms:modified xsi:type="dcterms:W3CDTF">2024-06-02T05:01:43Z</dcterms:modified>
</cp:coreProperties>
</file>