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8" r:id="rId2"/>
    <p:sldId id="256" r:id="rId3"/>
    <p:sldId id="257" r:id="rId4"/>
    <p:sldId id="258" r:id="rId5"/>
    <p:sldId id="295" r:id="rId6"/>
    <p:sldId id="259" r:id="rId7"/>
    <p:sldId id="261" r:id="rId8"/>
    <p:sldId id="288" r:id="rId9"/>
    <p:sldId id="291" r:id="rId10"/>
    <p:sldId id="290" r:id="rId11"/>
    <p:sldId id="262" r:id="rId12"/>
    <p:sldId id="264" r:id="rId13"/>
    <p:sldId id="265" r:id="rId14"/>
    <p:sldId id="266" r:id="rId15"/>
    <p:sldId id="270" r:id="rId16"/>
    <p:sldId id="269" r:id="rId17"/>
    <p:sldId id="271" r:id="rId18"/>
    <p:sldId id="287" r:id="rId19"/>
    <p:sldId id="275" r:id="rId20"/>
    <p:sldId id="278" r:id="rId21"/>
    <p:sldId id="279" r:id="rId22"/>
    <p:sldId id="280" r:id="rId23"/>
    <p:sldId id="276" r:id="rId24"/>
    <p:sldId id="277"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438" autoAdjust="0"/>
  </p:normalViewPr>
  <p:slideViewPr>
    <p:cSldViewPr snapToGrid="0">
      <p:cViewPr varScale="1">
        <p:scale>
          <a:sx n="65" d="100"/>
          <a:sy n="65" d="100"/>
        </p:scale>
        <p:origin x="13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4E641-A7D6-4BFC-BD50-72EA6C25BE93}" type="datetimeFigureOut">
              <a:rPr lang="en-CA" smtClean="0"/>
              <a:t>2024-07-01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8E1AB-9980-4D53-9055-86DB313B161C}" type="slidenum">
              <a:rPr lang="en-CA" smtClean="0"/>
              <a:t>‹#›</a:t>
            </a:fld>
            <a:endParaRPr lang="en-CA"/>
          </a:p>
        </p:txBody>
      </p:sp>
    </p:spTree>
    <p:extLst>
      <p:ext uri="{BB962C8B-B14F-4D97-AF65-F5344CB8AC3E}">
        <p14:creationId xmlns:p14="http://schemas.microsoft.com/office/powerpoint/2010/main" val="177730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Meta-analysis is a statistical tool for estimating the mean and variance of underlying population effects from a collection of empirical studies addressing ostensibly the same research question.</a:t>
            </a:r>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a:t>
            </a:fld>
            <a:endParaRPr lang="en-CA"/>
          </a:p>
        </p:txBody>
      </p:sp>
    </p:spTree>
    <p:extLst>
      <p:ext uri="{BB962C8B-B14F-4D97-AF65-F5344CB8AC3E}">
        <p14:creationId xmlns:p14="http://schemas.microsoft.com/office/powerpoint/2010/main" val="4030180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EBF5FA"/>
                </a:highlight>
                <a:latin typeface="ProximaVara-Roman"/>
              </a:rPr>
              <a:t>The "Omnibus test of Model Coefficients" shows a statistic of 1113.883 with 1 degree of freedom and a very low p-value (less than 0.001), indicating strong evidence against the null hypothesis.</a:t>
            </a:r>
          </a:p>
          <a:p>
            <a:pPr algn="l">
              <a:buFont typeface="Arial" panose="020B0604020202020204" pitchFamily="34" charset="0"/>
              <a:buChar char="•"/>
            </a:pPr>
            <a:r>
              <a:rPr lang="en-US" b="0" i="0" dirty="0">
                <a:solidFill>
                  <a:srgbClr val="000000"/>
                </a:solidFill>
                <a:effectLst/>
                <a:highlight>
                  <a:srgbClr val="EBF5FA"/>
                </a:highlight>
                <a:latin typeface="ProximaVara-Roman"/>
              </a:rPr>
              <a:t>The "Test of Residual Heterogeneity" has a statistic of 408.464 with 10 degrees of freedom and a p-value less than 0.001, suggesting significant variability that is not accounted for by the model.</a:t>
            </a:r>
          </a:p>
          <a:p>
            <a:endParaRPr lang="en-CA" dirty="0"/>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23</a:t>
            </a:fld>
            <a:endParaRPr lang="en-CA"/>
          </a:p>
        </p:txBody>
      </p:sp>
    </p:spTree>
    <p:extLst>
      <p:ext uri="{BB962C8B-B14F-4D97-AF65-F5344CB8AC3E}">
        <p14:creationId xmlns:p14="http://schemas.microsoft.com/office/powerpoint/2010/main" val="2738533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b="1" i="0" dirty="0">
                <a:effectLst/>
                <a:highlight>
                  <a:srgbClr val="EBF5FA"/>
                </a:highlight>
                <a:latin typeface="KaTeX_Main"/>
              </a:rPr>
              <a:t>𝜏</a:t>
            </a:r>
            <a:r>
              <a:rPr lang="en-CA" b="1" i="0" dirty="0">
                <a:effectLst/>
                <a:highlight>
                  <a:srgbClr val="EBF5FA"/>
                </a:highlight>
                <a:latin typeface="KaTeX_Main"/>
              </a:rPr>
              <a:t>^</a:t>
            </a:r>
            <a:r>
              <a:rPr lang="el-GR" b="1" i="0" dirty="0">
                <a:effectLst/>
                <a:highlight>
                  <a:srgbClr val="EBF5FA"/>
                </a:highlight>
                <a:latin typeface="KaTeX_Main"/>
              </a:rPr>
              <a:t>2</a:t>
            </a:r>
            <a:r>
              <a:rPr lang="en-CA" b="0" i="0" dirty="0">
                <a:effectLst/>
                <a:highlight>
                  <a:srgbClr val="EBF5FA"/>
                </a:highlight>
                <a:latin typeface="KaTeX_Math"/>
              </a:rPr>
              <a:t>: </a:t>
            </a:r>
            <a:r>
              <a:rPr lang="en-US" b="0" i="0" dirty="0">
                <a:solidFill>
                  <a:srgbClr val="000000"/>
                </a:solidFill>
                <a:effectLst/>
                <a:highlight>
                  <a:srgbClr val="EBF5FA"/>
                </a:highlight>
                <a:latin typeface="ProximaVara-Roman"/>
              </a:rPr>
              <a:t>This represents the between-study variance in the data, with an estimated value of 0.007.</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b="1" i="0" dirty="0">
                <a:effectLst/>
                <a:highlight>
                  <a:srgbClr val="EBF5FA"/>
                </a:highlight>
                <a:latin typeface="KaTeX_Main"/>
              </a:rPr>
              <a:t>𝜏</a:t>
            </a:r>
            <a:r>
              <a:rPr lang="en-CA" b="0" i="0" dirty="0">
                <a:effectLst/>
                <a:highlight>
                  <a:srgbClr val="EBF5FA"/>
                </a:highlight>
                <a:latin typeface="KaTeX_Main"/>
              </a:rPr>
              <a:t>: </a:t>
            </a:r>
            <a:r>
              <a:rPr lang="en-US" b="0" i="0" dirty="0">
                <a:solidFill>
                  <a:srgbClr val="000000"/>
                </a:solidFill>
                <a:effectLst/>
                <a:highlight>
                  <a:srgbClr val="EBF5FA"/>
                </a:highlight>
                <a:latin typeface="ProximaVara-Roman"/>
              </a:rPr>
              <a:t>This is the square root of </a:t>
            </a:r>
            <a:r>
              <a:rPr lang="en-US" b="0" i="0" dirty="0">
                <a:solidFill>
                  <a:srgbClr val="000000"/>
                </a:solidFill>
                <a:effectLst/>
                <a:highlight>
                  <a:srgbClr val="EBF5FA"/>
                </a:highlight>
                <a:latin typeface="KaTeX_Main"/>
              </a:rPr>
              <a:t>𝜏^2</a:t>
            </a:r>
            <a:r>
              <a:rPr lang="en-US" b="0" i="0" dirty="0">
                <a:solidFill>
                  <a:srgbClr val="000000"/>
                </a:solidFill>
                <a:effectLst/>
                <a:highlight>
                  <a:srgbClr val="EBF5FA"/>
                </a:highlight>
                <a:latin typeface="ProximaVara-Roman"/>
              </a:rPr>
              <a:t>, indicating the standard deviation of the true effects across studies, with a value of 0.083.</a:t>
            </a:r>
          </a:p>
          <a:p>
            <a:pPr marL="742950" lvl="1" indent="-285750" algn="l">
              <a:buFont typeface="Arial" panose="020B0604020202020204" pitchFamily="34" charset="0"/>
              <a:buChar char="•"/>
            </a:pPr>
            <a:r>
              <a:rPr lang="en-US" b="1" i="0" dirty="0">
                <a:solidFill>
                  <a:srgbClr val="000000"/>
                </a:solidFill>
                <a:effectLst/>
                <a:highlight>
                  <a:srgbClr val="EBF5FA"/>
                </a:highlight>
                <a:latin typeface="ProximaVara-Roman"/>
              </a:rPr>
              <a:t>I^2 </a:t>
            </a:r>
            <a:r>
              <a:rPr lang="en-US" b="0" i="0" dirty="0">
                <a:solidFill>
                  <a:srgbClr val="000000"/>
                </a:solidFill>
                <a:effectLst/>
                <a:highlight>
                  <a:srgbClr val="EBF5FA"/>
                </a:highlight>
                <a:latin typeface="ProximaVara-Roman"/>
              </a:rPr>
              <a:t>(%): This statistic measures the percentage of total variation across studies that is due to heterogeneity rather than chance. Here, it is calculated to be 96.328%, indicating high heterogeneity.</a:t>
            </a:r>
          </a:p>
          <a:p>
            <a:pPr marL="742950" lvl="1" indent="-285750" algn="l">
              <a:buFont typeface="Arial" panose="020B0604020202020204" pitchFamily="34" charset="0"/>
              <a:buChar char="•"/>
            </a:pPr>
            <a:r>
              <a:rPr lang="en-US" b="1" i="0" dirty="0">
                <a:solidFill>
                  <a:srgbClr val="000000"/>
                </a:solidFill>
                <a:effectLst/>
                <a:highlight>
                  <a:srgbClr val="EBF5FA"/>
                </a:highlight>
                <a:latin typeface="KaTeX_Main"/>
              </a:rPr>
              <a:t>𝐻^2</a:t>
            </a:r>
            <a:r>
              <a:rPr lang="en-US" b="0" i="0" dirty="0">
                <a:solidFill>
                  <a:srgbClr val="000000"/>
                </a:solidFill>
                <a:effectLst/>
                <a:highlight>
                  <a:srgbClr val="EBF5FA"/>
                </a:highlight>
                <a:latin typeface="ProximaVara-Roman"/>
              </a:rPr>
              <a:t>: This is the ratio of the total amount of heterogeneity to the amount expected due to sampling error alone, with a value of 27.231.</a:t>
            </a:r>
          </a:p>
          <a:p>
            <a:pPr marL="742950" lvl="1" indent="-285750" algn="l">
              <a:buFont typeface="Arial" panose="020B0604020202020204" pitchFamily="34" charset="0"/>
              <a:buChar char="•"/>
            </a:pPr>
            <a:endParaRPr lang="en-US" b="0" i="0" dirty="0">
              <a:solidFill>
                <a:srgbClr val="000000"/>
              </a:solidFill>
              <a:effectLst/>
              <a:highlight>
                <a:srgbClr val="EBF5FA"/>
              </a:highlight>
              <a:latin typeface="ProximaVara-Roman"/>
            </a:endParaRPr>
          </a:p>
          <a:p>
            <a:br>
              <a:rPr lang="en-US" b="1" i="0" dirty="0">
                <a:solidFill>
                  <a:srgbClr val="000000"/>
                </a:solidFill>
                <a:effectLst/>
                <a:highlight>
                  <a:srgbClr val="EBF5FA"/>
                </a:highlight>
                <a:latin typeface="KaTeX_Main"/>
              </a:rPr>
            </a:br>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24</a:t>
            </a:fld>
            <a:endParaRPr lang="en-CA"/>
          </a:p>
        </p:txBody>
      </p:sp>
    </p:spTree>
    <p:extLst>
      <p:ext uri="{BB962C8B-B14F-4D97-AF65-F5344CB8AC3E}">
        <p14:creationId xmlns:p14="http://schemas.microsoft.com/office/powerpoint/2010/main" val="2844472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Assessment of Bias</a:t>
            </a:r>
            <a:r>
              <a:rPr lang="en-US" dirty="0"/>
              <a:t>: The funnel plot is used to visually assess bias in meta-analysis. Studies should ideally form a symmetrical funnel around the true effect size (typically near the narrow top). Asymmetry in this plot can indicate potential publication bias, where smaller studies that show no or negative results are less likely to be published. Alternatively, asymmetry could result from other biases such as methodological differences, true heterogeneity in study effects, or other factors.</a:t>
            </a:r>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26</a:t>
            </a:fld>
            <a:endParaRPr lang="en-CA"/>
          </a:p>
        </p:txBody>
      </p:sp>
    </p:spTree>
    <p:extLst>
      <p:ext uri="{BB962C8B-B14F-4D97-AF65-F5344CB8AC3E}">
        <p14:creationId xmlns:p14="http://schemas.microsoft.com/office/powerpoint/2010/main" val="346115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EBF5FA"/>
                </a:highlight>
                <a:latin typeface="ProximaVara-Roman"/>
              </a:rPr>
              <a:t>The "Omnibus test of Model Coefficients" shows a statistic of 3449.138 with 1 degree of freedom and a very low p-value (less than 0.001), indicating strong evidence against the null hypothesis.</a:t>
            </a:r>
          </a:p>
          <a:p>
            <a:pPr algn="l">
              <a:buFont typeface="Arial" panose="020B0604020202020204" pitchFamily="34" charset="0"/>
              <a:buChar char="•"/>
            </a:pPr>
            <a:r>
              <a:rPr lang="en-US" b="0" i="0" dirty="0">
                <a:solidFill>
                  <a:srgbClr val="000000"/>
                </a:solidFill>
                <a:effectLst/>
                <a:highlight>
                  <a:srgbClr val="EBF5FA"/>
                </a:highlight>
                <a:latin typeface="ProximaVara-Roman"/>
              </a:rPr>
              <a:t>The "Test of Residual Heterogeneity" has a statistic of 35.216 with 11 degrees of freedom and a p-value less than 0.001, suggesting significant variability that is not accounted for by the model.</a:t>
            </a:r>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29</a:t>
            </a:fld>
            <a:endParaRPr lang="en-CA"/>
          </a:p>
        </p:txBody>
      </p:sp>
    </p:spTree>
    <p:extLst>
      <p:ext uri="{BB962C8B-B14F-4D97-AF65-F5344CB8AC3E}">
        <p14:creationId xmlns:p14="http://schemas.microsoft.com/office/powerpoint/2010/main" val="2250726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b="1" i="0" dirty="0">
                <a:effectLst/>
                <a:highlight>
                  <a:srgbClr val="EBF5FA"/>
                </a:highlight>
                <a:latin typeface="KaTeX_Main"/>
              </a:rPr>
              <a:t>𝜏</a:t>
            </a:r>
            <a:r>
              <a:rPr lang="en-CA" b="1" i="0" dirty="0">
                <a:effectLst/>
                <a:highlight>
                  <a:srgbClr val="EBF5FA"/>
                </a:highlight>
                <a:latin typeface="KaTeX_Main"/>
              </a:rPr>
              <a:t>^</a:t>
            </a:r>
            <a:r>
              <a:rPr lang="el-GR" b="1" i="0" dirty="0">
                <a:effectLst/>
                <a:highlight>
                  <a:srgbClr val="EBF5FA"/>
                </a:highlight>
                <a:latin typeface="KaTeX_Main"/>
              </a:rPr>
              <a:t>2</a:t>
            </a:r>
            <a:r>
              <a:rPr lang="en-CA" b="0" i="0" dirty="0">
                <a:effectLst/>
                <a:highlight>
                  <a:srgbClr val="EBF5FA"/>
                </a:highlight>
                <a:latin typeface="KaTeX_Math"/>
              </a:rPr>
              <a:t>: </a:t>
            </a:r>
            <a:r>
              <a:rPr lang="en-US" b="0" i="0" dirty="0">
                <a:solidFill>
                  <a:srgbClr val="000000"/>
                </a:solidFill>
                <a:effectLst/>
                <a:highlight>
                  <a:srgbClr val="EBF5FA"/>
                </a:highlight>
                <a:latin typeface="ProximaVara-Roman"/>
              </a:rPr>
              <a:t>This represents the between-study variance in the data, with an estimated value of 0.002.</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b="1" i="0" dirty="0">
                <a:effectLst/>
                <a:highlight>
                  <a:srgbClr val="EBF5FA"/>
                </a:highlight>
                <a:latin typeface="KaTeX_Main"/>
              </a:rPr>
              <a:t>𝜏</a:t>
            </a:r>
            <a:r>
              <a:rPr lang="en-CA" b="0" i="0" dirty="0">
                <a:effectLst/>
                <a:highlight>
                  <a:srgbClr val="EBF5FA"/>
                </a:highlight>
                <a:latin typeface="KaTeX_Main"/>
              </a:rPr>
              <a:t>: </a:t>
            </a:r>
            <a:r>
              <a:rPr lang="en-US" b="0" i="0" dirty="0">
                <a:solidFill>
                  <a:srgbClr val="000000"/>
                </a:solidFill>
                <a:effectLst/>
                <a:highlight>
                  <a:srgbClr val="EBF5FA"/>
                </a:highlight>
                <a:latin typeface="ProximaVara-Roman"/>
              </a:rPr>
              <a:t>This is the square root of </a:t>
            </a:r>
            <a:r>
              <a:rPr lang="en-US" b="0" i="0" dirty="0">
                <a:solidFill>
                  <a:srgbClr val="000000"/>
                </a:solidFill>
                <a:effectLst/>
                <a:highlight>
                  <a:srgbClr val="EBF5FA"/>
                </a:highlight>
                <a:latin typeface="KaTeX_Main"/>
              </a:rPr>
              <a:t>𝜏^2</a:t>
            </a:r>
            <a:r>
              <a:rPr lang="en-US" b="0" i="0" dirty="0">
                <a:solidFill>
                  <a:srgbClr val="000000"/>
                </a:solidFill>
                <a:effectLst/>
                <a:highlight>
                  <a:srgbClr val="EBF5FA"/>
                </a:highlight>
                <a:latin typeface="ProximaVara-Roman"/>
              </a:rPr>
              <a:t>, indicating the standard deviation of the true effects across studies, with a value of 0.043.</a:t>
            </a:r>
          </a:p>
          <a:p>
            <a:pPr marL="742950" lvl="1" indent="-285750" algn="l">
              <a:buFont typeface="Arial" panose="020B0604020202020204" pitchFamily="34" charset="0"/>
              <a:buChar char="•"/>
            </a:pPr>
            <a:r>
              <a:rPr lang="en-US" b="1" i="0" dirty="0">
                <a:solidFill>
                  <a:srgbClr val="000000"/>
                </a:solidFill>
                <a:effectLst/>
                <a:highlight>
                  <a:srgbClr val="EBF5FA"/>
                </a:highlight>
                <a:latin typeface="ProximaVara-Roman"/>
              </a:rPr>
              <a:t>I^2 </a:t>
            </a:r>
            <a:r>
              <a:rPr lang="en-US" b="0" i="0" dirty="0">
                <a:solidFill>
                  <a:srgbClr val="000000"/>
                </a:solidFill>
                <a:effectLst/>
                <a:highlight>
                  <a:srgbClr val="EBF5FA"/>
                </a:highlight>
                <a:latin typeface="ProximaVara-Roman"/>
              </a:rPr>
              <a:t>(%): This statistic measures the percentage of total variation across studies that is due to heterogeneity rather than chance. Here, it is calculated to be 71.751%, indicating high heterogeneity.</a:t>
            </a:r>
          </a:p>
          <a:p>
            <a:pPr marL="742950" lvl="1" indent="-285750" algn="l">
              <a:buFont typeface="Arial" panose="020B0604020202020204" pitchFamily="34" charset="0"/>
              <a:buChar char="•"/>
            </a:pPr>
            <a:r>
              <a:rPr lang="en-US" b="1" i="0" dirty="0">
                <a:solidFill>
                  <a:srgbClr val="000000"/>
                </a:solidFill>
                <a:effectLst/>
                <a:highlight>
                  <a:srgbClr val="EBF5FA"/>
                </a:highlight>
                <a:latin typeface="KaTeX_Main"/>
              </a:rPr>
              <a:t>𝐻^2</a:t>
            </a:r>
            <a:r>
              <a:rPr lang="en-US" b="0" i="0" dirty="0">
                <a:solidFill>
                  <a:srgbClr val="000000"/>
                </a:solidFill>
                <a:effectLst/>
                <a:highlight>
                  <a:srgbClr val="EBF5FA"/>
                </a:highlight>
                <a:latin typeface="ProximaVara-Roman"/>
              </a:rPr>
              <a:t>: This is the ratio of the total amount of heterogeneity to the amount expected due to sampling error alone, with a value of 3.54.</a:t>
            </a:r>
          </a:p>
          <a:p>
            <a:pPr marL="742950" lvl="1" indent="-285750" algn="l">
              <a:buFont typeface="Arial" panose="020B0604020202020204" pitchFamily="34" charset="0"/>
              <a:buChar char="•"/>
            </a:pPr>
            <a:endParaRPr lang="en-US" b="0" i="0" dirty="0">
              <a:solidFill>
                <a:srgbClr val="000000"/>
              </a:solidFill>
              <a:effectLst/>
              <a:highlight>
                <a:srgbClr val="EBF5FA"/>
              </a:highlight>
              <a:latin typeface="ProximaVara-Roman"/>
            </a:endParaRPr>
          </a:p>
          <a:p>
            <a:br>
              <a:rPr lang="en-US" b="1" i="0" dirty="0">
                <a:solidFill>
                  <a:srgbClr val="000000"/>
                </a:solidFill>
                <a:effectLst/>
                <a:highlight>
                  <a:srgbClr val="EBF5FA"/>
                </a:highlight>
                <a:latin typeface="KaTeX_Main"/>
              </a:rPr>
            </a:br>
            <a:endParaRPr lang="en-CA" dirty="0"/>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30</a:t>
            </a:fld>
            <a:endParaRPr lang="en-CA"/>
          </a:p>
        </p:txBody>
      </p:sp>
    </p:spTree>
    <p:extLst>
      <p:ext uri="{BB962C8B-B14F-4D97-AF65-F5344CB8AC3E}">
        <p14:creationId xmlns:p14="http://schemas.microsoft.com/office/powerpoint/2010/main" val="2147016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PRISMA – Preferred Reporting Items for Systematic reviews and Meta-Analysis, which is a set of guidelines and standards for reporting systematic review and meta-analysis in medical research</a:t>
            </a:r>
          </a:p>
        </p:txBody>
      </p:sp>
      <p:sp>
        <p:nvSpPr>
          <p:cNvPr id="4" name="Slide Number Placeholder 3"/>
          <p:cNvSpPr>
            <a:spLocks noGrp="1"/>
          </p:cNvSpPr>
          <p:nvPr>
            <p:ph type="sldNum" sz="quarter" idx="5"/>
          </p:nvPr>
        </p:nvSpPr>
        <p:spPr/>
        <p:txBody>
          <a:bodyPr/>
          <a:lstStyle/>
          <a:p>
            <a:fld id="{D398E1AB-9980-4D53-9055-86DB313B161C}" type="slidenum">
              <a:rPr lang="en-CA" smtClean="0"/>
              <a:t>4</a:t>
            </a:fld>
            <a:endParaRPr lang="en-CA"/>
          </a:p>
        </p:txBody>
      </p:sp>
    </p:spTree>
    <p:extLst>
      <p:ext uri="{BB962C8B-B14F-4D97-AF65-F5344CB8AC3E}">
        <p14:creationId xmlns:p14="http://schemas.microsoft.com/office/powerpoint/2010/main" val="1539024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a:t>Web of science</a:t>
            </a:r>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5</a:t>
            </a:fld>
            <a:endParaRPr lang="en-CA"/>
          </a:p>
        </p:txBody>
      </p:sp>
    </p:spTree>
    <p:extLst>
      <p:ext uri="{BB962C8B-B14F-4D97-AF65-F5344CB8AC3E}">
        <p14:creationId xmlns:p14="http://schemas.microsoft.com/office/powerpoint/2010/main" val="289579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6</a:t>
            </a:fld>
            <a:endParaRPr lang="en-CA"/>
          </a:p>
        </p:txBody>
      </p:sp>
    </p:spTree>
    <p:extLst>
      <p:ext uri="{BB962C8B-B14F-4D97-AF65-F5344CB8AC3E}">
        <p14:creationId xmlns:p14="http://schemas.microsoft.com/office/powerpoint/2010/main" val="150788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7</a:t>
            </a:fld>
            <a:endParaRPr lang="en-CA"/>
          </a:p>
        </p:txBody>
      </p:sp>
    </p:spTree>
    <p:extLst>
      <p:ext uri="{BB962C8B-B14F-4D97-AF65-F5344CB8AC3E}">
        <p14:creationId xmlns:p14="http://schemas.microsoft.com/office/powerpoint/2010/main" val="2860382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11</a:t>
            </a:fld>
            <a:endParaRPr lang="en-CA"/>
          </a:p>
        </p:txBody>
      </p:sp>
    </p:spTree>
    <p:extLst>
      <p:ext uri="{BB962C8B-B14F-4D97-AF65-F5344CB8AC3E}">
        <p14:creationId xmlns:p14="http://schemas.microsoft.com/office/powerpoint/2010/main" val="165100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Web of science</a:t>
            </a:r>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17</a:t>
            </a:fld>
            <a:endParaRPr lang="en-CA"/>
          </a:p>
        </p:txBody>
      </p:sp>
    </p:spTree>
    <p:extLst>
      <p:ext uri="{BB962C8B-B14F-4D97-AF65-F5344CB8AC3E}">
        <p14:creationId xmlns:p14="http://schemas.microsoft.com/office/powerpoint/2010/main" val="1607290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Assessment of Bias</a:t>
            </a:r>
            <a:r>
              <a:rPr lang="en-US" dirty="0"/>
              <a:t>: The funnel plot is used to visually assess bias in meta-analysis. Studies should ideally form a symmetrical funnel around the true effect size (typically near the narrow top). Asymmetry in this plot can indicate potential publication bias, where smaller studies that show no or negative results are less likely to be published. Alternatively, asymmetry could result from other biases such as methodological differences, true heterogeneity in study effects, or other factors.</a:t>
            </a:r>
            <a:endParaRPr lang="en-CA" dirty="0"/>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20</a:t>
            </a:fld>
            <a:endParaRPr lang="en-CA"/>
          </a:p>
        </p:txBody>
      </p:sp>
    </p:spTree>
    <p:extLst>
      <p:ext uri="{BB962C8B-B14F-4D97-AF65-F5344CB8AC3E}">
        <p14:creationId xmlns:p14="http://schemas.microsoft.com/office/powerpoint/2010/main" val="3021186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22</a:t>
            </a:fld>
            <a:endParaRPr lang="en-CA"/>
          </a:p>
        </p:txBody>
      </p:sp>
    </p:spTree>
    <p:extLst>
      <p:ext uri="{BB962C8B-B14F-4D97-AF65-F5344CB8AC3E}">
        <p14:creationId xmlns:p14="http://schemas.microsoft.com/office/powerpoint/2010/main" val="177191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C160-F542-ADC6-1715-A78EE080A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126F66B-6B2E-A349-3384-026B6CCE19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20E6ECD-D90E-AD33-0AEF-28697901466A}"/>
              </a:ext>
            </a:extLst>
          </p:cNvPr>
          <p:cNvSpPr>
            <a:spLocks noGrp="1"/>
          </p:cNvSpPr>
          <p:nvPr>
            <p:ph type="dt" sz="half" idx="10"/>
          </p:nvPr>
        </p:nvSpPr>
        <p:spPr/>
        <p:txBody>
          <a:bodyPr/>
          <a:lstStyle/>
          <a:p>
            <a:fld id="{1D6BCD5A-24F3-4EA5-A68D-B3EE5D791A81}" type="datetimeFigureOut">
              <a:rPr lang="en-CA" smtClean="0"/>
              <a:t>2024-07-01</a:t>
            </a:fld>
            <a:endParaRPr lang="en-CA"/>
          </a:p>
        </p:txBody>
      </p:sp>
      <p:sp>
        <p:nvSpPr>
          <p:cNvPr id="5" name="Footer Placeholder 4">
            <a:extLst>
              <a:ext uri="{FF2B5EF4-FFF2-40B4-BE49-F238E27FC236}">
                <a16:creationId xmlns:a16="http://schemas.microsoft.com/office/drawing/2014/main" id="{0C17AEC7-BBA9-B7F5-C065-08D0A7716A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7EAEC87-86B6-E255-ECC8-13A1629B1E51}"/>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429434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EAE8-4512-BD8F-9645-11BE729F092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35A2011-04A8-C6B7-EB6F-F7427DE33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EEAAEF-C2F5-7F31-A675-28084A0CDCAD}"/>
              </a:ext>
            </a:extLst>
          </p:cNvPr>
          <p:cNvSpPr>
            <a:spLocks noGrp="1"/>
          </p:cNvSpPr>
          <p:nvPr>
            <p:ph type="dt" sz="half" idx="10"/>
          </p:nvPr>
        </p:nvSpPr>
        <p:spPr/>
        <p:txBody>
          <a:bodyPr/>
          <a:lstStyle/>
          <a:p>
            <a:fld id="{1D6BCD5A-24F3-4EA5-A68D-B3EE5D791A81}" type="datetimeFigureOut">
              <a:rPr lang="en-CA" smtClean="0"/>
              <a:t>2024-07-01</a:t>
            </a:fld>
            <a:endParaRPr lang="en-CA"/>
          </a:p>
        </p:txBody>
      </p:sp>
      <p:sp>
        <p:nvSpPr>
          <p:cNvPr id="5" name="Footer Placeholder 4">
            <a:extLst>
              <a:ext uri="{FF2B5EF4-FFF2-40B4-BE49-F238E27FC236}">
                <a16:creationId xmlns:a16="http://schemas.microsoft.com/office/drawing/2014/main" id="{6DC3019C-BC48-9DC7-AC61-90A94792D40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051ED3-73BD-0518-5E56-3187079271C0}"/>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244246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949572-1F90-B896-7A39-17AD93862D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13AAC51-5CE5-D63C-07E6-E441B50BCF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F9A9E6-9934-7D90-C348-2E59F110E780}"/>
              </a:ext>
            </a:extLst>
          </p:cNvPr>
          <p:cNvSpPr>
            <a:spLocks noGrp="1"/>
          </p:cNvSpPr>
          <p:nvPr>
            <p:ph type="dt" sz="half" idx="10"/>
          </p:nvPr>
        </p:nvSpPr>
        <p:spPr/>
        <p:txBody>
          <a:bodyPr/>
          <a:lstStyle/>
          <a:p>
            <a:fld id="{1D6BCD5A-24F3-4EA5-A68D-B3EE5D791A81}" type="datetimeFigureOut">
              <a:rPr lang="en-CA" smtClean="0"/>
              <a:t>2024-07-01</a:t>
            </a:fld>
            <a:endParaRPr lang="en-CA"/>
          </a:p>
        </p:txBody>
      </p:sp>
      <p:sp>
        <p:nvSpPr>
          <p:cNvPr id="5" name="Footer Placeholder 4">
            <a:extLst>
              <a:ext uri="{FF2B5EF4-FFF2-40B4-BE49-F238E27FC236}">
                <a16:creationId xmlns:a16="http://schemas.microsoft.com/office/drawing/2014/main" id="{D785573D-6669-C4E6-BE57-A7C1688A48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4D5B43-5990-95A6-108D-C047455D47D9}"/>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304488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91CE-EDD7-0808-29B5-E396DEFBB57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DAF655-D781-C8A3-7DCA-F18B352F3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B90949-7AFC-F158-9451-2A1283AFBA6D}"/>
              </a:ext>
            </a:extLst>
          </p:cNvPr>
          <p:cNvSpPr>
            <a:spLocks noGrp="1"/>
          </p:cNvSpPr>
          <p:nvPr>
            <p:ph type="dt" sz="half" idx="10"/>
          </p:nvPr>
        </p:nvSpPr>
        <p:spPr/>
        <p:txBody>
          <a:bodyPr/>
          <a:lstStyle/>
          <a:p>
            <a:fld id="{1D6BCD5A-24F3-4EA5-A68D-B3EE5D791A81}" type="datetimeFigureOut">
              <a:rPr lang="en-CA" smtClean="0"/>
              <a:t>2024-07-01</a:t>
            </a:fld>
            <a:endParaRPr lang="en-CA"/>
          </a:p>
        </p:txBody>
      </p:sp>
      <p:sp>
        <p:nvSpPr>
          <p:cNvPr id="5" name="Footer Placeholder 4">
            <a:extLst>
              <a:ext uri="{FF2B5EF4-FFF2-40B4-BE49-F238E27FC236}">
                <a16:creationId xmlns:a16="http://schemas.microsoft.com/office/drawing/2014/main" id="{1B2D1D29-1167-8CE8-B7DB-680DE69DDA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2476D0-39D6-14D8-E570-4D198986B744}"/>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93307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D73E-17FE-BE93-3CBC-2F406AD91C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6D076F8-798E-A31E-061B-24D007A923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077269-661E-E4DD-BAAA-4D3C8DD315CE}"/>
              </a:ext>
            </a:extLst>
          </p:cNvPr>
          <p:cNvSpPr>
            <a:spLocks noGrp="1"/>
          </p:cNvSpPr>
          <p:nvPr>
            <p:ph type="dt" sz="half" idx="10"/>
          </p:nvPr>
        </p:nvSpPr>
        <p:spPr/>
        <p:txBody>
          <a:bodyPr/>
          <a:lstStyle/>
          <a:p>
            <a:fld id="{1D6BCD5A-24F3-4EA5-A68D-B3EE5D791A81}" type="datetimeFigureOut">
              <a:rPr lang="en-CA" smtClean="0"/>
              <a:t>2024-07-01</a:t>
            </a:fld>
            <a:endParaRPr lang="en-CA"/>
          </a:p>
        </p:txBody>
      </p:sp>
      <p:sp>
        <p:nvSpPr>
          <p:cNvPr id="5" name="Footer Placeholder 4">
            <a:extLst>
              <a:ext uri="{FF2B5EF4-FFF2-40B4-BE49-F238E27FC236}">
                <a16:creationId xmlns:a16="http://schemas.microsoft.com/office/drawing/2014/main" id="{D9709194-E058-EC3F-B57F-B76F5A9535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9FB08C-169C-8542-1DB1-C0C49244A023}"/>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47515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D6A4-3B19-81AA-9598-84A70A41D3B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4CE1A8C-28B0-07A9-45DE-72EE5C173E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F0BE68C-36C8-A3C9-8ACD-E43E3C4495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BE47645-D6A8-86A0-9917-677D3AD2A538}"/>
              </a:ext>
            </a:extLst>
          </p:cNvPr>
          <p:cNvSpPr>
            <a:spLocks noGrp="1"/>
          </p:cNvSpPr>
          <p:nvPr>
            <p:ph type="dt" sz="half" idx="10"/>
          </p:nvPr>
        </p:nvSpPr>
        <p:spPr/>
        <p:txBody>
          <a:bodyPr/>
          <a:lstStyle/>
          <a:p>
            <a:fld id="{1D6BCD5A-24F3-4EA5-A68D-B3EE5D791A81}" type="datetimeFigureOut">
              <a:rPr lang="en-CA" smtClean="0"/>
              <a:t>2024-07-01</a:t>
            </a:fld>
            <a:endParaRPr lang="en-CA"/>
          </a:p>
        </p:txBody>
      </p:sp>
      <p:sp>
        <p:nvSpPr>
          <p:cNvPr id="6" name="Footer Placeholder 5">
            <a:extLst>
              <a:ext uri="{FF2B5EF4-FFF2-40B4-BE49-F238E27FC236}">
                <a16:creationId xmlns:a16="http://schemas.microsoft.com/office/drawing/2014/main" id="{FE86E3C8-8BD3-3C5D-F48E-BE25A563337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9361283-0C96-F933-59A0-5DE70DF60867}"/>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199202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7CEE-2326-1D9C-DCF8-BE428CB0FE3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458F535-44B8-5DE9-BBE9-6A01317B4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BBB0D1-A974-8164-EE19-7467CDFBD9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00C86D7-EA82-F578-60E6-57FC08DD1F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7B0B5-EA86-A1BE-DA0D-5C6AC36F94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83399CF-AA66-31B6-2C01-55AB00A278B6}"/>
              </a:ext>
            </a:extLst>
          </p:cNvPr>
          <p:cNvSpPr>
            <a:spLocks noGrp="1"/>
          </p:cNvSpPr>
          <p:nvPr>
            <p:ph type="dt" sz="half" idx="10"/>
          </p:nvPr>
        </p:nvSpPr>
        <p:spPr/>
        <p:txBody>
          <a:bodyPr/>
          <a:lstStyle/>
          <a:p>
            <a:fld id="{1D6BCD5A-24F3-4EA5-A68D-B3EE5D791A81}" type="datetimeFigureOut">
              <a:rPr lang="en-CA" smtClean="0"/>
              <a:t>2024-07-01</a:t>
            </a:fld>
            <a:endParaRPr lang="en-CA"/>
          </a:p>
        </p:txBody>
      </p:sp>
      <p:sp>
        <p:nvSpPr>
          <p:cNvPr id="8" name="Footer Placeholder 7">
            <a:extLst>
              <a:ext uri="{FF2B5EF4-FFF2-40B4-BE49-F238E27FC236}">
                <a16:creationId xmlns:a16="http://schemas.microsoft.com/office/drawing/2014/main" id="{EF500883-19E5-4A19-12C0-39D588A102B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5E0F24F-4A79-EC00-2EA1-8D5088700244}"/>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399444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AF48-7AD9-1F8C-0664-8B26D409EC6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31AD1E4-DE10-3BBA-D78C-2C10A194F4E1}"/>
              </a:ext>
            </a:extLst>
          </p:cNvPr>
          <p:cNvSpPr>
            <a:spLocks noGrp="1"/>
          </p:cNvSpPr>
          <p:nvPr>
            <p:ph type="dt" sz="half" idx="10"/>
          </p:nvPr>
        </p:nvSpPr>
        <p:spPr/>
        <p:txBody>
          <a:bodyPr/>
          <a:lstStyle/>
          <a:p>
            <a:fld id="{1D6BCD5A-24F3-4EA5-A68D-B3EE5D791A81}" type="datetimeFigureOut">
              <a:rPr lang="en-CA" smtClean="0"/>
              <a:t>2024-07-01</a:t>
            </a:fld>
            <a:endParaRPr lang="en-CA"/>
          </a:p>
        </p:txBody>
      </p:sp>
      <p:sp>
        <p:nvSpPr>
          <p:cNvPr id="4" name="Footer Placeholder 3">
            <a:extLst>
              <a:ext uri="{FF2B5EF4-FFF2-40B4-BE49-F238E27FC236}">
                <a16:creationId xmlns:a16="http://schemas.microsoft.com/office/drawing/2014/main" id="{D13485EE-8FA7-6317-41C1-005A31CB13E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2187751-E1DE-B3E8-A266-1A0F27EA038B}"/>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3853775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48E9A-C233-24BB-2A4D-FFA5CF425EB2}"/>
              </a:ext>
            </a:extLst>
          </p:cNvPr>
          <p:cNvSpPr>
            <a:spLocks noGrp="1"/>
          </p:cNvSpPr>
          <p:nvPr>
            <p:ph type="dt" sz="half" idx="10"/>
          </p:nvPr>
        </p:nvSpPr>
        <p:spPr/>
        <p:txBody>
          <a:bodyPr/>
          <a:lstStyle/>
          <a:p>
            <a:fld id="{1D6BCD5A-24F3-4EA5-A68D-B3EE5D791A81}" type="datetimeFigureOut">
              <a:rPr lang="en-CA" smtClean="0"/>
              <a:t>2024-07-01</a:t>
            </a:fld>
            <a:endParaRPr lang="en-CA"/>
          </a:p>
        </p:txBody>
      </p:sp>
      <p:sp>
        <p:nvSpPr>
          <p:cNvPr id="3" name="Footer Placeholder 2">
            <a:extLst>
              <a:ext uri="{FF2B5EF4-FFF2-40B4-BE49-F238E27FC236}">
                <a16:creationId xmlns:a16="http://schemas.microsoft.com/office/drawing/2014/main" id="{78F26C24-2ED4-2481-931A-04281CA000F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1BEEE6B-9E0F-32D7-68FA-658B6DFB1980}"/>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359317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82C4-D85F-3FFD-842D-EDD622954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31691D4-6287-B4FE-124E-2582397A02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9ED4AB1-C9F9-4A45-1E46-86B3373A1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55C1A-D323-86FE-C99A-7777FF9C8BA1}"/>
              </a:ext>
            </a:extLst>
          </p:cNvPr>
          <p:cNvSpPr>
            <a:spLocks noGrp="1"/>
          </p:cNvSpPr>
          <p:nvPr>
            <p:ph type="dt" sz="half" idx="10"/>
          </p:nvPr>
        </p:nvSpPr>
        <p:spPr/>
        <p:txBody>
          <a:bodyPr/>
          <a:lstStyle/>
          <a:p>
            <a:fld id="{1D6BCD5A-24F3-4EA5-A68D-B3EE5D791A81}" type="datetimeFigureOut">
              <a:rPr lang="en-CA" smtClean="0"/>
              <a:t>2024-07-01</a:t>
            </a:fld>
            <a:endParaRPr lang="en-CA"/>
          </a:p>
        </p:txBody>
      </p:sp>
      <p:sp>
        <p:nvSpPr>
          <p:cNvPr id="6" name="Footer Placeholder 5">
            <a:extLst>
              <a:ext uri="{FF2B5EF4-FFF2-40B4-BE49-F238E27FC236}">
                <a16:creationId xmlns:a16="http://schemas.microsoft.com/office/drawing/2014/main" id="{E6643E8C-63C5-5A30-4148-40866284CA2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643AD4-4E36-A33E-8144-616E00307EF5}"/>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333889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E851-8864-03E4-2F11-4BBD1C6D9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4E7C588-4077-3543-F511-E5DACD1B2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722EC2B-881E-4CAB-01C6-DC1769E55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9FAB8-05A3-D43E-E9CE-FD62132BA4A9}"/>
              </a:ext>
            </a:extLst>
          </p:cNvPr>
          <p:cNvSpPr>
            <a:spLocks noGrp="1"/>
          </p:cNvSpPr>
          <p:nvPr>
            <p:ph type="dt" sz="half" idx="10"/>
          </p:nvPr>
        </p:nvSpPr>
        <p:spPr/>
        <p:txBody>
          <a:bodyPr/>
          <a:lstStyle/>
          <a:p>
            <a:fld id="{1D6BCD5A-24F3-4EA5-A68D-B3EE5D791A81}" type="datetimeFigureOut">
              <a:rPr lang="en-CA" smtClean="0"/>
              <a:t>2024-07-01</a:t>
            </a:fld>
            <a:endParaRPr lang="en-CA"/>
          </a:p>
        </p:txBody>
      </p:sp>
      <p:sp>
        <p:nvSpPr>
          <p:cNvPr id="6" name="Footer Placeholder 5">
            <a:extLst>
              <a:ext uri="{FF2B5EF4-FFF2-40B4-BE49-F238E27FC236}">
                <a16:creationId xmlns:a16="http://schemas.microsoft.com/office/drawing/2014/main" id="{BA1C5B2F-6BE6-1D97-58CB-298A8A6EB92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B418DD8-0D98-CF1D-DAEA-AF512653C6DE}"/>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310366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9E694-AB76-8282-D83F-725403228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A4ADBD4-50F9-A70F-7E54-17D1C2BFDD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F3BA15-ED21-E3F8-0303-B45929000B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6BCD5A-24F3-4EA5-A68D-B3EE5D791A81}" type="datetimeFigureOut">
              <a:rPr lang="en-CA" smtClean="0"/>
              <a:t>2024-07-01</a:t>
            </a:fld>
            <a:endParaRPr lang="en-CA"/>
          </a:p>
        </p:txBody>
      </p:sp>
      <p:sp>
        <p:nvSpPr>
          <p:cNvPr id="5" name="Footer Placeholder 4">
            <a:extLst>
              <a:ext uri="{FF2B5EF4-FFF2-40B4-BE49-F238E27FC236}">
                <a16:creationId xmlns:a16="http://schemas.microsoft.com/office/drawing/2014/main" id="{B6FA451F-C464-4DE9-DA33-B235B2DBFA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E11EA8A-4DA1-1F34-B29A-DA851AB1B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945500-37A8-4245-9DAC-F4AE96684D28}" type="slidenum">
              <a:rPr lang="en-CA" smtClean="0"/>
              <a:t>‹#›</a:t>
            </a:fld>
            <a:endParaRPr lang="en-CA"/>
          </a:p>
        </p:txBody>
      </p:sp>
    </p:spTree>
    <p:extLst>
      <p:ext uri="{BB962C8B-B14F-4D97-AF65-F5344CB8AC3E}">
        <p14:creationId xmlns:p14="http://schemas.microsoft.com/office/powerpoint/2010/main" val="563752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kaggle.com/datasets/raumonsa11/churn-telco-europa" TargetMode="External"/><Relationship Id="rId3" Type="http://schemas.openxmlformats.org/officeDocument/2006/relationships/hyperlink" Target="https://www.kaggle.com/datasets/mehmetsabrikunt/internet-service-churn?rvi=1" TargetMode="External"/><Relationship Id="rId7" Type="http://schemas.openxmlformats.org/officeDocument/2006/relationships/hyperlink" Target="https://www.kaggle.com/datasets/pavansubhasht/ibm-hr-analytics-attrition-dataset" TargetMode="External"/><Relationship Id="rId12" Type="http://schemas.openxmlformats.org/officeDocument/2006/relationships/hyperlink" Target="https://www.kaggle.com/c/dsntelecomschurn2018/data?select=TRAIN.csv" TargetMode="External"/><Relationship Id="rId2" Type="http://schemas.openxmlformats.org/officeDocument/2006/relationships/hyperlink" Target="https://mavenanalytics.io/data-playground?search=churn" TargetMode="External"/><Relationship Id="rId1" Type="http://schemas.openxmlformats.org/officeDocument/2006/relationships/slideLayout" Target="../slideLayouts/slideLayout2.xml"/><Relationship Id="rId6" Type="http://schemas.openxmlformats.org/officeDocument/2006/relationships/hyperlink" Target="https://www.kaggle.com/datasets/ankitverma2010/ecommerce-customer-churn-analysis-and-prediction?rvi=1" TargetMode="External"/><Relationship Id="rId11" Type="http://schemas.openxmlformats.org/officeDocument/2006/relationships/hyperlink" Target="https://www.kaggle.com/datasets/mahreen/sato2015" TargetMode="External"/><Relationship Id="rId5" Type="http://schemas.openxmlformats.org/officeDocument/2006/relationships/hyperlink" Target="https://www.kaggle.com/datasets/anwarsan/credit-card-bank-churn?rvi=1" TargetMode="External"/><Relationship Id="rId10" Type="http://schemas.openxmlformats.org/officeDocument/2006/relationships/hyperlink" Target="https://www.kaggle.com/datasets/varshapandey/assignment-data" TargetMode="External"/><Relationship Id="rId4" Type="http://schemas.openxmlformats.org/officeDocument/2006/relationships/hyperlink" Target="https://www.kaggle.com/datasets/radheshyamkollipara/bank-customer-churn" TargetMode="External"/><Relationship Id="rId9" Type="http://schemas.openxmlformats.org/officeDocument/2006/relationships/hyperlink" Target="https://www.kaggle.com/datasets/jpacse/telecom-churn-new-cell2cell-dataset"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B459-BE7D-2168-10FD-47FFD1B67EFD}"/>
              </a:ext>
            </a:extLst>
          </p:cNvPr>
          <p:cNvSpPr>
            <a:spLocks noGrp="1"/>
          </p:cNvSpPr>
          <p:nvPr>
            <p:ph type="title"/>
          </p:nvPr>
        </p:nvSpPr>
        <p:spPr>
          <a:xfrm>
            <a:off x="838200" y="365125"/>
            <a:ext cx="10515600" cy="5027490"/>
          </a:xfrm>
        </p:spPr>
        <p:txBody>
          <a:bodyPr/>
          <a:lstStyle/>
          <a:p>
            <a:pPr algn="ctr"/>
            <a:r>
              <a:rPr lang="en-CA" b="1" dirty="0"/>
              <a:t>Meta-Analysis Method Summary </a:t>
            </a:r>
          </a:p>
        </p:txBody>
      </p:sp>
    </p:spTree>
    <p:extLst>
      <p:ext uri="{BB962C8B-B14F-4D97-AF65-F5344CB8AC3E}">
        <p14:creationId xmlns:p14="http://schemas.microsoft.com/office/powerpoint/2010/main" val="21983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0569-5F2B-4CD1-A99F-E8F7AA9E042A}"/>
              </a:ext>
            </a:extLst>
          </p:cNvPr>
          <p:cNvSpPr>
            <a:spLocks noGrp="1"/>
          </p:cNvSpPr>
          <p:nvPr>
            <p:ph type="title"/>
          </p:nvPr>
        </p:nvSpPr>
        <p:spPr/>
        <p:txBody>
          <a:bodyPr/>
          <a:lstStyle/>
          <a:p>
            <a:r>
              <a:rPr lang="en-CA" dirty="0"/>
              <a:t>Random-Effect Model Calculation Steps</a:t>
            </a:r>
          </a:p>
        </p:txBody>
      </p:sp>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838200" y="1825624"/>
            <a:ext cx="10515600" cy="5032375"/>
          </a:xfrm>
        </p:spPr>
        <p:txBody>
          <a:bodyPr>
            <a:normAutofit/>
          </a:bodyPr>
          <a:lstStyle/>
          <a:p>
            <a:r>
              <a:rPr lang="en-US" sz="2400" dirty="0"/>
              <a:t>Step 4: Calculate Weights for Random-Effects Model: </a:t>
            </a:r>
          </a:p>
          <a:p>
            <a:pPr marL="0" indent="0">
              <a:buNone/>
            </a:pPr>
            <a:endParaRPr lang="en-US" sz="2400" dirty="0"/>
          </a:p>
          <a:p>
            <a:r>
              <a:rPr lang="en-US" sz="2400" dirty="0"/>
              <a:t>Step 5: Calculate the Weighted Mean Effect Size:</a:t>
            </a:r>
          </a:p>
          <a:p>
            <a:endParaRPr lang="en-US" sz="2400" dirty="0"/>
          </a:p>
          <a:p>
            <a:endParaRPr lang="en-US" sz="2400" dirty="0"/>
          </a:p>
          <a:p>
            <a:r>
              <a:rPr lang="en-US" sz="2400" dirty="0"/>
              <a:t>Step 6: Compute the Standard Error of the Weighted Mean Effect </a:t>
            </a:r>
            <a:r>
              <a:rPr lang="en-CA" sz="2400" dirty="0"/>
              <a:t>:</a:t>
            </a:r>
            <a:endParaRPr lang="en-US" sz="2400" dirty="0"/>
          </a:p>
          <a:p>
            <a:endParaRPr lang="en-US" sz="2400" dirty="0"/>
          </a:p>
          <a:p>
            <a:endParaRPr lang="en-US" sz="2400" dirty="0"/>
          </a:p>
          <a:p>
            <a:r>
              <a:rPr lang="en-US" sz="2400" dirty="0"/>
              <a:t>Step 7: Calculate the 95% Confidence Interval:</a:t>
            </a:r>
          </a:p>
          <a:p>
            <a:endParaRPr lang="en-US" sz="2400" dirty="0"/>
          </a:p>
        </p:txBody>
      </p:sp>
      <p:pic>
        <p:nvPicPr>
          <p:cNvPr id="5" name="Picture 4">
            <a:extLst>
              <a:ext uri="{FF2B5EF4-FFF2-40B4-BE49-F238E27FC236}">
                <a16:creationId xmlns:a16="http://schemas.microsoft.com/office/drawing/2014/main" id="{055EB7C4-F5E5-7129-E3EE-A2DB118636CD}"/>
              </a:ext>
            </a:extLst>
          </p:cNvPr>
          <p:cNvPicPr>
            <a:picLocks noChangeAspect="1"/>
          </p:cNvPicPr>
          <p:nvPr/>
        </p:nvPicPr>
        <p:blipFill>
          <a:blip r:embed="rId2"/>
          <a:stretch>
            <a:fillRect/>
          </a:stretch>
        </p:blipFill>
        <p:spPr>
          <a:xfrm>
            <a:off x="8473927" y="1825623"/>
            <a:ext cx="3226025" cy="448653"/>
          </a:xfrm>
          <a:prstGeom prst="rect">
            <a:avLst/>
          </a:prstGeom>
        </p:spPr>
      </p:pic>
      <p:pic>
        <p:nvPicPr>
          <p:cNvPr id="11" name="Picture 10">
            <a:extLst>
              <a:ext uri="{FF2B5EF4-FFF2-40B4-BE49-F238E27FC236}">
                <a16:creationId xmlns:a16="http://schemas.microsoft.com/office/drawing/2014/main" id="{DB7FF861-BF10-C026-CA3E-2E1872850350}"/>
              </a:ext>
            </a:extLst>
          </p:cNvPr>
          <p:cNvPicPr>
            <a:picLocks noChangeAspect="1"/>
          </p:cNvPicPr>
          <p:nvPr/>
        </p:nvPicPr>
        <p:blipFill>
          <a:blip r:embed="rId3"/>
          <a:stretch>
            <a:fillRect/>
          </a:stretch>
        </p:blipFill>
        <p:spPr>
          <a:xfrm>
            <a:off x="2334999" y="3269549"/>
            <a:ext cx="7522002" cy="622511"/>
          </a:xfrm>
          <a:prstGeom prst="rect">
            <a:avLst/>
          </a:prstGeom>
        </p:spPr>
      </p:pic>
      <p:pic>
        <p:nvPicPr>
          <p:cNvPr id="14" name="Picture 13">
            <a:extLst>
              <a:ext uri="{FF2B5EF4-FFF2-40B4-BE49-F238E27FC236}">
                <a16:creationId xmlns:a16="http://schemas.microsoft.com/office/drawing/2014/main" id="{2E854AE3-1016-3B87-69DA-5026D0B5C2F9}"/>
              </a:ext>
            </a:extLst>
          </p:cNvPr>
          <p:cNvPicPr>
            <a:picLocks noChangeAspect="1"/>
          </p:cNvPicPr>
          <p:nvPr/>
        </p:nvPicPr>
        <p:blipFill>
          <a:blip r:embed="rId4"/>
          <a:stretch>
            <a:fillRect/>
          </a:stretch>
        </p:blipFill>
        <p:spPr>
          <a:xfrm>
            <a:off x="2334999" y="4713474"/>
            <a:ext cx="3623014" cy="622511"/>
          </a:xfrm>
          <a:prstGeom prst="rect">
            <a:avLst/>
          </a:prstGeom>
        </p:spPr>
      </p:pic>
      <p:pic>
        <p:nvPicPr>
          <p:cNvPr id="17" name="Picture 16">
            <a:extLst>
              <a:ext uri="{FF2B5EF4-FFF2-40B4-BE49-F238E27FC236}">
                <a16:creationId xmlns:a16="http://schemas.microsoft.com/office/drawing/2014/main" id="{B01E221C-880A-A580-D064-98E441D7B0AF}"/>
              </a:ext>
            </a:extLst>
          </p:cNvPr>
          <p:cNvPicPr>
            <a:picLocks noChangeAspect="1"/>
          </p:cNvPicPr>
          <p:nvPr/>
        </p:nvPicPr>
        <p:blipFill>
          <a:blip r:embed="rId5"/>
          <a:stretch>
            <a:fillRect/>
          </a:stretch>
        </p:blipFill>
        <p:spPr>
          <a:xfrm>
            <a:off x="2334999" y="6085424"/>
            <a:ext cx="8691462" cy="772575"/>
          </a:xfrm>
          <a:prstGeom prst="rect">
            <a:avLst/>
          </a:prstGeom>
        </p:spPr>
      </p:pic>
    </p:spTree>
    <p:extLst>
      <p:ext uri="{BB962C8B-B14F-4D97-AF65-F5344CB8AC3E}">
        <p14:creationId xmlns:p14="http://schemas.microsoft.com/office/powerpoint/2010/main" val="180549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1652-26FF-67C6-574C-629E84BDCD2E}"/>
              </a:ext>
            </a:extLst>
          </p:cNvPr>
          <p:cNvSpPr>
            <a:spLocks noGrp="1"/>
          </p:cNvSpPr>
          <p:nvPr>
            <p:ph type="ctrTitle"/>
          </p:nvPr>
        </p:nvSpPr>
        <p:spPr>
          <a:xfrm>
            <a:off x="1524000" y="276787"/>
            <a:ext cx="9144000" cy="716269"/>
          </a:xfrm>
        </p:spPr>
        <p:txBody>
          <a:bodyPr>
            <a:normAutofit fontScale="90000"/>
          </a:bodyPr>
          <a:lstStyle/>
          <a:p>
            <a:pPr algn="l"/>
            <a:r>
              <a:rPr lang="en-CA" dirty="0"/>
              <a:t>Forest Plot </a:t>
            </a:r>
          </a:p>
        </p:txBody>
      </p:sp>
      <p:pic>
        <p:nvPicPr>
          <p:cNvPr id="1026" name="Picture 2" descr="Key elements of a forest plot.">
            <a:extLst>
              <a:ext uri="{FF2B5EF4-FFF2-40B4-BE49-F238E27FC236}">
                <a16:creationId xmlns:a16="http://schemas.microsoft.com/office/drawing/2014/main" id="{FB5F759D-9C2D-110B-8C21-59C27F151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6" y="1395663"/>
            <a:ext cx="11333367" cy="518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941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6055-A6FB-134A-DC0D-D6D13145D083}"/>
              </a:ext>
            </a:extLst>
          </p:cNvPr>
          <p:cNvSpPr>
            <a:spLocks noGrp="1"/>
          </p:cNvSpPr>
          <p:nvPr>
            <p:ph type="title"/>
          </p:nvPr>
        </p:nvSpPr>
        <p:spPr/>
        <p:txBody>
          <a:bodyPr/>
          <a:lstStyle/>
          <a:p>
            <a:r>
              <a:rPr lang="en-CA" dirty="0"/>
              <a:t>Disadvantages of meta-analysis using aggregate data</a:t>
            </a:r>
          </a:p>
        </p:txBody>
      </p:sp>
      <p:sp>
        <p:nvSpPr>
          <p:cNvPr id="3" name="Content Placeholder 2">
            <a:extLst>
              <a:ext uri="{FF2B5EF4-FFF2-40B4-BE49-F238E27FC236}">
                <a16:creationId xmlns:a16="http://schemas.microsoft.com/office/drawing/2014/main" id="{019AF5FE-BCE9-A707-B137-6E6CB3D9B9B6}"/>
              </a:ext>
            </a:extLst>
          </p:cNvPr>
          <p:cNvSpPr>
            <a:spLocks noGrp="1"/>
          </p:cNvSpPr>
          <p:nvPr>
            <p:ph idx="1"/>
          </p:nvPr>
        </p:nvSpPr>
        <p:spPr>
          <a:xfrm>
            <a:off x="838200" y="1825624"/>
            <a:ext cx="10515600" cy="4904959"/>
          </a:xfrm>
        </p:spPr>
        <p:txBody>
          <a:bodyPr>
            <a:normAutofit/>
          </a:bodyPr>
          <a:lstStyle/>
          <a:p>
            <a:r>
              <a:rPr lang="en-CA" dirty="0"/>
              <a:t>Reliant on reporting of published articles</a:t>
            </a:r>
          </a:p>
          <a:p>
            <a:r>
              <a:rPr lang="en-CA" dirty="0"/>
              <a:t>Not in control of the statistical analysis method used: inconsistency in choice of effect size</a:t>
            </a:r>
          </a:p>
          <a:p>
            <a:r>
              <a:rPr lang="en-CA" dirty="0"/>
              <a:t>Vulnerable to publication bias: studies with significant results more likely to be published (or reported well) than non-significant studies</a:t>
            </a:r>
          </a:p>
          <a:p>
            <a:r>
              <a:rPr lang="en-CA" dirty="0"/>
              <a:t>Vulnerable to outcome reporting bias – studies report only those outcomes that were significant or most interesting</a:t>
            </a:r>
          </a:p>
          <a:p>
            <a:r>
              <a:rPr lang="en-CA" dirty="0"/>
              <a:t>Going beyond original analysis is very hard (often impossible)</a:t>
            </a:r>
          </a:p>
          <a:p>
            <a:r>
              <a:rPr lang="en-CA" dirty="0"/>
              <a:t>Aggregate data collapses participant-level information</a:t>
            </a:r>
          </a:p>
        </p:txBody>
      </p:sp>
    </p:spTree>
    <p:extLst>
      <p:ext uri="{BB962C8B-B14F-4D97-AF65-F5344CB8AC3E}">
        <p14:creationId xmlns:p14="http://schemas.microsoft.com/office/powerpoint/2010/main" val="166715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6055-A6FB-134A-DC0D-D6D13145D083}"/>
              </a:ext>
            </a:extLst>
          </p:cNvPr>
          <p:cNvSpPr>
            <a:spLocks noGrp="1"/>
          </p:cNvSpPr>
          <p:nvPr>
            <p:ph type="title"/>
          </p:nvPr>
        </p:nvSpPr>
        <p:spPr/>
        <p:txBody>
          <a:bodyPr/>
          <a:lstStyle/>
          <a:p>
            <a:r>
              <a:rPr lang="en-CA" dirty="0"/>
              <a:t>IPD meta-analysis: rationale &amp; advantages</a:t>
            </a:r>
          </a:p>
        </p:txBody>
      </p:sp>
      <p:sp>
        <p:nvSpPr>
          <p:cNvPr id="3" name="Content Placeholder 2">
            <a:extLst>
              <a:ext uri="{FF2B5EF4-FFF2-40B4-BE49-F238E27FC236}">
                <a16:creationId xmlns:a16="http://schemas.microsoft.com/office/drawing/2014/main" id="{019AF5FE-BCE9-A707-B137-6E6CB3D9B9B6}"/>
              </a:ext>
            </a:extLst>
          </p:cNvPr>
          <p:cNvSpPr>
            <a:spLocks noGrp="1"/>
          </p:cNvSpPr>
          <p:nvPr>
            <p:ph idx="1"/>
          </p:nvPr>
        </p:nvSpPr>
        <p:spPr/>
        <p:txBody>
          <a:bodyPr/>
          <a:lstStyle/>
          <a:p>
            <a:r>
              <a:rPr lang="en-CA" dirty="0"/>
              <a:t>IPD: Individual Participant Data</a:t>
            </a:r>
          </a:p>
          <a:p>
            <a:pPr lvl="1"/>
            <a:r>
              <a:rPr lang="en-CA" dirty="0"/>
              <a:t>The original, raw individual-level data from the primary studies identifies by the review</a:t>
            </a:r>
          </a:p>
          <a:p>
            <a:pPr lvl="1"/>
            <a:r>
              <a:rPr lang="en-CA" dirty="0"/>
              <a:t>The original source of material, from which aggregate data are derived</a:t>
            </a:r>
          </a:p>
          <a:p>
            <a:pPr lvl="1"/>
            <a:endParaRPr lang="en-CA" dirty="0"/>
          </a:p>
          <a:p>
            <a:r>
              <a:rPr lang="en-CA" dirty="0"/>
              <a:t>IDP meta-analysis</a:t>
            </a:r>
          </a:p>
          <a:p>
            <a:pPr lvl="1"/>
            <a:r>
              <a:rPr lang="en-CA" dirty="0"/>
              <a:t>The synthesis (in a statistical model) of the IPD from multiple studies for the purpose of summarising the evidence</a:t>
            </a:r>
          </a:p>
          <a:p>
            <a:pPr lvl="1"/>
            <a:r>
              <a:rPr lang="en-CA" dirty="0"/>
              <a:t>Increasingly relevant with the advent of “stratified medicine” – the tailoring of treatment decisions for individual patients</a:t>
            </a:r>
          </a:p>
          <a:p>
            <a:pPr marL="457200" lvl="1" indent="0">
              <a:buNone/>
            </a:pPr>
            <a:endParaRPr lang="en-CA" dirty="0"/>
          </a:p>
        </p:txBody>
      </p:sp>
    </p:spTree>
    <p:extLst>
      <p:ext uri="{BB962C8B-B14F-4D97-AF65-F5344CB8AC3E}">
        <p14:creationId xmlns:p14="http://schemas.microsoft.com/office/powerpoint/2010/main" val="65552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6055-A6FB-134A-DC0D-D6D13145D083}"/>
              </a:ext>
            </a:extLst>
          </p:cNvPr>
          <p:cNvSpPr>
            <a:spLocks noGrp="1"/>
          </p:cNvSpPr>
          <p:nvPr>
            <p:ph type="title"/>
          </p:nvPr>
        </p:nvSpPr>
        <p:spPr/>
        <p:txBody>
          <a:bodyPr/>
          <a:lstStyle/>
          <a:p>
            <a:r>
              <a:rPr lang="en-CA" dirty="0"/>
              <a:t>Meta-analysis using IPD</a:t>
            </a:r>
          </a:p>
        </p:txBody>
      </p:sp>
      <p:sp>
        <p:nvSpPr>
          <p:cNvPr id="3" name="Content Placeholder 2">
            <a:extLst>
              <a:ext uri="{FF2B5EF4-FFF2-40B4-BE49-F238E27FC236}">
                <a16:creationId xmlns:a16="http://schemas.microsoft.com/office/drawing/2014/main" id="{019AF5FE-BCE9-A707-B137-6E6CB3D9B9B6}"/>
              </a:ext>
            </a:extLst>
          </p:cNvPr>
          <p:cNvSpPr>
            <a:spLocks noGrp="1"/>
          </p:cNvSpPr>
          <p:nvPr>
            <p:ph idx="1"/>
          </p:nvPr>
        </p:nvSpPr>
        <p:spPr/>
        <p:txBody>
          <a:bodyPr>
            <a:normAutofit fontScale="92500"/>
          </a:bodyPr>
          <a:lstStyle/>
          <a:p>
            <a:r>
              <a:rPr lang="en-CA" dirty="0"/>
              <a:t>Potential advantages</a:t>
            </a:r>
          </a:p>
          <a:p>
            <a:pPr lvl="1"/>
            <a:r>
              <a:rPr lang="en-CA" dirty="0"/>
              <a:t>Use consistent inclusion and exclusion </a:t>
            </a:r>
            <a:r>
              <a:rPr lang="en-CA" dirty="0" err="1"/>
              <a:t>citeria</a:t>
            </a:r>
            <a:r>
              <a:rPr lang="en-CA" dirty="0"/>
              <a:t> across studies and if appropriate reinstate individuals into the analysis who were original excluded</a:t>
            </a:r>
          </a:p>
          <a:p>
            <a:pPr lvl="1"/>
            <a:r>
              <a:rPr lang="en-CA" dirty="0"/>
              <a:t>Observe and account for missing data at the individual level</a:t>
            </a:r>
          </a:p>
          <a:p>
            <a:pPr lvl="1"/>
            <a:r>
              <a:rPr lang="en-CA" dirty="0"/>
              <a:t>Verify results presented in the original study publications (assuming provided can be matched to that IPD used in the original analyses)</a:t>
            </a:r>
          </a:p>
          <a:p>
            <a:pPr lvl="1"/>
            <a:r>
              <a:rPr lang="en-CA" dirty="0"/>
              <a:t>Inform risk bias assessments</a:t>
            </a:r>
          </a:p>
          <a:p>
            <a:r>
              <a:rPr lang="en-CA" dirty="0"/>
              <a:t>Potential advantages</a:t>
            </a:r>
          </a:p>
          <a:p>
            <a:pPr lvl="1"/>
            <a:r>
              <a:rPr lang="en-CA" dirty="0"/>
              <a:t>Use consistent inclusion and exclusion </a:t>
            </a:r>
            <a:r>
              <a:rPr lang="en-CA" dirty="0" err="1"/>
              <a:t>citeria</a:t>
            </a:r>
            <a:r>
              <a:rPr lang="en-CA" dirty="0"/>
              <a:t> across studies and if appropriate reinstate individuals into the analysis who were original excluded</a:t>
            </a:r>
          </a:p>
          <a:p>
            <a:pPr marL="457200" lvl="1" indent="0">
              <a:buNone/>
            </a:pPr>
            <a:r>
              <a:rPr lang="en-CA" dirty="0"/>
              <a:t> </a:t>
            </a:r>
          </a:p>
          <a:p>
            <a:pPr lvl="1"/>
            <a:endParaRPr lang="en-CA" dirty="0"/>
          </a:p>
          <a:p>
            <a:pPr marL="457200" lvl="1" indent="0">
              <a:buNone/>
            </a:pPr>
            <a:endParaRPr lang="en-CA" dirty="0"/>
          </a:p>
        </p:txBody>
      </p:sp>
    </p:spTree>
    <p:extLst>
      <p:ext uri="{BB962C8B-B14F-4D97-AF65-F5344CB8AC3E}">
        <p14:creationId xmlns:p14="http://schemas.microsoft.com/office/powerpoint/2010/main" val="322558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6055-A6FB-134A-DC0D-D6D13145D083}"/>
              </a:ext>
            </a:extLst>
          </p:cNvPr>
          <p:cNvSpPr>
            <a:spLocks noGrp="1"/>
          </p:cNvSpPr>
          <p:nvPr>
            <p:ph type="title"/>
          </p:nvPr>
        </p:nvSpPr>
        <p:spPr/>
        <p:txBody>
          <a:bodyPr/>
          <a:lstStyle/>
          <a:p>
            <a:r>
              <a:rPr lang="en-CA" dirty="0"/>
              <a:t>Meta-analysis using IPD – 2 Stages Approach</a:t>
            </a:r>
          </a:p>
        </p:txBody>
      </p:sp>
      <p:sp>
        <p:nvSpPr>
          <p:cNvPr id="3" name="Content Placeholder 2">
            <a:extLst>
              <a:ext uri="{FF2B5EF4-FFF2-40B4-BE49-F238E27FC236}">
                <a16:creationId xmlns:a16="http://schemas.microsoft.com/office/drawing/2014/main" id="{019AF5FE-BCE9-A707-B137-6E6CB3D9B9B6}"/>
              </a:ext>
            </a:extLst>
          </p:cNvPr>
          <p:cNvSpPr>
            <a:spLocks noGrp="1"/>
          </p:cNvSpPr>
          <p:nvPr>
            <p:ph idx="1"/>
          </p:nvPr>
        </p:nvSpPr>
        <p:spPr/>
        <p:txBody>
          <a:bodyPr>
            <a:normAutofit/>
          </a:bodyPr>
          <a:lstStyle/>
          <a:p>
            <a:r>
              <a:rPr lang="en-CA" dirty="0"/>
              <a:t>First stage typically involves a standard regression analysis in each study separately to produce aggregate data, such as treatment effect estimate and their variances</a:t>
            </a:r>
          </a:p>
          <a:p>
            <a:r>
              <a:rPr lang="en-CA" dirty="0"/>
              <a:t>Second stage uses well-known (e.g. inverse variance weighted) meta-analysis methods to combine this aggregate data and produce summary results and forest plots</a:t>
            </a:r>
          </a:p>
          <a:p>
            <a:r>
              <a:rPr lang="en-CA" dirty="0"/>
              <a:t>Either a common-effect or random-effect model is assumed</a:t>
            </a:r>
          </a:p>
          <a:p>
            <a:pPr marL="457200" lvl="1" indent="0">
              <a:buNone/>
            </a:pPr>
            <a:endParaRPr lang="en-CA" dirty="0"/>
          </a:p>
        </p:txBody>
      </p:sp>
    </p:spTree>
    <p:extLst>
      <p:ext uri="{BB962C8B-B14F-4D97-AF65-F5344CB8AC3E}">
        <p14:creationId xmlns:p14="http://schemas.microsoft.com/office/powerpoint/2010/main" val="413471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4A581F-8553-79B7-7702-F9AEF3188DC0}"/>
              </a:ext>
            </a:extLst>
          </p:cNvPr>
          <p:cNvSpPr txBox="1">
            <a:spLocks/>
          </p:cNvSpPr>
          <p:nvPr/>
        </p:nvSpPr>
        <p:spPr>
          <a:xfrm>
            <a:off x="838200" y="365125"/>
            <a:ext cx="10515600" cy="5027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t>Analysis Results on Churn Datasets </a:t>
            </a:r>
          </a:p>
        </p:txBody>
      </p:sp>
    </p:spTree>
    <p:extLst>
      <p:ext uri="{BB962C8B-B14F-4D97-AF65-F5344CB8AC3E}">
        <p14:creationId xmlns:p14="http://schemas.microsoft.com/office/powerpoint/2010/main" val="3410121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160B-79A3-7B5F-613C-FF848755BC3B}"/>
              </a:ext>
            </a:extLst>
          </p:cNvPr>
          <p:cNvSpPr>
            <a:spLocks noGrp="1"/>
          </p:cNvSpPr>
          <p:nvPr>
            <p:ph type="title"/>
          </p:nvPr>
        </p:nvSpPr>
        <p:spPr/>
        <p:txBody>
          <a:bodyPr/>
          <a:lstStyle/>
          <a:p>
            <a:r>
              <a:rPr lang="en-CA" dirty="0"/>
              <a:t>Methodology</a:t>
            </a:r>
          </a:p>
        </p:txBody>
      </p:sp>
      <p:sp>
        <p:nvSpPr>
          <p:cNvPr id="35" name="Rectangle 34">
            <a:extLst>
              <a:ext uri="{FF2B5EF4-FFF2-40B4-BE49-F238E27FC236}">
                <a16:creationId xmlns:a16="http://schemas.microsoft.com/office/drawing/2014/main" id="{DC9AE2F3-2955-97D3-346B-4EE33C165201}"/>
              </a:ext>
            </a:extLst>
          </p:cNvPr>
          <p:cNvSpPr/>
          <p:nvPr/>
        </p:nvSpPr>
        <p:spPr>
          <a:xfrm>
            <a:off x="1230923" y="1777061"/>
            <a:ext cx="4274883" cy="12111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t>Dataset Searching</a:t>
            </a:r>
          </a:p>
        </p:txBody>
      </p:sp>
      <p:sp>
        <p:nvSpPr>
          <p:cNvPr id="36" name="Rectangle 35">
            <a:extLst>
              <a:ext uri="{FF2B5EF4-FFF2-40B4-BE49-F238E27FC236}">
                <a16:creationId xmlns:a16="http://schemas.microsoft.com/office/drawing/2014/main" id="{76D1B598-4D38-2805-DA64-94B65D094EF8}"/>
              </a:ext>
            </a:extLst>
          </p:cNvPr>
          <p:cNvSpPr/>
          <p:nvPr/>
        </p:nvSpPr>
        <p:spPr>
          <a:xfrm>
            <a:off x="1230922" y="3421178"/>
            <a:ext cx="4274883" cy="12111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t>Dataset Inclusion Exclusion Criteria</a:t>
            </a:r>
          </a:p>
        </p:txBody>
      </p:sp>
      <p:sp>
        <p:nvSpPr>
          <p:cNvPr id="37" name="Rectangle 36">
            <a:extLst>
              <a:ext uri="{FF2B5EF4-FFF2-40B4-BE49-F238E27FC236}">
                <a16:creationId xmlns:a16="http://schemas.microsoft.com/office/drawing/2014/main" id="{E465741A-19D2-42F8-3F90-366292664D1D}"/>
              </a:ext>
            </a:extLst>
          </p:cNvPr>
          <p:cNvSpPr/>
          <p:nvPr/>
        </p:nvSpPr>
        <p:spPr>
          <a:xfrm>
            <a:off x="1230921" y="5107629"/>
            <a:ext cx="4274883" cy="12111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t>Individual Dataset Processing</a:t>
            </a:r>
          </a:p>
        </p:txBody>
      </p:sp>
      <p:sp>
        <p:nvSpPr>
          <p:cNvPr id="38" name="Rectangle 37">
            <a:extLst>
              <a:ext uri="{FF2B5EF4-FFF2-40B4-BE49-F238E27FC236}">
                <a16:creationId xmlns:a16="http://schemas.microsoft.com/office/drawing/2014/main" id="{0A43110C-32FA-99D1-E77A-AB398A7744A0}"/>
              </a:ext>
            </a:extLst>
          </p:cNvPr>
          <p:cNvSpPr/>
          <p:nvPr/>
        </p:nvSpPr>
        <p:spPr>
          <a:xfrm>
            <a:off x="6557242" y="1777061"/>
            <a:ext cx="4274883" cy="12111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t>Estimate Pooled and CI of Effect Size by Using Fixed &amp; Random Effect Methods</a:t>
            </a:r>
          </a:p>
        </p:txBody>
      </p:sp>
      <p:sp>
        <p:nvSpPr>
          <p:cNvPr id="39" name="Rectangle 38">
            <a:extLst>
              <a:ext uri="{FF2B5EF4-FFF2-40B4-BE49-F238E27FC236}">
                <a16:creationId xmlns:a16="http://schemas.microsoft.com/office/drawing/2014/main" id="{DD5F6A05-1245-4744-96FC-F3D31141F71E}"/>
              </a:ext>
            </a:extLst>
          </p:cNvPr>
          <p:cNvSpPr/>
          <p:nvPr/>
        </p:nvSpPr>
        <p:spPr>
          <a:xfrm>
            <a:off x="6557241" y="3421178"/>
            <a:ext cx="4274883" cy="12111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t>Derived Metrics Mean &amp; Standard Error of ML algorithms for Each Datasets</a:t>
            </a:r>
          </a:p>
        </p:txBody>
      </p:sp>
      <p:sp>
        <p:nvSpPr>
          <p:cNvPr id="40" name="Rectangle 39">
            <a:extLst>
              <a:ext uri="{FF2B5EF4-FFF2-40B4-BE49-F238E27FC236}">
                <a16:creationId xmlns:a16="http://schemas.microsoft.com/office/drawing/2014/main" id="{9F6AD249-4724-123A-FDBB-801E35DE24CF}"/>
              </a:ext>
            </a:extLst>
          </p:cNvPr>
          <p:cNvSpPr/>
          <p:nvPr/>
        </p:nvSpPr>
        <p:spPr>
          <a:xfrm>
            <a:off x="6557240" y="5107629"/>
            <a:ext cx="4274883" cy="12111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t>Predictive Models Evaluation</a:t>
            </a:r>
          </a:p>
        </p:txBody>
      </p:sp>
      <p:cxnSp>
        <p:nvCxnSpPr>
          <p:cNvPr id="42" name="Straight Arrow Connector 41">
            <a:extLst>
              <a:ext uri="{FF2B5EF4-FFF2-40B4-BE49-F238E27FC236}">
                <a16:creationId xmlns:a16="http://schemas.microsoft.com/office/drawing/2014/main" id="{B2A3BE9C-A5FE-D701-E178-FB2B3A28039D}"/>
              </a:ext>
            </a:extLst>
          </p:cNvPr>
          <p:cNvCxnSpPr>
            <a:stCxn id="35" idx="2"/>
            <a:endCxn id="36" idx="0"/>
          </p:cNvCxnSpPr>
          <p:nvPr/>
        </p:nvCxnSpPr>
        <p:spPr>
          <a:xfrm flipH="1">
            <a:off x="3368364" y="2988168"/>
            <a:ext cx="1" cy="4330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C40C6539-6562-743D-66D4-05D9C750442D}"/>
              </a:ext>
            </a:extLst>
          </p:cNvPr>
          <p:cNvCxnSpPr/>
          <p:nvPr/>
        </p:nvCxnSpPr>
        <p:spPr>
          <a:xfrm flipH="1">
            <a:off x="3368365" y="4652842"/>
            <a:ext cx="1" cy="3861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EBE2FE3-F74D-F339-9DA8-7C63198360D6}"/>
              </a:ext>
            </a:extLst>
          </p:cNvPr>
          <p:cNvCxnSpPr>
            <a:stCxn id="37" idx="3"/>
            <a:endCxn id="40" idx="1"/>
          </p:cNvCxnSpPr>
          <p:nvPr/>
        </p:nvCxnSpPr>
        <p:spPr>
          <a:xfrm>
            <a:off x="5505804" y="5713183"/>
            <a:ext cx="1051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8AC4B9BD-FEF5-94E2-4A88-FB0DD60FCF1B}"/>
              </a:ext>
            </a:extLst>
          </p:cNvPr>
          <p:cNvCxnSpPr>
            <a:stCxn id="40" idx="0"/>
            <a:endCxn id="39" idx="2"/>
          </p:cNvCxnSpPr>
          <p:nvPr/>
        </p:nvCxnSpPr>
        <p:spPr>
          <a:xfrm flipV="1">
            <a:off x="8694682" y="4632285"/>
            <a:ext cx="1" cy="475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F1EE2970-8460-527B-C493-A37ACDA91925}"/>
              </a:ext>
            </a:extLst>
          </p:cNvPr>
          <p:cNvCxnSpPr>
            <a:stCxn id="39" idx="0"/>
            <a:endCxn id="38" idx="2"/>
          </p:cNvCxnSpPr>
          <p:nvPr/>
        </p:nvCxnSpPr>
        <p:spPr>
          <a:xfrm flipV="1">
            <a:off x="8694683" y="2988168"/>
            <a:ext cx="1" cy="4330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6972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253-710A-A7E3-EE1D-0AEAB952732B}"/>
              </a:ext>
            </a:extLst>
          </p:cNvPr>
          <p:cNvSpPr>
            <a:spLocks noGrp="1"/>
          </p:cNvSpPr>
          <p:nvPr>
            <p:ph type="title"/>
          </p:nvPr>
        </p:nvSpPr>
        <p:spPr/>
        <p:txBody>
          <a:bodyPr/>
          <a:lstStyle/>
          <a:p>
            <a:r>
              <a:rPr lang="en-CA" dirty="0"/>
              <a:t>Datasets Summary</a:t>
            </a:r>
          </a:p>
        </p:txBody>
      </p:sp>
      <p:graphicFrame>
        <p:nvGraphicFramePr>
          <p:cNvPr id="5" name="Table 4">
            <a:extLst>
              <a:ext uri="{FF2B5EF4-FFF2-40B4-BE49-F238E27FC236}">
                <a16:creationId xmlns:a16="http://schemas.microsoft.com/office/drawing/2014/main" id="{3AC93BBD-7130-A8E1-94EA-3B24F7C129AC}"/>
              </a:ext>
            </a:extLst>
          </p:cNvPr>
          <p:cNvGraphicFramePr>
            <a:graphicFrameLocks noGrp="1"/>
          </p:cNvGraphicFramePr>
          <p:nvPr>
            <p:extLst>
              <p:ext uri="{D42A27DB-BD31-4B8C-83A1-F6EECF244321}">
                <p14:modId xmlns:p14="http://schemas.microsoft.com/office/powerpoint/2010/main" val="2072190933"/>
              </p:ext>
            </p:extLst>
          </p:nvPr>
        </p:nvGraphicFramePr>
        <p:xfrm>
          <a:off x="0" y="1705711"/>
          <a:ext cx="12192000" cy="4617795"/>
        </p:xfrm>
        <a:graphic>
          <a:graphicData uri="http://schemas.openxmlformats.org/drawingml/2006/table">
            <a:tbl>
              <a:tblPr>
                <a:tableStyleId>{5C22544A-7EE6-4342-B048-85BDC9FD1C3A}</a:tableStyleId>
              </a:tblPr>
              <a:tblGrid>
                <a:gridCol w="1309749">
                  <a:extLst>
                    <a:ext uri="{9D8B030D-6E8A-4147-A177-3AD203B41FA5}">
                      <a16:colId xmlns:a16="http://schemas.microsoft.com/office/drawing/2014/main" val="196651691"/>
                    </a:ext>
                  </a:extLst>
                </a:gridCol>
                <a:gridCol w="682941">
                  <a:extLst>
                    <a:ext uri="{9D8B030D-6E8A-4147-A177-3AD203B41FA5}">
                      <a16:colId xmlns:a16="http://schemas.microsoft.com/office/drawing/2014/main" val="1066590953"/>
                    </a:ext>
                  </a:extLst>
                </a:gridCol>
                <a:gridCol w="436681">
                  <a:extLst>
                    <a:ext uri="{9D8B030D-6E8A-4147-A177-3AD203B41FA5}">
                      <a16:colId xmlns:a16="http://schemas.microsoft.com/office/drawing/2014/main" val="3870959892"/>
                    </a:ext>
                  </a:extLst>
                </a:gridCol>
                <a:gridCol w="510194">
                  <a:extLst>
                    <a:ext uri="{9D8B030D-6E8A-4147-A177-3AD203B41FA5}">
                      <a16:colId xmlns:a16="http://schemas.microsoft.com/office/drawing/2014/main" val="587136040"/>
                    </a:ext>
                  </a:extLst>
                </a:gridCol>
                <a:gridCol w="2965644">
                  <a:extLst>
                    <a:ext uri="{9D8B030D-6E8A-4147-A177-3AD203B41FA5}">
                      <a16:colId xmlns:a16="http://schemas.microsoft.com/office/drawing/2014/main" val="2932434265"/>
                    </a:ext>
                  </a:extLst>
                </a:gridCol>
                <a:gridCol w="5360612">
                  <a:extLst>
                    <a:ext uri="{9D8B030D-6E8A-4147-A177-3AD203B41FA5}">
                      <a16:colId xmlns:a16="http://schemas.microsoft.com/office/drawing/2014/main" val="2018187516"/>
                    </a:ext>
                  </a:extLst>
                </a:gridCol>
                <a:gridCol w="926179">
                  <a:extLst>
                    <a:ext uri="{9D8B030D-6E8A-4147-A177-3AD203B41FA5}">
                      <a16:colId xmlns:a16="http://schemas.microsoft.com/office/drawing/2014/main" val="2392011170"/>
                    </a:ext>
                  </a:extLst>
                </a:gridCol>
              </a:tblGrid>
              <a:tr h="220376">
                <a:tc>
                  <a:txBody>
                    <a:bodyPr/>
                    <a:lstStyle/>
                    <a:p>
                      <a:pPr algn="ctr" fontAlgn="t"/>
                      <a:r>
                        <a:rPr lang="en-CA" sz="1050" u="none" strike="noStrike">
                          <a:effectLst/>
                        </a:rPr>
                        <a:t>Dataset Names</a:t>
                      </a:r>
                      <a:endParaRPr lang="en-CA" sz="105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1050" u="none" strike="noStrike">
                          <a:effectLst/>
                        </a:rPr>
                        <a:t>Links</a:t>
                      </a:r>
                      <a:endParaRPr lang="en-CA" sz="105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1050" u="none" strike="noStrike">
                          <a:effectLst/>
                        </a:rPr>
                        <a:t>Entries</a:t>
                      </a:r>
                      <a:endParaRPr lang="en-CA" sz="105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1050" u="none" strike="noStrike">
                          <a:effectLst/>
                        </a:rPr>
                        <a:t>Features</a:t>
                      </a:r>
                      <a:endParaRPr lang="en-CA" sz="105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1050" u="none" strike="noStrike" dirty="0">
                          <a:effectLst/>
                        </a:rPr>
                        <a:t>Examples of Features</a:t>
                      </a:r>
                      <a:endParaRPr lang="en-CA" sz="1050" b="1" i="0" u="none" strike="noStrike" dirty="0">
                        <a:solidFill>
                          <a:srgbClr val="000000"/>
                        </a:solidFill>
                        <a:effectLst/>
                        <a:latin typeface="Aptos Narrow" panose="020B0004020202020204" pitchFamily="34" charset="0"/>
                      </a:endParaRPr>
                    </a:p>
                  </a:txBody>
                  <a:tcPr marL="4914" marR="4914" marT="4914" marB="0"/>
                </a:tc>
                <a:tc>
                  <a:txBody>
                    <a:bodyPr/>
                    <a:lstStyle/>
                    <a:p>
                      <a:pPr algn="ctr" fontAlgn="t"/>
                      <a:r>
                        <a:rPr lang="en-CA" sz="1050" u="none" strike="noStrike">
                          <a:effectLst/>
                        </a:rPr>
                        <a:t>Common Features</a:t>
                      </a:r>
                      <a:endParaRPr lang="en-CA" sz="105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1050" u="none" strike="noStrike">
                          <a:effectLst/>
                        </a:rPr>
                        <a:t>Indexes</a:t>
                      </a:r>
                      <a:endParaRPr lang="en-CA" sz="1050" b="1" i="0" u="none" strike="noStrike">
                        <a:solidFill>
                          <a:srgbClr val="000000"/>
                        </a:solidFill>
                        <a:effectLst/>
                        <a:latin typeface="Aptos Narrow" panose="020B0004020202020204" pitchFamily="34" charset="0"/>
                      </a:endParaRPr>
                    </a:p>
                  </a:txBody>
                  <a:tcPr marL="4914" marR="4914" marT="4914" marB="0"/>
                </a:tc>
                <a:extLst>
                  <a:ext uri="{0D108BD9-81ED-4DB2-BD59-A6C34878D82A}">
                    <a16:rowId xmlns:a16="http://schemas.microsoft.com/office/drawing/2014/main" val="3920342302"/>
                  </a:ext>
                </a:extLst>
              </a:tr>
              <a:tr h="407881">
                <a:tc>
                  <a:txBody>
                    <a:bodyPr/>
                    <a:lstStyle/>
                    <a:p>
                      <a:pPr algn="l" fontAlgn="b"/>
                      <a:r>
                        <a:rPr lang="en-CA" sz="1050" u="none" strike="noStrike" dirty="0">
                          <a:effectLst/>
                        </a:rPr>
                        <a:t>Telecom Customer Churn</a:t>
                      </a:r>
                      <a:endParaRPr lang="en-CA" sz="105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sng" strike="noStrike">
                          <a:effectLst/>
                          <a:hlinkClick r:id="rId2"/>
                        </a:rPr>
                        <a:t>MavenAnalytics</a:t>
                      </a:r>
                      <a:endParaRPr lang="en-CA" sz="105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7043</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38</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dirty="0">
                          <a:effectLst/>
                        </a:rPr>
                        <a:t>Customer ID, Age, Gender, Services, Billing, Churn status</a:t>
                      </a:r>
                      <a:endParaRPr lang="en-US" sz="105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Customer demographics, service details, billing info, churn indicator</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none" strike="noStrike">
                          <a:effectLst/>
                        </a:rPr>
                        <a:t>Customer ID</a:t>
                      </a:r>
                      <a:endParaRPr lang="en-CA" sz="105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426835251"/>
                  </a:ext>
                </a:extLst>
              </a:tr>
              <a:tr h="220376">
                <a:tc>
                  <a:txBody>
                    <a:bodyPr/>
                    <a:lstStyle/>
                    <a:p>
                      <a:pPr algn="l" fontAlgn="b"/>
                      <a:r>
                        <a:rPr lang="en-CA" sz="1050" u="none" strike="noStrike">
                          <a:effectLst/>
                        </a:rPr>
                        <a:t>Internet Service Churn</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sng" strike="noStrike">
                          <a:effectLst/>
                          <a:hlinkClick r:id="rId3"/>
                        </a:rPr>
                        <a:t>Kaggle</a:t>
                      </a:r>
                      <a:endParaRPr lang="en-CA" sz="105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72274</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11</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ID, TV/movie subscriptions, Service metrics, Churn</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none" strike="noStrike">
                          <a:effectLst/>
                        </a:rPr>
                        <a:t>Service usage metrics, churn indicator</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none" strike="noStrike">
                          <a:effectLst/>
                        </a:rPr>
                        <a:t>ID</a:t>
                      </a:r>
                      <a:endParaRPr lang="en-CA" sz="105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969091857"/>
                  </a:ext>
                </a:extLst>
              </a:tr>
              <a:tr h="407881">
                <a:tc>
                  <a:txBody>
                    <a:bodyPr/>
                    <a:lstStyle/>
                    <a:p>
                      <a:pPr algn="l" fontAlgn="b"/>
                      <a:r>
                        <a:rPr lang="en-CA" sz="1050" u="none" strike="noStrike">
                          <a:effectLst/>
                        </a:rPr>
                        <a:t>Bank Customer Churn Records</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sng" strike="noStrike">
                          <a:effectLst/>
                          <a:hlinkClick r:id="rId4"/>
                        </a:rPr>
                        <a:t>Kaggle</a:t>
                      </a:r>
                      <a:endParaRPr lang="en-CA" sz="105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10000</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18</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CustomerId, Credit Score, Geography, Balance, Churn status</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Customer demographics, product usage, churn indicator</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none" strike="noStrike">
                          <a:effectLst/>
                        </a:rPr>
                        <a:t>CustomerId</a:t>
                      </a:r>
                      <a:endParaRPr lang="en-CA" sz="105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90488468"/>
                  </a:ext>
                </a:extLst>
              </a:tr>
              <a:tr h="407881">
                <a:tc>
                  <a:txBody>
                    <a:bodyPr/>
                    <a:lstStyle/>
                    <a:p>
                      <a:pPr algn="l" fontAlgn="b"/>
                      <a:r>
                        <a:rPr lang="en-CA" sz="1050" u="none" strike="noStrike">
                          <a:effectLst/>
                        </a:rPr>
                        <a:t>Credit Card Churn</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sng" strike="noStrike">
                          <a:effectLst/>
                          <a:hlinkClick r:id="rId5"/>
                        </a:rPr>
                        <a:t>Kaggle</a:t>
                      </a:r>
                      <a:endParaRPr lang="en-CA" sz="105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10127</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21</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fr-FR" sz="1050" u="none" strike="noStrike">
                          <a:effectLst/>
                        </a:rPr>
                        <a:t>CLIENTNUM, Attrition_Flag, Demographics, Credit details, Transactions</a:t>
                      </a:r>
                      <a:endParaRPr lang="fr-FR"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Customer demographics, financial behavior, churn indicator</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none" strike="noStrike">
                          <a:effectLst/>
                        </a:rPr>
                        <a:t>CLIENTNUM</a:t>
                      </a:r>
                      <a:endParaRPr lang="en-CA" sz="105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186970153"/>
                  </a:ext>
                </a:extLst>
              </a:tr>
              <a:tr h="220376">
                <a:tc>
                  <a:txBody>
                    <a:bodyPr/>
                    <a:lstStyle/>
                    <a:p>
                      <a:pPr algn="l" fontAlgn="b"/>
                      <a:r>
                        <a:rPr lang="en-CA" sz="1050" u="none" strike="noStrike">
                          <a:effectLst/>
                        </a:rPr>
                        <a:t>E-commerce Churn</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sng" strike="noStrike">
                          <a:effectLst/>
                          <a:hlinkClick r:id="rId6"/>
                        </a:rPr>
                        <a:t>Kaggle</a:t>
                      </a:r>
                      <a:endParaRPr lang="en-CA" sz="105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5630</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20</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CustomerID, Churn, Purchase metrics, App engagement</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Customer engagement metrics, purchase details, churn indicator</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none" strike="noStrike">
                          <a:effectLst/>
                        </a:rPr>
                        <a:t>CustomerID</a:t>
                      </a:r>
                      <a:endParaRPr lang="en-CA" sz="105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545708642"/>
                  </a:ext>
                </a:extLst>
              </a:tr>
              <a:tr h="407881">
                <a:tc>
                  <a:txBody>
                    <a:bodyPr/>
                    <a:lstStyle/>
                    <a:p>
                      <a:pPr algn="l" fontAlgn="b"/>
                      <a:r>
                        <a:rPr lang="en-CA" sz="1050" u="none" strike="noStrike">
                          <a:effectLst/>
                        </a:rPr>
                        <a:t>Employee Churn</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sng" strike="noStrike">
                          <a:effectLst/>
                          <a:hlinkClick r:id="rId7"/>
                        </a:rPr>
                        <a:t>Kaggle</a:t>
                      </a:r>
                      <a:endParaRPr lang="en-CA" sz="105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1070</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35</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Age, Department, Education, Job Level, Hourly Rate</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employee's demographic background, job details, compensation, education, work experience, job satisfaction, and attrition status</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none" strike="noStrike">
                          <a:effectLst/>
                        </a:rPr>
                        <a:t>EmployeeNumber</a:t>
                      </a:r>
                      <a:endParaRPr lang="en-CA" sz="105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817071218"/>
                  </a:ext>
                </a:extLst>
              </a:tr>
              <a:tr h="413204">
                <a:tc>
                  <a:txBody>
                    <a:bodyPr/>
                    <a:lstStyle/>
                    <a:p>
                      <a:pPr algn="l" fontAlgn="b"/>
                      <a:r>
                        <a:rPr lang="en-CA" sz="1050" u="none" strike="noStrike">
                          <a:effectLst/>
                        </a:rPr>
                        <a:t>Telco Europa</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sng" strike="noStrike">
                          <a:effectLst/>
                          <a:hlinkClick r:id="rId8"/>
                        </a:rPr>
                        <a:t>Kaggle</a:t>
                      </a:r>
                      <a:endParaRPr lang="en-CA" sz="105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190776</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20</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cetel_number', 'days_life', 'device_tecnology', 'price_plan', 'tot_min_call_out', 'churn'</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customer’s usage patterns, service details, device and technology preferences, and churn status.</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endParaRPr lang="en-CA" sz="105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292108804"/>
                  </a:ext>
                </a:extLst>
              </a:tr>
              <a:tr h="407881">
                <a:tc>
                  <a:txBody>
                    <a:bodyPr/>
                    <a:lstStyle/>
                    <a:p>
                      <a:pPr algn="l" fontAlgn="b"/>
                      <a:r>
                        <a:rPr lang="en-CA" sz="1050" u="none" strike="noStrike">
                          <a:effectLst/>
                        </a:rPr>
                        <a:t>Telcom Cell2Cell</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sng" strike="noStrike">
                          <a:effectLst/>
                          <a:hlinkClick r:id="rId9"/>
                        </a:rPr>
                        <a:t>Kaggle</a:t>
                      </a:r>
                      <a:endParaRPr lang="en-CA" sz="105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71047</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70</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Customer, Age, Churn, Phone,Model, Roam, Revenue</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Customer Identification and Demographics, Subscription and Usage Metrics, Device and Equipment Metrics, Financial Metrics</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none" strike="noStrike">
                          <a:effectLst/>
                        </a:rPr>
                        <a:t>customer</a:t>
                      </a:r>
                      <a:endParaRPr lang="en-CA" sz="105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45959459"/>
                  </a:ext>
                </a:extLst>
              </a:tr>
              <a:tr h="413204">
                <a:tc>
                  <a:txBody>
                    <a:bodyPr/>
                    <a:lstStyle/>
                    <a:p>
                      <a:pPr algn="l" fontAlgn="b"/>
                      <a:r>
                        <a:rPr lang="en-CA" sz="1050" u="none" strike="noStrike">
                          <a:effectLst/>
                        </a:rPr>
                        <a:t>Membership Subcription</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sng" strike="noStrike">
                          <a:effectLst/>
                          <a:hlinkClick r:id="rId10"/>
                        </a:rPr>
                        <a:t>Kaggle</a:t>
                      </a:r>
                      <a:endParaRPr lang="en-CA" sz="105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10362</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15</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'membership_number', 'annual_fees', 'member_gender', 'member_annual_income', 'agent_code', 'membership_status'</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membership term, financial obligations, member demographics, and associated agents</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none" strike="noStrike">
                          <a:effectLst/>
                        </a:rPr>
                        <a:t>membership_number</a:t>
                      </a:r>
                      <a:endParaRPr lang="en-CA" sz="105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4245154774"/>
                  </a:ext>
                </a:extLst>
              </a:tr>
              <a:tr h="413204">
                <a:tc>
                  <a:txBody>
                    <a:bodyPr/>
                    <a:lstStyle/>
                    <a:p>
                      <a:pPr algn="l" fontAlgn="b"/>
                      <a:r>
                        <a:rPr lang="en-CA" sz="1050" u="none" strike="noStrike">
                          <a:effectLst/>
                        </a:rPr>
                        <a:t>Wireless Telecom South Asia</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sng" strike="noStrike">
                          <a:effectLst/>
                          <a:hlinkClick r:id="rId11"/>
                        </a:rPr>
                        <a:t>Kaggle</a:t>
                      </a:r>
                      <a:endParaRPr lang="en-CA" sz="105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2000</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14</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none" strike="noStrike">
                          <a:effectLst/>
                        </a:rPr>
                        <a:t>network_age', 'Aggregate_Total_Rev', 'Aggregate_Data_Rev', 'Aggregate_Data_Vol',  'Aggregate_complaint_count'</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Customer Lifetime, Revenue Metrics, Usage Metrics, Customer Preferences, Customer Support and Complaints</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endParaRPr lang="en-CA" sz="105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738651180"/>
                  </a:ext>
                </a:extLst>
              </a:tr>
              <a:tr h="220376">
                <a:tc>
                  <a:txBody>
                    <a:bodyPr/>
                    <a:lstStyle/>
                    <a:p>
                      <a:pPr algn="l" fontAlgn="b"/>
                      <a:r>
                        <a:rPr lang="en-CA" sz="1050" u="none" strike="noStrike">
                          <a:effectLst/>
                        </a:rPr>
                        <a:t>Nigeria Telecoms Churn</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sng" strike="noStrike">
                          <a:effectLst/>
                          <a:hlinkClick r:id="rId12"/>
                        </a:rPr>
                        <a:t>Kaggle</a:t>
                      </a:r>
                      <a:endParaRPr lang="en-CA" sz="105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1401</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r" fontAlgn="b"/>
                      <a:r>
                        <a:rPr lang="en-CA" sz="1050" u="none" strike="noStrike">
                          <a:effectLst/>
                        </a:rPr>
                        <a:t>16</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1050" u="none" strike="noStrike">
                          <a:effectLst/>
                        </a:rPr>
                        <a:t>network_age, Total Data Consumption, Total SMS Spend</a:t>
                      </a:r>
                      <a:endParaRPr lang="en-US"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none" strike="noStrike">
                          <a:effectLst/>
                        </a:rPr>
                        <a:t>Demographic Data, Usage Behavior, Financial Transactions, Service and Support Interactions</a:t>
                      </a:r>
                      <a:endParaRPr lang="en-CA" sz="105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1050" u="none" strike="noStrike" dirty="0">
                          <a:effectLst/>
                        </a:rPr>
                        <a:t>Customer ID</a:t>
                      </a:r>
                      <a:endParaRPr lang="en-CA" sz="1050" b="0" i="0" u="none" strike="noStrike" dirty="0">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172505533"/>
                  </a:ext>
                </a:extLst>
              </a:tr>
            </a:tbl>
          </a:graphicData>
        </a:graphic>
      </p:graphicFrame>
    </p:spTree>
    <p:extLst>
      <p:ext uri="{BB962C8B-B14F-4D97-AF65-F5344CB8AC3E}">
        <p14:creationId xmlns:p14="http://schemas.microsoft.com/office/powerpoint/2010/main" val="105911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A3FC25-5AD0-328A-7CF1-C5A46A8C16C6}"/>
              </a:ext>
            </a:extLst>
          </p:cNvPr>
          <p:cNvSpPr>
            <a:spLocks noGrp="1"/>
          </p:cNvSpPr>
          <p:nvPr>
            <p:ph type="title"/>
          </p:nvPr>
        </p:nvSpPr>
        <p:spPr>
          <a:xfrm>
            <a:off x="838200" y="365125"/>
            <a:ext cx="11170920" cy="1325563"/>
          </a:xfrm>
        </p:spPr>
        <p:txBody>
          <a:bodyPr/>
          <a:lstStyle/>
          <a:p>
            <a:r>
              <a:rPr lang="en-CA" dirty="0"/>
              <a:t>All Datasets – RE Model Forest Plot – AUC Mean</a:t>
            </a:r>
          </a:p>
        </p:txBody>
      </p:sp>
      <p:pic>
        <p:nvPicPr>
          <p:cNvPr id="4102" name="Picture 6">
            <a:extLst>
              <a:ext uri="{FF2B5EF4-FFF2-40B4-BE49-F238E27FC236}">
                <a16:creationId xmlns:a16="http://schemas.microsoft.com/office/drawing/2014/main" id="{A0120817-F754-A7FD-455D-9F21C1375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720" y="1546131"/>
            <a:ext cx="7289482" cy="531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1652-26FF-67C6-574C-629E84BDCD2E}"/>
              </a:ext>
            </a:extLst>
          </p:cNvPr>
          <p:cNvSpPr>
            <a:spLocks noGrp="1"/>
          </p:cNvSpPr>
          <p:nvPr>
            <p:ph type="ctrTitle"/>
          </p:nvPr>
        </p:nvSpPr>
        <p:spPr>
          <a:xfrm>
            <a:off x="1524000" y="276787"/>
            <a:ext cx="9144000" cy="716269"/>
          </a:xfrm>
        </p:spPr>
        <p:txBody>
          <a:bodyPr>
            <a:normAutofit fontScale="90000"/>
          </a:bodyPr>
          <a:lstStyle/>
          <a:p>
            <a:pPr algn="l"/>
            <a:r>
              <a:rPr lang="en-CA" dirty="0"/>
              <a:t>What is a meta-analysis?</a:t>
            </a:r>
          </a:p>
        </p:txBody>
      </p:sp>
      <p:sp>
        <p:nvSpPr>
          <p:cNvPr id="3" name="Subtitle 2">
            <a:extLst>
              <a:ext uri="{FF2B5EF4-FFF2-40B4-BE49-F238E27FC236}">
                <a16:creationId xmlns:a16="http://schemas.microsoft.com/office/drawing/2014/main" id="{134E41A5-AD5E-A987-DE59-9599B4DC0EF1}"/>
              </a:ext>
            </a:extLst>
          </p:cNvPr>
          <p:cNvSpPr>
            <a:spLocks noGrp="1"/>
          </p:cNvSpPr>
          <p:nvPr>
            <p:ph type="subTitle" idx="1"/>
          </p:nvPr>
        </p:nvSpPr>
        <p:spPr>
          <a:xfrm>
            <a:off x="1524000" y="1268361"/>
            <a:ext cx="9144000" cy="3989439"/>
          </a:xfrm>
        </p:spPr>
        <p:txBody>
          <a:bodyPr/>
          <a:lstStyle/>
          <a:p>
            <a:pPr algn="l"/>
            <a:r>
              <a:rPr lang="en-CA" dirty="0"/>
              <a:t>Systematic review and statistical methods to combine and summarize the results of several independent studies</a:t>
            </a:r>
          </a:p>
          <a:p>
            <a:pPr algn="l"/>
            <a:r>
              <a:rPr lang="en-CA" dirty="0"/>
              <a:t>Provides precise estimate of the effect size of specific intervention or exposure, by pooling results of multiple studies that investigated the same research question</a:t>
            </a:r>
          </a:p>
          <a:p>
            <a:pPr algn="l"/>
            <a:r>
              <a:rPr lang="en-CA" dirty="0"/>
              <a:t>Statistical analysis that combines results of two or more studies to estimate pooled effect size</a:t>
            </a:r>
          </a:p>
          <a:p>
            <a:pPr algn="l"/>
            <a:r>
              <a:rPr lang="en-CA" dirty="0"/>
              <a:t>Analyzing data from previous studies to identify patterns and draw conclusions</a:t>
            </a:r>
          </a:p>
          <a:p>
            <a:pPr algn="l"/>
            <a:r>
              <a:rPr lang="en-CA" dirty="0"/>
              <a:t>Measures variability among the studies results, CI, I^2 test</a:t>
            </a:r>
          </a:p>
        </p:txBody>
      </p:sp>
    </p:spTree>
    <p:extLst>
      <p:ext uri="{BB962C8B-B14F-4D97-AF65-F5344CB8AC3E}">
        <p14:creationId xmlns:p14="http://schemas.microsoft.com/office/powerpoint/2010/main" val="499356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A3FC25-5AD0-328A-7CF1-C5A46A8C16C6}"/>
              </a:ext>
            </a:extLst>
          </p:cNvPr>
          <p:cNvSpPr>
            <a:spLocks noGrp="1"/>
          </p:cNvSpPr>
          <p:nvPr>
            <p:ph type="title"/>
          </p:nvPr>
        </p:nvSpPr>
        <p:spPr>
          <a:xfrm>
            <a:off x="838200" y="365125"/>
            <a:ext cx="10515600" cy="1325563"/>
          </a:xfrm>
        </p:spPr>
        <p:txBody>
          <a:bodyPr/>
          <a:lstStyle/>
          <a:p>
            <a:r>
              <a:rPr lang="en-CA" dirty="0"/>
              <a:t>All Datasets – RE Model Funnel Plot</a:t>
            </a:r>
          </a:p>
        </p:txBody>
      </p:sp>
      <p:pic>
        <p:nvPicPr>
          <p:cNvPr id="6146" name="Picture 2">
            <a:extLst>
              <a:ext uri="{FF2B5EF4-FFF2-40B4-BE49-F238E27FC236}">
                <a16:creationId xmlns:a16="http://schemas.microsoft.com/office/drawing/2014/main" id="{211C3CDE-B517-C5C0-CA60-D32F5ECC9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002" y="1564005"/>
            <a:ext cx="5293995" cy="529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966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A3FC25-5AD0-328A-7CF1-C5A46A8C16C6}"/>
              </a:ext>
            </a:extLst>
          </p:cNvPr>
          <p:cNvSpPr>
            <a:spLocks noGrp="1"/>
          </p:cNvSpPr>
          <p:nvPr>
            <p:ph type="title"/>
          </p:nvPr>
        </p:nvSpPr>
        <p:spPr>
          <a:xfrm>
            <a:off x="838200" y="365125"/>
            <a:ext cx="11170920" cy="1325563"/>
          </a:xfrm>
        </p:spPr>
        <p:txBody>
          <a:bodyPr/>
          <a:lstStyle/>
          <a:p>
            <a:r>
              <a:rPr lang="en-CA" dirty="0"/>
              <a:t>All Datasets – FE Model Forest Plot – AUC Mean</a:t>
            </a:r>
          </a:p>
        </p:txBody>
      </p:sp>
      <p:pic>
        <p:nvPicPr>
          <p:cNvPr id="10242" name="Picture 2">
            <a:extLst>
              <a:ext uri="{FF2B5EF4-FFF2-40B4-BE49-F238E27FC236}">
                <a16:creationId xmlns:a16="http://schemas.microsoft.com/office/drawing/2014/main" id="{B3DBA529-FF5F-3E9B-0736-9C701C05B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880" y="1571812"/>
            <a:ext cx="7254240" cy="528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663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A3FC25-5AD0-328A-7CF1-C5A46A8C16C6}"/>
              </a:ext>
            </a:extLst>
          </p:cNvPr>
          <p:cNvSpPr>
            <a:spLocks noGrp="1"/>
          </p:cNvSpPr>
          <p:nvPr>
            <p:ph type="title"/>
          </p:nvPr>
        </p:nvSpPr>
        <p:spPr>
          <a:xfrm>
            <a:off x="838200" y="365125"/>
            <a:ext cx="10515600" cy="1325563"/>
          </a:xfrm>
        </p:spPr>
        <p:txBody>
          <a:bodyPr/>
          <a:lstStyle/>
          <a:p>
            <a:r>
              <a:rPr lang="en-CA" dirty="0"/>
              <a:t>All Datasets – FE Model Funnel Plot</a:t>
            </a:r>
          </a:p>
        </p:txBody>
      </p:sp>
      <p:pic>
        <p:nvPicPr>
          <p:cNvPr id="9218" name="Picture 2">
            <a:extLst>
              <a:ext uri="{FF2B5EF4-FFF2-40B4-BE49-F238E27FC236}">
                <a16:creationId xmlns:a16="http://schemas.microsoft.com/office/drawing/2014/main" id="{F0B000F1-CC33-2482-50F8-747FB5A49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594485"/>
            <a:ext cx="5263515" cy="526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83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A3FC25-5AD0-328A-7CF1-C5A46A8C16C6}"/>
              </a:ext>
            </a:extLst>
          </p:cNvPr>
          <p:cNvSpPr>
            <a:spLocks noGrp="1"/>
          </p:cNvSpPr>
          <p:nvPr>
            <p:ph type="title"/>
          </p:nvPr>
        </p:nvSpPr>
        <p:spPr>
          <a:xfrm>
            <a:off x="838200" y="365125"/>
            <a:ext cx="10515600" cy="1325563"/>
          </a:xfrm>
        </p:spPr>
        <p:txBody>
          <a:bodyPr/>
          <a:lstStyle/>
          <a:p>
            <a:r>
              <a:rPr lang="en-CA" dirty="0"/>
              <a:t>All Datasets – Fixed and Random Effects</a:t>
            </a:r>
          </a:p>
        </p:txBody>
      </p:sp>
      <p:graphicFrame>
        <p:nvGraphicFramePr>
          <p:cNvPr id="9" name="Table 8">
            <a:extLst>
              <a:ext uri="{FF2B5EF4-FFF2-40B4-BE49-F238E27FC236}">
                <a16:creationId xmlns:a16="http://schemas.microsoft.com/office/drawing/2014/main" id="{CC894071-1903-63C0-45D2-0AEC51254F70}"/>
              </a:ext>
            </a:extLst>
          </p:cNvPr>
          <p:cNvGraphicFramePr>
            <a:graphicFrameLocks noGrp="1"/>
          </p:cNvGraphicFramePr>
          <p:nvPr>
            <p:extLst>
              <p:ext uri="{D42A27DB-BD31-4B8C-83A1-F6EECF244321}">
                <p14:modId xmlns:p14="http://schemas.microsoft.com/office/powerpoint/2010/main" val="1072041175"/>
              </p:ext>
            </p:extLst>
          </p:nvPr>
        </p:nvGraphicFramePr>
        <p:xfrm>
          <a:off x="989840" y="1825625"/>
          <a:ext cx="10212320" cy="4462094"/>
        </p:xfrm>
        <a:graphic>
          <a:graphicData uri="http://schemas.openxmlformats.org/drawingml/2006/table">
            <a:tbl>
              <a:tblPr/>
              <a:tblGrid>
                <a:gridCol w="4387339">
                  <a:extLst>
                    <a:ext uri="{9D8B030D-6E8A-4147-A177-3AD203B41FA5}">
                      <a16:colId xmlns:a16="http://schemas.microsoft.com/office/drawing/2014/main" val="1877418685"/>
                    </a:ext>
                  </a:extLst>
                </a:gridCol>
                <a:gridCol w="203006">
                  <a:extLst>
                    <a:ext uri="{9D8B030D-6E8A-4147-A177-3AD203B41FA5}">
                      <a16:colId xmlns:a16="http://schemas.microsoft.com/office/drawing/2014/main" val="2745848772"/>
                    </a:ext>
                  </a:extLst>
                </a:gridCol>
                <a:gridCol w="1895424">
                  <a:extLst>
                    <a:ext uri="{9D8B030D-6E8A-4147-A177-3AD203B41FA5}">
                      <a16:colId xmlns:a16="http://schemas.microsoft.com/office/drawing/2014/main" val="2053716213"/>
                    </a:ext>
                  </a:extLst>
                </a:gridCol>
                <a:gridCol w="203006">
                  <a:extLst>
                    <a:ext uri="{9D8B030D-6E8A-4147-A177-3AD203B41FA5}">
                      <a16:colId xmlns:a16="http://schemas.microsoft.com/office/drawing/2014/main" val="2346767863"/>
                    </a:ext>
                  </a:extLst>
                </a:gridCol>
                <a:gridCol w="1543733">
                  <a:extLst>
                    <a:ext uri="{9D8B030D-6E8A-4147-A177-3AD203B41FA5}">
                      <a16:colId xmlns:a16="http://schemas.microsoft.com/office/drawing/2014/main" val="105383168"/>
                    </a:ext>
                  </a:extLst>
                </a:gridCol>
                <a:gridCol w="203006">
                  <a:extLst>
                    <a:ext uri="{9D8B030D-6E8A-4147-A177-3AD203B41FA5}">
                      <a16:colId xmlns:a16="http://schemas.microsoft.com/office/drawing/2014/main" val="290625300"/>
                    </a:ext>
                  </a:extLst>
                </a:gridCol>
                <a:gridCol w="1573800">
                  <a:extLst>
                    <a:ext uri="{9D8B030D-6E8A-4147-A177-3AD203B41FA5}">
                      <a16:colId xmlns:a16="http://schemas.microsoft.com/office/drawing/2014/main" val="3216888225"/>
                    </a:ext>
                  </a:extLst>
                </a:gridCol>
                <a:gridCol w="203006">
                  <a:extLst>
                    <a:ext uri="{9D8B030D-6E8A-4147-A177-3AD203B41FA5}">
                      <a16:colId xmlns:a16="http://schemas.microsoft.com/office/drawing/2014/main" val="2609385903"/>
                    </a:ext>
                  </a:extLst>
                </a:gridCol>
              </a:tblGrid>
              <a:tr h="355211">
                <a:tc gridSpan="8">
                  <a:txBody>
                    <a:bodyPr/>
                    <a:lstStyle/>
                    <a:p>
                      <a:pPr algn="l"/>
                      <a:r>
                        <a:rPr lang="en-CA" sz="2800">
                          <a:effectLst/>
                        </a:rPr>
                        <a:t>Fixed and Random Effects </a:t>
                      </a:r>
                    </a:p>
                  </a:txBody>
                  <a:tcPr marL="88803" marR="88803" marT="44401" marB="444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778917547"/>
                  </a:ext>
                </a:extLst>
              </a:tr>
              <a:tr h="355211">
                <a:tc gridSpan="2">
                  <a:txBody>
                    <a:bodyPr/>
                    <a:lstStyle/>
                    <a:p>
                      <a:pPr algn="ctr"/>
                      <a:r>
                        <a:rPr lang="en-CA" sz="2800">
                          <a:effectLst/>
                        </a:rPr>
                        <a:t> </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800">
                          <a:effectLst/>
                        </a:rPr>
                        <a:t>Q</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800" dirty="0" err="1">
                          <a:effectLst/>
                        </a:rPr>
                        <a:t>df</a:t>
                      </a:r>
                      <a:endParaRPr lang="en-CA" sz="2800" dirty="0">
                        <a:effectLst/>
                      </a:endParaRPr>
                    </a:p>
                  </a:txBody>
                  <a:tcPr marL="88803" marR="88803" marT="44401" marB="444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800">
                          <a:effectLst/>
                        </a:rPr>
                        <a:t>p</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1801168637"/>
                  </a:ext>
                </a:extLst>
              </a:tr>
              <a:tr h="722968">
                <a:tc>
                  <a:txBody>
                    <a:bodyPr/>
                    <a:lstStyle/>
                    <a:p>
                      <a:pPr algn="l"/>
                      <a:r>
                        <a:rPr lang="en-US" sz="2800" dirty="0">
                          <a:effectLst/>
                        </a:rPr>
                        <a:t>Omnibus test of Model Coefficients</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a:effectLst/>
                      </a:endParaRP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800" dirty="0">
                          <a:effectLst/>
                        </a:rPr>
                        <a:t>1113.883</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dirty="0">
                        <a:effectLst/>
                      </a:endParaRP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800" dirty="0">
                          <a:effectLst/>
                        </a:rPr>
                        <a:t>1</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dirty="0">
                        <a:effectLst/>
                      </a:endParaRP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800">
                          <a:effectLst/>
                        </a:rPr>
                        <a:t>&lt; .001</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dirty="0">
                        <a:effectLst/>
                      </a:endParaRP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771117240"/>
                  </a:ext>
                </a:extLst>
              </a:tr>
              <a:tr h="621323">
                <a:tc>
                  <a:txBody>
                    <a:bodyPr/>
                    <a:lstStyle/>
                    <a:p>
                      <a:pPr algn="l"/>
                      <a:r>
                        <a:rPr lang="en-CA" sz="2800" dirty="0">
                          <a:effectLst/>
                        </a:rPr>
                        <a:t>Test of Residual Heterogeneity</a:t>
                      </a:r>
                    </a:p>
                  </a:txBody>
                  <a:tcPr marL="88803" marR="88803" marT="44401" marB="44401" anchor="ctr">
                    <a:lnL>
                      <a:noFill/>
                    </a:lnL>
                    <a:lnR>
                      <a:noFill/>
                    </a:lnR>
                    <a:lnT>
                      <a:noFill/>
                    </a:lnT>
                    <a:lnB>
                      <a:noFill/>
                    </a:lnB>
                    <a:noFill/>
                  </a:tcPr>
                </a:tc>
                <a:tc>
                  <a:txBody>
                    <a:bodyPr/>
                    <a:lstStyle/>
                    <a:p>
                      <a:pPr algn="l"/>
                      <a:endParaRPr lang="en-CA" sz="2800" dirty="0">
                        <a:effectLst/>
                      </a:endParaRPr>
                    </a:p>
                  </a:txBody>
                  <a:tcPr marL="88803" marR="88803" marT="44401" marB="44401" anchor="ctr">
                    <a:lnL>
                      <a:noFill/>
                    </a:lnL>
                    <a:lnR>
                      <a:noFill/>
                    </a:lnR>
                    <a:lnT>
                      <a:noFill/>
                    </a:lnT>
                    <a:lnB>
                      <a:noFill/>
                    </a:lnB>
                    <a:noFill/>
                  </a:tcPr>
                </a:tc>
                <a:tc>
                  <a:txBody>
                    <a:bodyPr/>
                    <a:lstStyle/>
                    <a:p>
                      <a:pPr algn="r"/>
                      <a:r>
                        <a:rPr lang="en-CA" sz="2800">
                          <a:effectLst/>
                        </a:rPr>
                        <a:t>408.464</a:t>
                      </a:r>
                    </a:p>
                  </a:txBody>
                  <a:tcPr marL="88803" marR="88803" marT="44401" marB="44401" anchor="ctr">
                    <a:lnL>
                      <a:noFill/>
                    </a:lnL>
                    <a:lnR>
                      <a:noFill/>
                    </a:lnR>
                    <a:lnT>
                      <a:noFill/>
                    </a:lnT>
                    <a:lnB>
                      <a:noFill/>
                    </a:lnB>
                    <a:noFill/>
                  </a:tcPr>
                </a:tc>
                <a:tc>
                  <a:txBody>
                    <a:bodyPr/>
                    <a:lstStyle/>
                    <a:p>
                      <a:pPr algn="l"/>
                      <a:endParaRPr lang="en-CA" sz="2800">
                        <a:effectLst/>
                      </a:endParaRPr>
                    </a:p>
                  </a:txBody>
                  <a:tcPr marL="88803" marR="88803" marT="44401" marB="44401" anchor="ctr">
                    <a:lnL>
                      <a:noFill/>
                    </a:lnL>
                    <a:lnR>
                      <a:noFill/>
                    </a:lnR>
                    <a:lnT>
                      <a:noFill/>
                    </a:lnT>
                    <a:lnB>
                      <a:noFill/>
                    </a:lnB>
                    <a:noFill/>
                  </a:tcPr>
                </a:tc>
                <a:tc>
                  <a:txBody>
                    <a:bodyPr/>
                    <a:lstStyle/>
                    <a:p>
                      <a:pPr algn="r"/>
                      <a:r>
                        <a:rPr lang="en-CA" sz="2800">
                          <a:effectLst/>
                        </a:rPr>
                        <a:t>10</a:t>
                      </a:r>
                    </a:p>
                  </a:txBody>
                  <a:tcPr marL="88803" marR="88803" marT="44401" marB="44401" anchor="ctr">
                    <a:lnL>
                      <a:noFill/>
                    </a:lnL>
                    <a:lnR>
                      <a:noFill/>
                    </a:lnR>
                    <a:lnT>
                      <a:noFill/>
                    </a:lnT>
                    <a:lnB>
                      <a:noFill/>
                    </a:lnB>
                    <a:noFill/>
                  </a:tcPr>
                </a:tc>
                <a:tc>
                  <a:txBody>
                    <a:bodyPr/>
                    <a:lstStyle/>
                    <a:p>
                      <a:pPr algn="l"/>
                      <a:endParaRPr lang="en-CA" sz="2800">
                        <a:effectLst/>
                      </a:endParaRPr>
                    </a:p>
                  </a:txBody>
                  <a:tcPr marL="88803" marR="88803" marT="44401" marB="44401" anchor="ctr">
                    <a:lnL>
                      <a:noFill/>
                    </a:lnL>
                    <a:lnR>
                      <a:noFill/>
                    </a:lnR>
                    <a:lnT>
                      <a:noFill/>
                    </a:lnT>
                    <a:lnB>
                      <a:noFill/>
                    </a:lnB>
                    <a:noFill/>
                  </a:tcPr>
                </a:tc>
                <a:tc>
                  <a:txBody>
                    <a:bodyPr/>
                    <a:lstStyle/>
                    <a:p>
                      <a:pPr algn="r"/>
                      <a:r>
                        <a:rPr lang="en-CA" sz="2800">
                          <a:effectLst/>
                        </a:rPr>
                        <a:t>&lt; .001</a:t>
                      </a:r>
                    </a:p>
                  </a:txBody>
                  <a:tcPr marL="88803" marR="88803" marT="44401" marB="44401" anchor="ctr">
                    <a:lnL>
                      <a:noFill/>
                    </a:lnL>
                    <a:lnR>
                      <a:noFill/>
                    </a:lnR>
                    <a:lnT>
                      <a:noFill/>
                    </a:lnT>
                    <a:lnB>
                      <a:noFill/>
                    </a:lnB>
                    <a:noFill/>
                  </a:tcPr>
                </a:tc>
                <a:tc>
                  <a:txBody>
                    <a:bodyPr/>
                    <a:lstStyle/>
                    <a:p>
                      <a:pPr algn="l"/>
                      <a:endParaRPr lang="en-CA" sz="2800">
                        <a:effectLst/>
                      </a:endParaRPr>
                    </a:p>
                  </a:txBody>
                  <a:tcPr marL="88803" marR="88803" marT="44401" marB="44401" anchor="ctr">
                    <a:lnL>
                      <a:noFill/>
                    </a:lnL>
                    <a:lnR>
                      <a:noFill/>
                    </a:lnR>
                    <a:lnT>
                      <a:noFill/>
                    </a:lnT>
                    <a:lnB>
                      <a:noFill/>
                    </a:lnB>
                    <a:noFill/>
                  </a:tcPr>
                </a:tc>
                <a:extLst>
                  <a:ext uri="{0D108BD9-81ED-4DB2-BD59-A6C34878D82A}">
                    <a16:rowId xmlns:a16="http://schemas.microsoft.com/office/drawing/2014/main" val="3291221502"/>
                  </a:ext>
                </a:extLst>
              </a:tr>
              <a:tr h="355211">
                <a:tc gridSpan="8">
                  <a:txBody>
                    <a:bodyPr/>
                    <a:lstStyle/>
                    <a:p>
                      <a:pPr algn="r"/>
                      <a:endParaRPr lang="en-CA" sz="2800">
                        <a:effectLst/>
                      </a:endParaRPr>
                    </a:p>
                  </a:txBody>
                  <a:tcPr marL="88803" marR="88803" marT="44401" marB="44401" anchor="ctr">
                    <a:lnL>
                      <a:noFill/>
                    </a:lnL>
                    <a:lnR>
                      <a:noFill/>
                    </a:lnR>
                    <a:lnT>
                      <a:noFill/>
                    </a:lnT>
                    <a:lnB w="1524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796831828"/>
                  </a:ext>
                </a:extLst>
              </a:tr>
              <a:tr h="355211">
                <a:tc gridSpan="8">
                  <a:txBody>
                    <a:bodyPr/>
                    <a:lstStyle/>
                    <a:p>
                      <a:pPr algn="l"/>
                      <a:r>
                        <a:rPr lang="en-US" sz="2800" i="1">
                          <a:effectLst/>
                        </a:rPr>
                        <a:t>Note.</a:t>
                      </a:r>
                      <a:r>
                        <a:rPr lang="en-US" sz="2800">
                          <a:effectLst/>
                        </a:rPr>
                        <a:t>  </a:t>
                      </a:r>
                      <a:r>
                        <a:rPr lang="en-US" sz="2800" i="1">
                          <a:effectLst/>
                        </a:rPr>
                        <a:t>p</a:t>
                      </a:r>
                      <a:r>
                        <a:rPr lang="en-US" sz="2800">
                          <a:effectLst/>
                        </a:rPr>
                        <a:t> -values are approximate.</a:t>
                      </a:r>
                    </a:p>
                  </a:txBody>
                  <a:tcPr marL="88803" marR="88803" marT="44401" marB="44401" anchor="ctr">
                    <a:lnL>
                      <a:noFill/>
                    </a:lnL>
                    <a:lnR>
                      <a:noFill/>
                    </a:lnR>
                    <a:lnT w="1524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637594158"/>
                  </a:ext>
                </a:extLst>
              </a:tr>
              <a:tr h="355211">
                <a:tc gridSpan="8">
                  <a:txBody>
                    <a:bodyPr/>
                    <a:lstStyle/>
                    <a:p>
                      <a:pPr algn="l"/>
                      <a:r>
                        <a:rPr lang="en-US" sz="2800" i="1" dirty="0">
                          <a:effectLst/>
                        </a:rPr>
                        <a:t>Note.</a:t>
                      </a:r>
                      <a:r>
                        <a:rPr lang="en-US" sz="2800" dirty="0">
                          <a:effectLst/>
                        </a:rPr>
                        <a:t>  The model was estimated using Hedges method.</a:t>
                      </a:r>
                    </a:p>
                  </a:txBody>
                  <a:tcPr marL="88803" marR="88803" marT="44401" marB="44401" anchor="ctr">
                    <a:lnL>
                      <a:noFill/>
                    </a:lnL>
                    <a:lnR>
                      <a:noFill/>
                    </a:lnR>
                    <a:lnT>
                      <a:noFill/>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918062103"/>
                  </a:ext>
                </a:extLst>
              </a:tr>
            </a:tbl>
          </a:graphicData>
        </a:graphic>
      </p:graphicFrame>
    </p:spTree>
    <p:extLst>
      <p:ext uri="{BB962C8B-B14F-4D97-AF65-F5344CB8AC3E}">
        <p14:creationId xmlns:p14="http://schemas.microsoft.com/office/powerpoint/2010/main" val="4218466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A3FC25-5AD0-328A-7CF1-C5A46A8C16C6}"/>
              </a:ext>
            </a:extLst>
          </p:cNvPr>
          <p:cNvSpPr>
            <a:spLocks noGrp="1"/>
          </p:cNvSpPr>
          <p:nvPr>
            <p:ph type="title"/>
          </p:nvPr>
        </p:nvSpPr>
        <p:spPr>
          <a:xfrm>
            <a:off x="838200" y="365125"/>
            <a:ext cx="10515600" cy="1325563"/>
          </a:xfrm>
        </p:spPr>
        <p:txBody>
          <a:bodyPr/>
          <a:lstStyle/>
          <a:p>
            <a:r>
              <a:rPr lang="en-CA" dirty="0"/>
              <a:t>All Datasets – Residual Heterogeneity </a:t>
            </a:r>
          </a:p>
        </p:txBody>
      </p:sp>
      <p:graphicFrame>
        <p:nvGraphicFramePr>
          <p:cNvPr id="2" name="Table 1">
            <a:extLst>
              <a:ext uri="{FF2B5EF4-FFF2-40B4-BE49-F238E27FC236}">
                <a16:creationId xmlns:a16="http://schemas.microsoft.com/office/drawing/2014/main" id="{C7B2A97A-9899-CC2A-94D8-628C2F935604}"/>
              </a:ext>
            </a:extLst>
          </p:cNvPr>
          <p:cNvGraphicFramePr>
            <a:graphicFrameLocks noGrp="1"/>
          </p:cNvGraphicFramePr>
          <p:nvPr>
            <p:extLst>
              <p:ext uri="{D42A27DB-BD31-4B8C-83A1-F6EECF244321}">
                <p14:modId xmlns:p14="http://schemas.microsoft.com/office/powerpoint/2010/main" val="2438548993"/>
              </p:ext>
            </p:extLst>
          </p:nvPr>
        </p:nvGraphicFramePr>
        <p:xfrm>
          <a:off x="1788943" y="2163128"/>
          <a:ext cx="8614114" cy="3932873"/>
        </p:xfrm>
        <a:graphic>
          <a:graphicData uri="http://schemas.openxmlformats.org/drawingml/2006/table">
            <a:tbl>
              <a:tblPr/>
              <a:tblGrid>
                <a:gridCol w="3019951">
                  <a:extLst>
                    <a:ext uri="{9D8B030D-6E8A-4147-A177-3AD203B41FA5}">
                      <a16:colId xmlns:a16="http://schemas.microsoft.com/office/drawing/2014/main" val="2529470633"/>
                    </a:ext>
                  </a:extLst>
                </a:gridCol>
                <a:gridCol w="513573">
                  <a:extLst>
                    <a:ext uri="{9D8B030D-6E8A-4147-A177-3AD203B41FA5}">
                      <a16:colId xmlns:a16="http://schemas.microsoft.com/office/drawing/2014/main" val="145289493"/>
                    </a:ext>
                  </a:extLst>
                </a:gridCol>
                <a:gridCol w="4567017">
                  <a:extLst>
                    <a:ext uri="{9D8B030D-6E8A-4147-A177-3AD203B41FA5}">
                      <a16:colId xmlns:a16="http://schemas.microsoft.com/office/drawing/2014/main" val="2323378047"/>
                    </a:ext>
                  </a:extLst>
                </a:gridCol>
                <a:gridCol w="513573">
                  <a:extLst>
                    <a:ext uri="{9D8B030D-6E8A-4147-A177-3AD203B41FA5}">
                      <a16:colId xmlns:a16="http://schemas.microsoft.com/office/drawing/2014/main" val="42547685"/>
                    </a:ext>
                  </a:extLst>
                </a:gridCol>
              </a:tblGrid>
              <a:tr h="561839">
                <a:tc gridSpan="4">
                  <a:txBody>
                    <a:bodyPr/>
                    <a:lstStyle/>
                    <a:p>
                      <a:pPr algn="l"/>
                      <a:r>
                        <a:rPr lang="en-CA" sz="2800" dirty="0">
                          <a:effectLst/>
                        </a:rPr>
                        <a:t>Residual Heterogeneity Estimates </a:t>
                      </a:r>
                    </a:p>
                  </a:txBody>
                  <a:tcPr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810701598"/>
                  </a:ext>
                </a:extLst>
              </a:tr>
              <a:tr h="561839">
                <a:tc gridSpan="2">
                  <a:txBody>
                    <a:bodyPr/>
                    <a:lstStyle/>
                    <a:p>
                      <a:pPr algn="ctr"/>
                      <a:r>
                        <a:rPr lang="en-CA" sz="2800">
                          <a:effectLst/>
                        </a:rPr>
                        <a:t> </a:t>
                      </a:r>
                    </a:p>
                  </a:txBody>
                  <a:tcPr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800" dirty="0">
                          <a:effectLst/>
                        </a:rPr>
                        <a:t>                 Estimate</a:t>
                      </a:r>
                    </a:p>
                  </a:txBody>
                  <a:tcPr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3428147922"/>
                  </a:ext>
                </a:extLst>
              </a:tr>
              <a:tr h="561839">
                <a:tc>
                  <a:txBody>
                    <a:bodyPr/>
                    <a:lstStyle/>
                    <a:p>
                      <a:pPr algn="l"/>
                      <a:r>
                        <a:rPr lang="el-GR" sz="2800" dirty="0">
                          <a:effectLst/>
                        </a:rPr>
                        <a:t>τ²</a:t>
                      </a:r>
                    </a:p>
                  </a:txBody>
                  <a:tcPr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a:effectLst/>
                      </a:endParaRPr>
                    </a:p>
                  </a:txBody>
                  <a:tcPr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800" dirty="0">
                          <a:effectLst/>
                        </a:rPr>
                        <a:t>0.007</a:t>
                      </a:r>
                    </a:p>
                  </a:txBody>
                  <a:tcPr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a:effectLst/>
                      </a:endParaRPr>
                    </a:p>
                  </a:txBody>
                  <a:tcPr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517143694"/>
                  </a:ext>
                </a:extLst>
              </a:tr>
              <a:tr h="561839">
                <a:tc>
                  <a:txBody>
                    <a:bodyPr/>
                    <a:lstStyle/>
                    <a:p>
                      <a:pPr algn="l"/>
                      <a:r>
                        <a:rPr lang="el-GR" sz="2800" dirty="0">
                          <a:effectLst/>
                        </a:rPr>
                        <a:t>τ</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tc>
                  <a:txBody>
                    <a:bodyPr/>
                    <a:lstStyle/>
                    <a:p>
                      <a:pPr algn="r"/>
                      <a:r>
                        <a:rPr lang="en-CA" sz="2800" dirty="0">
                          <a:effectLst/>
                        </a:rPr>
                        <a:t>0.083</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extLst>
                  <a:ext uri="{0D108BD9-81ED-4DB2-BD59-A6C34878D82A}">
                    <a16:rowId xmlns:a16="http://schemas.microsoft.com/office/drawing/2014/main" val="3005872863"/>
                  </a:ext>
                </a:extLst>
              </a:tr>
              <a:tr h="561839">
                <a:tc>
                  <a:txBody>
                    <a:bodyPr/>
                    <a:lstStyle/>
                    <a:p>
                      <a:pPr algn="l"/>
                      <a:r>
                        <a:rPr lang="en-CA" sz="2800" dirty="0">
                          <a:effectLst/>
                        </a:rPr>
                        <a:t>I² (%)</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tc>
                  <a:txBody>
                    <a:bodyPr/>
                    <a:lstStyle/>
                    <a:p>
                      <a:pPr algn="r"/>
                      <a:r>
                        <a:rPr lang="en-CA" sz="2800" dirty="0">
                          <a:effectLst/>
                        </a:rPr>
                        <a:t>96.328</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extLst>
                  <a:ext uri="{0D108BD9-81ED-4DB2-BD59-A6C34878D82A}">
                    <a16:rowId xmlns:a16="http://schemas.microsoft.com/office/drawing/2014/main" val="2203226854"/>
                  </a:ext>
                </a:extLst>
              </a:tr>
              <a:tr h="561839">
                <a:tc>
                  <a:txBody>
                    <a:bodyPr/>
                    <a:lstStyle/>
                    <a:p>
                      <a:pPr algn="l"/>
                      <a:r>
                        <a:rPr lang="en-CA" sz="2800" dirty="0">
                          <a:effectLst/>
                        </a:rPr>
                        <a:t>H²</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tc>
                  <a:txBody>
                    <a:bodyPr/>
                    <a:lstStyle/>
                    <a:p>
                      <a:pPr algn="r"/>
                      <a:r>
                        <a:rPr lang="en-CA" sz="2800">
                          <a:effectLst/>
                        </a:rPr>
                        <a:t>27.231</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extLst>
                  <a:ext uri="{0D108BD9-81ED-4DB2-BD59-A6C34878D82A}">
                    <a16:rowId xmlns:a16="http://schemas.microsoft.com/office/drawing/2014/main" val="219769676"/>
                  </a:ext>
                </a:extLst>
              </a:tr>
              <a:tr h="561839">
                <a:tc gridSpan="4">
                  <a:txBody>
                    <a:bodyPr/>
                    <a:lstStyle/>
                    <a:p>
                      <a:pPr algn="r"/>
                      <a:endParaRPr lang="en-CA" sz="2800" dirty="0">
                        <a:effectLst/>
                      </a:endParaRPr>
                    </a:p>
                  </a:txBody>
                  <a:tcPr anchor="ctr">
                    <a:lnL>
                      <a:noFill/>
                    </a:lnL>
                    <a:lnR>
                      <a:noFill/>
                    </a:lnR>
                    <a:lnT>
                      <a:noFill/>
                    </a:lnT>
                    <a:lnB w="1524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586647987"/>
                  </a:ext>
                </a:extLst>
              </a:tr>
            </a:tbl>
          </a:graphicData>
        </a:graphic>
      </p:graphicFrame>
    </p:spTree>
    <p:extLst>
      <p:ext uri="{BB962C8B-B14F-4D97-AF65-F5344CB8AC3E}">
        <p14:creationId xmlns:p14="http://schemas.microsoft.com/office/powerpoint/2010/main" val="378868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A3FC25-5AD0-328A-7CF1-C5A46A8C16C6}"/>
              </a:ext>
            </a:extLst>
          </p:cNvPr>
          <p:cNvSpPr>
            <a:spLocks noGrp="1"/>
          </p:cNvSpPr>
          <p:nvPr>
            <p:ph type="title"/>
          </p:nvPr>
        </p:nvSpPr>
        <p:spPr>
          <a:xfrm>
            <a:off x="838200" y="365125"/>
            <a:ext cx="11170920" cy="1325563"/>
          </a:xfrm>
        </p:spPr>
        <p:txBody>
          <a:bodyPr/>
          <a:lstStyle/>
          <a:p>
            <a:r>
              <a:rPr lang="en-CA" dirty="0"/>
              <a:t>All Models – RE Model Forest Plot – AUC Mean</a:t>
            </a:r>
          </a:p>
        </p:txBody>
      </p:sp>
      <p:pic>
        <p:nvPicPr>
          <p:cNvPr id="16386" name="Picture 2">
            <a:extLst>
              <a:ext uri="{FF2B5EF4-FFF2-40B4-BE49-F238E27FC236}">
                <a16:creationId xmlns:a16="http://schemas.microsoft.com/office/drawing/2014/main" id="{941BB015-8380-2DA3-943E-9EB0BFE17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095" y="2000638"/>
            <a:ext cx="6283810" cy="485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57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A3FC25-5AD0-328A-7CF1-C5A46A8C16C6}"/>
              </a:ext>
            </a:extLst>
          </p:cNvPr>
          <p:cNvSpPr>
            <a:spLocks noGrp="1"/>
          </p:cNvSpPr>
          <p:nvPr>
            <p:ph type="title"/>
          </p:nvPr>
        </p:nvSpPr>
        <p:spPr>
          <a:xfrm>
            <a:off x="838200" y="365125"/>
            <a:ext cx="10515600" cy="1325563"/>
          </a:xfrm>
        </p:spPr>
        <p:txBody>
          <a:bodyPr/>
          <a:lstStyle/>
          <a:p>
            <a:r>
              <a:rPr lang="en-CA" dirty="0"/>
              <a:t>All Models – RE Model Funnel Plot</a:t>
            </a:r>
          </a:p>
        </p:txBody>
      </p:sp>
      <p:pic>
        <p:nvPicPr>
          <p:cNvPr id="15362" name="Picture 2">
            <a:extLst>
              <a:ext uri="{FF2B5EF4-FFF2-40B4-BE49-F238E27FC236}">
                <a16:creationId xmlns:a16="http://schemas.microsoft.com/office/drawing/2014/main" id="{53EBE398-A10C-7578-9848-3B824B3DA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560" y="1532890"/>
            <a:ext cx="5325110" cy="532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499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A3FC25-5AD0-328A-7CF1-C5A46A8C16C6}"/>
              </a:ext>
            </a:extLst>
          </p:cNvPr>
          <p:cNvSpPr>
            <a:spLocks noGrp="1"/>
          </p:cNvSpPr>
          <p:nvPr>
            <p:ph type="title"/>
          </p:nvPr>
        </p:nvSpPr>
        <p:spPr>
          <a:xfrm>
            <a:off x="838200" y="365125"/>
            <a:ext cx="11170920" cy="1325563"/>
          </a:xfrm>
        </p:spPr>
        <p:txBody>
          <a:bodyPr/>
          <a:lstStyle/>
          <a:p>
            <a:r>
              <a:rPr lang="en-CA" dirty="0"/>
              <a:t>All Models – FE Model Forest Plot – AUC Mean</a:t>
            </a:r>
          </a:p>
        </p:txBody>
      </p:sp>
      <p:pic>
        <p:nvPicPr>
          <p:cNvPr id="14338" name="Picture 2">
            <a:extLst>
              <a:ext uri="{FF2B5EF4-FFF2-40B4-BE49-F238E27FC236}">
                <a16:creationId xmlns:a16="http://schemas.microsoft.com/office/drawing/2014/main" id="{01E59FC4-6860-AF8D-6757-E62DD6614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868" y="1519277"/>
            <a:ext cx="6906532" cy="533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841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A3FC25-5AD0-328A-7CF1-C5A46A8C16C6}"/>
              </a:ext>
            </a:extLst>
          </p:cNvPr>
          <p:cNvSpPr>
            <a:spLocks noGrp="1"/>
          </p:cNvSpPr>
          <p:nvPr>
            <p:ph type="title"/>
          </p:nvPr>
        </p:nvSpPr>
        <p:spPr>
          <a:xfrm>
            <a:off x="838200" y="365125"/>
            <a:ext cx="10515600" cy="1325563"/>
          </a:xfrm>
        </p:spPr>
        <p:txBody>
          <a:bodyPr/>
          <a:lstStyle/>
          <a:p>
            <a:r>
              <a:rPr lang="en-CA" dirty="0"/>
              <a:t>All Models – FE Model Funnel Plot</a:t>
            </a:r>
          </a:p>
        </p:txBody>
      </p:sp>
      <p:pic>
        <p:nvPicPr>
          <p:cNvPr id="13314" name="Picture 2">
            <a:extLst>
              <a:ext uri="{FF2B5EF4-FFF2-40B4-BE49-F238E27FC236}">
                <a16:creationId xmlns:a16="http://schemas.microsoft.com/office/drawing/2014/main" id="{0BFCD83E-8342-39FF-79A9-6554CD88F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1" y="1811020"/>
            <a:ext cx="5046980" cy="5046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232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A3FC25-5AD0-328A-7CF1-C5A46A8C16C6}"/>
              </a:ext>
            </a:extLst>
          </p:cNvPr>
          <p:cNvSpPr>
            <a:spLocks noGrp="1"/>
          </p:cNvSpPr>
          <p:nvPr>
            <p:ph type="title"/>
          </p:nvPr>
        </p:nvSpPr>
        <p:spPr>
          <a:xfrm>
            <a:off x="838200" y="365125"/>
            <a:ext cx="10515600" cy="1325563"/>
          </a:xfrm>
        </p:spPr>
        <p:txBody>
          <a:bodyPr/>
          <a:lstStyle/>
          <a:p>
            <a:r>
              <a:rPr lang="en-CA" dirty="0"/>
              <a:t>All Models – Fixed and Random Effects</a:t>
            </a:r>
          </a:p>
        </p:txBody>
      </p:sp>
      <p:graphicFrame>
        <p:nvGraphicFramePr>
          <p:cNvPr id="2" name="Table 1">
            <a:extLst>
              <a:ext uri="{FF2B5EF4-FFF2-40B4-BE49-F238E27FC236}">
                <a16:creationId xmlns:a16="http://schemas.microsoft.com/office/drawing/2014/main" id="{3FFF9C5E-434F-470F-7246-46B0F23D40E0}"/>
              </a:ext>
            </a:extLst>
          </p:cNvPr>
          <p:cNvGraphicFramePr>
            <a:graphicFrameLocks noGrp="1"/>
          </p:cNvGraphicFramePr>
          <p:nvPr>
            <p:extLst>
              <p:ext uri="{D42A27DB-BD31-4B8C-83A1-F6EECF244321}">
                <p14:modId xmlns:p14="http://schemas.microsoft.com/office/powerpoint/2010/main" val="2867993085"/>
              </p:ext>
            </p:extLst>
          </p:nvPr>
        </p:nvGraphicFramePr>
        <p:xfrm>
          <a:off x="1141480" y="1490583"/>
          <a:ext cx="10212320" cy="5367417"/>
        </p:xfrm>
        <a:graphic>
          <a:graphicData uri="http://schemas.openxmlformats.org/drawingml/2006/table">
            <a:tbl>
              <a:tblPr/>
              <a:tblGrid>
                <a:gridCol w="2350074">
                  <a:extLst>
                    <a:ext uri="{9D8B030D-6E8A-4147-A177-3AD203B41FA5}">
                      <a16:colId xmlns:a16="http://schemas.microsoft.com/office/drawing/2014/main" val="3450454709"/>
                    </a:ext>
                  </a:extLst>
                </a:gridCol>
                <a:gridCol w="203006">
                  <a:extLst>
                    <a:ext uri="{9D8B030D-6E8A-4147-A177-3AD203B41FA5}">
                      <a16:colId xmlns:a16="http://schemas.microsoft.com/office/drawing/2014/main" val="4191194398"/>
                    </a:ext>
                  </a:extLst>
                </a:gridCol>
                <a:gridCol w="2350074">
                  <a:extLst>
                    <a:ext uri="{9D8B030D-6E8A-4147-A177-3AD203B41FA5}">
                      <a16:colId xmlns:a16="http://schemas.microsoft.com/office/drawing/2014/main" val="4071888331"/>
                    </a:ext>
                  </a:extLst>
                </a:gridCol>
                <a:gridCol w="203006">
                  <a:extLst>
                    <a:ext uri="{9D8B030D-6E8A-4147-A177-3AD203B41FA5}">
                      <a16:colId xmlns:a16="http://schemas.microsoft.com/office/drawing/2014/main" val="4090055920"/>
                    </a:ext>
                  </a:extLst>
                </a:gridCol>
                <a:gridCol w="2350074">
                  <a:extLst>
                    <a:ext uri="{9D8B030D-6E8A-4147-A177-3AD203B41FA5}">
                      <a16:colId xmlns:a16="http://schemas.microsoft.com/office/drawing/2014/main" val="125723449"/>
                    </a:ext>
                  </a:extLst>
                </a:gridCol>
                <a:gridCol w="203006">
                  <a:extLst>
                    <a:ext uri="{9D8B030D-6E8A-4147-A177-3AD203B41FA5}">
                      <a16:colId xmlns:a16="http://schemas.microsoft.com/office/drawing/2014/main" val="2274327445"/>
                    </a:ext>
                  </a:extLst>
                </a:gridCol>
                <a:gridCol w="2350074">
                  <a:extLst>
                    <a:ext uri="{9D8B030D-6E8A-4147-A177-3AD203B41FA5}">
                      <a16:colId xmlns:a16="http://schemas.microsoft.com/office/drawing/2014/main" val="3230119210"/>
                    </a:ext>
                  </a:extLst>
                </a:gridCol>
                <a:gridCol w="203006">
                  <a:extLst>
                    <a:ext uri="{9D8B030D-6E8A-4147-A177-3AD203B41FA5}">
                      <a16:colId xmlns:a16="http://schemas.microsoft.com/office/drawing/2014/main" val="521711030"/>
                    </a:ext>
                  </a:extLst>
                </a:gridCol>
              </a:tblGrid>
              <a:tr h="355211">
                <a:tc gridSpan="8">
                  <a:txBody>
                    <a:bodyPr/>
                    <a:lstStyle/>
                    <a:p>
                      <a:pPr algn="l"/>
                      <a:r>
                        <a:rPr lang="en-CA" sz="2800" dirty="0">
                          <a:effectLst/>
                        </a:rPr>
                        <a:t>Fixed and Random Effects </a:t>
                      </a:r>
                    </a:p>
                  </a:txBody>
                  <a:tcPr marL="88803" marR="88803" marT="44401" marB="444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217512716"/>
                  </a:ext>
                </a:extLst>
              </a:tr>
              <a:tr h="355211">
                <a:tc gridSpan="2">
                  <a:txBody>
                    <a:bodyPr/>
                    <a:lstStyle/>
                    <a:p>
                      <a:pPr algn="ctr"/>
                      <a:r>
                        <a:rPr lang="en-CA" sz="2800">
                          <a:effectLst/>
                        </a:rPr>
                        <a:t> </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800">
                          <a:effectLst/>
                        </a:rPr>
                        <a:t>Q</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800">
                          <a:effectLst/>
                        </a:rPr>
                        <a:t>df</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800">
                          <a:effectLst/>
                        </a:rPr>
                        <a:t>p</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918217461"/>
                  </a:ext>
                </a:extLst>
              </a:tr>
              <a:tr h="1420845">
                <a:tc>
                  <a:txBody>
                    <a:bodyPr/>
                    <a:lstStyle/>
                    <a:p>
                      <a:pPr algn="l"/>
                      <a:r>
                        <a:rPr lang="en-US" sz="2800">
                          <a:effectLst/>
                        </a:rPr>
                        <a:t>Omnibus test of Model Coefficients</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a:effectLst/>
                      </a:endParaRP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800" dirty="0">
                          <a:effectLst/>
                        </a:rPr>
                        <a:t>3449.138</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a:effectLst/>
                      </a:endParaRP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800">
                          <a:effectLst/>
                        </a:rPr>
                        <a:t>1</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a:effectLst/>
                      </a:endParaRP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800" dirty="0">
                          <a:effectLst/>
                        </a:rPr>
                        <a:t>&lt; .001</a:t>
                      </a: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a:effectLst/>
                      </a:endParaRPr>
                    </a:p>
                  </a:txBody>
                  <a:tcPr marL="88803" marR="88803" marT="44401" marB="444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253271048"/>
                  </a:ext>
                </a:extLst>
              </a:tr>
              <a:tr h="1154437">
                <a:tc>
                  <a:txBody>
                    <a:bodyPr/>
                    <a:lstStyle/>
                    <a:p>
                      <a:pPr algn="l"/>
                      <a:r>
                        <a:rPr lang="en-CA" sz="2800">
                          <a:effectLst/>
                        </a:rPr>
                        <a:t>Test of Residual Heterogeneity</a:t>
                      </a:r>
                    </a:p>
                  </a:txBody>
                  <a:tcPr marL="88803" marR="88803" marT="44401" marB="44401" anchor="ctr">
                    <a:lnL>
                      <a:noFill/>
                    </a:lnL>
                    <a:lnR>
                      <a:noFill/>
                    </a:lnR>
                    <a:lnT>
                      <a:noFill/>
                    </a:lnT>
                    <a:lnB>
                      <a:noFill/>
                    </a:lnB>
                    <a:noFill/>
                  </a:tcPr>
                </a:tc>
                <a:tc>
                  <a:txBody>
                    <a:bodyPr/>
                    <a:lstStyle/>
                    <a:p>
                      <a:pPr algn="l"/>
                      <a:endParaRPr lang="en-CA" sz="2800">
                        <a:effectLst/>
                      </a:endParaRPr>
                    </a:p>
                  </a:txBody>
                  <a:tcPr marL="88803" marR="88803" marT="44401" marB="44401" anchor="ctr">
                    <a:lnL>
                      <a:noFill/>
                    </a:lnL>
                    <a:lnR>
                      <a:noFill/>
                    </a:lnR>
                    <a:lnT>
                      <a:noFill/>
                    </a:lnT>
                    <a:lnB>
                      <a:noFill/>
                    </a:lnB>
                    <a:noFill/>
                  </a:tcPr>
                </a:tc>
                <a:tc>
                  <a:txBody>
                    <a:bodyPr/>
                    <a:lstStyle/>
                    <a:p>
                      <a:pPr algn="r"/>
                      <a:r>
                        <a:rPr lang="en-CA" sz="2800">
                          <a:effectLst/>
                        </a:rPr>
                        <a:t>35.216</a:t>
                      </a:r>
                    </a:p>
                  </a:txBody>
                  <a:tcPr marL="88803" marR="88803" marT="44401" marB="44401" anchor="ctr">
                    <a:lnL>
                      <a:noFill/>
                    </a:lnL>
                    <a:lnR>
                      <a:noFill/>
                    </a:lnR>
                    <a:lnT>
                      <a:noFill/>
                    </a:lnT>
                    <a:lnB>
                      <a:noFill/>
                    </a:lnB>
                    <a:noFill/>
                  </a:tcPr>
                </a:tc>
                <a:tc>
                  <a:txBody>
                    <a:bodyPr/>
                    <a:lstStyle/>
                    <a:p>
                      <a:pPr algn="l"/>
                      <a:endParaRPr lang="en-CA" sz="2800">
                        <a:effectLst/>
                      </a:endParaRPr>
                    </a:p>
                  </a:txBody>
                  <a:tcPr marL="88803" marR="88803" marT="44401" marB="44401" anchor="ctr">
                    <a:lnL>
                      <a:noFill/>
                    </a:lnL>
                    <a:lnR>
                      <a:noFill/>
                    </a:lnR>
                    <a:lnT>
                      <a:noFill/>
                    </a:lnT>
                    <a:lnB>
                      <a:noFill/>
                    </a:lnB>
                    <a:noFill/>
                  </a:tcPr>
                </a:tc>
                <a:tc>
                  <a:txBody>
                    <a:bodyPr/>
                    <a:lstStyle/>
                    <a:p>
                      <a:pPr algn="r"/>
                      <a:r>
                        <a:rPr lang="en-CA" sz="2800">
                          <a:effectLst/>
                        </a:rPr>
                        <a:t>11</a:t>
                      </a:r>
                    </a:p>
                  </a:txBody>
                  <a:tcPr marL="88803" marR="88803" marT="44401" marB="44401" anchor="ctr">
                    <a:lnL>
                      <a:noFill/>
                    </a:lnL>
                    <a:lnR>
                      <a:noFill/>
                    </a:lnR>
                    <a:lnT>
                      <a:noFill/>
                    </a:lnT>
                    <a:lnB>
                      <a:noFill/>
                    </a:lnB>
                    <a:noFill/>
                  </a:tcPr>
                </a:tc>
                <a:tc>
                  <a:txBody>
                    <a:bodyPr/>
                    <a:lstStyle/>
                    <a:p>
                      <a:pPr algn="l"/>
                      <a:endParaRPr lang="en-CA" sz="2800">
                        <a:effectLst/>
                      </a:endParaRPr>
                    </a:p>
                  </a:txBody>
                  <a:tcPr marL="88803" marR="88803" marT="44401" marB="44401" anchor="ctr">
                    <a:lnL>
                      <a:noFill/>
                    </a:lnL>
                    <a:lnR>
                      <a:noFill/>
                    </a:lnR>
                    <a:lnT>
                      <a:noFill/>
                    </a:lnT>
                    <a:lnB>
                      <a:noFill/>
                    </a:lnB>
                    <a:noFill/>
                  </a:tcPr>
                </a:tc>
                <a:tc>
                  <a:txBody>
                    <a:bodyPr/>
                    <a:lstStyle/>
                    <a:p>
                      <a:pPr algn="r"/>
                      <a:r>
                        <a:rPr lang="en-CA" sz="2800">
                          <a:effectLst/>
                        </a:rPr>
                        <a:t>&lt; .001</a:t>
                      </a:r>
                    </a:p>
                  </a:txBody>
                  <a:tcPr marL="88803" marR="88803" marT="44401" marB="44401" anchor="ctr">
                    <a:lnL>
                      <a:noFill/>
                    </a:lnL>
                    <a:lnR>
                      <a:noFill/>
                    </a:lnR>
                    <a:lnT>
                      <a:noFill/>
                    </a:lnT>
                    <a:lnB>
                      <a:noFill/>
                    </a:lnB>
                    <a:noFill/>
                  </a:tcPr>
                </a:tc>
                <a:tc>
                  <a:txBody>
                    <a:bodyPr/>
                    <a:lstStyle/>
                    <a:p>
                      <a:pPr algn="l"/>
                      <a:endParaRPr lang="en-CA" sz="2800">
                        <a:effectLst/>
                      </a:endParaRPr>
                    </a:p>
                  </a:txBody>
                  <a:tcPr marL="88803" marR="88803" marT="44401" marB="44401" anchor="ctr">
                    <a:lnL>
                      <a:noFill/>
                    </a:lnL>
                    <a:lnR>
                      <a:noFill/>
                    </a:lnR>
                    <a:lnT>
                      <a:noFill/>
                    </a:lnT>
                    <a:lnB>
                      <a:noFill/>
                    </a:lnB>
                    <a:noFill/>
                  </a:tcPr>
                </a:tc>
                <a:extLst>
                  <a:ext uri="{0D108BD9-81ED-4DB2-BD59-A6C34878D82A}">
                    <a16:rowId xmlns:a16="http://schemas.microsoft.com/office/drawing/2014/main" val="3424752242"/>
                  </a:ext>
                </a:extLst>
              </a:tr>
              <a:tr h="355211">
                <a:tc gridSpan="8">
                  <a:txBody>
                    <a:bodyPr/>
                    <a:lstStyle/>
                    <a:p>
                      <a:pPr algn="r"/>
                      <a:endParaRPr lang="en-CA" sz="2800">
                        <a:effectLst/>
                      </a:endParaRPr>
                    </a:p>
                  </a:txBody>
                  <a:tcPr marL="88803" marR="88803" marT="44401" marB="44401" anchor="ctr">
                    <a:lnL>
                      <a:noFill/>
                    </a:lnL>
                    <a:lnR>
                      <a:noFill/>
                    </a:lnR>
                    <a:lnT>
                      <a:noFill/>
                    </a:lnT>
                    <a:lnB w="1524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40522277"/>
                  </a:ext>
                </a:extLst>
              </a:tr>
              <a:tr h="355211">
                <a:tc gridSpan="8">
                  <a:txBody>
                    <a:bodyPr/>
                    <a:lstStyle/>
                    <a:p>
                      <a:pPr algn="l"/>
                      <a:r>
                        <a:rPr lang="en-US" sz="2800" i="1">
                          <a:effectLst/>
                        </a:rPr>
                        <a:t>Note.</a:t>
                      </a:r>
                      <a:r>
                        <a:rPr lang="en-US" sz="2800">
                          <a:effectLst/>
                        </a:rPr>
                        <a:t>  </a:t>
                      </a:r>
                      <a:r>
                        <a:rPr lang="en-US" sz="2800" i="1">
                          <a:effectLst/>
                        </a:rPr>
                        <a:t>p</a:t>
                      </a:r>
                      <a:r>
                        <a:rPr lang="en-US" sz="2800">
                          <a:effectLst/>
                        </a:rPr>
                        <a:t> -values are approximate.</a:t>
                      </a:r>
                    </a:p>
                  </a:txBody>
                  <a:tcPr marL="88803" marR="88803" marT="44401" marB="44401" anchor="ctr">
                    <a:lnL>
                      <a:noFill/>
                    </a:lnL>
                    <a:lnR>
                      <a:noFill/>
                    </a:lnR>
                    <a:lnT w="1524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55720134"/>
                  </a:ext>
                </a:extLst>
              </a:tr>
              <a:tr h="355211">
                <a:tc gridSpan="8">
                  <a:txBody>
                    <a:bodyPr/>
                    <a:lstStyle/>
                    <a:p>
                      <a:pPr algn="l"/>
                      <a:r>
                        <a:rPr lang="en-US" sz="2800" i="1" dirty="0">
                          <a:effectLst/>
                        </a:rPr>
                        <a:t>Note.</a:t>
                      </a:r>
                      <a:r>
                        <a:rPr lang="en-US" sz="2800" dirty="0">
                          <a:effectLst/>
                        </a:rPr>
                        <a:t>  The model was estimated using Hedges method.</a:t>
                      </a:r>
                    </a:p>
                  </a:txBody>
                  <a:tcPr marL="88803" marR="88803" marT="44401" marB="44401" anchor="ctr">
                    <a:lnL>
                      <a:noFill/>
                    </a:lnL>
                    <a:lnR>
                      <a:noFill/>
                    </a:lnR>
                    <a:lnT>
                      <a:noFill/>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945014366"/>
                  </a:ext>
                </a:extLst>
              </a:tr>
            </a:tbl>
          </a:graphicData>
        </a:graphic>
      </p:graphicFrame>
    </p:spTree>
    <p:extLst>
      <p:ext uri="{BB962C8B-B14F-4D97-AF65-F5344CB8AC3E}">
        <p14:creationId xmlns:p14="http://schemas.microsoft.com/office/powerpoint/2010/main" val="328599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1652-26FF-67C6-574C-629E84BDCD2E}"/>
              </a:ext>
            </a:extLst>
          </p:cNvPr>
          <p:cNvSpPr>
            <a:spLocks noGrp="1"/>
          </p:cNvSpPr>
          <p:nvPr>
            <p:ph type="ctrTitle"/>
          </p:nvPr>
        </p:nvSpPr>
        <p:spPr>
          <a:xfrm>
            <a:off x="1524000" y="276787"/>
            <a:ext cx="9144000" cy="716269"/>
          </a:xfrm>
        </p:spPr>
        <p:txBody>
          <a:bodyPr>
            <a:normAutofit fontScale="90000"/>
          </a:bodyPr>
          <a:lstStyle/>
          <a:p>
            <a:pPr algn="l"/>
            <a:r>
              <a:rPr lang="en-CA" dirty="0"/>
              <a:t>Why perform a meta-analysis?</a:t>
            </a:r>
          </a:p>
        </p:txBody>
      </p:sp>
      <p:sp>
        <p:nvSpPr>
          <p:cNvPr id="3" name="Subtitle 2">
            <a:extLst>
              <a:ext uri="{FF2B5EF4-FFF2-40B4-BE49-F238E27FC236}">
                <a16:creationId xmlns:a16="http://schemas.microsoft.com/office/drawing/2014/main" id="{134E41A5-AD5E-A987-DE59-9599B4DC0EF1}"/>
              </a:ext>
            </a:extLst>
          </p:cNvPr>
          <p:cNvSpPr>
            <a:spLocks noGrp="1"/>
          </p:cNvSpPr>
          <p:nvPr>
            <p:ph type="subTitle" idx="1"/>
          </p:nvPr>
        </p:nvSpPr>
        <p:spPr>
          <a:xfrm>
            <a:off x="1524000" y="1268361"/>
            <a:ext cx="9144000" cy="5589639"/>
          </a:xfrm>
        </p:spPr>
        <p:txBody>
          <a:bodyPr>
            <a:normAutofit/>
          </a:bodyPr>
          <a:lstStyle/>
          <a:p>
            <a:pPr algn="l"/>
            <a:r>
              <a:rPr lang="en-CA" dirty="0"/>
              <a:t>1.  Get a quantitative overview of a research field</a:t>
            </a:r>
          </a:p>
          <a:p>
            <a:pPr marL="914400" lvl="1" indent="-457200" algn="l">
              <a:buSzPct val="100000"/>
              <a:buFont typeface="Arial" panose="020B0604020202020204" pitchFamily="34" charset="0"/>
              <a:buChar char="•"/>
            </a:pPr>
            <a:r>
              <a:rPr lang="en-CA" dirty="0"/>
              <a:t>Estimate the size of the effect</a:t>
            </a:r>
          </a:p>
          <a:p>
            <a:pPr marL="1257300" lvl="2" indent="-342900" algn="l">
              <a:buSzPct val="60000"/>
              <a:buFont typeface="Courier New" panose="02070309020205020404" pitchFamily="49" charset="0"/>
              <a:buChar char="o"/>
            </a:pPr>
            <a:r>
              <a:rPr lang="en-CA" dirty="0"/>
              <a:t>Increase power by synthesizing data across studies</a:t>
            </a:r>
          </a:p>
          <a:p>
            <a:pPr marL="1257300" lvl="2" indent="-342900" algn="l">
              <a:buSzPct val="60000"/>
              <a:buFont typeface="Courier New" panose="02070309020205020404" pitchFamily="49" charset="0"/>
              <a:buChar char="o"/>
            </a:pPr>
            <a:r>
              <a:rPr lang="en-CA" dirty="0"/>
              <a:t>Gradual measure to evaluate results</a:t>
            </a:r>
          </a:p>
          <a:p>
            <a:pPr marL="914400" lvl="1" indent="-457200" algn="l">
              <a:buSzPct val="100000"/>
              <a:buFont typeface="Arial" panose="020B0604020202020204" pitchFamily="34" charset="0"/>
              <a:buChar char="•"/>
            </a:pPr>
            <a:r>
              <a:rPr lang="en-CA" dirty="0"/>
              <a:t>Weight effect sizes</a:t>
            </a:r>
          </a:p>
          <a:p>
            <a:pPr marL="1257300" lvl="2" indent="-342900" algn="l">
              <a:buSzPct val="60000"/>
              <a:buFont typeface="Courier New" panose="02070309020205020404" pitchFamily="49" charset="0"/>
              <a:buChar char="o"/>
            </a:pPr>
            <a:r>
              <a:rPr lang="en-CA" dirty="0"/>
              <a:t>Accounting for differences in precision (sample sizes and variability)</a:t>
            </a:r>
          </a:p>
          <a:p>
            <a:pPr marL="914400" lvl="1" indent="-457200" algn="l">
              <a:buSzPct val="100000"/>
              <a:buFont typeface="Arial" panose="020B0604020202020204" pitchFamily="34" charset="0"/>
              <a:buChar char="•"/>
            </a:pPr>
            <a:r>
              <a:rPr lang="en-CA" dirty="0"/>
              <a:t>Identify critical moderator variables</a:t>
            </a:r>
          </a:p>
          <a:p>
            <a:pPr marL="1257300" lvl="2" indent="-342900" algn="l">
              <a:buSzPct val="60000"/>
              <a:buFont typeface="Courier New" panose="02070309020205020404" pitchFamily="49" charset="0"/>
              <a:buChar char="o"/>
            </a:pPr>
            <a:r>
              <a:rPr lang="en-CA" dirty="0"/>
              <a:t>Identify variability not evident from a single study</a:t>
            </a:r>
          </a:p>
          <a:p>
            <a:pPr lvl="2" algn="l">
              <a:buSzPct val="60000"/>
            </a:pPr>
            <a:endParaRPr lang="en-CA" dirty="0"/>
          </a:p>
          <a:p>
            <a:pPr algn="l"/>
            <a:r>
              <a:rPr lang="en-CA" dirty="0"/>
              <a:t>2.  Inform design of new research</a:t>
            </a:r>
          </a:p>
          <a:p>
            <a:pPr marL="914400" lvl="1" indent="-457200" algn="l">
              <a:buSzPct val="100000"/>
              <a:buFont typeface="Arial" panose="020B0604020202020204" pitchFamily="34" charset="0"/>
              <a:buChar char="•"/>
            </a:pPr>
            <a:r>
              <a:rPr lang="en-CA" dirty="0"/>
              <a:t>Do prospective power calculations</a:t>
            </a:r>
          </a:p>
          <a:p>
            <a:pPr marL="1257300" lvl="2" indent="-342900" algn="l">
              <a:buSzPct val="60000"/>
              <a:buFont typeface="Courier New" panose="02070309020205020404" pitchFamily="49" charset="0"/>
              <a:buChar char="o"/>
            </a:pPr>
            <a:r>
              <a:rPr lang="en-CA" dirty="0"/>
              <a:t>Empirically motivated sample size calculations</a:t>
            </a:r>
          </a:p>
          <a:p>
            <a:pPr marL="914400" lvl="1" indent="-457200" algn="l">
              <a:buSzPct val="100000"/>
              <a:buFont typeface="Arial" panose="020B0604020202020204" pitchFamily="34" charset="0"/>
              <a:buChar char="•"/>
            </a:pPr>
            <a:r>
              <a:rPr lang="en-CA" dirty="0"/>
              <a:t>Decide experiment design parameters</a:t>
            </a:r>
          </a:p>
          <a:p>
            <a:pPr marL="1257300" lvl="2" indent="-342900" algn="l">
              <a:buSzPct val="60000"/>
              <a:buFont typeface="Courier New" panose="02070309020205020404" pitchFamily="49" charset="0"/>
              <a:buChar char="o"/>
            </a:pPr>
            <a:r>
              <a:rPr lang="en-CA" dirty="0"/>
              <a:t>E.g. choose methods with the highest success rate</a:t>
            </a:r>
          </a:p>
          <a:p>
            <a:pPr marL="1257300" lvl="2" indent="-342900" algn="l">
              <a:buSzPct val="60000"/>
              <a:buFont typeface="Courier New" panose="02070309020205020404" pitchFamily="49" charset="0"/>
              <a:buChar char="o"/>
            </a:pPr>
            <a:endParaRPr lang="en-CA" dirty="0"/>
          </a:p>
          <a:p>
            <a:pPr lvl="2" algn="l">
              <a:buSzPct val="60000"/>
            </a:pPr>
            <a:endParaRPr lang="en-CA" dirty="0"/>
          </a:p>
        </p:txBody>
      </p:sp>
    </p:spTree>
    <p:extLst>
      <p:ext uri="{BB962C8B-B14F-4D97-AF65-F5344CB8AC3E}">
        <p14:creationId xmlns:p14="http://schemas.microsoft.com/office/powerpoint/2010/main" val="290618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A3FC25-5AD0-328A-7CF1-C5A46A8C16C6}"/>
              </a:ext>
            </a:extLst>
          </p:cNvPr>
          <p:cNvSpPr>
            <a:spLocks noGrp="1"/>
          </p:cNvSpPr>
          <p:nvPr>
            <p:ph type="title"/>
          </p:nvPr>
        </p:nvSpPr>
        <p:spPr>
          <a:xfrm>
            <a:off x="838200" y="365125"/>
            <a:ext cx="10515600" cy="1325563"/>
          </a:xfrm>
        </p:spPr>
        <p:txBody>
          <a:bodyPr/>
          <a:lstStyle/>
          <a:p>
            <a:r>
              <a:rPr lang="en-CA" dirty="0"/>
              <a:t>All Models – Residual Heterogeneity </a:t>
            </a:r>
          </a:p>
        </p:txBody>
      </p:sp>
      <p:graphicFrame>
        <p:nvGraphicFramePr>
          <p:cNvPr id="3" name="Table 2">
            <a:extLst>
              <a:ext uri="{FF2B5EF4-FFF2-40B4-BE49-F238E27FC236}">
                <a16:creationId xmlns:a16="http://schemas.microsoft.com/office/drawing/2014/main" id="{9F98A52C-4B6F-0E53-07BF-D6ECA647C0D4}"/>
              </a:ext>
            </a:extLst>
          </p:cNvPr>
          <p:cNvGraphicFramePr>
            <a:graphicFrameLocks noGrp="1"/>
          </p:cNvGraphicFramePr>
          <p:nvPr>
            <p:extLst>
              <p:ext uri="{D42A27DB-BD31-4B8C-83A1-F6EECF244321}">
                <p14:modId xmlns:p14="http://schemas.microsoft.com/office/powerpoint/2010/main" val="2794448591"/>
              </p:ext>
            </p:extLst>
          </p:nvPr>
        </p:nvGraphicFramePr>
        <p:xfrm>
          <a:off x="838200" y="2035334"/>
          <a:ext cx="10515600" cy="4572000"/>
        </p:xfrm>
        <a:graphic>
          <a:graphicData uri="http://schemas.openxmlformats.org/drawingml/2006/table">
            <a:tbl>
              <a:tblPr/>
              <a:tblGrid>
                <a:gridCol w="1314450">
                  <a:extLst>
                    <a:ext uri="{9D8B030D-6E8A-4147-A177-3AD203B41FA5}">
                      <a16:colId xmlns:a16="http://schemas.microsoft.com/office/drawing/2014/main" val="3324900110"/>
                    </a:ext>
                  </a:extLst>
                </a:gridCol>
                <a:gridCol w="1314450">
                  <a:extLst>
                    <a:ext uri="{9D8B030D-6E8A-4147-A177-3AD203B41FA5}">
                      <a16:colId xmlns:a16="http://schemas.microsoft.com/office/drawing/2014/main" val="616572394"/>
                    </a:ext>
                  </a:extLst>
                </a:gridCol>
                <a:gridCol w="1314450">
                  <a:extLst>
                    <a:ext uri="{9D8B030D-6E8A-4147-A177-3AD203B41FA5}">
                      <a16:colId xmlns:a16="http://schemas.microsoft.com/office/drawing/2014/main" val="4074897735"/>
                    </a:ext>
                  </a:extLst>
                </a:gridCol>
                <a:gridCol w="1314450">
                  <a:extLst>
                    <a:ext uri="{9D8B030D-6E8A-4147-A177-3AD203B41FA5}">
                      <a16:colId xmlns:a16="http://schemas.microsoft.com/office/drawing/2014/main" val="532638268"/>
                    </a:ext>
                  </a:extLst>
                </a:gridCol>
                <a:gridCol w="1314450">
                  <a:extLst>
                    <a:ext uri="{9D8B030D-6E8A-4147-A177-3AD203B41FA5}">
                      <a16:colId xmlns:a16="http://schemas.microsoft.com/office/drawing/2014/main" val="382346705"/>
                    </a:ext>
                  </a:extLst>
                </a:gridCol>
                <a:gridCol w="1314450">
                  <a:extLst>
                    <a:ext uri="{9D8B030D-6E8A-4147-A177-3AD203B41FA5}">
                      <a16:colId xmlns:a16="http://schemas.microsoft.com/office/drawing/2014/main" val="4281812012"/>
                    </a:ext>
                  </a:extLst>
                </a:gridCol>
                <a:gridCol w="1314450">
                  <a:extLst>
                    <a:ext uri="{9D8B030D-6E8A-4147-A177-3AD203B41FA5}">
                      <a16:colId xmlns:a16="http://schemas.microsoft.com/office/drawing/2014/main" val="328811805"/>
                    </a:ext>
                  </a:extLst>
                </a:gridCol>
                <a:gridCol w="1314450">
                  <a:extLst>
                    <a:ext uri="{9D8B030D-6E8A-4147-A177-3AD203B41FA5}">
                      <a16:colId xmlns:a16="http://schemas.microsoft.com/office/drawing/2014/main" val="1445919140"/>
                    </a:ext>
                  </a:extLst>
                </a:gridCol>
              </a:tblGrid>
              <a:tr h="0">
                <a:tc gridSpan="8">
                  <a:txBody>
                    <a:bodyPr/>
                    <a:lstStyle/>
                    <a:p>
                      <a:pPr algn="l"/>
                      <a:r>
                        <a:rPr lang="en-CA" sz="2800" dirty="0">
                          <a:effectLst/>
                        </a:rPr>
                        <a:t>Residual Heterogeneity Estimates </a:t>
                      </a:r>
                    </a:p>
                  </a:txBody>
                  <a:tcPr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97629165"/>
                  </a:ext>
                </a:extLst>
              </a:tr>
              <a:tr h="0">
                <a:tc gridSpan="4">
                  <a:txBody>
                    <a:bodyPr/>
                    <a:lstStyle/>
                    <a:p>
                      <a:pPr algn="ctr"/>
                      <a:endParaRPr lang="en-CA" sz="2800" dirty="0">
                        <a:effectLst/>
                      </a:endParaRPr>
                    </a:p>
                  </a:txBody>
                  <a:tcPr anchor="ctr">
                    <a:lnL>
                      <a:noFill/>
                    </a:lnL>
                    <a:lnR>
                      <a:noFill/>
                    </a:lnR>
                    <a:lnT w="762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gridSpan="4">
                  <a:txBody>
                    <a:bodyPr/>
                    <a:lstStyle/>
                    <a:p>
                      <a:pPr algn="ctr"/>
                      <a:r>
                        <a:rPr lang="en-CA" sz="2800">
                          <a:effectLst/>
                        </a:rPr>
                        <a:t>95% Confidence Interval</a:t>
                      </a:r>
                    </a:p>
                  </a:txBody>
                  <a:tcPr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807624451"/>
                  </a:ext>
                </a:extLst>
              </a:tr>
              <a:tr h="0">
                <a:tc gridSpan="2">
                  <a:txBody>
                    <a:bodyPr/>
                    <a:lstStyle/>
                    <a:p>
                      <a:pPr algn="ctr"/>
                      <a:r>
                        <a:rPr lang="en-CA" sz="2800">
                          <a:effectLst/>
                        </a:rPr>
                        <a:t> </a:t>
                      </a:r>
                    </a:p>
                  </a:txBody>
                  <a:tcPr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800" dirty="0">
                          <a:effectLst/>
                        </a:rPr>
                        <a:t>Estimate</a:t>
                      </a:r>
                    </a:p>
                  </a:txBody>
                  <a:tcPr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800" dirty="0">
                          <a:effectLst/>
                        </a:rPr>
                        <a:t>Lower</a:t>
                      </a:r>
                    </a:p>
                  </a:txBody>
                  <a:tcPr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800">
                          <a:effectLst/>
                        </a:rPr>
                        <a:t>Upper</a:t>
                      </a:r>
                    </a:p>
                  </a:txBody>
                  <a:tcPr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2887810576"/>
                  </a:ext>
                </a:extLst>
              </a:tr>
              <a:tr h="0">
                <a:tc>
                  <a:txBody>
                    <a:bodyPr/>
                    <a:lstStyle/>
                    <a:p>
                      <a:pPr algn="l"/>
                      <a:r>
                        <a:rPr lang="el-GR" sz="2800">
                          <a:effectLst/>
                        </a:rPr>
                        <a:t>τ²</a:t>
                      </a:r>
                    </a:p>
                  </a:txBody>
                  <a:tcPr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a:effectLst/>
                      </a:endParaRPr>
                    </a:p>
                  </a:txBody>
                  <a:tcPr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800" dirty="0">
                          <a:effectLst/>
                        </a:rPr>
                        <a:t>0.002</a:t>
                      </a:r>
                    </a:p>
                  </a:txBody>
                  <a:tcPr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a:effectLst/>
                      </a:endParaRPr>
                    </a:p>
                  </a:txBody>
                  <a:tcPr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800" dirty="0">
                          <a:effectLst/>
                        </a:rPr>
                        <a:t>4.504×10</a:t>
                      </a:r>
                      <a:r>
                        <a:rPr lang="en-CA" sz="2800" baseline="30000" dirty="0">
                          <a:effectLst/>
                        </a:rPr>
                        <a:t>-4</a:t>
                      </a:r>
                      <a:r>
                        <a:rPr lang="en-CA" sz="2800" dirty="0">
                          <a:effectLst/>
                        </a:rPr>
                        <a:t> </a:t>
                      </a:r>
                    </a:p>
                  </a:txBody>
                  <a:tcPr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a:effectLst/>
                      </a:endParaRPr>
                    </a:p>
                  </a:txBody>
                  <a:tcPr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800">
                          <a:effectLst/>
                        </a:rPr>
                        <a:t>0.007</a:t>
                      </a:r>
                    </a:p>
                  </a:txBody>
                  <a:tcPr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800">
                        <a:effectLst/>
                      </a:endParaRPr>
                    </a:p>
                  </a:txBody>
                  <a:tcPr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188183841"/>
                  </a:ext>
                </a:extLst>
              </a:tr>
              <a:tr h="0">
                <a:tc>
                  <a:txBody>
                    <a:bodyPr/>
                    <a:lstStyle/>
                    <a:p>
                      <a:pPr algn="l"/>
                      <a:r>
                        <a:rPr lang="el-GR" sz="2800">
                          <a:effectLst/>
                        </a:rPr>
                        <a:t>τ</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tc>
                  <a:txBody>
                    <a:bodyPr/>
                    <a:lstStyle/>
                    <a:p>
                      <a:pPr algn="r"/>
                      <a:r>
                        <a:rPr lang="en-CA" sz="2800">
                          <a:effectLst/>
                        </a:rPr>
                        <a:t>0.043</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tc>
                  <a:txBody>
                    <a:bodyPr/>
                    <a:lstStyle/>
                    <a:p>
                      <a:pPr algn="r"/>
                      <a:r>
                        <a:rPr lang="en-CA" sz="2800">
                          <a:effectLst/>
                        </a:rPr>
                        <a:t>0.021</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tc>
                  <a:txBody>
                    <a:bodyPr/>
                    <a:lstStyle/>
                    <a:p>
                      <a:pPr algn="r"/>
                      <a:r>
                        <a:rPr lang="en-CA" sz="2800">
                          <a:effectLst/>
                        </a:rPr>
                        <a:t>0.081</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extLst>
                  <a:ext uri="{0D108BD9-81ED-4DB2-BD59-A6C34878D82A}">
                    <a16:rowId xmlns:a16="http://schemas.microsoft.com/office/drawing/2014/main" val="1486048331"/>
                  </a:ext>
                </a:extLst>
              </a:tr>
              <a:tr h="0">
                <a:tc>
                  <a:txBody>
                    <a:bodyPr/>
                    <a:lstStyle/>
                    <a:p>
                      <a:pPr algn="l"/>
                      <a:r>
                        <a:rPr lang="en-CA" sz="2800">
                          <a:effectLst/>
                        </a:rPr>
                        <a:t>I² (%)</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tc>
                  <a:txBody>
                    <a:bodyPr/>
                    <a:lstStyle/>
                    <a:p>
                      <a:pPr algn="r"/>
                      <a:r>
                        <a:rPr lang="en-CA" sz="2800">
                          <a:effectLst/>
                        </a:rPr>
                        <a:t>71.751</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tc>
                  <a:txBody>
                    <a:bodyPr/>
                    <a:lstStyle/>
                    <a:p>
                      <a:pPr algn="r"/>
                      <a:r>
                        <a:rPr lang="en-CA" sz="2800">
                          <a:effectLst/>
                        </a:rPr>
                        <a:t>38.696</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tc>
                  <a:txBody>
                    <a:bodyPr/>
                    <a:lstStyle/>
                    <a:p>
                      <a:pPr algn="r"/>
                      <a:r>
                        <a:rPr lang="en-CA" sz="2800">
                          <a:effectLst/>
                        </a:rPr>
                        <a:t>90.112</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extLst>
                  <a:ext uri="{0D108BD9-81ED-4DB2-BD59-A6C34878D82A}">
                    <a16:rowId xmlns:a16="http://schemas.microsoft.com/office/drawing/2014/main" val="3012001742"/>
                  </a:ext>
                </a:extLst>
              </a:tr>
              <a:tr h="0">
                <a:tc>
                  <a:txBody>
                    <a:bodyPr/>
                    <a:lstStyle/>
                    <a:p>
                      <a:pPr algn="l"/>
                      <a:r>
                        <a:rPr lang="en-CA" sz="2800">
                          <a:effectLst/>
                        </a:rPr>
                        <a:t>H²</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tc>
                  <a:txBody>
                    <a:bodyPr/>
                    <a:lstStyle/>
                    <a:p>
                      <a:pPr algn="r"/>
                      <a:r>
                        <a:rPr lang="en-CA" sz="2800">
                          <a:effectLst/>
                        </a:rPr>
                        <a:t>3.540</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tc>
                  <a:txBody>
                    <a:bodyPr/>
                    <a:lstStyle/>
                    <a:p>
                      <a:pPr algn="r"/>
                      <a:r>
                        <a:rPr lang="en-CA" sz="2800">
                          <a:effectLst/>
                        </a:rPr>
                        <a:t>1.631</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tc>
                  <a:txBody>
                    <a:bodyPr/>
                    <a:lstStyle/>
                    <a:p>
                      <a:pPr algn="r"/>
                      <a:r>
                        <a:rPr lang="en-CA" sz="2800">
                          <a:effectLst/>
                        </a:rPr>
                        <a:t>10.113</a:t>
                      </a:r>
                    </a:p>
                  </a:txBody>
                  <a:tcPr anchor="ctr">
                    <a:lnL>
                      <a:noFill/>
                    </a:lnL>
                    <a:lnR>
                      <a:noFill/>
                    </a:lnR>
                    <a:lnT>
                      <a:noFill/>
                    </a:lnT>
                    <a:lnB>
                      <a:noFill/>
                    </a:lnB>
                    <a:noFill/>
                  </a:tcPr>
                </a:tc>
                <a:tc>
                  <a:txBody>
                    <a:bodyPr/>
                    <a:lstStyle/>
                    <a:p>
                      <a:pPr algn="l"/>
                      <a:endParaRPr lang="en-CA" sz="2800">
                        <a:effectLst/>
                      </a:endParaRPr>
                    </a:p>
                  </a:txBody>
                  <a:tcPr anchor="ctr">
                    <a:lnL>
                      <a:noFill/>
                    </a:lnL>
                    <a:lnR>
                      <a:noFill/>
                    </a:lnR>
                    <a:lnT>
                      <a:noFill/>
                    </a:lnT>
                    <a:lnB>
                      <a:noFill/>
                    </a:lnB>
                    <a:noFill/>
                  </a:tcPr>
                </a:tc>
                <a:extLst>
                  <a:ext uri="{0D108BD9-81ED-4DB2-BD59-A6C34878D82A}">
                    <a16:rowId xmlns:a16="http://schemas.microsoft.com/office/drawing/2014/main" val="1592429053"/>
                  </a:ext>
                </a:extLst>
              </a:tr>
              <a:tr h="0">
                <a:tc gridSpan="8">
                  <a:txBody>
                    <a:bodyPr/>
                    <a:lstStyle/>
                    <a:p>
                      <a:pPr algn="r"/>
                      <a:endParaRPr lang="en-CA" sz="2800" dirty="0">
                        <a:effectLst/>
                      </a:endParaRPr>
                    </a:p>
                  </a:txBody>
                  <a:tcPr anchor="ctr">
                    <a:lnL>
                      <a:noFill/>
                    </a:lnL>
                    <a:lnR>
                      <a:noFill/>
                    </a:lnR>
                    <a:lnT>
                      <a:noFill/>
                    </a:lnT>
                    <a:lnB w="1524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89172156"/>
                  </a:ext>
                </a:extLst>
              </a:tr>
            </a:tbl>
          </a:graphicData>
        </a:graphic>
      </p:graphicFrame>
    </p:spTree>
    <p:extLst>
      <p:ext uri="{BB962C8B-B14F-4D97-AF65-F5344CB8AC3E}">
        <p14:creationId xmlns:p14="http://schemas.microsoft.com/office/powerpoint/2010/main" val="322648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1652-26FF-67C6-574C-629E84BDCD2E}"/>
              </a:ext>
            </a:extLst>
          </p:cNvPr>
          <p:cNvSpPr>
            <a:spLocks noGrp="1"/>
          </p:cNvSpPr>
          <p:nvPr>
            <p:ph type="ctrTitle"/>
          </p:nvPr>
        </p:nvSpPr>
        <p:spPr>
          <a:xfrm>
            <a:off x="1524000" y="276787"/>
            <a:ext cx="9144000" cy="716269"/>
          </a:xfrm>
        </p:spPr>
        <p:txBody>
          <a:bodyPr>
            <a:normAutofit fontScale="90000"/>
          </a:bodyPr>
          <a:lstStyle/>
          <a:p>
            <a:pPr algn="l"/>
            <a:r>
              <a:rPr lang="en-CA" dirty="0"/>
              <a:t>Meta-analysis steps</a:t>
            </a:r>
          </a:p>
        </p:txBody>
      </p:sp>
      <p:sp>
        <p:nvSpPr>
          <p:cNvPr id="3" name="Subtitle 2">
            <a:extLst>
              <a:ext uri="{FF2B5EF4-FFF2-40B4-BE49-F238E27FC236}">
                <a16:creationId xmlns:a16="http://schemas.microsoft.com/office/drawing/2014/main" id="{134E41A5-AD5E-A987-DE59-9599B4DC0EF1}"/>
              </a:ext>
            </a:extLst>
          </p:cNvPr>
          <p:cNvSpPr>
            <a:spLocks noGrp="1"/>
          </p:cNvSpPr>
          <p:nvPr>
            <p:ph type="subTitle" idx="1"/>
          </p:nvPr>
        </p:nvSpPr>
        <p:spPr>
          <a:xfrm>
            <a:off x="1524000" y="1268361"/>
            <a:ext cx="9144000" cy="3989439"/>
          </a:xfrm>
        </p:spPr>
        <p:txBody>
          <a:bodyPr numCol="2">
            <a:normAutofit fontScale="92500" lnSpcReduction="10000"/>
          </a:bodyPr>
          <a:lstStyle/>
          <a:p>
            <a:pPr marL="457200" indent="-457200" algn="l">
              <a:buFont typeface="+mj-lt"/>
              <a:buAutoNum type="arabicPeriod"/>
            </a:pPr>
            <a:r>
              <a:rPr lang="en-CA" dirty="0"/>
              <a:t>Define research questions</a:t>
            </a:r>
          </a:p>
          <a:p>
            <a:pPr marL="457200" indent="-457200" algn="l">
              <a:buFont typeface="+mj-lt"/>
              <a:buAutoNum type="arabicPeriod"/>
            </a:pPr>
            <a:r>
              <a:rPr lang="en-CA" dirty="0"/>
              <a:t>Literature search</a:t>
            </a:r>
          </a:p>
          <a:p>
            <a:pPr marL="457200" indent="-457200" algn="l">
              <a:buFont typeface="+mj-lt"/>
              <a:buAutoNum type="arabicPeriod"/>
            </a:pPr>
            <a:r>
              <a:rPr lang="en-CA" dirty="0"/>
              <a:t>Studies inclusion based on criteria</a:t>
            </a:r>
          </a:p>
          <a:p>
            <a:pPr marL="457200" indent="-457200" algn="l">
              <a:buFont typeface="+mj-lt"/>
              <a:buAutoNum type="arabicPeriod"/>
            </a:pPr>
            <a:r>
              <a:rPr lang="en-CA" dirty="0"/>
              <a:t>Selection of specific studies</a:t>
            </a:r>
          </a:p>
          <a:p>
            <a:pPr marL="457200" indent="-457200" algn="l">
              <a:buFont typeface="+mj-lt"/>
              <a:buAutoNum type="arabicPeriod"/>
            </a:pPr>
            <a:r>
              <a:rPr lang="en-CA" dirty="0"/>
              <a:t>Draw PRISMA chart</a:t>
            </a:r>
          </a:p>
          <a:p>
            <a:pPr marL="457200" indent="-457200" algn="l">
              <a:buFont typeface="+mj-lt"/>
              <a:buAutoNum type="arabicPeriod"/>
            </a:pPr>
            <a:r>
              <a:rPr lang="en-CA" dirty="0"/>
              <a:t>Select effect size measure</a:t>
            </a:r>
          </a:p>
          <a:p>
            <a:pPr marL="914400" lvl="1" indent="-457200" algn="l">
              <a:buFont typeface="+mj-lt"/>
              <a:buAutoNum type="alphaLcParenR"/>
            </a:pPr>
            <a:r>
              <a:rPr lang="en-CA" dirty="0" err="1"/>
              <a:t>Hedges’s</a:t>
            </a:r>
            <a:endParaRPr lang="en-CA" dirty="0"/>
          </a:p>
          <a:p>
            <a:pPr marL="914400" lvl="1" indent="-457200" algn="l">
              <a:buFont typeface="+mj-lt"/>
              <a:buAutoNum type="alphaLcParenR"/>
            </a:pPr>
            <a:r>
              <a:rPr lang="en-CA" dirty="0"/>
              <a:t>Cohen’s d</a:t>
            </a:r>
          </a:p>
          <a:p>
            <a:pPr marL="914400" lvl="1" indent="-457200" algn="l">
              <a:buFont typeface="+mj-lt"/>
              <a:buAutoNum type="alphaLcParenR"/>
            </a:pPr>
            <a:r>
              <a:rPr lang="en-CA" dirty="0"/>
              <a:t>OO, RR, Rate</a:t>
            </a:r>
          </a:p>
          <a:p>
            <a:pPr marL="914400" lvl="1" indent="-457200" algn="l">
              <a:buFont typeface="+mj-lt"/>
              <a:buAutoNum type="alphaLcParenR"/>
            </a:pPr>
            <a:r>
              <a:rPr lang="en-CA" dirty="0"/>
              <a:t>Correlations (r)</a:t>
            </a:r>
          </a:p>
          <a:p>
            <a:pPr marL="457200" indent="-457200" algn="l">
              <a:buFont typeface="+mj-lt"/>
              <a:buAutoNum type="arabicPeriod"/>
            </a:pPr>
            <a:r>
              <a:rPr lang="en-CA" dirty="0"/>
              <a:t>Selection of meta-analysis model</a:t>
            </a:r>
          </a:p>
          <a:p>
            <a:pPr marL="914400" lvl="1" indent="-457200" algn="l">
              <a:buFont typeface="+mj-lt"/>
              <a:buAutoNum type="alphaLcParenR"/>
            </a:pPr>
            <a:r>
              <a:rPr lang="en-CA" dirty="0"/>
              <a:t>Fixed effect</a:t>
            </a:r>
          </a:p>
          <a:p>
            <a:pPr marL="914400" lvl="1" indent="-457200" algn="l">
              <a:buFont typeface="+mj-lt"/>
              <a:buAutoNum type="alphaLcParenR"/>
            </a:pPr>
            <a:r>
              <a:rPr lang="en-CA" dirty="0"/>
              <a:t>Random effects</a:t>
            </a:r>
          </a:p>
          <a:p>
            <a:pPr marL="457200" indent="-457200" algn="l">
              <a:buFont typeface="+mj-lt"/>
              <a:buAutoNum type="arabicPeriod"/>
            </a:pPr>
            <a:r>
              <a:rPr lang="en-CA" dirty="0"/>
              <a:t>Heterogeneity test (I^2)</a:t>
            </a:r>
          </a:p>
          <a:p>
            <a:pPr marL="457200" indent="-457200" algn="l">
              <a:buFont typeface="+mj-lt"/>
              <a:buAutoNum type="arabicPeriod"/>
            </a:pPr>
            <a:r>
              <a:rPr lang="en-CA" dirty="0"/>
              <a:t>Overall effect size</a:t>
            </a:r>
          </a:p>
          <a:p>
            <a:pPr marL="457200" indent="-457200" algn="l">
              <a:buFont typeface="+mj-lt"/>
              <a:buAutoNum type="arabicPeriod"/>
            </a:pPr>
            <a:r>
              <a:rPr lang="en-CA" dirty="0"/>
              <a:t>Draw forest plot</a:t>
            </a:r>
          </a:p>
          <a:p>
            <a:pPr lvl="1" algn="l"/>
            <a:endParaRPr lang="en-CA" dirty="0"/>
          </a:p>
          <a:p>
            <a:pPr lvl="1" algn="l"/>
            <a:endParaRPr lang="en-CA" dirty="0"/>
          </a:p>
          <a:p>
            <a:pPr algn="l"/>
            <a:endParaRPr lang="en-CA" dirty="0"/>
          </a:p>
          <a:p>
            <a:pPr algn="l"/>
            <a:endParaRPr lang="en-CA" dirty="0"/>
          </a:p>
        </p:txBody>
      </p:sp>
    </p:spTree>
    <p:extLst>
      <p:ext uri="{BB962C8B-B14F-4D97-AF65-F5344CB8AC3E}">
        <p14:creationId xmlns:p14="http://schemas.microsoft.com/office/powerpoint/2010/main" val="1788853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C9AE2F3-2955-97D3-346B-4EE33C165201}"/>
              </a:ext>
            </a:extLst>
          </p:cNvPr>
          <p:cNvSpPr/>
          <p:nvPr/>
        </p:nvSpPr>
        <p:spPr>
          <a:xfrm>
            <a:off x="1230924" y="1777061"/>
            <a:ext cx="4274883" cy="12111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solidFill>
              </a:rPr>
              <a:t>Dataset records through database search (n = 100+)</a:t>
            </a:r>
          </a:p>
        </p:txBody>
      </p:sp>
      <p:sp>
        <p:nvSpPr>
          <p:cNvPr id="36" name="Rectangle 35">
            <a:extLst>
              <a:ext uri="{FF2B5EF4-FFF2-40B4-BE49-F238E27FC236}">
                <a16:creationId xmlns:a16="http://schemas.microsoft.com/office/drawing/2014/main" id="{76D1B598-4D38-2805-DA64-94B65D094EF8}"/>
              </a:ext>
            </a:extLst>
          </p:cNvPr>
          <p:cNvSpPr/>
          <p:nvPr/>
        </p:nvSpPr>
        <p:spPr>
          <a:xfrm>
            <a:off x="1230923" y="3421179"/>
            <a:ext cx="4274883" cy="12111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solidFill>
              </a:rPr>
              <a:t>Access availability (n = 87)</a:t>
            </a:r>
          </a:p>
        </p:txBody>
      </p:sp>
      <p:sp>
        <p:nvSpPr>
          <p:cNvPr id="37" name="Rectangle 36">
            <a:extLst>
              <a:ext uri="{FF2B5EF4-FFF2-40B4-BE49-F238E27FC236}">
                <a16:creationId xmlns:a16="http://schemas.microsoft.com/office/drawing/2014/main" id="{E465741A-19D2-42F8-3F90-366292664D1D}"/>
              </a:ext>
            </a:extLst>
          </p:cNvPr>
          <p:cNvSpPr/>
          <p:nvPr/>
        </p:nvSpPr>
        <p:spPr>
          <a:xfrm>
            <a:off x="1230921" y="5107629"/>
            <a:ext cx="4274883" cy="12111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solidFill>
              </a:rPr>
              <a:t>Record after remove duplicate (11)</a:t>
            </a:r>
          </a:p>
        </p:txBody>
      </p:sp>
      <p:sp>
        <p:nvSpPr>
          <p:cNvPr id="39" name="Rectangle 38">
            <a:extLst>
              <a:ext uri="{FF2B5EF4-FFF2-40B4-BE49-F238E27FC236}">
                <a16:creationId xmlns:a16="http://schemas.microsoft.com/office/drawing/2014/main" id="{DD5F6A05-1245-4744-96FC-F3D31141F71E}"/>
              </a:ext>
            </a:extLst>
          </p:cNvPr>
          <p:cNvSpPr/>
          <p:nvPr/>
        </p:nvSpPr>
        <p:spPr>
          <a:xfrm>
            <a:off x="6557241" y="3421179"/>
            <a:ext cx="4274883" cy="12111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solidFill>
              </a:rPr>
              <a:t>Dataset excluded (n = 50)</a:t>
            </a:r>
          </a:p>
        </p:txBody>
      </p:sp>
      <p:sp>
        <p:nvSpPr>
          <p:cNvPr id="40" name="Rectangle 39">
            <a:extLst>
              <a:ext uri="{FF2B5EF4-FFF2-40B4-BE49-F238E27FC236}">
                <a16:creationId xmlns:a16="http://schemas.microsoft.com/office/drawing/2014/main" id="{9F6AD249-4724-123A-FDBB-801E35DE24CF}"/>
              </a:ext>
            </a:extLst>
          </p:cNvPr>
          <p:cNvSpPr/>
          <p:nvPr/>
        </p:nvSpPr>
        <p:spPr>
          <a:xfrm>
            <a:off x="6557241" y="5107629"/>
            <a:ext cx="4274883" cy="12111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400" dirty="0">
                <a:solidFill>
                  <a:schemeClr val="tx1"/>
                </a:solidFill>
              </a:rPr>
              <a:t>Record excluded ( n = 71)</a:t>
            </a:r>
          </a:p>
        </p:txBody>
      </p:sp>
      <p:cxnSp>
        <p:nvCxnSpPr>
          <p:cNvPr id="42" name="Straight Arrow Connector 41">
            <a:extLst>
              <a:ext uri="{FF2B5EF4-FFF2-40B4-BE49-F238E27FC236}">
                <a16:creationId xmlns:a16="http://schemas.microsoft.com/office/drawing/2014/main" id="{B2A3BE9C-A5FE-D701-E178-FB2B3A28039D}"/>
              </a:ext>
            </a:extLst>
          </p:cNvPr>
          <p:cNvCxnSpPr>
            <a:stCxn id="35" idx="2"/>
            <a:endCxn id="36" idx="0"/>
          </p:cNvCxnSpPr>
          <p:nvPr/>
        </p:nvCxnSpPr>
        <p:spPr>
          <a:xfrm flipH="1">
            <a:off x="3368365" y="2988168"/>
            <a:ext cx="1" cy="4330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C40C6539-6562-743D-66D4-05D9C750442D}"/>
              </a:ext>
            </a:extLst>
          </p:cNvPr>
          <p:cNvCxnSpPr/>
          <p:nvPr/>
        </p:nvCxnSpPr>
        <p:spPr>
          <a:xfrm flipH="1">
            <a:off x="3368366" y="4652842"/>
            <a:ext cx="1" cy="38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EBE2FE3-F74D-F339-9DA8-7C63198360D6}"/>
              </a:ext>
            </a:extLst>
          </p:cNvPr>
          <p:cNvCxnSpPr>
            <a:cxnSpLocks/>
            <a:stCxn id="37" idx="3"/>
            <a:endCxn id="40" idx="1"/>
          </p:cNvCxnSpPr>
          <p:nvPr/>
        </p:nvCxnSpPr>
        <p:spPr>
          <a:xfrm>
            <a:off x="5505805" y="5713183"/>
            <a:ext cx="1051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Google Shape;66;p15">
            <a:extLst>
              <a:ext uri="{FF2B5EF4-FFF2-40B4-BE49-F238E27FC236}">
                <a16:creationId xmlns:a16="http://schemas.microsoft.com/office/drawing/2014/main" id="{682D9D66-1503-7DD5-61F7-01402FD8CA61}"/>
              </a:ext>
            </a:extLst>
          </p:cNvPr>
          <p:cNvSpPr txBox="1">
            <a:spLocks/>
          </p:cNvSpPr>
          <p:nvPr/>
        </p:nvSpPr>
        <p:spPr>
          <a:xfrm>
            <a:off x="415600" y="195072"/>
            <a:ext cx="11360800" cy="763600"/>
          </a:xfrm>
          <a:prstGeom prst="rect">
            <a:avLst/>
          </a:prstGeom>
          <a:noFill/>
          <a:ln>
            <a:noFill/>
          </a:ln>
        </p:spPr>
        <p:txBody>
          <a:bodyPr spcFirstLastPara="1" wrap="square" lIns="121900" tIns="121900" rIns="121900" bIns="121900"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3733" dirty="0"/>
              <a:t>Dataset Selection - PRISMA Chart</a:t>
            </a:r>
          </a:p>
        </p:txBody>
      </p:sp>
      <p:cxnSp>
        <p:nvCxnSpPr>
          <p:cNvPr id="2" name="Straight Arrow Connector 1">
            <a:extLst>
              <a:ext uri="{FF2B5EF4-FFF2-40B4-BE49-F238E27FC236}">
                <a16:creationId xmlns:a16="http://schemas.microsoft.com/office/drawing/2014/main" id="{28B6D371-4B5E-E831-0816-8E720838ACEA}"/>
              </a:ext>
            </a:extLst>
          </p:cNvPr>
          <p:cNvCxnSpPr/>
          <p:nvPr/>
        </p:nvCxnSpPr>
        <p:spPr>
          <a:xfrm>
            <a:off x="5505805" y="4016463"/>
            <a:ext cx="1051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61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1652-26FF-67C6-574C-629E84BDCD2E}"/>
              </a:ext>
            </a:extLst>
          </p:cNvPr>
          <p:cNvSpPr>
            <a:spLocks noGrp="1"/>
          </p:cNvSpPr>
          <p:nvPr>
            <p:ph type="ctrTitle"/>
          </p:nvPr>
        </p:nvSpPr>
        <p:spPr>
          <a:xfrm>
            <a:off x="1524000" y="276787"/>
            <a:ext cx="9144000" cy="716269"/>
          </a:xfrm>
        </p:spPr>
        <p:txBody>
          <a:bodyPr>
            <a:normAutofit fontScale="90000"/>
          </a:bodyPr>
          <a:lstStyle/>
          <a:p>
            <a:pPr algn="l"/>
            <a:r>
              <a:rPr lang="en-CA" dirty="0"/>
              <a:t>Effect Size</a:t>
            </a:r>
          </a:p>
        </p:txBody>
      </p:sp>
      <p:sp>
        <p:nvSpPr>
          <p:cNvPr id="3" name="Subtitle 2">
            <a:extLst>
              <a:ext uri="{FF2B5EF4-FFF2-40B4-BE49-F238E27FC236}">
                <a16:creationId xmlns:a16="http://schemas.microsoft.com/office/drawing/2014/main" id="{134E41A5-AD5E-A987-DE59-9599B4DC0EF1}"/>
              </a:ext>
            </a:extLst>
          </p:cNvPr>
          <p:cNvSpPr>
            <a:spLocks noGrp="1"/>
          </p:cNvSpPr>
          <p:nvPr>
            <p:ph type="subTitle" idx="1"/>
          </p:nvPr>
        </p:nvSpPr>
        <p:spPr>
          <a:xfrm>
            <a:off x="1524000" y="1268361"/>
            <a:ext cx="9144000" cy="5589639"/>
          </a:xfrm>
        </p:spPr>
        <p:txBody>
          <a:bodyPr>
            <a:normAutofit/>
          </a:bodyPr>
          <a:lstStyle/>
          <a:p>
            <a:pPr marL="342900" indent="-342900" algn="l">
              <a:buSzPct val="100000"/>
              <a:buFont typeface="Wingdings" panose="05000000000000000000" pitchFamily="2" charset="2"/>
              <a:buChar char="Ø"/>
            </a:pPr>
            <a:r>
              <a:rPr lang="en-CA" dirty="0"/>
              <a:t>Statistical measure quantifies</a:t>
            </a:r>
          </a:p>
          <a:p>
            <a:pPr marL="800100" lvl="1" indent="-342900" algn="l">
              <a:buSzPct val="100000"/>
              <a:buFont typeface="Wingdings" panose="05000000000000000000" pitchFamily="2" charset="2"/>
              <a:buChar char="§"/>
            </a:pPr>
            <a:r>
              <a:rPr lang="en-CA" dirty="0"/>
              <a:t>Magnitude or strength of relationship between variables</a:t>
            </a:r>
          </a:p>
          <a:p>
            <a:pPr marL="800100" lvl="1" indent="-342900" algn="l">
              <a:buSzPct val="100000"/>
              <a:buFont typeface="Wingdings" panose="05000000000000000000" pitchFamily="2" charset="2"/>
              <a:buChar char="§"/>
            </a:pPr>
            <a:r>
              <a:rPr lang="en-CA" dirty="0"/>
              <a:t>Difference between the two groups</a:t>
            </a:r>
          </a:p>
          <a:p>
            <a:pPr marL="800100" lvl="1" indent="-342900" algn="l">
              <a:buSzPct val="100000"/>
              <a:buFont typeface="Arial" panose="020B0604020202020204" pitchFamily="34" charset="0"/>
              <a:buChar char="•"/>
            </a:pPr>
            <a:r>
              <a:rPr lang="en-CA" dirty="0"/>
              <a:t>	Measures how large the difference between two groups</a:t>
            </a:r>
          </a:p>
          <a:p>
            <a:pPr marL="800100" lvl="1" indent="-342900" algn="l">
              <a:buSzPct val="100000"/>
              <a:buFont typeface="Wingdings" panose="05000000000000000000" pitchFamily="2" charset="2"/>
              <a:buChar char="§"/>
            </a:pPr>
            <a:r>
              <a:rPr lang="en-CA" dirty="0"/>
              <a:t>Likelihood of event occurring in one group relative to another group</a:t>
            </a:r>
          </a:p>
          <a:p>
            <a:pPr marL="342900" indent="-342900" algn="l">
              <a:buSzPct val="100000"/>
              <a:buFont typeface="Wingdings" panose="05000000000000000000" pitchFamily="2" charset="2"/>
              <a:buChar char="Ø"/>
            </a:pPr>
            <a:r>
              <a:rPr lang="en-CA" dirty="0"/>
              <a:t>Provides a standardized way to evaluate the significance observed effect in a study or experiment</a:t>
            </a:r>
          </a:p>
          <a:p>
            <a:pPr marL="342900" indent="-342900" algn="l">
              <a:buSzPct val="100000"/>
              <a:buFont typeface="Wingdings" panose="05000000000000000000" pitchFamily="2" charset="2"/>
              <a:buChar char="Ø"/>
            </a:pPr>
            <a:r>
              <a:rPr lang="en-CA" dirty="0"/>
              <a:t>Determine extent to which independent variable (treatment or intervention) influences dependent variable (outcome)</a:t>
            </a:r>
          </a:p>
          <a:p>
            <a:pPr marL="342900" indent="-342900" algn="l">
              <a:buSzPct val="100000"/>
              <a:buFont typeface="Wingdings" panose="05000000000000000000" pitchFamily="2" charset="2"/>
              <a:buChar char="Ø"/>
            </a:pPr>
            <a:r>
              <a:rPr lang="en-CA" dirty="0"/>
              <a:t> A larger effect size suggests a stronger relationship or larger difference between variables</a:t>
            </a:r>
          </a:p>
          <a:p>
            <a:pPr marL="342900" indent="-342900" algn="l">
              <a:buSzPct val="100000"/>
              <a:buFont typeface="Wingdings" panose="05000000000000000000" pitchFamily="2" charset="2"/>
              <a:buChar char="Ø"/>
            </a:pPr>
            <a:r>
              <a:rPr lang="en-CA" dirty="0"/>
              <a:t>Effect sizes are combined from multiple studies to produce an overall estimate of the effect size in meta-analysis</a:t>
            </a:r>
          </a:p>
        </p:txBody>
      </p:sp>
    </p:spTree>
    <p:extLst>
      <p:ext uri="{BB962C8B-B14F-4D97-AF65-F5344CB8AC3E}">
        <p14:creationId xmlns:p14="http://schemas.microsoft.com/office/powerpoint/2010/main" val="248920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1652-26FF-67C6-574C-629E84BDCD2E}"/>
              </a:ext>
            </a:extLst>
          </p:cNvPr>
          <p:cNvSpPr>
            <a:spLocks noGrp="1"/>
          </p:cNvSpPr>
          <p:nvPr>
            <p:ph type="ctrTitle"/>
          </p:nvPr>
        </p:nvSpPr>
        <p:spPr>
          <a:xfrm>
            <a:off x="1524000" y="276787"/>
            <a:ext cx="9144000" cy="716269"/>
          </a:xfrm>
        </p:spPr>
        <p:txBody>
          <a:bodyPr>
            <a:normAutofit fontScale="90000"/>
          </a:bodyPr>
          <a:lstStyle/>
          <a:p>
            <a:pPr algn="l"/>
            <a:r>
              <a:rPr lang="en-CA" dirty="0"/>
              <a:t>Common Type of Effect Size</a:t>
            </a:r>
          </a:p>
        </p:txBody>
      </p:sp>
      <p:sp>
        <p:nvSpPr>
          <p:cNvPr id="3" name="Subtitle 2">
            <a:extLst>
              <a:ext uri="{FF2B5EF4-FFF2-40B4-BE49-F238E27FC236}">
                <a16:creationId xmlns:a16="http://schemas.microsoft.com/office/drawing/2014/main" id="{134E41A5-AD5E-A987-DE59-9599B4DC0EF1}"/>
              </a:ext>
            </a:extLst>
          </p:cNvPr>
          <p:cNvSpPr>
            <a:spLocks noGrp="1"/>
          </p:cNvSpPr>
          <p:nvPr>
            <p:ph type="subTitle" idx="1"/>
          </p:nvPr>
        </p:nvSpPr>
        <p:spPr>
          <a:xfrm>
            <a:off x="1524000" y="1268361"/>
            <a:ext cx="9144000" cy="5589639"/>
          </a:xfrm>
        </p:spPr>
        <p:txBody>
          <a:bodyPr>
            <a:normAutofit fontScale="92500" lnSpcReduction="10000"/>
          </a:bodyPr>
          <a:lstStyle/>
          <a:p>
            <a:pPr marL="457200" indent="-457200" algn="l">
              <a:buFont typeface="+mj-lt"/>
              <a:buAutoNum type="arabicPeriod"/>
            </a:pPr>
            <a:r>
              <a:rPr lang="en-CA" dirty="0"/>
              <a:t>Standardized mean difference (SMD)</a:t>
            </a:r>
          </a:p>
          <a:p>
            <a:pPr marL="800100" lvl="1" indent="-342900" algn="l">
              <a:buFont typeface="Arial" panose="020B0604020202020204" pitchFamily="34" charset="0"/>
              <a:buChar char="•"/>
            </a:pPr>
            <a:r>
              <a:rPr lang="en-CA" dirty="0"/>
              <a:t>Used when combined studies measure the same variable but use different units of measurement</a:t>
            </a:r>
          </a:p>
          <a:p>
            <a:pPr marL="800100" lvl="1" indent="-342900" algn="l">
              <a:buFont typeface="Arial" panose="020B0604020202020204" pitchFamily="34" charset="0"/>
              <a:buChar char="•"/>
            </a:pPr>
            <a:r>
              <a:rPr lang="en-CA" dirty="0"/>
              <a:t>Calculated by dividing the difference between the means of two groups by the pooled standard deviation of the two groups</a:t>
            </a:r>
          </a:p>
          <a:p>
            <a:pPr marL="457200" indent="-457200" algn="l">
              <a:buFont typeface="+mj-lt"/>
              <a:buAutoNum type="arabicPeriod"/>
            </a:pPr>
            <a:r>
              <a:rPr lang="en-CA" dirty="0"/>
              <a:t>Odds ratio (OR)</a:t>
            </a:r>
          </a:p>
          <a:p>
            <a:pPr marL="800100" lvl="1" indent="-342900" algn="l">
              <a:buFont typeface="Arial" panose="020B0604020202020204" pitchFamily="34" charset="0"/>
              <a:buChar char="•"/>
            </a:pPr>
            <a:r>
              <a:rPr lang="en-CA" dirty="0"/>
              <a:t>Use when the outcome variable is binary</a:t>
            </a:r>
          </a:p>
          <a:p>
            <a:pPr marL="800100" lvl="1" indent="-342900" algn="l">
              <a:buFont typeface="Arial" panose="020B0604020202020204" pitchFamily="34" charset="0"/>
              <a:buChar char="•"/>
            </a:pPr>
            <a:r>
              <a:rPr lang="en-CA" dirty="0"/>
              <a:t>Represent the odds of an event happening in one group relative to the odds of the event occurring in another group</a:t>
            </a:r>
          </a:p>
          <a:p>
            <a:pPr marL="457200" indent="-457200" algn="l">
              <a:buFont typeface="+mj-lt"/>
              <a:buAutoNum type="arabicPeriod"/>
            </a:pPr>
            <a:r>
              <a:rPr lang="en-CA" dirty="0"/>
              <a:t>Risk ratio (RR)</a:t>
            </a:r>
          </a:p>
          <a:p>
            <a:pPr marL="800100" lvl="1" indent="-342900" algn="l">
              <a:buFont typeface="Arial" panose="020B0604020202020204" pitchFamily="34" charset="0"/>
              <a:buChar char="•"/>
            </a:pPr>
            <a:r>
              <a:rPr lang="en-CA" dirty="0"/>
              <a:t>Used when the outcome variable is dichotomous</a:t>
            </a:r>
          </a:p>
          <a:p>
            <a:pPr marL="800100" lvl="1" indent="-342900" algn="l">
              <a:buFont typeface="Arial" panose="020B0604020202020204" pitchFamily="34" charset="0"/>
              <a:buChar char="•"/>
            </a:pPr>
            <a:r>
              <a:rPr lang="en-CA" dirty="0"/>
              <a:t>Study designs include a control group</a:t>
            </a:r>
          </a:p>
          <a:p>
            <a:pPr marL="800100" lvl="1" indent="-342900" algn="l">
              <a:buFont typeface="Arial" panose="020B0604020202020204" pitchFamily="34" charset="0"/>
              <a:buChar char="•"/>
            </a:pPr>
            <a:r>
              <a:rPr lang="en-CA" dirty="0"/>
              <a:t>Represent the risk of an event occurring in the treatment group relative to the risk of the event occurring in the control group</a:t>
            </a:r>
          </a:p>
          <a:p>
            <a:pPr marL="457200" indent="-457200" algn="l">
              <a:buFont typeface="+mj-lt"/>
              <a:buAutoNum type="arabicPeriod"/>
            </a:pPr>
            <a:r>
              <a:rPr lang="en-CA" dirty="0"/>
              <a:t>Correlation coefficient (r)</a:t>
            </a:r>
          </a:p>
          <a:p>
            <a:pPr marL="800100" lvl="1" indent="-342900" algn="l">
              <a:buFont typeface="Arial" panose="020B0604020202020204" pitchFamily="34" charset="0"/>
              <a:buChar char="•"/>
            </a:pPr>
            <a:r>
              <a:rPr lang="en-CA" dirty="0"/>
              <a:t>Used when combined studies measure the relationship between two continuous variables</a:t>
            </a:r>
          </a:p>
          <a:p>
            <a:pPr marL="800100" lvl="1" indent="-342900" algn="l">
              <a:buFont typeface="Arial" panose="020B0604020202020204" pitchFamily="34" charset="0"/>
              <a:buChar char="•"/>
            </a:pPr>
            <a:r>
              <a:rPr lang="en-CA" dirty="0"/>
              <a:t>Represent the strength and direction of the relationship between two variables</a:t>
            </a:r>
          </a:p>
        </p:txBody>
      </p:sp>
    </p:spTree>
    <p:extLst>
      <p:ext uri="{BB962C8B-B14F-4D97-AF65-F5344CB8AC3E}">
        <p14:creationId xmlns:p14="http://schemas.microsoft.com/office/powerpoint/2010/main" val="403352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0569-5F2B-4CD1-A99F-E8F7AA9E042A}"/>
              </a:ext>
            </a:extLst>
          </p:cNvPr>
          <p:cNvSpPr>
            <a:spLocks noGrp="1"/>
          </p:cNvSpPr>
          <p:nvPr>
            <p:ph type="title"/>
          </p:nvPr>
        </p:nvSpPr>
        <p:spPr/>
        <p:txBody>
          <a:bodyPr/>
          <a:lstStyle/>
          <a:p>
            <a:r>
              <a:rPr lang="en-CA" dirty="0"/>
              <a:t>Fixed-Effect Model Calculation Steps</a:t>
            </a:r>
          </a:p>
        </p:txBody>
      </p:sp>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p:txBody>
          <a:bodyPr>
            <a:normAutofit/>
          </a:bodyPr>
          <a:lstStyle/>
          <a:p>
            <a:r>
              <a:rPr lang="en-US" sz="2400" dirty="0"/>
              <a:t>Step 1: Determine the weights for each study:</a:t>
            </a:r>
          </a:p>
          <a:p>
            <a:pPr marL="0" indent="0">
              <a:buNone/>
            </a:pPr>
            <a:endParaRPr lang="en-US" sz="2400" dirty="0"/>
          </a:p>
          <a:p>
            <a:r>
              <a:rPr lang="en-US" sz="2400" dirty="0"/>
              <a:t>Step 2: Calculate the weighted mean effect size: </a:t>
            </a:r>
          </a:p>
          <a:p>
            <a:endParaRPr lang="en-US" sz="2400" dirty="0"/>
          </a:p>
          <a:p>
            <a:endParaRPr lang="en-US" sz="2400" dirty="0"/>
          </a:p>
          <a:p>
            <a:r>
              <a:rPr lang="en-US" sz="2400" dirty="0"/>
              <a:t>Step 3: Compute the SE of the weighted mean effect size: </a:t>
            </a:r>
          </a:p>
          <a:p>
            <a:endParaRPr lang="en-US" sz="2400" dirty="0"/>
          </a:p>
          <a:p>
            <a:r>
              <a:rPr lang="en-US" sz="2400" dirty="0"/>
              <a:t>Step 4: Calculate the 95% Confidence Interval:</a:t>
            </a:r>
          </a:p>
          <a:p>
            <a:endParaRPr lang="en-CA" dirty="0"/>
          </a:p>
        </p:txBody>
      </p:sp>
      <p:pic>
        <p:nvPicPr>
          <p:cNvPr id="5" name="Picture 4">
            <a:extLst>
              <a:ext uri="{FF2B5EF4-FFF2-40B4-BE49-F238E27FC236}">
                <a16:creationId xmlns:a16="http://schemas.microsoft.com/office/drawing/2014/main" id="{2D50D0AB-E419-B5E3-FFED-7C21ACC6026B}"/>
              </a:ext>
            </a:extLst>
          </p:cNvPr>
          <p:cNvPicPr>
            <a:picLocks noChangeAspect="1"/>
          </p:cNvPicPr>
          <p:nvPr/>
        </p:nvPicPr>
        <p:blipFill>
          <a:blip r:embed="rId2"/>
          <a:stretch>
            <a:fillRect/>
          </a:stretch>
        </p:blipFill>
        <p:spPr>
          <a:xfrm>
            <a:off x="2000678" y="3097951"/>
            <a:ext cx="6615784" cy="783992"/>
          </a:xfrm>
          <a:prstGeom prst="rect">
            <a:avLst/>
          </a:prstGeom>
        </p:spPr>
      </p:pic>
      <p:pic>
        <p:nvPicPr>
          <p:cNvPr id="7" name="Picture 6">
            <a:extLst>
              <a:ext uri="{FF2B5EF4-FFF2-40B4-BE49-F238E27FC236}">
                <a16:creationId xmlns:a16="http://schemas.microsoft.com/office/drawing/2014/main" id="{2B60C501-4ACA-06FA-CE09-775925D8FDAB}"/>
              </a:ext>
            </a:extLst>
          </p:cNvPr>
          <p:cNvPicPr>
            <a:picLocks noChangeAspect="1"/>
          </p:cNvPicPr>
          <p:nvPr/>
        </p:nvPicPr>
        <p:blipFill>
          <a:blip r:embed="rId3"/>
          <a:stretch>
            <a:fillRect/>
          </a:stretch>
        </p:blipFill>
        <p:spPr>
          <a:xfrm>
            <a:off x="7395279" y="1707891"/>
            <a:ext cx="2182476" cy="676917"/>
          </a:xfrm>
          <a:prstGeom prst="rect">
            <a:avLst/>
          </a:prstGeom>
        </p:spPr>
      </p:pic>
      <p:pic>
        <p:nvPicPr>
          <p:cNvPr id="9" name="Picture 8">
            <a:extLst>
              <a:ext uri="{FF2B5EF4-FFF2-40B4-BE49-F238E27FC236}">
                <a16:creationId xmlns:a16="http://schemas.microsoft.com/office/drawing/2014/main" id="{BBF66009-D5D4-960A-2060-067A6655C456}"/>
              </a:ext>
            </a:extLst>
          </p:cNvPr>
          <p:cNvPicPr>
            <a:picLocks noChangeAspect="1"/>
          </p:cNvPicPr>
          <p:nvPr/>
        </p:nvPicPr>
        <p:blipFill>
          <a:blip r:embed="rId4"/>
          <a:stretch>
            <a:fillRect/>
          </a:stretch>
        </p:blipFill>
        <p:spPr>
          <a:xfrm>
            <a:off x="9020908" y="4017355"/>
            <a:ext cx="2631830" cy="594599"/>
          </a:xfrm>
          <a:prstGeom prst="rect">
            <a:avLst/>
          </a:prstGeom>
        </p:spPr>
      </p:pic>
      <p:pic>
        <p:nvPicPr>
          <p:cNvPr id="11" name="Picture 10">
            <a:extLst>
              <a:ext uri="{FF2B5EF4-FFF2-40B4-BE49-F238E27FC236}">
                <a16:creationId xmlns:a16="http://schemas.microsoft.com/office/drawing/2014/main" id="{00D62384-3D28-5F49-AA79-60489EE2716B}"/>
              </a:ext>
            </a:extLst>
          </p:cNvPr>
          <p:cNvPicPr>
            <a:picLocks noChangeAspect="1"/>
          </p:cNvPicPr>
          <p:nvPr/>
        </p:nvPicPr>
        <p:blipFill>
          <a:blip r:embed="rId5"/>
          <a:stretch>
            <a:fillRect/>
          </a:stretch>
        </p:blipFill>
        <p:spPr>
          <a:xfrm>
            <a:off x="2165304" y="5746009"/>
            <a:ext cx="7916135" cy="783992"/>
          </a:xfrm>
          <a:prstGeom prst="rect">
            <a:avLst/>
          </a:prstGeom>
        </p:spPr>
      </p:pic>
    </p:spTree>
    <p:extLst>
      <p:ext uri="{BB962C8B-B14F-4D97-AF65-F5344CB8AC3E}">
        <p14:creationId xmlns:p14="http://schemas.microsoft.com/office/powerpoint/2010/main" val="382382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0569-5F2B-4CD1-A99F-E8F7AA9E042A}"/>
              </a:ext>
            </a:extLst>
          </p:cNvPr>
          <p:cNvSpPr>
            <a:spLocks noGrp="1"/>
          </p:cNvSpPr>
          <p:nvPr>
            <p:ph type="title"/>
          </p:nvPr>
        </p:nvSpPr>
        <p:spPr/>
        <p:txBody>
          <a:bodyPr/>
          <a:lstStyle/>
          <a:p>
            <a:r>
              <a:rPr lang="en-CA" dirty="0"/>
              <a:t>Random-Effect Model Calculation Steps</a:t>
            </a:r>
          </a:p>
        </p:txBody>
      </p:sp>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838200" y="1825624"/>
            <a:ext cx="10515600" cy="5032375"/>
          </a:xfrm>
        </p:spPr>
        <p:txBody>
          <a:bodyPr>
            <a:normAutofit/>
          </a:bodyPr>
          <a:lstStyle/>
          <a:p>
            <a:r>
              <a:rPr lang="en-US" sz="2400" dirty="0"/>
              <a:t>Step 1: Calculate Individual Study Variances: </a:t>
            </a:r>
          </a:p>
          <a:p>
            <a:pPr marL="0" indent="0">
              <a:buNone/>
            </a:pPr>
            <a:endParaRPr lang="en-US" sz="2400" dirty="0"/>
          </a:p>
          <a:p>
            <a:r>
              <a:rPr lang="en-US" sz="2400" dirty="0"/>
              <a:t>Step 2: Calculate Weights for Fixed-Effect Model: </a:t>
            </a:r>
          </a:p>
          <a:p>
            <a:endParaRPr lang="en-US" sz="2400" dirty="0"/>
          </a:p>
          <a:p>
            <a:r>
              <a:rPr lang="en-US" sz="2400" dirty="0"/>
              <a:t>Step 3: Estimate Between-Study Variance (Tau-squared, τ2):</a:t>
            </a:r>
          </a:p>
          <a:p>
            <a:endParaRPr lang="en-US" sz="2400" dirty="0"/>
          </a:p>
          <a:p>
            <a:endParaRPr lang="en-US" sz="2400" dirty="0"/>
          </a:p>
          <a:p>
            <a:endParaRPr lang="en-US" sz="2400" dirty="0"/>
          </a:p>
          <a:p>
            <a:pPr marL="0" indent="0">
              <a:buNone/>
            </a:pPr>
            <a:r>
              <a:rPr lang="en-US" sz="2400" dirty="0"/>
              <a:t>        </a:t>
            </a:r>
          </a:p>
          <a:p>
            <a:pPr marL="0" indent="0">
              <a:buNone/>
            </a:pPr>
            <a:r>
              <a:rPr lang="en-US" sz="2400" dirty="0"/>
              <a:t>         where:</a:t>
            </a:r>
          </a:p>
        </p:txBody>
      </p:sp>
      <p:pic>
        <p:nvPicPr>
          <p:cNvPr id="6" name="Picture 5">
            <a:extLst>
              <a:ext uri="{FF2B5EF4-FFF2-40B4-BE49-F238E27FC236}">
                <a16:creationId xmlns:a16="http://schemas.microsoft.com/office/drawing/2014/main" id="{5ABC5C80-6938-7B41-FB82-C68F32476490}"/>
              </a:ext>
            </a:extLst>
          </p:cNvPr>
          <p:cNvPicPr>
            <a:picLocks noChangeAspect="1"/>
          </p:cNvPicPr>
          <p:nvPr/>
        </p:nvPicPr>
        <p:blipFill>
          <a:blip r:embed="rId2"/>
          <a:stretch>
            <a:fillRect/>
          </a:stretch>
        </p:blipFill>
        <p:spPr>
          <a:xfrm>
            <a:off x="7383720" y="1825625"/>
            <a:ext cx="2004120" cy="385408"/>
          </a:xfrm>
          <a:prstGeom prst="rect">
            <a:avLst/>
          </a:prstGeom>
        </p:spPr>
      </p:pic>
      <p:pic>
        <p:nvPicPr>
          <p:cNvPr id="10" name="Picture 9">
            <a:extLst>
              <a:ext uri="{FF2B5EF4-FFF2-40B4-BE49-F238E27FC236}">
                <a16:creationId xmlns:a16="http://schemas.microsoft.com/office/drawing/2014/main" id="{03ED3C82-B228-9C53-5E93-9A8929537E8C}"/>
              </a:ext>
            </a:extLst>
          </p:cNvPr>
          <p:cNvPicPr>
            <a:picLocks noChangeAspect="1"/>
          </p:cNvPicPr>
          <p:nvPr/>
        </p:nvPicPr>
        <p:blipFill>
          <a:blip r:embed="rId3"/>
          <a:stretch>
            <a:fillRect/>
          </a:stretch>
        </p:blipFill>
        <p:spPr>
          <a:xfrm>
            <a:off x="7881930" y="2774979"/>
            <a:ext cx="2633669" cy="391786"/>
          </a:xfrm>
          <a:prstGeom prst="rect">
            <a:avLst/>
          </a:prstGeom>
        </p:spPr>
      </p:pic>
      <p:pic>
        <p:nvPicPr>
          <p:cNvPr id="13" name="Picture 12">
            <a:extLst>
              <a:ext uri="{FF2B5EF4-FFF2-40B4-BE49-F238E27FC236}">
                <a16:creationId xmlns:a16="http://schemas.microsoft.com/office/drawing/2014/main" id="{12750539-E691-0CE8-C8FE-DA56BC145E02}"/>
              </a:ext>
            </a:extLst>
          </p:cNvPr>
          <p:cNvPicPr>
            <a:picLocks noChangeAspect="1"/>
          </p:cNvPicPr>
          <p:nvPr/>
        </p:nvPicPr>
        <p:blipFill>
          <a:blip r:embed="rId4"/>
          <a:stretch>
            <a:fillRect/>
          </a:stretch>
        </p:blipFill>
        <p:spPr>
          <a:xfrm>
            <a:off x="2748455" y="5915018"/>
            <a:ext cx="5994110" cy="385408"/>
          </a:xfrm>
          <a:prstGeom prst="rect">
            <a:avLst/>
          </a:prstGeom>
        </p:spPr>
      </p:pic>
      <p:pic>
        <p:nvPicPr>
          <p:cNvPr id="15" name="Picture 14">
            <a:extLst>
              <a:ext uri="{FF2B5EF4-FFF2-40B4-BE49-F238E27FC236}">
                <a16:creationId xmlns:a16="http://schemas.microsoft.com/office/drawing/2014/main" id="{4FD45923-6FD9-0CC6-737B-7701544CB476}"/>
              </a:ext>
            </a:extLst>
          </p:cNvPr>
          <p:cNvPicPr>
            <a:picLocks noChangeAspect="1"/>
          </p:cNvPicPr>
          <p:nvPr/>
        </p:nvPicPr>
        <p:blipFill rotWithShape="1">
          <a:blip r:embed="rId5"/>
          <a:srcRect t="5785"/>
          <a:stretch/>
        </p:blipFill>
        <p:spPr>
          <a:xfrm>
            <a:off x="1266207" y="4021014"/>
            <a:ext cx="6098053" cy="1336431"/>
          </a:xfrm>
          <a:prstGeom prst="rect">
            <a:avLst/>
          </a:prstGeom>
        </p:spPr>
      </p:pic>
    </p:spTree>
    <p:extLst>
      <p:ext uri="{BB962C8B-B14F-4D97-AF65-F5344CB8AC3E}">
        <p14:creationId xmlns:p14="http://schemas.microsoft.com/office/powerpoint/2010/main" val="584869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19364</TotalTime>
  <Words>2253</Words>
  <Application>Microsoft Office PowerPoint</Application>
  <PresentationFormat>Widescreen</PresentationFormat>
  <Paragraphs>334</Paragraphs>
  <Slides>30</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Aptos</vt:lpstr>
      <vt:lpstr>Aptos Display</vt:lpstr>
      <vt:lpstr>Aptos Narrow</vt:lpstr>
      <vt:lpstr>Arial</vt:lpstr>
      <vt:lpstr>Courier New</vt:lpstr>
      <vt:lpstr>KaTeX_Main</vt:lpstr>
      <vt:lpstr>KaTeX_Math</vt:lpstr>
      <vt:lpstr>ProximaVara-Roman</vt:lpstr>
      <vt:lpstr>Wingdings</vt:lpstr>
      <vt:lpstr>Office Theme</vt:lpstr>
      <vt:lpstr>Meta-Analysis Method Summary </vt:lpstr>
      <vt:lpstr>What is a meta-analysis?</vt:lpstr>
      <vt:lpstr>Why perform a meta-analysis?</vt:lpstr>
      <vt:lpstr>Meta-analysis steps</vt:lpstr>
      <vt:lpstr>PowerPoint Presentation</vt:lpstr>
      <vt:lpstr>Effect Size</vt:lpstr>
      <vt:lpstr>Common Type of Effect Size</vt:lpstr>
      <vt:lpstr>Fixed-Effect Model Calculation Steps</vt:lpstr>
      <vt:lpstr>Random-Effect Model Calculation Steps</vt:lpstr>
      <vt:lpstr>Random-Effect Model Calculation Steps</vt:lpstr>
      <vt:lpstr>Forest Plot </vt:lpstr>
      <vt:lpstr>Disadvantages of meta-analysis using aggregate data</vt:lpstr>
      <vt:lpstr>IPD meta-analysis: rationale &amp; advantages</vt:lpstr>
      <vt:lpstr>Meta-analysis using IPD</vt:lpstr>
      <vt:lpstr>Meta-analysis using IPD – 2 Stages Approach</vt:lpstr>
      <vt:lpstr>PowerPoint Presentation</vt:lpstr>
      <vt:lpstr>Methodology</vt:lpstr>
      <vt:lpstr>Datasets Summary</vt:lpstr>
      <vt:lpstr>All Datasets – RE Model Forest Plot – AUC Mean</vt:lpstr>
      <vt:lpstr>All Datasets – RE Model Funnel Plot</vt:lpstr>
      <vt:lpstr>All Datasets – FE Model Forest Plot – AUC Mean</vt:lpstr>
      <vt:lpstr>All Datasets – FE Model Funnel Plot</vt:lpstr>
      <vt:lpstr>All Datasets – Fixed and Random Effects</vt:lpstr>
      <vt:lpstr>All Datasets – Residual Heterogeneity </vt:lpstr>
      <vt:lpstr>All Models – RE Model Forest Plot – AUC Mean</vt:lpstr>
      <vt:lpstr>All Models – RE Model Funnel Plot</vt:lpstr>
      <vt:lpstr>All Models – FE Model Forest Plot – AUC Mean</vt:lpstr>
      <vt:lpstr>All Models – FE Model Funnel Plot</vt:lpstr>
      <vt:lpstr>All Models – Fixed and Random Effects</vt:lpstr>
      <vt:lpstr>All Models – Residual Heterogeneity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meta-analysis?</dc:title>
  <dc:creator>Khanh Tran</dc:creator>
  <cp:lastModifiedBy>Khanh Tran</cp:lastModifiedBy>
  <cp:revision>21</cp:revision>
  <dcterms:created xsi:type="dcterms:W3CDTF">2024-05-11T16:22:34Z</dcterms:created>
  <dcterms:modified xsi:type="dcterms:W3CDTF">2024-07-02T16:29:23Z</dcterms:modified>
</cp:coreProperties>
</file>