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3"/>
  </p:notesMasterIdLst>
  <p:sldIdLst>
    <p:sldId id="256" r:id="rId2"/>
    <p:sldId id="258" r:id="rId3"/>
    <p:sldId id="268" r:id="rId4"/>
    <p:sldId id="296" r:id="rId5"/>
    <p:sldId id="297" r:id="rId6"/>
    <p:sldId id="271" r:id="rId7"/>
    <p:sldId id="306" r:id="rId8"/>
    <p:sldId id="291" r:id="rId9"/>
    <p:sldId id="276" r:id="rId10"/>
    <p:sldId id="260" r:id="rId11"/>
    <p:sldId id="261" r:id="rId12"/>
    <p:sldId id="282" r:id="rId13"/>
    <p:sldId id="293" r:id="rId14"/>
    <p:sldId id="298" r:id="rId15"/>
    <p:sldId id="304" r:id="rId16"/>
    <p:sldId id="305" r:id="rId17"/>
    <p:sldId id="294" r:id="rId18"/>
    <p:sldId id="290" r:id="rId19"/>
    <p:sldId id="299" r:id="rId20"/>
    <p:sldId id="262" r:id="rId21"/>
    <p:sldId id="295" r:id="rId22"/>
    <p:sldId id="301" r:id="rId23"/>
    <p:sldId id="286" r:id="rId24"/>
    <p:sldId id="283" r:id="rId25"/>
    <p:sldId id="300" r:id="rId26"/>
    <p:sldId id="277" r:id="rId27"/>
    <p:sldId id="287" r:id="rId28"/>
    <p:sldId id="307" r:id="rId29"/>
    <p:sldId id="302" r:id="rId30"/>
    <p:sldId id="303" r:id="rId31"/>
    <p:sldId id="288"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69" autoAdjust="0"/>
    <p:restoredTop sz="95039" autoAdjust="0"/>
  </p:normalViewPr>
  <p:slideViewPr>
    <p:cSldViewPr snapToGrid="0">
      <p:cViewPr varScale="1">
        <p:scale>
          <a:sx n="122" d="100"/>
          <a:sy n="122" d="100"/>
        </p:scale>
        <p:origin x="254"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bookdown.org/MathiasHarrer/Doing_Meta_Analysis_in_R/references.html#ref-higgins2002quantifyin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link.springer.com/article/10.1007/s11301-021-00247-4#ref-CR88" TargetMode="External"/><Relationship Id="rId13" Type="http://schemas.openxmlformats.org/officeDocument/2006/relationships/hyperlink" Target="https://link.springer.com/article/10.1007/s11301-021-00247-4#ref-CR30" TargetMode="External"/><Relationship Id="rId3" Type="http://schemas.openxmlformats.org/officeDocument/2006/relationships/hyperlink" Target="https://link.springer.com/article/10.1007/s11301-021-00247-4#ref-CR40" TargetMode="External"/><Relationship Id="rId7" Type="http://schemas.openxmlformats.org/officeDocument/2006/relationships/hyperlink" Target="https://link.springer.com/article/10.1007/s11301-021-00247-4#ref-CR41" TargetMode="External"/><Relationship Id="rId12" Type="http://schemas.openxmlformats.org/officeDocument/2006/relationships/hyperlink" Target="https://link.springer.com/article/10.1007/s11301-021-00247-4#ref-CR42"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link.springer.com/article/10.1007/s11301-021-00247-4#ref-CR99" TargetMode="External"/><Relationship Id="rId11" Type="http://schemas.openxmlformats.org/officeDocument/2006/relationships/hyperlink" Target="https://link.springer.com/article/10.1007/s11301-021-00247-4#ref-CR34" TargetMode="External"/><Relationship Id="rId5" Type="http://schemas.openxmlformats.org/officeDocument/2006/relationships/hyperlink" Target="https://link.springer.com/article/10.1007/s11301-021-00247-4#ref-CR10" TargetMode="External"/><Relationship Id="rId10" Type="http://schemas.openxmlformats.org/officeDocument/2006/relationships/hyperlink" Target="https://link.springer.com/article/10.1007/s11301-021-00247-4#ref-CR48" TargetMode="External"/><Relationship Id="rId4" Type="http://schemas.openxmlformats.org/officeDocument/2006/relationships/hyperlink" Target="https://link.springer.com/article/10.1007/s11301-021-00247-4#ref-CR43" TargetMode="External"/><Relationship Id="rId9" Type="http://schemas.openxmlformats.org/officeDocument/2006/relationships/hyperlink" Target="https://link.springer.com/article/10.1007/s11301-021-00247-4#ref-CR38" TargetMode="External"/><Relationship Id="rId14" Type="http://schemas.openxmlformats.org/officeDocument/2006/relationships/hyperlink" Target="https://link.springer.com/article/10.1007/s11301-021-00247-4#ref-CR80"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Under the fixed-effect model all studies in the analysis share a common true effect.  </a:t>
            </a:r>
          </a:p>
          <a:p>
            <a:r>
              <a:rPr lang="en-US" dirty="0"/>
              <a:t>The summary effect is our estimate of this common effect size, and the null hypothesis is that this common effect is zero (for a difference) or one (for a ratio). </a:t>
            </a:r>
          </a:p>
          <a:p>
            <a:r>
              <a:rPr lang="en-US" dirty="0"/>
              <a:t>All observed dispersion reflects sampling error, and study weights are assigned with the goal of minimizing this within-study error.</a:t>
            </a:r>
            <a:endParaRPr lang="en-CA" dirty="0"/>
          </a:p>
        </p:txBody>
      </p:sp>
    </p:spTree>
    <p:extLst>
      <p:ext uri="{BB962C8B-B14F-4D97-AF65-F5344CB8AC3E}">
        <p14:creationId xmlns:p14="http://schemas.microsoft.com/office/powerpoint/2010/main" val="2451303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Under the fixed-effect model all studies in the analysis share a common true effect.  </a:t>
            </a:r>
          </a:p>
          <a:p>
            <a:r>
              <a:rPr lang="en-US" dirty="0"/>
              <a:t>The summary effect is our estimate of this common effect size, and the null hypothesis is that this common effect is zero (for a difference) or one (for a ratio). </a:t>
            </a:r>
          </a:p>
          <a:p>
            <a:r>
              <a:rPr lang="en-US" dirty="0"/>
              <a:t>All observed dispersion reflects sampling error, and study weights are assigned with the goal of minimizing this within-study error.</a:t>
            </a:r>
            <a:endParaRPr lang="en-CA" dirty="0"/>
          </a:p>
        </p:txBody>
      </p:sp>
    </p:spTree>
    <p:extLst>
      <p:ext uri="{BB962C8B-B14F-4D97-AF65-F5344CB8AC3E}">
        <p14:creationId xmlns:p14="http://schemas.microsoft.com/office/powerpoint/2010/main" val="1483099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Under the random-effects model, the true effects in the studies are assumed to have been sampled from a distribution of true effects.  </a:t>
            </a:r>
          </a:p>
          <a:p>
            <a:r>
              <a:rPr lang="en-US" dirty="0"/>
              <a:t>The summary effect is our estimate of the mean of all relevant true effects, and the null hypothesis is that the mean of these effects is 0.0 (equivalent to a ratio of 1.0 for ratio measures).</a:t>
            </a:r>
          </a:p>
          <a:p>
            <a:r>
              <a:rPr lang="en-US" dirty="0"/>
              <a:t>Since our goal is to estimate the mean of the distribution, we need to take account of two sources of variance. First, there is within-study error in estimating the effect in each study. Second (even if we knew the true mean for each of our studies), there is variation in the true effects across studies. Study weights are assigned with the goal of minimizing both sources of variance.</a:t>
            </a:r>
            <a:endParaRPr lang="en-CA" dirty="0"/>
          </a:p>
        </p:txBody>
      </p:sp>
    </p:spTree>
    <p:extLst>
      <p:ext uri="{BB962C8B-B14F-4D97-AF65-F5344CB8AC3E}">
        <p14:creationId xmlns:p14="http://schemas.microsoft.com/office/powerpoint/2010/main" val="3693972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Under the random-effects model, the true effects in the studies are assumed to have been sampled from a distribution of true effects.  </a:t>
            </a:r>
          </a:p>
          <a:p>
            <a:r>
              <a:rPr lang="en-US" dirty="0"/>
              <a:t>The summary effect is our estimate of the mean of all relevant true effects, and the null hypothesis is that the mean of these effects is 0.0 (equivalent to a ratio of 1.0 for ratio measures).</a:t>
            </a:r>
          </a:p>
          <a:p>
            <a:r>
              <a:rPr lang="en-US" dirty="0"/>
              <a:t>Since our goal is to estimate the mean of the distribution, we need to take account of two sources of variance. First, there is within-study error in estimating the effect in each study. Second (even if we knew the true mean for each of our studies), there is variation in the true effects across studies. Study weights are assigned with the goal of minimizing both sources of variance.</a:t>
            </a:r>
            <a:endParaRPr lang="en-CA" dirty="0"/>
          </a:p>
        </p:txBody>
      </p:sp>
    </p:spTree>
    <p:extLst>
      <p:ext uri="{BB962C8B-B14F-4D97-AF65-F5344CB8AC3E}">
        <p14:creationId xmlns:p14="http://schemas.microsoft.com/office/powerpoint/2010/main" val="2075244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000000"/>
                </a:solidFill>
                <a:effectLst/>
                <a:highlight>
                  <a:srgbClr val="FFFEFA"/>
                </a:highlight>
                <a:latin typeface="Fira Sans" panose="020F0502020204030204" pitchFamily="34" charset="0"/>
              </a:rPr>
              <a:t>The </a:t>
            </a:r>
            <a:r>
              <a:rPr lang="en-US" b="0" i="0" dirty="0">
                <a:solidFill>
                  <a:srgbClr val="000000"/>
                </a:solidFill>
                <a:effectLst/>
                <a:highlight>
                  <a:srgbClr val="FFFEFA"/>
                </a:highlight>
                <a:latin typeface="MJXc-TeX-math-I"/>
              </a:rPr>
              <a:t>I</a:t>
            </a:r>
            <a:r>
              <a:rPr lang="en-US" b="0" i="0" dirty="0">
                <a:solidFill>
                  <a:srgbClr val="000000"/>
                </a:solidFill>
                <a:effectLst/>
                <a:highlight>
                  <a:srgbClr val="FFFEFA"/>
                </a:highlight>
                <a:latin typeface="MJXc-TeX-main-R"/>
              </a:rPr>
              <a:t>2</a:t>
            </a:r>
            <a:r>
              <a:rPr lang="en-US" b="0" i="0" dirty="0">
                <a:solidFill>
                  <a:srgbClr val="000000"/>
                </a:solidFill>
                <a:effectLst/>
                <a:highlight>
                  <a:srgbClr val="FFFEFA"/>
                </a:highlight>
                <a:latin typeface="Fira Sans" panose="020F0502020204030204" pitchFamily="34" charset="0"/>
              </a:rPr>
              <a:t> statistic (</a:t>
            </a:r>
            <a:r>
              <a:rPr lang="en-US" b="0" i="0" u="none" strike="noStrike" dirty="0">
                <a:solidFill>
                  <a:srgbClr val="000000"/>
                </a:solidFill>
                <a:effectLst/>
                <a:highlight>
                  <a:srgbClr val="FFFEFA"/>
                </a:highlight>
                <a:latin typeface="Fira Sans" panose="020F0502020204030204" pitchFamily="34" charset="0"/>
                <a:hlinkClick r:id="rId3"/>
              </a:rPr>
              <a:t>J. P. Higgins and Thompson 2002</a:t>
            </a:r>
            <a:r>
              <a:rPr lang="en-US" b="0" i="0" dirty="0">
                <a:solidFill>
                  <a:srgbClr val="000000"/>
                </a:solidFill>
                <a:effectLst/>
                <a:highlight>
                  <a:srgbClr val="FFFEFA"/>
                </a:highlight>
                <a:latin typeface="Fira Sans" panose="020F0502020204030204" pitchFamily="34" charset="0"/>
              </a:rPr>
              <a:t>) is another way to quantify between-study heterogeneity, and directly based on Cochran’s </a:t>
            </a:r>
            <a:r>
              <a:rPr lang="en-US" b="0" i="0" dirty="0">
                <a:solidFill>
                  <a:srgbClr val="000000"/>
                </a:solidFill>
                <a:effectLst/>
                <a:highlight>
                  <a:srgbClr val="FFFEFA"/>
                </a:highlight>
                <a:latin typeface="MJXc-TeX-math-I"/>
              </a:rPr>
              <a:t>Q. </a:t>
            </a:r>
            <a:r>
              <a:rPr lang="en-US" b="0" i="0" dirty="0">
                <a:solidFill>
                  <a:srgbClr val="000000"/>
                </a:solidFill>
                <a:effectLst/>
                <a:highlight>
                  <a:srgbClr val="FFFEFA"/>
                </a:highlight>
                <a:latin typeface="Fira Sans" panose="020B0503050000020004" pitchFamily="34" charset="0"/>
              </a:rPr>
              <a:t>It is defined as the percentage of variability in the effect sizes that is not caused by sampling error. </a:t>
            </a:r>
            <a:r>
              <a:rPr lang="en-US" b="0" i="0" dirty="0">
                <a:solidFill>
                  <a:srgbClr val="000000"/>
                </a:solidFill>
                <a:effectLst/>
                <a:highlight>
                  <a:srgbClr val="FFFEFA"/>
                </a:highlight>
                <a:latin typeface="MJXc-TeX-math-I"/>
              </a:rPr>
              <a:t>I</a:t>
            </a:r>
            <a:r>
              <a:rPr lang="en-US" b="0" i="0" dirty="0">
                <a:solidFill>
                  <a:srgbClr val="000000"/>
                </a:solidFill>
                <a:effectLst/>
                <a:highlight>
                  <a:srgbClr val="FFFEFA"/>
                </a:highlight>
                <a:latin typeface="MJXc-TeX-main-R"/>
              </a:rPr>
              <a:t>2</a:t>
            </a:r>
            <a:r>
              <a:rPr lang="en-US" b="0" i="0" dirty="0">
                <a:solidFill>
                  <a:srgbClr val="000000"/>
                </a:solidFill>
                <a:effectLst/>
                <a:highlight>
                  <a:srgbClr val="FFFEFA"/>
                </a:highlight>
                <a:latin typeface="Fira Sans" panose="020B0503050000020004" pitchFamily="34" charset="0"/>
              </a:rPr>
              <a:t> draws on the assumption that </a:t>
            </a:r>
            <a:r>
              <a:rPr lang="en-US" b="0" i="0" dirty="0">
                <a:solidFill>
                  <a:srgbClr val="000000"/>
                </a:solidFill>
                <a:effectLst/>
                <a:highlight>
                  <a:srgbClr val="FFFEFA"/>
                </a:highlight>
                <a:latin typeface="MJXc-TeX-math-I"/>
              </a:rPr>
              <a:t>Q</a:t>
            </a:r>
            <a:r>
              <a:rPr lang="en-US" b="0" i="0" dirty="0">
                <a:solidFill>
                  <a:srgbClr val="000000"/>
                </a:solidFill>
                <a:effectLst/>
                <a:highlight>
                  <a:srgbClr val="FFFEFA"/>
                </a:highlight>
                <a:latin typeface="Fira Sans" panose="020B0503050000020004" pitchFamily="34" charset="0"/>
              </a:rPr>
              <a:t> follows a </a:t>
            </a:r>
            <a:r>
              <a:rPr lang="en-US" b="0" i="0" dirty="0">
                <a:solidFill>
                  <a:srgbClr val="000000"/>
                </a:solidFill>
                <a:effectLst/>
                <a:highlight>
                  <a:srgbClr val="FFFEFA"/>
                </a:highlight>
                <a:latin typeface="MJXc-TeX-math-I"/>
              </a:rPr>
              <a:t>χ</a:t>
            </a:r>
            <a:r>
              <a:rPr lang="en-US" b="0" i="0" dirty="0">
                <a:solidFill>
                  <a:srgbClr val="000000"/>
                </a:solidFill>
                <a:effectLst/>
                <a:highlight>
                  <a:srgbClr val="FFFEFA"/>
                </a:highlight>
                <a:latin typeface="MJXc-TeX-main-R"/>
              </a:rPr>
              <a:t>2</a:t>
            </a:r>
            <a:r>
              <a:rPr lang="en-US" b="0" i="0" dirty="0">
                <a:solidFill>
                  <a:srgbClr val="000000"/>
                </a:solidFill>
                <a:effectLst/>
                <a:highlight>
                  <a:srgbClr val="FFFEFA"/>
                </a:highlight>
                <a:latin typeface="Fira Sans" panose="020B0503050000020004" pitchFamily="34" charset="0"/>
              </a:rPr>
              <a:t> distribution with </a:t>
            </a:r>
            <a:r>
              <a:rPr lang="en-US" b="0" i="0" dirty="0">
                <a:solidFill>
                  <a:srgbClr val="000000"/>
                </a:solidFill>
                <a:effectLst/>
                <a:highlight>
                  <a:srgbClr val="FFFEFA"/>
                </a:highlight>
                <a:latin typeface="MJXc-TeX-math-I"/>
              </a:rPr>
              <a:t>K</a:t>
            </a:r>
            <a:r>
              <a:rPr lang="en-US" b="0" i="0" dirty="0">
                <a:solidFill>
                  <a:srgbClr val="000000"/>
                </a:solidFill>
                <a:effectLst/>
                <a:highlight>
                  <a:srgbClr val="FFFEFA"/>
                </a:highlight>
                <a:latin typeface="MJXc-TeX-main-R"/>
              </a:rPr>
              <a:t>−1</a:t>
            </a:r>
            <a:r>
              <a:rPr lang="en-US" b="0" i="0" dirty="0">
                <a:solidFill>
                  <a:srgbClr val="000000"/>
                </a:solidFill>
                <a:effectLst/>
                <a:highlight>
                  <a:srgbClr val="FFFEFA"/>
                </a:highlight>
                <a:latin typeface="Fira Sans" panose="020B0503050000020004" pitchFamily="34" charset="0"/>
              </a:rPr>
              <a:t> degrees of freedom under the null hypothesis of no heterogeneity.</a:t>
            </a:r>
          </a:p>
          <a:p>
            <a:endParaRPr lang="en-US" b="0" i="0" dirty="0">
              <a:solidFill>
                <a:srgbClr val="000000"/>
              </a:solidFill>
              <a:effectLst/>
              <a:highlight>
                <a:srgbClr val="FFFEFA"/>
              </a:highlight>
              <a:latin typeface="Fira Sans" panose="020B0503050000020004" pitchFamily="34" charset="0"/>
            </a:endParaRPr>
          </a:p>
          <a:p>
            <a:r>
              <a:rPr lang="en-US" b="0" i="0" dirty="0">
                <a:solidFill>
                  <a:srgbClr val="000000"/>
                </a:solidFill>
                <a:effectLst/>
                <a:highlight>
                  <a:srgbClr val="FFFEFA"/>
                </a:highlight>
                <a:latin typeface="Fira Sans" panose="020B0503050000020004" pitchFamily="34" charset="0"/>
              </a:rPr>
              <a:t>The </a:t>
            </a:r>
            <a:r>
              <a:rPr lang="en-US" b="0" i="0" dirty="0">
                <a:solidFill>
                  <a:srgbClr val="000000"/>
                </a:solidFill>
                <a:effectLst/>
                <a:highlight>
                  <a:srgbClr val="FFFEFA"/>
                </a:highlight>
                <a:latin typeface="MJXc-TeX-math-I"/>
              </a:rPr>
              <a:t>H</a:t>
            </a:r>
            <a:r>
              <a:rPr lang="en-US" b="0" i="0" dirty="0">
                <a:solidFill>
                  <a:srgbClr val="000000"/>
                </a:solidFill>
                <a:effectLst/>
                <a:highlight>
                  <a:srgbClr val="FFFEFA"/>
                </a:highlight>
                <a:latin typeface="MJXc-TeX-main-R"/>
              </a:rPr>
              <a:t>2</a:t>
            </a:r>
            <a:r>
              <a:rPr lang="en-US" b="0" i="0" dirty="0">
                <a:solidFill>
                  <a:srgbClr val="000000"/>
                </a:solidFill>
                <a:effectLst/>
                <a:highlight>
                  <a:srgbClr val="FFFEFA"/>
                </a:highlight>
                <a:latin typeface="Fira Sans" panose="020B0503050000020004" pitchFamily="34" charset="0"/>
              </a:rPr>
              <a:t> statistic (</a:t>
            </a:r>
            <a:r>
              <a:rPr lang="en-US" b="0" i="0" u="none" strike="noStrike" dirty="0">
                <a:solidFill>
                  <a:srgbClr val="000000"/>
                </a:solidFill>
                <a:effectLst/>
                <a:highlight>
                  <a:srgbClr val="FFFEFA"/>
                </a:highlight>
                <a:latin typeface="Fira Sans" panose="020B0503050000020004" pitchFamily="34" charset="0"/>
                <a:hlinkClick r:id="rId3"/>
              </a:rPr>
              <a:t>J. P. Higgins and Thompson 2002</a:t>
            </a:r>
            <a:r>
              <a:rPr lang="en-US" b="0" i="0" dirty="0">
                <a:solidFill>
                  <a:srgbClr val="000000"/>
                </a:solidFill>
                <a:effectLst/>
                <a:highlight>
                  <a:srgbClr val="FFFEFA"/>
                </a:highlight>
                <a:latin typeface="Fira Sans" panose="020B0503050000020004" pitchFamily="34" charset="0"/>
              </a:rPr>
              <a:t>) is also derived from Cochran’s </a:t>
            </a:r>
            <a:r>
              <a:rPr lang="en-US" b="0" i="0" dirty="0">
                <a:solidFill>
                  <a:srgbClr val="000000"/>
                </a:solidFill>
                <a:effectLst/>
                <a:highlight>
                  <a:srgbClr val="FFFEFA"/>
                </a:highlight>
                <a:latin typeface="MJXc-TeX-math-I"/>
              </a:rPr>
              <a:t>Q</a:t>
            </a:r>
            <a:r>
              <a:rPr lang="en-US" b="0" i="0" dirty="0">
                <a:solidFill>
                  <a:srgbClr val="000000"/>
                </a:solidFill>
                <a:effectLst/>
                <a:highlight>
                  <a:srgbClr val="FFFEFA"/>
                </a:highlight>
                <a:latin typeface="Fira Sans" panose="020B0503050000020004" pitchFamily="34" charset="0"/>
              </a:rPr>
              <a:t>, and similar to </a:t>
            </a:r>
            <a:r>
              <a:rPr lang="en-US" b="0" i="0" dirty="0">
                <a:solidFill>
                  <a:srgbClr val="000000"/>
                </a:solidFill>
                <a:effectLst/>
                <a:highlight>
                  <a:srgbClr val="FFFEFA"/>
                </a:highlight>
                <a:latin typeface="MJXc-TeX-math-I"/>
              </a:rPr>
              <a:t>I</a:t>
            </a:r>
            <a:r>
              <a:rPr lang="en-US" b="0" i="0" dirty="0">
                <a:solidFill>
                  <a:srgbClr val="000000"/>
                </a:solidFill>
                <a:effectLst/>
                <a:highlight>
                  <a:srgbClr val="FFFEFA"/>
                </a:highlight>
                <a:latin typeface="MJXc-TeX-main-R"/>
              </a:rPr>
              <a:t>2</a:t>
            </a:r>
            <a:r>
              <a:rPr lang="en-US" b="0" i="0" dirty="0">
                <a:solidFill>
                  <a:srgbClr val="000000"/>
                </a:solidFill>
                <a:effectLst/>
                <a:highlight>
                  <a:srgbClr val="FFFEFA"/>
                </a:highlight>
                <a:latin typeface="Fira Sans" panose="020B0503050000020004" pitchFamily="34" charset="0"/>
              </a:rPr>
              <a:t>. It describes the ratio of the observed variation, measured by </a:t>
            </a:r>
            <a:r>
              <a:rPr lang="en-US" b="0" i="0" dirty="0">
                <a:solidFill>
                  <a:srgbClr val="000000"/>
                </a:solidFill>
                <a:effectLst/>
                <a:highlight>
                  <a:srgbClr val="FFFEFA"/>
                </a:highlight>
                <a:latin typeface="MJXc-TeX-math-I"/>
              </a:rPr>
              <a:t>Q</a:t>
            </a:r>
            <a:r>
              <a:rPr lang="en-US" b="0" i="0" dirty="0">
                <a:solidFill>
                  <a:srgbClr val="000000"/>
                </a:solidFill>
                <a:effectLst/>
                <a:highlight>
                  <a:srgbClr val="FFFEFA"/>
                </a:highlight>
                <a:latin typeface="Fira Sans" panose="020B0503050000020004" pitchFamily="34" charset="0"/>
              </a:rPr>
              <a:t>, and the expected variance due to sampling error:</a:t>
            </a:r>
            <a:endParaRPr lang="en-CA" dirty="0"/>
          </a:p>
        </p:txBody>
      </p:sp>
    </p:spTree>
    <p:extLst>
      <p:ext uri="{BB962C8B-B14F-4D97-AF65-F5344CB8AC3E}">
        <p14:creationId xmlns:p14="http://schemas.microsoft.com/office/powerpoint/2010/main" val="1184727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2a4e16dee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2a4e16dee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2a4e16dee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2a4e16dee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56043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b="0" i="0" dirty="0">
                <a:solidFill>
                  <a:srgbClr val="000000"/>
                </a:solidFill>
                <a:effectLst/>
                <a:highlight>
                  <a:srgbClr val="EBF5FA"/>
                </a:highlight>
                <a:latin typeface="ProximaVara-Roman"/>
              </a:rPr>
              <a:t>The "Omnibus test of Model Coefficients" shows a statistic of 3449.138 with 1 degree of freedom and a very low p-value (less than 0.001), indicating strong evidence against the null hypothesis. It means that model coefficients are not equal to zero. In other words, there is true effect size.</a:t>
            </a:r>
          </a:p>
          <a:p>
            <a:pPr algn="l">
              <a:buFont typeface="Arial" panose="020B0604020202020204" pitchFamily="34" charset="0"/>
              <a:buChar char="•"/>
            </a:pPr>
            <a:endParaRPr lang="en-US" b="0" i="0" dirty="0">
              <a:solidFill>
                <a:srgbClr val="000000"/>
              </a:solidFill>
              <a:effectLst/>
              <a:highlight>
                <a:srgbClr val="EBF5FA"/>
              </a:highlight>
              <a:latin typeface="ProximaVara-Roman"/>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b="0" i="0" dirty="0">
                <a:solidFill>
                  <a:srgbClr val="000000"/>
                </a:solidFill>
                <a:effectLst/>
                <a:highlight>
                  <a:srgbClr val="EBF5FA"/>
                </a:highlight>
                <a:latin typeface="ProximaVara-Roman"/>
              </a:rPr>
              <a:t>The "Test of Residual Heterogeneity" has a statistic of 35.216 with 11 degrees of freedom and a p-value less than 0.001, suggesting significant variability that is not accounted for by the model. This means that heterogeneity is statistically significant.</a:t>
            </a:r>
          </a:p>
          <a:p>
            <a:pPr algn="l">
              <a:buFont typeface="Arial" panose="020B0604020202020204" pitchFamily="34" charset="0"/>
              <a:buChar char="•"/>
            </a:pPr>
            <a:endParaRPr lang="en-US" b="0" i="0" dirty="0">
              <a:solidFill>
                <a:srgbClr val="000000"/>
              </a:solidFill>
              <a:effectLst/>
              <a:highlight>
                <a:srgbClr val="EBF5FA"/>
              </a:highlight>
              <a:latin typeface="ProximaVara-Roman"/>
            </a:endParaRPr>
          </a:p>
          <a:p>
            <a:endParaRPr lang="en-CA" dirty="0"/>
          </a:p>
        </p:txBody>
      </p:sp>
      <p:sp>
        <p:nvSpPr>
          <p:cNvPr id="4" name="Slide Number Placeholder 3"/>
          <p:cNvSpPr>
            <a:spLocks noGrp="1"/>
          </p:cNvSpPr>
          <p:nvPr>
            <p:ph type="sldNum" sz="quarter" idx="5"/>
          </p:nvPr>
        </p:nvSpPr>
        <p:spPr/>
        <p:txBody>
          <a:bodyPr/>
          <a:lstStyle/>
          <a:p>
            <a:fld id="{D398E1AB-9980-4D53-9055-86DB313B161C}" type="slidenum">
              <a:rPr lang="en-CA" smtClean="0"/>
              <a:t>22</a:t>
            </a:fld>
            <a:endParaRPr lang="en-CA"/>
          </a:p>
        </p:txBody>
      </p:sp>
    </p:spTree>
    <p:extLst>
      <p:ext uri="{BB962C8B-B14F-4D97-AF65-F5344CB8AC3E}">
        <p14:creationId xmlns:p14="http://schemas.microsoft.com/office/powerpoint/2010/main" val="2250726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en-US" b="0" i="0" dirty="0">
              <a:solidFill>
                <a:srgbClr val="000000"/>
              </a:solidFill>
              <a:effectLst/>
              <a:highlight>
                <a:srgbClr val="EBF5FA"/>
              </a:highlight>
              <a:latin typeface="ProximaVara-Roman"/>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l-GR" b="1" i="0" dirty="0">
                <a:effectLst/>
                <a:highlight>
                  <a:srgbClr val="EBF5FA"/>
                </a:highlight>
                <a:latin typeface="KaTeX_Main"/>
              </a:rPr>
              <a:t>𝜏</a:t>
            </a:r>
            <a:r>
              <a:rPr lang="en-CA" b="1" i="0" dirty="0">
                <a:effectLst/>
                <a:highlight>
                  <a:srgbClr val="EBF5FA"/>
                </a:highlight>
                <a:latin typeface="KaTeX_Main"/>
              </a:rPr>
              <a:t>^</a:t>
            </a:r>
            <a:r>
              <a:rPr lang="el-GR" b="1" i="0" dirty="0">
                <a:effectLst/>
                <a:highlight>
                  <a:srgbClr val="EBF5FA"/>
                </a:highlight>
                <a:latin typeface="KaTeX_Main"/>
              </a:rPr>
              <a:t>2</a:t>
            </a:r>
            <a:r>
              <a:rPr lang="en-CA" b="0" i="0" dirty="0">
                <a:effectLst/>
                <a:highlight>
                  <a:srgbClr val="EBF5FA"/>
                </a:highlight>
                <a:latin typeface="KaTeX_Math"/>
              </a:rPr>
              <a:t>: </a:t>
            </a:r>
            <a:r>
              <a:rPr lang="en-US" b="0" i="0" dirty="0">
                <a:solidFill>
                  <a:srgbClr val="000000"/>
                </a:solidFill>
                <a:effectLst/>
                <a:highlight>
                  <a:srgbClr val="EBF5FA"/>
                </a:highlight>
                <a:latin typeface="ProximaVara-Roman"/>
              </a:rPr>
              <a:t>This represents the between-study variance in the data, with an estimated value of 0.002.</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l-GR" b="1" i="0" dirty="0">
                <a:effectLst/>
                <a:highlight>
                  <a:srgbClr val="EBF5FA"/>
                </a:highlight>
                <a:latin typeface="KaTeX_Main"/>
              </a:rPr>
              <a:t>𝜏</a:t>
            </a:r>
            <a:r>
              <a:rPr lang="en-CA" b="0" i="0" dirty="0">
                <a:effectLst/>
                <a:highlight>
                  <a:srgbClr val="EBF5FA"/>
                </a:highlight>
                <a:latin typeface="KaTeX_Main"/>
              </a:rPr>
              <a:t>: </a:t>
            </a:r>
            <a:r>
              <a:rPr lang="en-US" b="0" i="0" dirty="0">
                <a:solidFill>
                  <a:srgbClr val="000000"/>
                </a:solidFill>
                <a:effectLst/>
                <a:highlight>
                  <a:srgbClr val="EBF5FA"/>
                </a:highlight>
                <a:latin typeface="ProximaVara-Roman"/>
              </a:rPr>
              <a:t>This is the square root of </a:t>
            </a:r>
            <a:r>
              <a:rPr lang="en-US" b="0" i="0" dirty="0">
                <a:solidFill>
                  <a:srgbClr val="000000"/>
                </a:solidFill>
                <a:effectLst/>
                <a:highlight>
                  <a:srgbClr val="EBF5FA"/>
                </a:highlight>
                <a:latin typeface="KaTeX_Main"/>
              </a:rPr>
              <a:t>𝜏^2</a:t>
            </a:r>
            <a:r>
              <a:rPr lang="en-US" b="0" i="0" dirty="0">
                <a:solidFill>
                  <a:srgbClr val="000000"/>
                </a:solidFill>
                <a:effectLst/>
                <a:highlight>
                  <a:srgbClr val="EBF5FA"/>
                </a:highlight>
                <a:latin typeface="ProximaVara-Roman"/>
              </a:rPr>
              <a:t>, indicating the standard deviation of the true effects across studies, with a value of 0.043.</a:t>
            </a:r>
          </a:p>
          <a:p>
            <a:pPr marL="742950" lvl="1" indent="-285750" algn="l">
              <a:buFont typeface="Arial" panose="020B0604020202020204" pitchFamily="34" charset="0"/>
              <a:buChar char="•"/>
            </a:pPr>
            <a:r>
              <a:rPr lang="en-US" b="1" i="0" dirty="0">
                <a:solidFill>
                  <a:srgbClr val="000000"/>
                </a:solidFill>
                <a:effectLst/>
                <a:highlight>
                  <a:srgbClr val="EBF5FA"/>
                </a:highlight>
                <a:latin typeface="ProximaVara-Roman"/>
              </a:rPr>
              <a:t>I^2 </a:t>
            </a:r>
            <a:r>
              <a:rPr lang="en-US" b="0" i="0" dirty="0">
                <a:solidFill>
                  <a:srgbClr val="000000"/>
                </a:solidFill>
                <a:effectLst/>
                <a:highlight>
                  <a:srgbClr val="EBF5FA"/>
                </a:highlight>
                <a:latin typeface="ProximaVara-Roman"/>
              </a:rPr>
              <a:t>(%): This statistic measures the percentage of total variation across studies that is due to heterogeneity rather than chance. Here, it is calculated to be 71.751%, indicating high heterogeneity.</a:t>
            </a:r>
          </a:p>
          <a:p>
            <a:pPr marL="742950" lvl="1" indent="-285750" algn="l">
              <a:buFont typeface="Arial" panose="020B0604020202020204" pitchFamily="34" charset="0"/>
              <a:buChar char="•"/>
            </a:pPr>
            <a:r>
              <a:rPr lang="en-US" b="1" i="0" dirty="0">
                <a:solidFill>
                  <a:srgbClr val="000000"/>
                </a:solidFill>
                <a:effectLst/>
                <a:highlight>
                  <a:srgbClr val="EBF5FA"/>
                </a:highlight>
                <a:latin typeface="KaTeX_Main"/>
              </a:rPr>
              <a:t>𝐻^2</a:t>
            </a:r>
            <a:r>
              <a:rPr lang="en-US" b="0" i="0" dirty="0">
                <a:solidFill>
                  <a:srgbClr val="000000"/>
                </a:solidFill>
                <a:effectLst/>
                <a:highlight>
                  <a:srgbClr val="EBF5FA"/>
                </a:highlight>
                <a:latin typeface="ProximaVara-Roman"/>
              </a:rPr>
              <a:t>: This is the ratio of the total amount of heterogeneity to the amount expected due to sampling error alone, with a value of 3.54.</a:t>
            </a:r>
          </a:p>
          <a:p>
            <a:pPr marL="742950" lvl="1" indent="-285750" algn="l">
              <a:buFont typeface="Arial" panose="020B0604020202020204" pitchFamily="34" charset="0"/>
              <a:buChar char="•"/>
            </a:pPr>
            <a:endParaRPr lang="en-US" b="0" i="0" dirty="0">
              <a:solidFill>
                <a:srgbClr val="000000"/>
              </a:solidFill>
              <a:effectLst/>
              <a:highlight>
                <a:srgbClr val="EBF5FA"/>
              </a:highlight>
              <a:latin typeface="ProximaVara-Roman"/>
            </a:endParaRPr>
          </a:p>
          <a:p>
            <a:br>
              <a:rPr lang="en-US" b="1" i="0" dirty="0">
                <a:solidFill>
                  <a:srgbClr val="000000"/>
                </a:solidFill>
                <a:effectLst/>
                <a:highlight>
                  <a:srgbClr val="EBF5FA"/>
                </a:highlight>
                <a:latin typeface="KaTeX_Main"/>
              </a:rPr>
            </a:br>
            <a:endParaRPr lang="en-CA" dirty="0"/>
          </a:p>
          <a:p>
            <a:endParaRPr lang="en-CA" dirty="0"/>
          </a:p>
        </p:txBody>
      </p:sp>
      <p:sp>
        <p:nvSpPr>
          <p:cNvPr id="4" name="Slide Number Placeholder 3"/>
          <p:cNvSpPr>
            <a:spLocks noGrp="1"/>
          </p:cNvSpPr>
          <p:nvPr>
            <p:ph type="sldNum" sz="quarter" idx="5"/>
          </p:nvPr>
        </p:nvSpPr>
        <p:spPr/>
        <p:txBody>
          <a:bodyPr/>
          <a:lstStyle/>
          <a:p>
            <a:fld id="{D398E1AB-9980-4D53-9055-86DB313B161C}" type="slidenum">
              <a:rPr lang="en-CA" smtClean="0"/>
              <a:t>23</a:t>
            </a:fld>
            <a:endParaRPr lang="en-CA"/>
          </a:p>
        </p:txBody>
      </p:sp>
    </p:spTree>
    <p:extLst>
      <p:ext uri="{BB962C8B-B14F-4D97-AF65-F5344CB8AC3E}">
        <p14:creationId xmlns:p14="http://schemas.microsoft.com/office/powerpoint/2010/main" val="21470160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2a4e16dee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2a4e16dee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4507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a4e16dee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2a4e16dee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spcBef>
                <a:spcPts val="1200"/>
              </a:spcBef>
            </a:pPr>
            <a:r>
              <a:rPr lang="en-US" dirty="0">
                <a:solidFill>
                  <a:schemeClr val="tx1"/>
                </a:solidFill>
              </a:rPr>
              <a:t>Business Context:  Since the business environment is highly competitive, companies leverage data-driven strategies to stay competitive, focusing on customer retention alongside acquisition.</a:t>
            </a:r>
          </a:p>
          <a:p>
            <a:pPr>
              <a:spcBef>
                <a:spcPts val="1200"/>
              </a:spcBef>
            </a:pPr>
            <a:r>
              <a:rPr lang="en-US" dirty="0">
                <a:solidFill>
                  <a:schemeClr val="tx1"/>
                </a:solidFill>
              </a:rPr>
              <a:t>Variability in Model Outcomes: Existing studies show substantial differences in churn prediction results due to various factors like dataset characteristics and industry specifics.</a:t>
            </a:r>
          </a:p>
          <a:p>
            <a:pPr>
              <a:spcBef>
                <a:spcPts val="1200"/>
              </a:spcBef>
            </a:pPr>
            <a:r>
              <a:rPr lang="en-US" dirty="0">
                <a:solidFill>
                  <a:schemeClr val="tx1"/>
                </a:solidFill>
              </a:rPr>
              <a:t>Need for Comprehensive Analysis: Utilizing diverse ML techniques and public datasets to evaluate model performance across industries. </a:t>
            </a:r>
          </a:p>
          <a:p>
            <a:pPr>
              <a:spcBef>
                <a:spcPts val="1200"/>
              </a:spcBef>
            </a:pPr>
            <a:r>
              <a:rPr lang="en-US" dirty="0">
                <a:solidFill>
                  <a:schemeClr val="tx1"/>
                </a:solidFill>
              </a:rPr>
              <a:t>Research Goal: Employ an Individual Participant Data Meta-Analysis (IPD-MA) to address inconsistencies and enhance the understanding of model performance across different contexts.</a:t>
            </a:r>
          </a:p>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highlight>
                  <a:srgbClr val="EBF5FA"/>
                </a:highlight>
                <a:latin typeface="ProximaVara-Roman"/>
              </a:rPr>
              <a:t>The "Omnibus test of Model Coefficients" shows a statistic of 1113.883 with 1 degree of freedom and a very low p-value (less than 0.001), indicating strong evidence against the null hypothesis. It means that model coefficients are not equal to zero. In other words, there is true effect size.</a:t>
            </a:r>
          </a:p>
          <a:p>
            <a:pPr algn="l">
              <a:buFont typeface="Arial" panose="020B0604020202020204" pitchFamily="34" charset="0"/>
              <a:buChar char="•"/>
            </a:pPr>
            <a:endParaRPr lang="en-US" b="0" i="0" dirty="0">
              <a:solidFill>
                <a:srgbClr val="000000"/>
              </a:solidFill>
              <a:effectLst/>
              <a:highlight>
                <a:srgbClr val="EBF5FA"/>
              </a:highlight>
              <a:latin typeface="ProximaVara-Roman"/>
            </a:endParaRPr>
          </a:p>
          <a:p>
            <a:pPr algn="l">
              <a:buFont typeface="Arial" panose="020B0604020202020204" pitchFamily="34" charset="0"/>
              <a:buChar char="•"/>
            </a:pPr>
            <a:r>
              <a:rPr lang="en-US" b="0" i="0" dirty="0">
                <a:solidFill>
                  <a:srgbClr val="000000"/>
                </a:solidFill>
                <a:effectLst/>
                <a:highlight>
                  <a:srgbClr val="EBF5FA"/>
                </a:highlight>
                <a:latin typeface="ProximaVara-Roman"/>
              </a:rPr>
              <a:t>The "Test of Residual Heterogeneity" has a statistic of 408.464 with 10 degrees of freedom and a p-value less than 0.001, suggesting significant variability that is not accounted for by the model. This means that heterogeneity is statistically significant.</a:t>
            </a:r>
          </a:p>
          <a:p>
            <a:endParaRPr lang="en-CA" dirty="0"/>
          </a:p>
          <a:p>
            <a:endParaRPr lang="en-CA" dirty="0"/>
          </a:p>
        </p:txBody>
      </p:sp>
      <p:sp>
        <p:nvSpPr>
          <p:cNvPr id="4" name="Slide Number Placeholder 3"/>
          <p:cNvSpPr>
            <a:spLocks noGrp="1"/>
          </p:cNvSpPr>
          <p:nvPr>
            <p:ph type="sldNum" sz="quarter" idx="5"/>
          </p:nvPr>
        </p:nvSpPr>
        <p:spPr/>
        <p:txBody>
          <a:bodyPr/>
          <a:lstStyle/>
          <a:p>
            <a:fld id="{D398E1AB-9980-4D53-9055-86DB313B161C}" type="slidenum">
              <a:rPr lang="en-CA" smtClean="0"/>
              <a:t>25</a:t>
            </a:fld>
            <a:endParaRPr lang="en-CA"/>
          </a:p>
        </p:txBody>
      </p:sp>
    </p:spTree>
    <p:extLst>
      <p:ext uri="{BB962C8B-B14F-4D97-AF65-F5344CB8AC3E}">
        <p14:creationId xmlns:p14="http://schemas.microsoft.com/office/powerpoint/2010/main" val="27385339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en-US" b="0" i="0" dirty="0">
              <a:solidFill>
                <a:srgbClr val="000000"/>
              </a:solidFill>
              <a:effectLst/>
              <a:highlight>
                <a:srgbClr val="EBF5FA"/>
              </a:highlight>
              <a:latin typeface="ProximaVara-Roman"/>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l-GR" b="1" i="0" dirty="0">
                <a:effectLst/>
                <a:highlight>
                  <a:srgbClr val="EBF5FA"/>
                </a:highlight>
                <a:latin typeface="KaTeX_Main"/>
              </a:rPr>
              <a:t>𝜏</a:t>
            </a:r>
            <a:r>
              <a:rPr lang="en-CA" b="1" i="0" dirty="0">
                <a:effectLst/>
                <a:highlight>
                  <a:srgbClr val="EBF5FA"/>
                </a:highlight>
                <a:latin typeface="KaTeX_Main"/>
              </a:rPr>
              <a:t>^</a:t>
            </a:r>
            <a:r>
              <a:rPr lang="el-GR" b="1" i="0" dirty="0">
                <a:effectLst/>
                <a:highlight>
                  <a:srgbClr val="EBF5FA"/>
                </a:highlight>
                <a:latin typeface="KaTeX_Main"/>
              </a:rPr>
              <a:t>2</a:t>
            </a:r>
            <a:r>
              <a:rPr lang="en-CA" b="0" i="0" dirty="0">
                <a:effectLst/>
                <a:highlight>
                  <a:srgbClr val="EBF5FA"/>
                </a:highlight>
                <a:latin typeface="KaTeX_Math"/>
              </a:rPr>
              <a:t>: </a:t>
            </a:r>
            <a:r>
              <a:rPr lang="en-US" b="0" i="0" dirty="0">
                <a:solidFill>
                  <a:srgbClr val="000000"/>
                </a:solidFill>
                <a:effectLst/>
                <a:highlight>
                  <a:srgbClr val="EBF5FA"/>
                </a:highlight>
                <a:latin typeface="ProximaVara-Roman"/>
              </a:rPr>
              <a:t>This represents the between-study variance in the data, with an estimated value of 0.007.</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l-GR" b="1" i="0" dirty="0">
                <a:effectLst/>
                <a:highlight>
                  <a:srgbClr val="EBF5FA"/>
                </a:highlight>
                <a:latin typeface="KaTeX_Main"/>
              </a:rPr>
              <a:t>𝜏</a:t>
            </a:r>
            <a:r>
              <a:rPr lang="en-CA" b="0" i="0" dirty="0">
                <a:effectLst/>
                <a:highlight>
                  <a:srgbClr val="EBF5FA"/>
                </a:highlight>
                <a:latin typeface="KaTeX_Main"/>
              </a:rPr>
              <a:t>: </a:t>
            </a:r>
            <a:r>
              <a:rPr lang="en-US" b="0" i="0" dirty="0">
                <a:solidFill>
                  <a:srgbClr val="000000"/>
                </a:solidFill>
                <a:effectLst/>
                <a:highlight>
                  <a:srgbClr val="EBF5FA"/>
                </a:highlight>
                <a:latin typeface="ProximaVara-Roman"/>
              </a:rPr>
              <a:t>This is the square root of </a:t>
            </a:r>
            <a:r>
              <a:rPr lang="en-US" b="0" i="0" dirty="0">
                <a:solidFill>
                  <a:srgbClr val="000000"/>
                </a:solidFill>
                <a:effectLst/>
                <a:highlight>
                  <a:srgbClr val="EBF5FA"/>
                </a:highlight>
                <a:latin typeface="KaTeX_Main"/>
              </a:rPr>
              <a:t>𝜏^2</a:t>
            </a:r>
            <a:r>
              <a:rPr lang="en-US" b="0" i="0" dirty="0">
                <a:solidFill>
                  <a:srgbClr val="000000"/>
                </a:solidFill>
                <a:effectLst/>
                <a:highlight>
                  <a:srgbClr val="EBF5FA"/>
                </a:highlight>
                <a:latin typeface="ProximaVara-Roman"/>
              </a:rPr>
              <a:t>, indicating the standard deviation of the true effects across studies, with a value of 0.083.</a:t>
            </a:r>
          </a:p>
          <a:p>
            <a:pPr marL="742950" lvl="1" indent="-285750" algn="l">
              <a:buFont typeface="Arial" panose="020B0604020202020204" pitchFamily="34" charset="0"/>
              <a:buChar char="•"/>
            </a:pPr>
            <a:r>
              <a:rPr lang="en-US" b="1" i="0" dirty="0">
                <a:solidFill>
                  <a:srgbClr val="000000"/>
                </a:solidFill>
                <a:effectLst/>
                <a:highlight>
                  <a:srgbClr val="EBF5FA"/>
                </a:highlight>
                <a:latin typeface="ProximaVara-Roman"/>
              </a:rPr>
              <a:t>I^2 </a:t>
            </a:r>
            <a:r>
              <a:rPr lang="en-US" b="0" i="0" dirty="0">
                <a:solidFill>
                  <a:srgbClr val="000000"/>
                </a:solidFill>
                <a:effectLst/>
                <a:highlight>
                  <a:srgbClr val="EBF5FA"/>
                </a:highlight>
                <a:latin typeface="ProximaVara-Roman"/>
              </a:rPr>
              <a:t>(%): This statistic measures the percentage of total variation across studies that is due to heterogeneity rather than chance. Here, it is calculated to be 96.328%, indicating high heterogeneity.</a:t>
            </a:r>
          </a:p>
          <a:p>
            <a:pPr marL="742950" lvl="1" indent="-285750" algn="l">
              <a:buFont typeface="Arial" panose="020B0604020202020204" pitchFamily="34" charset="0"/>
              <a:buChar char="•"/>
            </a:pPr>
            <a:r>
              <a:rPr lang="en-US" b="1" i="0" dirty="0">
                <a:solidFill>
                  <a:srgbClr val="000000"/>
                </a:solidFill>
                <a:effectLst/>
                <a:highlight>
                  <a:srgbClr val="EBF5FA"/>
                </a:highlight>
                <a:latin typeface="KaTeX_Main"/>
              </a:rPr>
              <a:t>𝐻^2</a:t>
            </a:r>
            <a:r>
              <a:rPr lang="en-US" b="0" i="0" dirty="0">
                <a:solidFill>
                  <a:srgbClr val="000000"/>
                </a:solidFill>
                <a:effectLst/>
                <a:highlight>
                  <a:srgbClr val="EBF5FA"/>
                </a:highlight>
                <a:latin typeface="ProximaVara-Roman"/>
              </a:rPr>
              <a:t>: This is the ratio of the total amount of heterogeneity to the amount expected due to sampling error alone, with a value of 27.231.</a:t>
            </a:r>
          </a:p>
          <a:p>
            <a:pPr marL="742950" lvl="1" indent="-285750" algn="l">
              <a:buFont typeface="Arial" panose="020B0604020202020204" pitchFamily="34" charset="0"/>
              <a:buChar char="•"/>
            </a:pPr>
            <a:endParaRPr lang="en-US" b="0" i="0" dirty="0">
              <a:solidFill>
                <a:srgbClr val="000000"/>
              </a:solidFill>
              <a:effectLst/>
              <a:highlight>
                <a:srgbClr val="EBF5FA"/>
              </a:highlight>
              <a:latin typeface="ProximaVara-Roman"/>
            </a:endParaRPr>
          </a:p>
          <a:p>
            <a:br>
              <a:rPr lang="en-US" b="1" i="0" dirty="0">
                <a:solidFill>
                  <a:srgbClr val="000000"/>
                </a:solidFill>
                <a:effectLst/>
                <a:highlight>
                  <a:srgbClr val="EBF5FA"/>
                </a:highlight>
                <a:latin typeface="KaTeX_Main"/>
              </a:rPr>
            </a:br>
            <a:endParaRPr lang="en-CA" dirty="0"/>
          </a:p>
        </p:txBody>
      </p:sp>
      <p:sp>
        <p:nvSpPr>
          <p:cNvPr id="4" name="Slide Number Placeholder 3"/>
          <p:cNvSpPr>
            <a:spLocks noGrp="1"/>
          </p:cNvSpPr>
          <p:nvPr>
            <p:ph type="sldNum" sz="quarter" idx="5"/>
          </p:nvPr>
        </p:nvSpPr>
        <p:spPr/>
        <p:txBody>
          <a:bodyPr/>
          <a:lstStyle/>
          <a:p>
            <a:fld id="{D398E1AB-9980-4D53-9055-86DB313B161C}" type="slidenum">
              <a:rPr lang="en-CA" smtClean="0"/>
              <a:t>26</a:t>
            </a:fld>
            <a:endParaRPr lang="en-CA"/>
          </a:p>
        </p:txBody>
      </p:sp>
    </p:spTree>
    <p:extLst>
      <p:ext uri="{BB962C8B-B14F-4D97-AF65-F5344CB8AC3E}">
        <p14:creationId xmlns:p14="http://schemas.microsoft.com/office/powerpoint/2010/main" val="2844472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2a4e16dee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2a4e16dee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78343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2a4e16dee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2a4e16dee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14351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2a4e16dee9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2a4e16dee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27698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2a4e16dee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2a4e16dee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9517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222222"/>
                </a:solidFill>
                <a:effectLst/>
                <a:highlight>
                  <a:srgbClr val="FFFFFF"/>
                </a:highlight>
                <a:latin typeface="Merriweather" panose="020F0502020204030204" pitchFamily="2" charset="0"/>
              </a:rPr>
              <a:t>Rooted in the synthesis of the effectiveness of medical and psychological interventions in the 1970s (Glass </a:t>
            </a:r>
            <a:r>
              <a:rPr lang="en-US" b="0" i="0" dirty="0">
                <a:solidFill>
                  <a:srgbClr val="025E8D"/>
                </a:solidFill>
                <a:effectLst/>
                <a:highlight>
                  <a:srgbClr val="FFFFFF"/>
                </a:highlight>
                <a:latin typeface="Merriweather" panose="020F0502020204030204" pitchFamily="2" charset="0"/>
                <a:hlinkClick r:id="rId3" tooltip="Glass GV (2015) Meta-analysis at middle age: a personal history. Res Synth Methods 6(3):221–231"/>
              </a:rPr>
              <a:t>2015</a:t>
            </a:r>
            <a:r>
              <a:rPr lang="en-US" b="0" i="0" dirty="0">
                <a:solidFill>
                  <a:srgbClr val="222222"/>
                </a:solidFill>
                <a:effectLst/>
                <a:highlight>
                  <a:srgbClr val="FFFFFF"/>
                </a:highlight>
                <a:latin typeface="Merriweather" panose="020F0502020204030204" pitchFamily="2" charset="0"/>
              </a:rPr>
              <a:t>; </a:t>
            </a:r>
            <a:r>
              <a:rPr lang="en-US" b="0" i="0" dirty="0" err="1">
                <a:solidFill>
                  <a:srgbClr val="222222"/>
                </a:solidFill>
                <a:effectLst/>
                <a:highlight>
                  <a:srgbClr val="FFFFFF"/>
                </a:highlight>
                <a:latin typeface="Merriweather" panose="020F0502020204030204" pitchFamily="2" charset="0"/>
              </a:rPr>
              <a:t>Gurevitch</a:t>
            </a:r>
            <a:r>
              <a:rPr lang="en-US" b="0" i="0" dirty="0">
                <a:solidFill>
                  <a:srgbClr val="222222"/>
                </a:solidFill>
                <a:effectLst/>
                <a:highlight>
                  <a:srgbClr val="FFFFFF"/>
                </a:highlight>
                <a:latin typeface="Merriweather" panose="020F0502020204030204" pitchFamily="2" charset="0"/>
              </a:rPr>
              <a:t> et al. </a:t>
            </a:r>
            <a:r>
              <a:rPr lang="en-US" b="0" i="0" dirty="0">
                <a:solidFill>
                  <a:srgbClr val="025E8D"/>
                </a:solidFill>
                <a:effectLst/>
                <a:highlight>
                  <a:srgbClr val="FFFFFF"/>
                </a:highlight>
                <a:latin typeface="Merriweather" panose="020F0502020204030204" pitchFamily="2" charset="0"/>
                <a:hlinkClick r:id="rId4" tooltip="Gurevitch J, Koricheva J, Nakagawa S, Stewart G (2018) Meta-analysis and the science of research synthesis. Nature 555(7695):175–182"/>
              </a:rPr>
              <a:t>2018</a:t>
            </a:r>
            <a:r>
              <a:rPr lang="en-US" b="0" i="0" dirty="0">
                <a:solidFill>
                  <a:srgbClr val="222222"/>
                </a:solidFill>
                <a:effectLst/>
                <a:highlight>
                  <a:srgbClr val="FFFFFF"/>
                </a:highlight>
                <a:latin typeface="Merriweather" panose="020F0502020204030204" pitchFamily="2" charset="0"/>
              </a:rPr>
              <a:t>), meta-analysis is nowadays also an established method in management research and related fields.</a:t>
            </a:r>
          </a:p>
          <a:p>
            <a:pPr algn="l"/>
            <a:r>
              <a:rPr lang="en-US" b="0" i="0" dirty="0">
                <a:solidFill>
                  <a:srgbClr val="222222"/>
                </a:solidFill>
                <a:effectLst/>
                <a:highlight>
                  <a:srgbClr val="FFFFFF"/>
                </a:highlight>
                <a:latin typeface="Merriweather" panose="020F0502020204030204" pitchFamily="2" charset="0"/>
              </a:rPr>
              <a:t>The increasing importance of meta-analysis in management research has resulted in the publication of guidelines in recent years that discuss the merits and best practices in various fields, such as general management (Bergh et al. </a:t>
            </a:r>
            <a:r>
              <a:rPr lang="en-US" b="0" i="0" dirty="0">
                <a:solidFill>
                  <a:srgbClr val="025E8D"/>
                </a:solidFill>
                <a:effectLst/>
                <a:highlight>
                  <a:srgbClr val="FFFFFF"/>
                </a:highlight>
                <a:latin typeface="Merriweather" panose="020F0502020204030204" pitchFamily="2" charset="0"/>
                <a:hlinkClick r:id="rId5" tooltip="Bergh DD, Aguinis H, Heavey C, Ketchen DJ, Boyd BK, Su P, Lau CLL, Joo H (2016) Using meta-analytic structural equation modeling to advance strategic management research: Guidelines and an empirical illustration via the strategic leadership-performance relationship. Strateg Manag J 37(3):477–497"/>
              </a:rPr>
              <a:t>2016</a:t>
            </a:r>
            <a:r>
              <a:rPr lang="en-US" b="0" i="0" dirty="0">
                <a:solidFill>
                  <a:srgbClr val="222222"/>
                </a:solidFill>
                <a:effectLst/>
                <a:highlight>
                  <a:srgbClr val="FFFFFF"/>
                </a:highlight>
                <a:latin typeface="Merriweather" panose="020F0502020204030204" pitchFamily="2" charset="0"/>
              </a:rPr>
              <a:t>; Combs et al. </a:t>
            </a:r>
            <a:r>
              <a:rPr lang="en-US" b="0" i="0" dirty="0">
                <a:solidFill>
                  <a:srgbClr val="025E8D"/>
                </a:solidFill>
                <a:effectLst/>
                <a:highlight>
                  <a:srgbClr val="FFFFFF"/>
                </a:highlight>
                <a:latin typeface="Merriweather" panose="020F0502020204030204" pitchFamily="2" charset="0"/>
                <a:hlinkClick r:id="rId6" tooltip="Combs JG, Crook TR, Rauch A (2019) Meta-analytic research in management: contemporary approaches unresolved controversies and rising standards. J Manag Stud 56(1):1–18. &#10;                  https://doi.org/10.1111/joms.12427&#10;                  &#10;                "/>
              </a:rPr>
              <a:t>2019</a:t>
            </a:r>
            <a:r>
              <a:rPr lang="en-US" b="0" i="0" dirty="0">
                <a:solidFill>
                  <a:srgbClr val="222222"/>
                </a:solidFill>
                <a:effectLst/>
                <a:highlight>
                  <a:srgbClr val="FFFFFF"/>
                </a:highlight>
                <a:latin typeface="Merriweather" panose="020F0502020204030204" pitchFamily="2" charset="0"/>
              </a:rPr>
              <a:t>; Gonzalez-</a:t>
            </a:r>
            <a:r>
              <a:rPr lang="en-US" b="0" i="0" dirty="0" err="1">
                <a:solidFill>
                  <a:srgbClr val="222222"/>
                </a:solidFill>
                <a:effectLst/>
                <a:highlight>
                  <a:srgbClr val="FFFFFF"/>
                </a:highlight>
                <a:latin typeface="Merriweather" panose="020F0502020204030204" pitchFamily="2" charset="0"/>
              </a:rPr>
              <a:t>Mulé</a:t>
            </a:r>
            <a:r>
              <a:rPr lang="en-US" b="0" i="0" dirty="0">
                <a:solidFill>
                  <a:srgbClr val="222222"/>
                </a:solidFill>
                <a:effectLst/>
                <a:highlight>
                  <a:srgbClr val="FFFFFF"/>
                </a:highlight>
                <a:latin typeface="Merriweather" panose="020F0502020204030204" pitchFamily="2" charset="0"/>
              </a:rPr>
              <a:t> and </a:t>
            </a:r>
            <a:r>
              <a:rPr lang="en-US" b="0" i="0" dirty="0" err="1">
                <a:solidFill>
                  <a:srgbClr val="222222"/>
                </a:solidFill>
                <a:effectLst/>
                <a:highlight>
                  <a:srgbClr val="FFFFFF"/>
                </a:highlight>
                <a:latin typeface="Merriweather" panose="020F0502020204030204" pitchFamily="2" charset="0"/>
              </a:rPr>
              <a:t>Aguinis</a:t>
            </a:r>
            <a:r>
              <a:rPr lang="en-US" b="0" i="0" dirty="0">
                <a:solidFill>
                  <a:srgbClr val="222222"/>
                </a:solidFill>
                <a:effectLst/>
                <a:highlight>
                  <a:srgbClr val="FFFFFF"/>
                </a:highlight>
                <a:latin typeface="Merriweather" panose="020F0502020204030204" pitchFamily="2" charset="0"/>
              </a:rPr>
              <a:t> </a:t>
            </a:r>
            <a:r>
              <a:rPr lang="en-US" b="0" i="0" dirty="0">
                <a:solidFill>
                  <a:srgbClr val="025E8D"/>
                </a:solidFill>
                <a:effectLst/>
                <a:highlight>
                  <a:srgbClr val="FFFFFF"/>
                </a:highlight>
                <a:latin typeface="Merriweather" panose="020F0502020204030204" pitchFamily="2" charset="0"/>
                <a:hlinkClick r:id="rId7" tooltip="Gonzalez-Mulé E, Aguinis H (2018) Advancing theory by assessing boundary conditions with metaregression: a critical review and best-practice recommendations. J Manag 44(6):2246–2273"/>
              </a:rPr>
              <a:t>2018</a:t>
            </a:r>
            <a:r>
              <a:rPr lang="en-US" b="0" i="0" dirty="0">
                <a:solidFill>
                  <a:srgbClr val="222222"/>
                </a:solidFill>
                <a:effectLst/>
                <a:highlight>
                  <a:srgbClr val="FFFFFF"/>
                </a:highlight>
                <a:latin typeface="Merriweather" panose="020F0502020204030204" pitchFamily="2" charset="0"/>
              </a:rPr>
              <a:t>), international business (Steel et al. </a:t>
            </a:r>
            <a:r>
              <a:rPr lang="en-US" b="0" i="0" dirty="0">
                <a:solidFill>
                  <a:srgbClr val="025E8D"/>
                </a:solidFill>
                <a:effectLst/>
                <a:highlight>
                  <a:srgbClr val="FFFFFF"/>
                </a:highlight>
                <a:latin typeface="Merriweather" panose="020F0502020204030204" pitchFamily="2" charset="0"/>
                <a:hlinkClick r:id="rId8" tooltip="Steel P, Beugelsdijk S, Aguinis H (2021) The anatomy of an award-winning meta-analysis: Recommendations for authors, reviewers, and readers of meta-analytic reviews. J Int Bus Stud 52(1):23–44"/>
              </a:rPr>
              <a:t>2021</a:t>
            </a:r>
            <a:r>
              <a:rPr lang="en-US" b="0" i="0" dirty="0">
                <a:solidFill>
                  <a:srgbClr val="222222"/>
                </a:solidFill>
                <a:effectLst/>
                <a:highlight>
                  <a:srgbClr val="FFFFFF"/>
                </a:highlight>
                <a:latin typeface="Merriweather" panose="020F0502020204030204" pitchFamily="2" charset="0"/>
              </a:rPr>
              <a:t>), economics and finance (Geyer-</a:t>
            </a:r>
            <a:r>
              <a:rPr lang="en-US" b="0" i="0" dirty="0" err="1">
                <a:solidFill>
                  <a:srgbClr val="222222"/>
                </a:solidFill>
                <a:effectLst/>
                <a:highlight>
                  <a:srgbClr val="FFFFFF"/>
                </a:highlight>
                <a:latin typeface="Merriweather" panose="020F0502020204030204" pitchFamily="2" charset="0"/>
              </a:rPr>
              <a:t>Klingeberg</a:t>
            </a:r>
            <a:r>
              <a:rPr lang="en-US" b="0" i="0" dirty="0">
                <a:solidFill>
                  <a:srgbClr val="222222"/>
                </a:solidFill>
                <a:effectLst/>
                <a:highlight>
                  <a:srgbClr val="FFFFFF"/>
                </a:highlight>
                <a:latin typeface="Merriweather" panose="020F0502020204030204" pitchFamily="2" charset="0"/>
              </a:rPr>
              <a:t> et al. </a:t>
            </a:r>
            <a:r>
              <a:rPr lang="en-US" b="0" i="0" dirty="0">
                <a:solidFill>
                  <a:srgbClr val="025E8D"/>
                </a:solidFill>
                <a:effectLst/>
                <a:highlight>
                  <a:srgbClr val="FFFFFF"/>
                </a:highlight>
                <a:latin typeface="Merriweather" panose="020F0502020204030204" pitchFamily="2" charset="0"/>
                <a:hlinkClick r:id="rId9" tooltip="Geyer-Klingeberg J, Hang M, Rathgeber A (2020) Meta-analysis in finance research: Opportunities, challenges, and contemporary applications. Int Rev Finan Anal 71:101524"/>
              </a:rPr>
              <a:t>2020</a:t>
            </a:r>
            <a:r>
              <a:rPr lang="en-US" b="0" i="0" dirty="0">
                <a:solidFill>
                  <a:srgbClr val="222222"/>
                </a:solidFill>
                <a:effectLst/>
                <a:highlight>
                  <a:srgbClr val="FFFFFF"/>
                </a:highlight>
                <a:latin typeface="Merriweather" panose="020F0502020204030204" pitchFamily="2" charset="0"/>
              </a:rPr>
              <a:t>; </a:t>
            </a:r>
            <a:r>
              <a:rPr lang="en-US" b="0" i="0" dirty="0" err="1">
                <a:solidFill>
                  <a:srgbClr val="222222"/>
                </a:solidFill>
                <a:effectLst/>
                <a:highlight>
                  <a:srgbClr val="FFFFFF"/>
                </a:highlight>
                <a:latin typeface="Merriweather" panose="020F0502020204030204" pitchFamily="2" charset="0"/>
              </a:rPr>
              <a:t>Havranek</a:t>
            </a:r>
            <a:r>
              <a:rPr lang="en-US" b="0" i="0" dirty="0">
                <a:solidFill>
                  <a:srgbClr val="222222"/>
                </a:solidFill>
                <a:effectLst/>
                <a:highlight>
                  <a:srgbClr val="FFFFFF"/>
                </a:highlight>
                <a:latin typeface="Merriweather" panose="020F0502020204030204" pitchFamily="2" charset="0"/>
              </a:rPr>
              <a:t> et al. </a:t>
            </a:r>
            <a:r>
              <a:rPr lang="en-US" b="0" i="0" dirty="0">
                <a:solidFill>
                  <a:srgbClr val="025E8D"/>
                </a:solidFill>
                <a:effectLst/>
                <a:highlight>
                  <a:srgbClr val="FFFFFF"/>
                </a:highlight>
                <a:latin typeface="Merriweather" panose="020F0502020204030204" pitchFamily="2" charset="0"/>
                <a:hlinkClick r:id="rId10" tooltip="Havránek T, Stanley TD, Doucouliagos H, Bom P, Geyer-Klingeberg J, Iwasaki I, Reed WR, Rost K, Van Aert RCM (2020) Reporting guidelines for meta-analysis in economics. J Econ Surveys 34(3):469–475"/>
              </a:rPr>
              <a:t>2020</a:t>
            </a:r>
            <a:r>
              <a:rPr lang="en-US" b="0" i="0" dirty="0">
                <a:solidFill>
                  <a:srgbClr val="222222"/>
                </a:solidFill>
                <a:effectLst/>
                <a:highlight>
                  <a:srgbClr val="FFFFFF"/>
                </a:highlight>
                <a:latin typeface="Merriweather" panose="020F0502020204030204" pitchFamily="2" charset="0"/>
              </a:rPr>
              <a:t>), marketing (</a:t>
            </a:r>
            <a:r>
              <a:rPr lang="en-US" b="0" i="0" dirty="0" err="1">
                <a:solidFill>
                  <a:srgbClr val="222222"/>
                </a:solidFill>
                <a:effectLst/>
                <a:highlight>
                  <a:srgbClr val="FFFFFF"/>
                </a:highlight>
                <a:latin typeface="Merriweather" panose="020F0502020204030204" pitchFamily="2" charset="0"/>
              </a:rPr>
              <a:t>Eisend</a:t>
            </a:r>
            <a:r>
              <a:rPr lang="en-US" b="0" i="0" dirty="0">
                <a:solidFill>
                  <a:srgbClr val="222222"/>
                </a:solidFill>
                <a:effectLst/>
                <a:highlight>
                  <a:srgbClr val="FFFFFF"/>
                </a:highlight>
                <a:latin typeface="Merriweather" panose="020F0502020204030204" pitchFamily="2" charset="0"/>
              </a:rPr>
              <a:t> </a:t>
            </a:r>
            <a:r>
              <a:rPr lang="en-US" b="0" i="0" dirty="0">
                <a:solidFill>
                  <a:srgbClr val="025E8D"/>
                </a:solidFill>
                <a:effectLst/>
                <a:highlight>
                  <a:srgbClr val="FFFFFF"/>
                </a:highlight>
                <a:latin typeface="Merriweather" panose="020F0502020204030204" pitchFamily="2" charset="0"/>
                <a:hlinkClick r:id="rId11" tooltip="Eisend M (2017) Meta-Analysis in advertising research. J Advert 46(1):21–35"/>
              </a:rPr>
              <a:t>2017</a:t>
            </a:r>
            <a:r>
              <a:rPr lang="en-US" b="0" i="0" dirty="0">
                <a:solidFill>
                  <a:srgbClr val="222222"/>
                </a:solidFill>
                <a:effectLst/>
                <a:highlight>
                  <a:srgbClr val="FFFFFF"/>
                </a:highlight>
                <a:latin typeface="Merriweather" panose="020F0502020204030204" pitchFamily="2" charset="0"/>
              </a:rPr>
              <a:t>; Grewal et al. </a:t>
            </a:r>
            <a:r>
              <a:rPr lang="en-US" b="0" i="0" dirty="0">
                <a:solidFill>
                  <a:srgbClr val="025E8D"/>
                </a:solidFill>
                <a:effectLst/>
                <a:highlight>
                  <a:srgbClr val="FFFFFF"/>
                </a:highlight>
                <a:latin typeface="Merriweather" panose="020F0502020204030204" pitchFamily="2" charset="0"/>
                <a:hlinkClick r:id="rId12" tooltip="Grewal D, Puccinelli N, Monroe KB (2018) Meta-analysis: integrating accumulated knowledge. J Acad Mark Sci 46(1):9–30"/>
              </a:rPr>
              <a:t>2018</a:t>
            </a:r>
            <a:r>
              <a:rPr lang="en-US" b="0" i="0" dirty="0">
                <a:solidFill>
                  <a:srgbClr val="222222"/>
                </a:solidFill>
                <a:effectLst/>
                <a:highlight>
                  <a:srgbClr val="FFFFFF"/>
                </a:highlight>
                <a:latin typeface="Merriweather" panose="020F0502020204030204" pitchFamily="2" charset="0"/>
              </a:rPr>
              <a:t>), and organizational studies (DeSimone et al. </a:t>
            </a:r>
            <a:r>
              <a:rPr lang="en-US" b="0" i="0" dirty="0">
                <a:solidFill>
                  <a:srgbClr val="025E8D"/>
                </a:solidFill>
                <a:effectLst/>
                <a:highlight>
                  <a:srgbClr val="FFFFFF"/>
                </a:highlight>
                <a:latin typeface="Merriweather" panose="020F0502020204030204" pitchFamily="2" charset="0"/>
                <a:hlinkClick r:id="rId13" tooltip="DeSimone JA, Brannick MT, O’Boyle EH, Ryu JW (2020) Recommendations for reviewing meta-analyses in organizational research. Organ Res Methods 56:455–463"/>
              </a:rPr>
              <a:t>2020</a:t>
            </a:r>
            <a:r>
              <a:rPr lang="en-US" b="0" i="0" dirty="0">
                <a:solidFill>
                  <a:srgbClr val="222222"/>
                </a:solidFill>
                <a:effectLst/>
                <a:highlight>
                  <a:srgbClr val="FFFFFF"/>
                </a:highlight>
                <a:latin typeface="Merriweather" panose="020F0502020204030204" pitchFamily="2" charset="0"/>
              </a:rPr>
              <a:t>; Rudolph et al. </a:t>
            </a:r>
            <a:r>
              <a:rPr lang="en-US" b="0" i="0" dirty="0">
                <a:solidFill>
                  <a:srgbClr val="025E8D"/>
                </a:solidFill>
                <a:effectLst/>
                <a:highlight>
                  <a:srgbClr val="FFFFFF"/>
                </a:highlight>
                <a:latin typeface="Merriweather" panose="020F0502020204030204" pitchFamily="2" charset="0"/>
                <a:hlinkClick r:id="rId14" tooltip="Rudolph CW, Chang CK, Rauvola RS, Zacher H (2020) Meta-analysis in vocational behavior: a systematic review and recommendations for best practices. J Vocat Behav 118:103397"/>
              </a:rPr>
              <a:t>2020</a:t>
            </a:r>
            <a:r>
              <a:rPr lang="en-US" b="0" i="0" dirty="0">
                <a:solidFill>
                  <a:srgbClr val="222222"/>
                </a:solidFill>
                <a:effectLst/>
                <a:highlight>
                  <a:srgbClr val="FFFFFF"/>
                </a:highlight>
                <a:latin typeface="Merriweather" panose="020F0502020204030204" pitchFamily="2" charset="0"/>
              </a:rPr>
              <a:t>).</a:t>
            </a:r>
          </a:p>
          <a:p>
            <a:endParaRPr lang="en-CA" dirty="0"/>
          </a:p>
        </p:txBody>
      </p:sp>
    </p:spTree>
    <p:extLst>
      <p:ext uri="{BB962C8B-B14F-4D97-AF65-F5344CB8AC3E}">
        <p14:creationId xmlns:p14="http://schemas.microsoft.com/office/powerpoint/2010/main" val="3370254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a:t>Web of science</a:t>
            </a:r>
            <a:endParaRPr lang="en-CA" dirty="0"/>
          </a:p>
        </p:txBody>
      </p:sp>
      <p:sp>
        <p:nvSpPr>
          <p:cNvPr id="4" name="Slide Number Placeholder 3"/>
          <p:cNvSpPr>
            <a:spLocks noGrp="1"/>
          </p:cNvSpPr>
          <p:nvPr>
            <p:ph type="sldNum" sz="quarter" idx="5"/>
          </p:nvPr>
        </p:nvSpPr>
        <p:spPr/>
        <p:txBody>
          <a:bodyPr/>
          <a:lstStyle/>
          <a:p>
            <a:fld id="{D398E1AB-9980-4D53-9055-86DB313B161C}" type="slidenum">
              <a:rPr lang="en-CA" smtClean="0"/>
              <a:t>6</a:t>
            </a:fld>
            <a:endParaRPr lang="en-CA"/>
          </a:p>
        </p:txBody>
      </p:sp>
    </p:spTree>
    <p:extLst>
      <p:ext uri="{BB962C8B-B14F-4D97-AF65-F5344CB8AC3E}">
        <p14:creationId xmlns:p14="http://schemas.microsoft.com/office/powerpoint/2010/main" val="1607290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a:t>Web of science</a:t>
            </a:r>
            <a:endParaRPr lang="en-CA" dirty="0"/>
          </a:p>
        </p:txBody>
      </p:sp>
      <p:sp>
        <p:nvSpPr>
          <p:cNvPr id="4" name="Slide Number Placeholder 3"/>
          <p:cNvSpPr>
            <a:spLocks noGrp="1"/>
          </p:cNvSpPr>
          <p:nvPr>
            <p:ph type="sldNum" sz="quarter" idx="5"/>
          </p:nvPr>
        </p:nvSpPr>
        <p:spPr/>
        <p:txBody>
          <a:bodyPr/>
          <a:lstStyle/>
          <a:p>
            <a:fld id="{D398E1AB-9980-4D53-9055-86DB313B161C}" type="slidenum">
              <a:rPr lang="en-CA" smtClean="0"/>
              <a:t>7</a:t>
            </a:fld>
            <a:endParaRPr lang="en-CA"/>
          </a:p>
        </p:txBody>
      </p:sp>
    </p:spTree>
    <p:extLst>
      <p:ext uri="{BB962C8B-B14F-4D97-AF65-F5344CB8AC3E}">
        <p14:creationId xmlns:p14="http://schemas.microsoft.com/office/powerpoint/2010/main" val="854315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2a4e16dee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2a4e16dee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62162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2a4e16dee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2a4e16dee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2a4e16dee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2a4e16dee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2a4e16dee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2a4e16dee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9148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991CE-EDD7-0808-29B5-E396DEFBB57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FDAF655-D781-C8A3-7DCA-F18B352F3F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CB90949-7AFC-F158-9451-2A1283AFBA6D}"/>
              </a:ext>
            </a:extLst>
          </p:cNvPr>
          <p:cNvSpPr>
            <a:spLocks noGrp="1"/>
          </p:cNvSpPr>
          <p:nvPr>
            <p:ph type="dt" sz="half" idx="10"/>
          </p:nvPr>
        </p:nvSpPr>
        <p:spPr/>
        <p:txBody>
          <a:bodyPr/>
          <a:lstStyle/>
          <a:p>
            <a:fld id="{1D6BCD5A-24F3-4EA5-A68D-B3EE5D791A81}" type="datetimeFigureOut">
              <a:rPr lang="en-CA" smtClean="0"/>
              <a:t>2024-07-27</a:t>
            </a:fld>
            <a:endParaRPr lang="en-CA"/>
          </a:p>
        </p:txBody>
      </p:sp>
      <p:sp>
        <p:nvSpPr>
          <p:cNvPr id="5" name="Footer Placeholder 4">
            <a:extLst>
              <a:ext uri="{FF2B5EF4-FFF2-40B4-BE49-F238E27FC236}">
                <a16:creationId xmlns:a16="http://schemas.microsoft.com/office/drawing/2014/main" id="{1B2D1D29-1167-8CE8-B7DB-680DE69DDA1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C2476D0-39D6-14D8-E570-4D198986B744}"/>
              </a:ext>
            </a:extLst>
          </p:cNvPr>
          <p:cNvSpPr>
            <a:spLocks noGrp="1"/>
          </p:cNvSpPr>
          <p:nvPr>
            <p:ph type="sldNum" sz="quarter" idx="12"/>
          </p:nvPr>
        </p:nvSpPr>
        <p:spPr/>
        <p:txBody>
          <a:bodyPr/>
          <a:lstStyle/>
          <a:p>
            <a:fld id="{7C945500-37A8-4245-9DAC-F4AE96684D28}" type="slidenum">
              <a:rPr lang="en-CA" smtClean="0"/>
              <a:t>‹#›</a:t>
            </a:fld>
            <a:endParaRPr lang="en-CA"/>
          </a:p>
        </p:txBody>
      </p:sp>
    </p:spTree>
    <p:extLst>
      <p:ext uri="{BB962C8B-B14F-4D97-AF65-F5344CB8AC3E}">
        <p14:creationId xmlns:p14="http://schemas.microsoft.com/office/powerpoint/2010/main" val="259848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hyperlink" Target="https://www.kaggle.com/datasets/raumonsa11/churn-telco-europa" TargetMode="External"/><Relationship Id="rId3" Type="http://schemas.openxmlformats.org/officeDocument/2006/relationships/hyperlink" Target="https://www.kaggle.com/datasets/mehmetsabrikunt/internet-service-churn?rvi=1" TargetMode="External"/><Relationship Id="rId7" Type="http://schemas.openxmlformats.org/officeDocument/2006/relationships/hyperlink" Target="https://www.kaggle.com/datasets/pavansubhasht/ibm-hr-analytics-attrition-dataset" TargetMode="External"/><Relationship Id="rId12" Type="http://schemas.openxmlformats.org/officeDocument/2006/relationships/hyperlink" Target="https://www.kaggle.com/c/dsntelecomschurn2018/data?select=TRAIN.csv" TargetMode="External"/><Relationship Id="rId2" Type="http://schemas.openxmlformats.org/officeDocument/2006/relationships/hyperlink" Target="https://mavenanalytics.io/data-playground?search=churn" TargetMode="External"/><Relationship Id="rId1" Type="http://schemas.openxmlformats.org/officeDocument/2006/relationships/slideLayout" Target="../slideLayouts/slideLayout12.xml"/><Relationship Id="rId6" Type="http://schemas.openxmlformats.org/officeDocument/2006/relationships/hyperlink" Target="https://www.kaggle.com/datasets/ankitverma2010/ecommerce-customer-churn-analysis-and-prediction?rvi=1" TargetMode="External"/><Relationship Id="rId11" Type="http://schemas.openxmlformats.org/officeDocument/2006/relationships/hyperlink" Target="https://www.kaggle.com/datasets/mahreen/sato2015" TargetMode="External"/><Relationship Id="rId5" Type="http://schemas.openxmlformats.org/officeDocument/2006/relationships/hyperlink" Target="https://www.kaggle.com/datasets/anwarsan/credit-card-bank-churn?rvi=1" TargetMode="External"/><Relationship Id="rId10" Type="http://schemas.openxmlformats.org/officeDocument/2006/relationships/hyperlink" Target="https://www.kaggle.com/datasets/varshapandey/assignment-data" TargetMode="External"/><Relationship Id="rId4" Type="http://schemas.openxmlformats.org/officeDocument/2006/relationships/hyperlink" Target="https://www.kaggle.com/datasets/radheshyamkollipara/bank-customer-churn" TargetMode="External"/><Relationship Id="rId9" Type="http://schemas.openxmlformats.org/officeDocument/2006/relationships/hyperlink" Target="https://www.kaggle.com/datasets/jpacse/telecom-churn-new-cell2cell-datase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216775"/>
            <a:ext cx="8520600" cy="274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a:latin typeface="+mj-lt"/>
                <a:ea typeface="Calibri" panose="020F0502020204030204" pitchFamily="34" charset="0"/>
              </a:rPr>
              <a:t>An Individual Participant Data Meta-Analysis of the Machine Learning Models in Predicting Customer Churn</a:t>
            </a:r>
            <a:endParaRPr sz="3200" dirty="0">
              <a:latin typeface="+mj-lt"/>
              <a:ea typeface="Calibri" panose="020F0502020204030204" pitchFamily="34" charset="0"/>
            </a:endParaRPr>
          </a:p>
        </p:txBody>
      </p:sp>
      <p:sp>
        <p:nvSpPr>
          <p:cNvPr id="55" name="Google Shape;55;p13"/>
          <p:cNvSpPr txBox="1">
            <a:spLocks noGrp="1"/>
          </p:cNvSpPr>
          <p:nvPr>
            <p:ph type="subTitle" idx="1"/>
          </p:nvPr>
        </p:nvSpPr>
        <p:spPr>
          <a:xfrm>
            <a:off x="311700" y="3450400"/>
            <a:ext cx="8520600" cy="962400"/>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1800" dirty="0"/>
              <a:t>Khanh Tran</a:t>
            </a:r>
            <a:endParaRPr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4" name="Google Shape;84;p17"/>
          <p:cNvSpPr txBox="1">
            <a:spLocks noGrp="1"/>
          </p:cNvSpPr>
          <p:nvPr>
            <p:ph type="body" idx="1"/>
          </p:nvPr>
        </p:nvSpPr>
        <p:spPr>
          <a:xfrm>
            <a:off x="276150" y="1153344"/>
            <a:ext cx="8591700" cy="3409512"/>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CA" dirty="0"/>
              <a:t>The original dataset was stratified split into 75% for train and 25% for test</a:t>
            </a:r>
          </a:p>
          <a:p>
            <a:pPr marL="457200" lvl="0" indent="-342900" algn="l" rtl="0">
              <a:lnSpc>
                <a:spcPct val="150000"/>
              </a:lnSpc>
              <a:spcBef>
                <a:spcPts val="0"/>
              </a:spcBef>
              <a:spcAft>
                <a:spcPts val="0"/>
              </a:spcAft>
              <a:buSzPts val="1800"/>
              <a:buChar char="●"/>
            </a:pPr>
            <a:r>
              <a:rPr lang="en-CA" dirty="0"/>
              <a:t>Some non-informative or directed churn-related features were removed</a:t>
            </a:r>
            <a:endParaRPr dirty="0"/>
          </a:p>
          <a:p>
            <a:pPr marL="457200" lvl="0" indent="-342900" algn="l" rtl="0">
              <a:lnSpc>
                <a:spcPct val="150000"/>
              </a:lnSpc>
              <a:spcBef>
                <a:spcPts val="0"/>
              </a:spcBef>
              <a:spcAft>
                <a:spcPts val="0"/>
              </a:spcAft>
              <a:buSzPts val="1800"/>
              <a:buChar char="●"/>
            </a:pPr>
            <a:r>
              <a:rPr lang="en" dirty="0"/>
              <a:t>Categorical missing data were filled by respected most frequent values </a:t>
            </a:r>
          </a:p>
          <a:p>
            <a:pPr marL="457200" lvl="0" indent="-342900" algn="l" rtl="0">
              <a:lnSpc>
                <a:spcPct val="150000"/>
              </a:lnSpc>
              <a:spcBef>
                <a:spcPts val="0"/>
              </a:spcBef>
              <a:spcAft>
                <a:spcPts val="0"/>
              </a:spcAft>
              <a:buSzPts val="1800"/>
              <a:buChar char="●"/>
            </a:pPr>
            <a:r>
              <a:rPr lang="en" dirty="0"/>
              <a:t>Numerical missing data were filled by respected mean values</a:t>
            </a:r>
          </a:p>
          <a:p>
            <a:pPr marL="457200" lvl="0" indent="-342900" algn="l" rtl="0">
              <a:lnSpc>
                <a:spcPct val="150000"/>
              </a:lnSpc>
              <a:spcBef>
                <a:spcPts val="0"/>
              </a:spcBef>
              <a:spcAft>
                <a:spcPts val="0"/>
              </a:spcAft>
              <a:buSzPts val="1800"/>
              <a:buChar char="●"/>
            </a:pPr>
            <a:r>
              <a:rPr lang="en" dirty="0"/>
              <a:t>Standard scaling was applied for numerical features</a:t>
            </a:r>
          </a:p>
          <a:p>
            <a:pPr marL="457200" lvl="0" indent="-342900" algn="l" rtl="0">
              <a:lnSpc>
                <a:spcPct val="150000"/>
              </a:lnSpc>
              <a:spcBef>
                <a:spcPts val="0"/>
              </a:spcBef>
              <a:spcAft>
                <a:spcPts val="0"/>
              </a:spcAft>
              <a:buSzPts val="1800"/>
              <a:buChar char="●"/>
            </a:pPr>
            <a:r>
              <a:rPr lang="en" dirty="0"/>
              <a:t>Categorical variables were applied one-hot encoder</a:t>
            </a:r>
            <a:endParaRPr dirty="0"/>
          </a:p>
        </p:txBody>
      </p:sp>
      <p:sp>
        <p:nvSpPr>
          <p:cNvPr id="2" name="Google Shape;66;p15">
            <a:extLst>
              <a:ext uri="{FF2B5EF4-FFF2-40B4-BE49-F238E27FC236}">
                <a16:creationId xmlns:a16="http://schemas.microsoft.com/office/drawing/2014/main" id="{816C7542-D27A-8F18-5A18-B2CBD4C18D3D}"/>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100" dirty="0">
                <a:solidFill>
                  <a:schemeClr val="bg2"/>
                </a:solidFill>
              </a:rPr>
              <a:t>Data Preparation</a:t>
            </a:r>
            <a:endParaRPr lang="en-CA" sz="2100" dirty="0">
              <a:solidFill>
                <a:schemeClr val="bg2"/>
              </a:solidFill>
            </a:endParaRPr>
          </a:p>
          <a:p>
            <a:endParaRPr lang="en-CA" sz="2000" dirty="0">
              <a:solidFill>
                <a:schemeClr val="bg2"/>
              </a:solidFill>
            </a:endParaRPr>
          </a:p>
        </p:txBody>
      </p:sp>
      <p:sp>
        <p:nvSpPr>
          <p:cNvPr id="3" name="Google Shape;66;p15">
            <a:extLst>
              <a:ext uri="{FF2B5EF4-FFF2-40B4-BE49-F238E27FC236}">
                <a16:creationId xmlns:a16="http://schemas.microsoft.com/office/drawing/2014/main" id="{F98B8306-89AC-D5D3-FFDA-3B276758E55A}"/>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Methodology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15" name="TextBox 14">
            <a:extLst>
              <a:ext uri="{FF2B5EF4-FFF2-40B4-BE49-F238E27FC236}">
                <a16:creationId xmlns:a16="http://schemas.microsoft.com/office/drawing/2014/main" id="{BD5AAE38-4AB6-AB09-0846-D6FB3D416E26}"/>
              </a:ext>
            </a:extLst>
          </p:cNvPr>
          <p:cNvSpPr txBox="1"/>
          <p:nvPr/>
        </p:nvSpPr>
        <p:spPr>
          <a:xfrm>
            <a:off x="951570" y="1089515"/>
            <a:ext cx="7709210" cy="3539430"/>
          </a:xfrm>
          <a:prstGeom prst="rect">
            <a:avLst/>
          </a:prstGeom>
          <a:noFill/>
        </p:spPr>
        <p:txBody>
          <a:bodyPr wrap="square">
            <a:spAutoFit/>
          </a:bodyPr>
          <a:lstStyle/>
          <a:p>
            <a:r>
              <a:rPr lang="en-CA" b="0" dirty="0">
                <a:solidFill>
                  <a:srgbClr val="008000"/>
                </a:solidFill>
                <a:effectLst/>
                <a:latin typeface="Consolas" panose="020B0609020204030204" pitchFamily="49" charset="0"/>
              </a:rPr>
              <a:t># Initialize models</a:t>
            </a:r>
            <a:endParaRPr lang="en-CA" b="0" dirty="0">
              <a:solidFill>
                <a:srgbClr val="000000"/>
              </a:solidFill>
              <a:effectLst/>
              <a:latin typeface="Consolas" panose="020B0609020204030204" pitchFamily="49" charset="0"/>
            </a:endParaRPr>
          </a:p>
          <a:p>
            <a:r>
              <a:rPr lang="en-CA" b="0" dirty="0">
                <a:solidFill>
                  <a:srgbClr val="001080"/>
                </a:solidFill>
                <a:effectLst/>
                <a:latin typeface="Consolas" panose="020B0609020204030204" pitchFamily="49" charset="0"/>
              </a:rPr>
              <a:t>models</a:t>
            </a:r>
            <a:r>
              <a:rPr lang="en-CA" b="0" dirty="0">
                <a:solidFill>
                  <a:srgbClr val="000000"/>
                </a:solidFill>
                <a:effectLst/>
                <a:latin typeface="Consolas" panose="020B0609020204030204" pitchFamily="49" charset="0"/>
              </a:rPr>
              <a:t> = {</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"Logistic Regression"</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LogisticRegression</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"SVC"</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SVC</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"KNeighbors Classifier"</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KNeighborsClassifier</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"GaussianNB"</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GaussianNB</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"Decision Tree"</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DecisionTreeClassifier</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"Random Forest"</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RandomForestClassifier</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"Gradient Boosting"</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GradientBoostingClassifier</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"AdaBoost Classifier"</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AdaBoostClassifier</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"Bagging Classifier"</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BaggingClassifier</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"MLP Classifier"</a:t>
            </a:r>
            <a:r>
              <a:rPr lang="en-CA" b="0" dirty="0">
                <a:solidFill>
                  <a:srgbClr val="000000"/>
                </a:solidFill>
                <a:effectLst/>
                <a:latin typeface="Consolas" panose="020B0609020204030204" pitchFamily="49" charset="0"/>
              </a:rPr>
              <a:t>: </a:t>
            </a:r>
            <a:r>
              <a:rPr lang="en-CA" b="0" dirty="0">
                <a:solidFill>
                  <a:srgbClr val="267F99"/>
                </a:solidFill>
                <a:effectLst/>
                <a:latin typeface="Consolas" panose="020B0609020204030204" pitchFamily="49" charset="0"/>
              </a:rPr>
              <a:t>MLPClassifier</a:t>
            </a:r>
            <a:r>
              <a:rPr lang="en-CA" b="0" dirty="0">
                <a:solidFill>
                  <a:srgbClr val="000000"/>
                </a:solidFill>
                <a:effectLst/>
                <a:latin typeface="Consolas" panose="020B0609020204030204" pitchFamily="49" charset="0"/>
              </a:rPr>
              <a:t>(</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a:t>
            </a:r>
            <a:r>
              <a:rPr lang="en-CA" dirty="0">
                <a:solidFill>
                  <a:srgbClr val="A31515"/>
                </a:solidFill>
                <a:latin typeface="Consolas" panose="020B0609020204030204" pitchFamily="49" charset="0"/>
              </a:rPr>
              <a:t>XG</a:t>
            </a:r>
            <a:r>
              <a:rPr lang="en-CA" b="0" dirty="0">
                <a:solidFill>
                  <a:srgbClr val="A31515"/>
                </a:solidFill>
                <a:effectLst/>
                <a:latin typeface="Consolas" panose="020B0609020204030204" pitchFamily="49" charset="0"/>
              </a:rPr>
              <a:t>boost"</a:t>
            </a:r>
            <a:r>
              <a:rPr lang="en-CA" b="0" dirty="0">
                <a:solidFill>
                  <a:srgbClr val="000000"/>
                </a:solidFill>
                <a:effectLst/>
                <a:latin typeface="Consolas" panose="020B0609020204030204" pitchFamily="49" charset="0"/>
              </a:rPr>
              <a:t>: XGBClassifier(</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a:t>
            </a:r>
            <a:r>
              <a:rPr lang="en-CA" b="0" dirty="0">
                <a:solidFill>
                  <a:srgbClr val="000000"/>
                </a:solidFill>
                <a:effectLst/>
                <a:latin typeface="Consolas" panose="020B0609020204030204" pitchFamily="49" charset="0"/>
              </a:rPr>
              <a:t>),</a:t>
            </a:r>
          </a:p>
          <a:p>
            <a:r>
              <a:rPr lang="en-CA" dirty="0">
                <a:latin typeface="Consolas" panose="020B0609020204030204" pitchFamily="49" charset="0"/>
              </a:rPr>
              <a:t>    </a:t>
            </a:r>
            <a:r>
              <a:rPr lang="en-CA" b="0" dirty="0">
                <a:solidFill>
                  <a:srgbClr val="A31515"/>
                </a:solidFill>
                <a:effectLst/>
                <a:latin typeface="Consolas" panose="020B0609020204030204" pitchFamily="49" charset="0"/>
              </a:rPr>
              <a:t>“Catboost"</a:t>
            </a:r>
            <a:r>
              <a:rPr lang="en-CA" b="0" dirty="0">
                <a:solidFill>
                  <a:srgbClr val="000000"/>
                </a:solidFill>
                <a:effectLst/>
                <a:latin typeface="Consolas" panose="020B0609020204030204" pitchFamily="49" charset="0"/>
              </a:rPr>
              <a:t>: CatBoostClassifier(</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 </a:t>
            </a:r>
            <a:r>
              <a:rPr lang="en-CA" b="0" dirty="0">
                <a:solidFill>
                  <a:srgbClr val="001080"/>
                </a:solidFill>
                <a:effectLst/>
                <a:latin typeface="Consolas" panose="020B0609020204030204" pitchFamily="49" charset="0"/>
              </a:rPr>
              <a:t>verbose</a:t>
            </a:r>
            <a:r>
              <a:rPr lang="en-CA" b="0" dirty="0">
                <a:solidFill>
                  <a:srgbClr val="098658"/>
                </a:solidFill>
                <a:effectLst/>
                <a:latin typeface="Consolas" panose="020B0609020204030204" pitchFamily="49" charset="0"/>
              </a:rPr>
              <a:t>=False</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r>
              <a:rPr lang="en-CA" b="0" dirty="0">
                <a:solidFill>
                  <a:srgbClr val="A31515"/>
                </a:solidFill>
                <a:effectLst/>
                <a:latin typeface="Consolas" panose="020B0609020204030204" pitchFamily="49" charset="0"/>
              </a:rPr>
              <a:t>“</a:t>
            </a:r>
            <a:r>
              <a:rPr lang="en-CA" dirty="0">
                <a:solidFill>
                  <a:srgbClr val="A31515"/>
                </a:solidFill>
                <a:latin typeface="Consolas" panose="020B0609020204030204" pitchFamily="49" charset="0"/>
              </a:rPr>
              <a:t>L</a:t>
            </a:r>
            <a:r>
              <a:rPr lang="en-CA" b="0" dirty="0">
                <a:solidFill>
                  <a:srgbClr val="A31515"/>
                </a:solidFill>
                <a:effectLst/>
                <a:latin typeface="Consolas" panose="020B0609020204030204" pitchFamily="49" charset="0"/>
              </a:rPr>
              <a:t>ightgbm"</a:t>
            </a:r>
            <a:r>
              <a:rPr lang="en-CA" b="0" dirty="0">
                <a:solidFill>
                  <a:srgbClr val="000000"/>
                </a:solidFill>
                <a:effectLst/>
                <a:latin typeface="Consolas" panose="020B0609020204030204" pitchFamily="49" charset="0"/>
              </a:rPr>
              <a:t>: LGBMClassifier(</a:t>
            </a:r>
            <a:r>
              <a:rPr lang="en-CA" b="0" dirty="0">
                <a:solidFill>
                  <a:srgbClr val="001080"/>
                </a:solidFill>
                <a:effectLst/>
                <a:latin typeface="Consolas" panose="020B0609020204030204" pitchFamily="49" charset="0"/>
              </a:rPr>
              <a:t>random_state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6910</a:t>
            </a:r>
            <a:r>
              <a:rPr lang="en-CA" b="0" dirty="0">
                <a:solidFill>
                  <a:srgbClr val="000000"/>
                </a:solidFill>
                <a:effectLst/>
                <a:latin typeface="Consolas" panose="020B0609020204030204" pitchFamily="49" charset="0"/>
              </a:rPr>
              <a:t>, </a:t>
            </a:r>
            <a:r>
              <a:rPr lang="en-CA" b="0" dirty="0">
                <a:solidFill>
                  <a:srgbClr val="001080"/>
                </a:solidFill>
                <a:effectLst/>
                <a:latin typeface="Consolas" panose="020B0609020204030204" pitchFamily="49" charset="0"/>
              </a:rPr>
              <a:t>verbose</a:t>
            </a:r>
            <a:r>
              <a:rPr lang="en-CA" b="0" dirty="0">
                <a:solidFill>
                  <a:srgbClr val="000000"/>
                </a:solidFill>
                <a:effectLst/>
                <a:latin typeface="Consolas" panose="020B0609020204030204" pitchFamily="49" charset="0"/>
              </a:rPr>
              <a:t>=-</a:t>
            </a:r>
            <a:r>
              <a:rPr lang="en-CA" b="0" dirty="0">
                <a:solidFill>
                  <a:srgbClr val="098658"/>
                </a:solidFill>
                <a:effectLst/>
                <a:latin typeface="Consolas" panose="020B0609020204030204" pitchFamily="49" charset="0"/>
              </a:rPr>
              <a:t>1</a:t>
            </a:r>
            <a:r>
              <a:rPr lang="en-CA" b="0" dirty="0">
                <a:solidFill>
                  <a:srgbClr val="000000"/>
                </a:solidFill>
                <a:effectLst/>
                <a:latin typeface="Consolas" panose="020B0609020204030204" pitchFamily="49" charset="0"/>
              </a:rPr>
              <a:t>)</a:t>
            </a:r>
          </a:p>
          <a:p>
            <a:r>
              <a:rPr lang="en-CA" b="0" dirty="0">
                <a:solidFill>
                  <a:srgbClr val="000000"/>
                </a:solidFill>
                <a:effectLst/>
                <a:latin typeface="Consolas" panose="020B0609020204030204" pitchFamily="49" charset="0"/>
              </a:rPr>
              <a:t>    }</a:t>
            </a:r>
          </a:p>
        </p:txBody>
      </p:sp>
      <p:sp>
        <p:nvSpPr>
          <p:cNvPr id="2" name="Google Shape;66;p15">
            <a:extLst>
              <a:ext uri="{FF2B5EF4-FFF2-40B4-BE49-F238E27FC236}">
                <a16:creationId xmlns:a16="http://schemas.microsoft.com/office/drawing/2014/main" id="{5B4271E8-A0C0-CFDE-E0B7-0DCC194B6C2D}"/>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ML Models</a:t>
            </a:r>
          </a:p>
          <a:p>
            <a:endParaRPr lang="en-CA" sz="2000" dirty="0">
              <a:solidFill>
                <a:schemeClr val="bg2"/>
              </a:solidFill>
            </a:endParaRPr>
          </a:p>
        </p:txBody>
      </p:sp>
      <p:sp>
        <p:nvSpPr>
          <p:cNvPr id="3" name="Google Shape;66;p15">
            <a:extLst>
              <a:ext uri="{FF2B5EF4-FFF2-40B4-BE49-F238E27FC236}">
                <a16:creationId xmlns:a16="http://schemas.microsoft.com/office/drawing/2014/main" id="{EF5B3F17-739B-7E5C-AC90-EDEEF2E8FEF4}"/>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Methodology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6" name="Google Shape;96;p18"/>
          <p:cNvSpPr txBox="1"/>
          <p:nvPr/>
        </p:nvSpPr>
        <p:spPr>
          <a:xfrm>
            <a:off x="-1" y="4837200"/>
            <a:ext cx="2059259"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CA" sz="1200" dirty="0">
                <a:solidFill>
                  <a:srgbClr val="999999"/>
                </a:solidFill>
              </a:rPr>
              <a:t>Brian</a:t>
            </a:r>
            <a:r>
              <a:rPr lang="en" sz="1200" dirty="0">
                <a:solidFill>
                  <a:srgbClr val="999999"/>
                </a:solidFill>
              </a:rPr>
              <a:t>, 2020</a:t>
            </a:r>
            <a:endParaRPr sz="1200" dirty="0">
              <a:solidFill>
                <a:srgbClr val="999999"/>
              </a:solidFill>
            </a:endParaRPr>
          </a:p>
        </p:txBody>
      </p:sp>
      <p:sp>
        <p:nvSpPr>
          <p:cNvPr id="9" name="Google Shape;130;p21">
            <a:extLst>
              <a:ext uri="{FF2B5EF4-FFF2-40B4-BE49-F238E27FC236}">
                <a16:creationId xmlns:a16="http://schemas.microsoft.com/office/drawing/2014/main" id="{DFC32563-3FF5-0D0B-8B5D-BF03FD711D67}"/>
              </a:ext>
            </a:extLst>
          </p:cNvPr>
          <p:cNvSpPr txBox="1">
            <a:spLocks noGrp="1"/>
          </p:cNvSpPr>
          <p:nvPr>
            <p:ph type="body" idx="1"/>
          </p:nvPr>
        </p:nvSpPr>
        <p:spPr>
          <a:xfrm>
            <a:off x="311700" y="1153344"/>
            <a:ext cx="8743090" cy="3990156"/>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CA" dirty="0">
                <a:solidFill>
                  <a:schemeClr val="tx1"/>
                </a:solidFill>
                <a:latin typeface="+mn-lt"/>
              </a:rPr>
              <a:t>Derived metrics from the Confusion Matrix were used for evaluation: accuracy,</a:t>
            </a:r>
            <a:r>
              <a:rPr lang="en-US" dirty="0">
                <a:solidFill>
                  <a:srgbClr val="0F0F0F"/>
                </a:solidFill>
                <a:latin typeface="+mn-lt"/>
              </a:rPr>
              <a:t> Precision, Recall, F1 Score, and ROC AUC</a:t>
            </a:r>
          </a:p>
          <a:p>
            <a:pPr marL="457200" lvl="0" indent="-342900" algn="l" rtl="0">
              <a:lnSpc>
                <a:spcPct val="150000"/>
              </a:lnSpc>
              <a:spcBef>
                <a:spcPts val="0"/>
              </a:spcBef>
              <a:spcAft>
                <a:spcPts val="0"/>
              </a:spcAft>
              <a:buSzPts val="1800"/>
              <a:buChar char="●"/>
            </a:pPr>
            <a:endParaRPr lang="en-US" dirty="0">
              <a:solidFill>
                <a:srgbClr val="0F0F0F"/>
              </a:solidFill>
              <a:latin typeface="+mn-lt"/>
            </a:endParaRPr>
          </a:p>
          <a:p>
            <a:pPr marL="457200" lvl="0" indent="-342900" algn="l" rtl="0">
              <a:lnSpc>
                <a:spcPct val="150000"/>
              </a:lnSpc>
              <a:spcBef>
                <a:spcPts val="0"/>
              </a:spcBef>
              <a:spcAft>
                <a:spcPts val="0"/>
              </a:spcAft>
              <a:buSzPts val="1800"/>
              <a:buChar char="●"/>
            </a:pPr>
            <a:endParaRPr lang="en-US" dirty="0">
              <a:solidFill>
                <a:srgbClr val="0F0F0F"/>
              </a:solidFill>
              <a:latin typeface="+mn-lt"/>
            </a:endParaRPr>
          </a:p>
          <a:p>
            <a:pPr marL="457200" lvl="0" indent="-342900" algn="l" rtl="0">
              <a:lnSpc>
                <a:spcPct val="150000"/>
              </a:lnSpc>
              <a:spcBef>
                <a:spcPts val="0"/>
              </a:spcBef>
              <a:spcAft>
                <a:spcPts val="0"/>
              </a:spcAft>
              <a:buSzPts val="1800"/>
              <a:buChar char="●"/>
            </a:pPr>
            <a:endParaRPr lang="en-US" dirty="0">
              <a:solidFill>
                <a:srgbClr val="0F0F0F"/>
              </a:solidFill>
              <a:latin typeface="+mn-lt"/>
            </a:endParaRPr>
          </a:p>
          <a:p>
            <a:pPr marL="457200" lvl="0" indent="-342900" algn="l" rtl="0">
              <a:lnSpc>
                <a:spcPct val="150000"/>
              </a:lnSpc>
              <a:spcBef>
                <a:spcPts val="0"/>
              </a:spcBef>
              <a:spcAft>
                <a:spcPts val="0"/>
              </a:spcAft>
              <a:buSzPts val="1800"/>
              <a:buChar char="●"/>
            </a:pPr>
            <a:endParaRPr lang="en-US" dirty="0">
              <a:solidFill>
                <a:srgbClr val="0F0F0F"/>
              </a:solidFill>
              <a:latin typeface="+mn-lt"/>
            </a:endParaRPr>
          </a:p>
          <a:p>
            <a:pPr marL="457200" lvl="0" indent="-342900" algn="l" rtl="0">
              <a:lnSpc>
                <a:spcPct val="150000"/>
              </a:lnSpc>
              <a:spcBef>
                <a:spcPts val="0"/>
              </a:spcBef>
              <a:spcAft>
                <a:spcPts val="0"/>
              </a:spcAft>
              <a:buSzPts val="1800"/>
              <a:buChar char="●"/>
            </a:pPr>
            <a:endParaRPr lang="en-US" dirty="0">
              <a:solidFill>
                <a:srgbClr val="0F0F0F"/>
              </a:solidFill>
              <a:latin typeface="+mn-lt"/>
            </a:endParaRPr>
          </a:p>
          <a:p>
            <a:pPr marL="114300" lvl="0" indent="0" algn="l" rtl="0">
              <a:lnSpc>
                <a:spcPct val="150000"/>
              </a:lnSpc>
              <a:spcBef>
                <a:spcPts val="0"/>
              </a:spcBef>
              <a:spcAft>
                <a:spcPts val="0"/>
              </a:spcAft>
              <a:buSzPts val="1800"/>
              <a:buNone/>
            </a:pPr>
            <a:endParaRPr lang="en-US" dirty="0">
              <a:solidFill>
                <a:srgbClr val="0F0F0F"/>
              </a:solidFill>
              <a:latin typeface="+mn-lt"/>
            </a:endParaRPr>
          </a:p>
        </p:txBody>
      </p:sp>
      <p:pic>
        <p:nvPicPr>
          <p:cNvPr id="3" name="Picture 2">
            <a:extLst>
              <a:ext uri="{FF2B5EF4-FFF2-40B4-BE49-F238E27FC236}">
                <a16:creationId xmlns:a16="http://schemas.microsoft.com/office/drawing/2014/main" id="{9B8967F0-0210-AB99-5DED-4FF0D9F814BA}"/>
              </a:ext>
            </a:extLst>
          </p:cNvPr>
          <p:cNvPicPr>
            <a:picLocks noChangeAspect="1"/>
          </p:cNvPicPr>
          <p:nvPr/>
        </p:nvPicPr>
        <p:blipFill>
          <a:blip r:embed="rId3"/>
          <a:stretch>
            <a:fillRect/>
          </a:stretch>
        </p:blipFill>
        <p:spPr>
          <a:xfrm>
            <a:off x="626839" y="2045873"/>
            <a:ext cx="3177815" cy="2225233"/>
          </a:xfrm>
          <a:prstGeom prst="rect">
            <a:avLst/>
          </a:prstGeom>
        </p:spPr>
      </p:pic>
      <p:sp>
        <p:nvSpPr>
          <p:cNvPr id="5" name="Google Shape;66;p15">
            <a:extLst>
              <a:ext uri="{FF2B5EF4-FFF2-40B4-BE49-F238E27FC236}">
                <a16:creationId xmlns:a16="http://schemas.microsoft.com/office/drawing/2014/main" id="{ADFA6261-9D93-8940-781E-4D6AE7939401}"/>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Model Evaluation Metrics</a:t>
            </a:r>
          </a:p>
          <a:p>
            <a:endParaRPr lang="en-CA" sz="2000" dirty="0">
              <a:solidFill>
                <a:schemeClr val="bg2"/>
              </a:solidFill>
            </a:endParaRPr>
          </a:p>
        </p:txBody>
      </p:sp>
      <p:sp>
        <p:nvSpPr>
          <p:cNvPr id="6" name="Google Shape;66;p15">
            <a:extLst>
              <a:ext uri="{FF2B5EF4-FFF2-40B4-BE49-F238E27FC236}">
                <a16:creationId xmlns:a16="http://schemas.microsoft.com/office/drawing/2014/main" id="{0C8D158F-D035-0090-9F24-312542EDCDF5}"/>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Methodology</a:t>
            </a:r>
          </a:p>
        </p:txBody>
      </p:sp>
      <p:pic>
        <p:nvPicPr>
          <p:cNvPr id="7" name="Picture 6">
            <a:extLst>
              <a:ext uri="{FF2B5EF4-FFF2-40B4-BE49-F238E27FC236}">
                <a16:creationId xmlns:a16="http://schemas.microsoft.com/office/drawing/2014/main" id="{3FED68E1-89BC-963A-2868-7A0EB3E447D9}"/>
              </a:ext>
            </a:extLst>
          </p:cNvPr>
          <p:cNvPicPr>
            <a:picLocks noChangeAspect="1"/>
          </p:cNvPicPr>
          <p:nvPr/>
        </p:nvPicPr>
        <p:blipFill rotWithShape="1">
          <a:blip r:embed="rId4"/>
          <a:srcRect l="9356" t="10209" r="18477"/>
          <a:stretch/>
        </p:blipFill>
        <p:spPr>
          <a:xfrm>
            <a:off x="5063359" y="2337622"/>
            <a:ext cx="3177816" cy="2225233"/>
          </a:xfrm>
          <a:prstGeom prst="rect">
            <a:avLst/>
          </a:prstGeom>
        </p:spPr>
      </p:pic>
    </p:spTree>
    <p:extLst>
      <p:ext uri="{BB962C8B-B14F-4D97-AF65-F5344CB8AC3E}">
        <p14:creationId xmlns:p14="http://schemas.microsoft.com/office/powerpoint/2010/main" val="1353344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6;p15">
            <a:extLst>
              <a:ext uri="{FF2B5EF4-FFF2-40B4-BE49-F238E27FC236}">
                <a16:creationId xmlns:a16="http://schemas.microsoft.com/office/drawing/2014/main" id="{83EE386C-D200-F493-E5C8-D8CB51053F5C}"/>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Effect Size And Standard Error For Meta-Analysis</a:t>
            </a:r>
          </a:p>
          <a:p>
            <a:endParaRPr lang="en-CA" sz="2000" dirty="0">
              <a:solidFill>
                <a:schemeClr val="bg2"/>
              </a:solidFill>
            </a:endParaRPr>
          </a:p>
        </p:txBody>
      </p:sp>
      <p:sp>
        <p:nvSpPr>
          <p:cNvPr id="6" name="Google Shape;66;p15">
            <a:extLst>
              <a:ext uri="{FF2B5EF4-FFF2-40B4-BE49-F238E27FC236}">
                <a16:creationId xmlns:a16="http://schemas.microsoft.com/office/drawing/2014/main" id="{A17F55C5-FE46-B4E8-BB6C-AC3759F3FC66}"/>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Methodology</a:t>
            </a:r>
          </a:p>
        </p:txBody>
      </p:sp>
      <p:sp>
        <p:nvSpPr>
          <p:cNvPr id="12" name="Content Placeholder 2">
            <a:extLst>
              <a:ext uri="{FF2B5EF4-FFF2-40B4-BE49-F238E27FC236}">
                <a16:creationId xmlns:a16="http://schemas.microsoft.com/office/drawing/2014/main" id="{2DF31C5B-84DC-240E-B7B9-6AEA36F7EC61}"/>
              </a:ext>
            </a:extLst>
          </p:cNvPr>
          <p:cNvSpPr>
            <a:spLocks noGrp="1"/>
          </p:cNvSpPr>
          <p:nvPr>
            <p:ph idx="1"/>
          </p:nvPr>
        </p:nvSpPr>
        <p:spPr>
          <a:xfrm>
            <a:off x="630000" y="1414481"/>
            <a:ext cx="8520600" cy="3416400"/>
          </a:xfrm>
        </p:spPr>
        <p:txBody>
          <a:bodyPr>
            <a:normAutofit/>
          </a:bodyPr>
          <a:lstStyle/>
          <a:p>
            <a:r>
              <a:rPr lang="en-US" dirty="0"/>
              <a:t>Aggregated mean and standard error of AUCs </a:t>
            </a:r>
            <a:endParaRPr lang="en-CA" dirty="0"/>
          </a:p>
        </p:txBody>
      </p:sp>
    </p:spTree>
    <p:extLst>
      <p:ext uri="{BB962C8B-B14F-4D97-AF65-F5344CB8AC3E}">
        <p14:creationId xmlns:p14="http://schemas.microsoft.com/office/powerpoint/2010/main" val="3823828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0A205-D20A-CFB0-58C5-D5E2B9039446}"/>
              </a:ext>
            </a:extLst>
          </p:cNvPr>
          <p:cNvSpPr>
            <a:spLocks noGrp="1"/>
          </p:cNvSpPr>
          <p:nvPr>
            <p:ph idx="1"/>
          </p:nvPr>
        </p:nvSpPr>
        <p:spPr>
          <a:xfrm>
            <a:off x="630000" y="1414481"/>
            <a:ext cx="8520600" cy="3416400"/>
          </a:xfrm>
        </p:spPr>
        <p:txBody>
          <a:bodyPr>
            <a:normAutofit/>
          </a:bodyPr>
          <a:lstStyle/>
          <a:p>
            <a:r>
              <a:rPr lang="en-US" dirty="0"/>
              <a:t>Under the fixed-effect model all studies in the analysis share a common true effect.  </a:t>
            </a:r>
          </a:p>
          <a:p>
            <a:pPr marL="0" indent="0">
              <a:buNone/>
            </a:pPr>
            <a:endParaRPr lang="en-US" dirty="0"/>
          </a:p>
          <a:p>
            <a:r>
              <a:rPr lang="en-US" dirty="0"/>
              <a:t>The summary effect is our estimate of this common effect size, and the null hypothesis is that this common effect is zero (for a difference) or one (for a ratio). </a:t>
            </a:r>
          </a:p>
          <a:p>
            <a:endParaRPr lang="en-US" dirty="0"/>
          </a:p>
          <a:p>
            <a:r>
              <a:rPr lang="en-US" dirty="0"/>
              <a:t>All observed dispersion reflects sampling error, and study weights are assigned to minimize this within-study error.</a:t>
            </a:r>
            <a:endParaRPr lang="en-CA" dirty="0"/>
          </a:p>
          <a:p>
            <a:endParaRPr lang="en-CA" dirty="0"/>
          </a:p>
        </p:txBody>
      </p:sp>
      <p:sp>
        <p:nvSpPr>
          <p:cNvPr id="2" name="Google Shape;66;p15">
            <a:extLst>
              <a:ext uri="{FF2B5EF4-FFF2-40B4-BE49-F238E27FC236}">
                <a16:creationId xmlns:a16="http://schemas.microsoft.com/office/drawing/2014/main" id="{83EE386C-D200-F493-E5C8-D8CB51053F5C}"/>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Fixed-Effect Model</a:t>
            </a:r>
            <a:endParaRPr lang="en-CA" sz="2000" dirty="0">
              <a:solidFill>
                <a:schemeClr val="bg2"/>
              </a:solidFill>
            </a:endParaRPr>
          </a:p>
        </p:txBody>
      </p:sp>
      <p:sp>
        <p:nvSpPr>
          <p:cNvPr id="6" name="Google Shape;66;p15">
            <a:extLst>
              <a:ext uri="{FF2B5EF4-FFF2-40B4-BE49-F238E27FC236}">
                <a16:creationId xmlns:a16="http://schemas.microsoft.com/office/drawing/2014/main" id="{A17F55C5-FE46-B4E8-BB6C-AC3759F3FC66}"/>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Methodology</a:t>
            </a:r>
          </a:p>
        </p:txBody>
      </p:sp>
    </p:spTree>
    <p:extLst>
      <p:ext uri="{BB962C8B-B14F-4D97-AF65-F5344CB8AC3E}">
        <p14:creationId xmlns:p14="http://schemas.microsoft.com/office/powerpoint/2010/main" val="879045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0A205-D20A-CFB0-58C5-D5E2B9039446}"/>
              </a:ext>
            </a:extLst>
          </p:cNvPr>
          <p:cNvSpPr>
            <a:spLocks noGrp="1"/>
          </p:cNvSpPr>
          <p:nvPr>
            <p:ph idx="1"/>
          </p:nvPr>
        </p:nvSpPr>
        <p:spPr>
          <a:xfrm>
            <a:off x="630000" y="1414481"/>
            <a:ext cx="8520600" cy="3416400"/>
          </a:xfrm>
        </p:spPr>
        <p:txBody>
          <a:bodyPr>
            <a:normAutofit/>
          </a:bodyPr>
          <a:lstStyle/>
          <a:p>
            <a:r>
              <a:rPr lang="en-US" dirty="0"/>
              <a:t>Step 1: Determine the weights for each study:</a:t>
            </a:r>
          </a:p>
          <a:p>
            <a:pPr marL="0" indent="0">
              <a:buNone/>
            </a:pPr>
            <a:endParaRPr lang="en-US" dirty="0"/>
          </a:p>
          <a:p>
            <a:r>
              <a:rPr lang="en-US" dirty="0"/>
              <a:t>Step 2: Calculate the weighted mean effect size: </a:t>
            </a:r>
          </a:p>
          <a:p>
            <a:endParaRPr lang="en-US" dirty="0"/>
          </a:p>
          <a:p>
            <a:endParaRPr lang="en-US" dirty="0"/>
          </a:p>
          <a:p>
            <a:r>
              <a:rPr lang="en-US" dirty="0"/>
              <a:t>Step 3: Compute the SE of the weighted mean effect size: </a:t>
            </a:r>
          </a:p>
          <a:p>
            <a:endParaRPr lang="en-US" dirty="0"/>
          </a:p>
          <a:p>
            <a:r>
              <a:rPr lang="en-US" dirty="0"/>
              <a:t>Step 4: Calculate the 95% Confidence Interval:</a:t>
            </a:r>
          </a:p>
          <a:p>
            <a:endParaRPr lang="en-CA" dirty="0"/>
          </a:p>
        </p:txBody>
      </p:sp>
      <p:pic>
        <p:nvPicPr>
          <p:cNvPr id="5" name="Picture 4">
            <a:extLst>
              <a:ext uri="{FF2B5EF4-FFF2-40B4-BE49-F238E27FC236}">
                <a16:creationId xmlns:a16="http://schemas.microsoft.com/office/drawing/2014/main" id="{2D50D0AB-E419-B5E3-FFED-7C21ACC6026B}"/>
              </a:ext>
            </a:extLst>
          </p:cNvPr>
          <p:cNvPicPr>
            <a:picLocks noChangeAspect="1"/>
          </p:cNvPicPr>
          <p:nvPr/>
        </p:nvPicPr>
        <p:blipFill>
          <a:blip r:embed="rId3"/>
          <a:stretch>
            <a:fillRect/>
          </a:stretch>
        </p:blipFill>
        <p:spPr>
          <a:xfrm>
            <a:off x="1909547" y="2425073"/>
            <a:ext cx="4961838" cy="587994"/>
          </a:xfrm>
          <a:prstGeom prst="rect">
            <a:avLst/>
          </a:prstGeom>
        </p:spPr>
      </p:pic>
      <p:pic>
        <p:nvPicPr>
          <p:cNvPr id="7" name="Picture 6">
            <a:extLst>
              <a:ext uri="{FF2B5EF4-FFF2-40B4-BE49-F238E27FC236}">
                <a16:creationId xmlns:a16="http://schemas.microsoft.com/office/drawing/2014/main" id="{2B60C501-4ACA-06FA-CE09-775925D8FDAB}"/>
              </a:ext>
            </a:extLst>
          </p:cNvPr>
          <p:cNvPicPr>
            <a:picLocks noChangeAspect="1"/>
          </p:cNvPicPr>
          <p:nvPr/>
        </p:nvPicPr>
        <p:blipFill>
          <a:blip r:embed="rId4"/>
          <a:stretch>
            <a:fillRect/>
          </a:stretch>
        </p:blipFill>
        <p:spPr>
          <a:xfrm>
            <a:off x="6039998" y="1460020"/>
            <a:ext cx="1636857" cy="507688"/>
          </a:xfrm>
          <a:prstGeom prst="rect">
            <a:avLst/>
          </a:prstGeom>
        </p:spPr>
      </p:pic>
      <p:pic>
        <p:nvPicPr>
          <p:cNvPr id="9" name="Picture 8">
            <a:extLst>
              <a:ext uri="{FF2B5EF4-FFF2-40B4-BE49-F238E27FC236}">
                <a16:creationId xmlns:a16="http://schemas.microsoft.com/office/drawing/2014/main" id="{BBF66009-D5D4-960A-2060-067A6655C456}"/>
              </a:ext>
            </a:extLst>
          </p:cNvPr>
          <p:cNvPicPr>
            <a:picLocks noChangeAspect="1"/>
          </p:cNvPicPr>
          <p:nvPr/>
        </p:nvPicPr>
        <p:blipFill>
          <a:blip r:embed="rId5"/>
          <a:stretch>
            <a:fillRect/>
          </a:stretch>
        </p:blipFill>
        <p:spPr>
          <a:xfrm>
            <a:off x="7048927" y="3043256"/>
            <a:ext cx="1973873" cy="445949"/>
          </a:xfrm>
          <a:prstGeom prst="rect">
            <a:avLst/>
          </a:prstGeom>
        </p:spPr>
      </p:pic>
      <p:pic>
        <p:nvPicPr>
          <p:cNvPr id="11" name="Picture 10">
            <a:extLst>
              <a:ext uri="{FF2B5EF4-FFF2-40B4-BE49-F238E27FC236}">
                <a16:creationId xmlns:a16="http://schemas.microsoft.com/office/drawing/2014/main" id="{00D62384-3D28-5F49-AA79-60489EE2716B}"/>
              </a:ext>
            </a:extLst>
          </p:cNvPr>
          <p:cNvPicPr>
            <a:picLocks noChangeAspect="1"/>
          </p:cNvPicPr>
          <p:nvPr/>
        </p:nvPicPr>
        <p:blipFill>
          <a:blip r:embed="rId6"/>
          <a:stretch>
            <a:fillRect/>
          </a:stretch>
        </p:blipFill>
        <p:spPr>
          <a:xfrm>
            <a:off x="1909547" y="4288426"/>
            <a:ext cx="5937101" cy="587994"/>
          </a:xfrm>
          <a:prstGeom prst="rect">
            <a:avLst/>
          </a:prstGeom>
        </p:spPr>
      </p:pic>
      <p:sp>
        <p:nvSpPr>
          <p:cNvPr id="2" name="Google Shape;66;p15">
            <a:extLst>
              <a:ext uri="{FF2B5EF4-FFF2-40B4-BE49-F238E27FC236}">
                <a16:creationId xmlns:a16="http://schemas.microsoft.com/office/drawing/2014/main" id="{83EE386C-D200-F493-E5C8-D8CB51053F5C}"/>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Fixed-Effect Model Calculation Steps</a:t>
            </a:r>
          </a:p>
          <a:p>
            <a:endParaRPr lang="en-CA" sz="2100" dirty="0">
              <a:solidFill>
                <a:schemeClr val="bg2"/>
              </a:solidFill>
            </a:endParaRPr>
          </a:p>
          <a:p>
            <a:endParaRPr lang="en-CA" sz="2000" dirty="0">
              <a:solidFill>
                <a:schemeClr val="bg2"/>
              </a:solidFill>
            </a:endParaRPr>
          </a:p>
        </p:txBody>
      </p:sp>
      <p:sp>
        <p:nvSpPr>
          <p:cNvPr id="6" name="Google Shape;66;p15">
            <a:extLst>
              <a:ext uri="{FF2B5EF4-FFF2-40B4-BE49-F238E27FC236}">
                <a16:creationId xmlns:a16="http://schemas.microsoft.com/office/drawing/2014/main" id="{A17F55C5-FE46-B4E8-BB6C-AC3759F3FC66}"/>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Methodology</a:t>
            </a:r>
          </a:p>
        </p:txBody>
      </p:sp>
    </p:spTree>
    <p:extLst>
      <p:ext uri="{BB962C8B-B14F-4D97-AF65-F5344CB8AC3E}">
        <p14:creationId xmlns:p14="http://schemas.microsoft.com/office/powerpoint/2010/main" val="592493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0A205-D20A-CFB0-58C5-D5E2B9039446}"/>
              </a:ext>
            </a:extLst>
          </p:cNvPr>
          <p:cNvSpPr>
            <a:spLocks noGrp="1"/>
          </p:cNvSpPr>
          <p:nvPr>
            <p:ph idx="1"/>
          </p:nvPr>
        </p:nvSpPr>
        <p:spPr>
          <a:xfrm>
            <a:off x="628650" y="1414800"/>
            <a:ext cx="7886700" cy="3648989"/>
          </a:xfrm>
        </p:spPr>
        <p:txBody>
          <a:bodyPr>
            <a:normAutofit/>
          </a:bodyPr>
          <a:lstStyle/>
          <a:p>
            <a:r>
              <a:rPr lang="en-US" dirty="0"/>
              <a:t>Under the random-effects model, the true effects in the studies are assumed to have been sampled from a distribution of true effects.  </a:t>
            </a:r>
          </a:p>
          <a:p>
            <a:pPr marL="0" indent="0">
              <a:buNone/>
            </a:pPr>
            <a:endParaRPr lang="en-US" dirty="0"/>
          </a:p>
          <a:p>
            <a:r>
              <a:rPr lang="en-US" dirty="0"/>
              <a:t>The summary effect is our estimate of the mean of all relevant true effects, and the null hypothesis is that the mean of these effects is 0.0 (equivalent to a ratio of 1.0 for ratio measures).</a:t>
            </a:r>
          </a:p>
          <a:p>
            <a:endParaRPr lang="en-US" dirty="0"/>
          </a:p>
          <a:p>
            <a:r>
              <a:rPr lang="en-US" dirty="0"/>
              <a:t>Since our goal is to estimate the mean of the distribution, we need to take account of two sources of variance. Study weights are assigned with the goal of minimizing both sources of variance.</a:t>
            </a:r>
            <a:endParaRPr lang="en-CA" dirty="0"/>
          </a:p>
          <a:p>
            <a:pPr marL="0" indent="0">
              <a:buNone/>
            </a:pPr>
            <a:endParaRPr lang="en-US" dirty="0"/>
          </a:p>
        </p:txBody>
      </p:sp>
      <p:sp>
        <p:nvSpPr>
          <p:cNvPr id="2" name="Google Shape;66;p15">
            <a:extLst>
              <a:ext uri="{FF2B5EF4-FFF2-40B4-BE49-F238E27FC236}">
                <a16:creationId xmlns:a16="http://schemas.microsoft.com/office/drawing/2014/main" id="{8783E62D-BCCB-BF9B-3437-756A793B3342}"/>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Random-Effect Model</a:t>
            </a:r>
            <a:endParaRPr lang="en-CA" sz="2000" dirty="0">
              <a:solidFill>
                <a:schemeClr val="bg2"/>
              </a:solidFill>
            </a:endParaRPr>
          </a:p>
        </p:txBody>
      </p:sp>
      <p:sp>
        <p:nvSpPr>
          <p:cNvPr id="5" name="Google Shape;66;p15">
            <a:extLst>
              <a:ext uri="{FF2B5EF4-FFF2-40B4-BE49-F238E27FC236}">
                <a16:creationId xmlns:a16="http://schemas.microsoft.com/office/drawing/2014/main" id="{52E3FFBB-4369-ED7A-7D2C-009BF9640839}"/>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Methodology</a:t>
            </a:r>
          </a:p>
        </p:txBody>
      </p:sp>
    </p:spTree>
    <p:extLst>
      <p:ext uri="{BB962C8B-B14F-4D97-AF65-F5344CB8AC3E}">
        <p14:creationId xmlns:p14="http://schemas.microsoft.com/office/powerpoint/2010/main" val="2854971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0A205-D20A-CFB0-58C5-D5E2B9039446}"/>
              </a:ext>
            </a:extLst>
          </p:cNvPr>
          <p:cNvSpPr>
            <a:spLocks noGrp="1"/>
          </p:cNvSpPr>
          <p:nvPr>
            <p:ph idx="1"/>
          </p:nvPr>
        </p:nvSpPr>
        <p:spPr>
          <a:xfrm>
            <a:off x="628650" y="1414800"/>
            <a:ext cx="7886700" cy="3648989"/>
          </a:xfrm>
        </p:spPr>
        <p:txBody>
          <a:bodyPr>
            <a:normAutofit/>
          </a:bodyPr>
          <a:lstStyle/>
          <a:p>
            <a:r>
              <a:rPr lang="en-US" dirty="0"/>
              <a:t>Step 1: Calculate Individual Study Variances: </a:t>
            </a:r>
          </a:p>
          <a:p>
            <a:pPr marL="0" indent="0">
              <a:buNone/>
            </a:pPr>
            <a:endParaRPr lang="en-US" dirty="0"/>
          </a:p>
          <a:p>
            <a:r>
              <a:rPr lang="en-US" dirty="0"/>
              <a:t>Step 2: Calculate Weights for Fixed-Effect Model: </a:t>
            </a:r>
          </a:p>
          <a:p>
            <a:endParaRPr lang="en-US" dirty="0"/>
          </a:p>
          <a:p>
            <a:r>
              <a:rPr lang="en-US" dirty="0"/>
              <a:t>Step 3: Estimate Between-Study Variance (Tau-squared, τ2):</a:t>
            </a:r>
          </a:p>
          <a:p>
            <a:endParaRPr lang="en-US" dirty="0"/>
          </a:p>
          <a:p>
            <a:endParaRPr lang="en-US" dirty="0"/>
          </a:p>
          <a:p>
            <a:endParaRPr lang="en-US" dirty="0"/>
          </a:p>
          <a:p>
            <a:pPr marL="0" indent="0">
              <a:buNone/>
            </a:pPr>
            <a:r>
              <a:rPr lang="en-US" dirty="0"/>
              <a:t>        </a:t>
            </a:r>
          </a:p>
          <a:p>
            <a:pPr marL="0" indent="0">
              <a:buNone/>
            </a:pPr>
            <a:r>
              <a:rPr lang="en-US" dirty="0"/>
              <a:t>         	where:</a:t>
            </a:r>
          </a:p>
        </p:txBody>
      </p:sp>
      <p:pic>
        <p:nvPicPr>
          <p:cNvPr id="6" name="Picture 5">
            <a:extLst>
              <a:ext uri="{FF2B5EF4-FFF2-40B4-BE49-F238E27FC236}">
                <a16:creationId xmlns:a16="http://schemas.microsoft.com/office/drawing/2014/main" id="{5ABC5C80-6938-7B41-FB82-C68F32476490}"/>
              </a:ext>
            </a:extLst>
          </p:cNvPr>
          <p:cNvPicPr>
            <a:picLocks noChangeAspect="1"/>
          </p:cNvPicPr>
          <p:nvPr/>
        </p:nvPicPr>
        <p:blipFill>
          <a:blip r:embed="rId3"/>
          <a:stretch>
            <a:fillRect/>
          </a:stretch>
        </p:blipFill>
        <p:spPr>
          <a:xfrm>
            <a:off x="5919068" y="1533828"/>
            <a:ext cx="1503090" cy="289056"/>
          </a:xfrm>
          <a:prstGeom prst="rect">
            <a:avLst/>
          </a:prstGeom>
        </p:spPr>
      </p:pic>
      <p:pic>
        <p:nvPicPr>
          <p:cNvPr id="10" name="Picture 9">
            <a:extLst>
              <a:ext uri="{FF2B5EF4-FFF2-40B4-BE49-F238E27FC236}">
                <a16:creationId xmlns:a16="http://schemas.microsoft.com/office/drawing/2014/main" id="{03ED3C82-B228-9C53-5E93-9A8929537E8C}"/>
              </a:ext>
            </a:extLst>
          </p:cNvPr>
          <p:cNvPicPr>
            <a:picLocks noChangeAspect="1"/>
          </p:cNvPicPr>
          <p:nvPr/>
        </p:nvPicPr>
        <p:blipFill>
          <a:blip r:embed="rId4"/>
          <a:stretch>
            <a:fillRect/>
          </a:stretch>
        </p:blipFill>
        <p:spPr>
          <a:xfrm>
            <a:off x="6284828" y="2175802"/>
            <a:ext cx="1975252" cy="293840"/>
          </a:xfrm>
          <a:prstGeom prst="rect">
            <a:avLst/>
          </a:prstGeom>
        </p:spPr>
      </p:pic>
      <p:pic>
        <p:nvPicPr>
          <p:cNvPr id="13" name="Picture 12">
            <a:extLst>
              <a:ext uri="{FF2B5EF4-FFF2-40B4-BE49-F238E27FC236}">
                <a16:creationId xmlns:a16="http://schemas.microsoft.com/office/drawing/2014/main" id="{12750539-E691-0CE8-C8FE-DA56BC145E02}"/>
              </a:ext>
            </a:extLst>
          </p:cNvPr>
          <p:cNvPicPr>
            <a:picLocks noChangeAspect="1"/>
          </p:cNvPicPr>
          <p:nvPr/>
        </p:nvPicPr>
        <p:blipFill>
          <a:blip r:embed="rId5"/>
          <a:stretch>
            <a:fillRect/>
          </a:stretch>
        </p:blipFill>
        <p:spPr>
          <a:xfrm>
            <a:off x="2541401" y="4402833"/>
            <a:ext cx="4495583" cy="289056"/>
          </a:xfrm>
          <a:prstGeom prst="rect">
            <a:avLst/>
          </a:prstGeom>
        </p:spPr>
      </p:pic>
      <p:pic>
        <p:nvPicPr>
          <p:cNvPr id="15" name="Picture 14">
            <a:extLst>
              <a:ext uri="{FF2B5EF4-FFF2-40B4-BE49-F238E27FC236}">
                <a16:creationId xmlns:a16="http://schemas.microsoft.com/office/drawing/2014/main" id="{4FD45923-6FD9-0CC6-737B-7701544CB476}"/>
              </a:ext>
            </a:extLst>
          </p:cNvPr>
          <p:cNvPicPr>
            <a:picLocks noChangeAspect="1"/>
          </p:cNvPicPr>
          <p:nvPr/>
        </p:nvPicPr>
        <p:blipFill rotWithShape="1">
          <a:blip r:embed="rId6"/>
          <a:srcRect t="5785"/>
          <a:stretch/>
        </p:blipFill>
        <p:spPr>
          <a:xfrm>
            <a:off x="1711288" y="3277976"/>
            <a:ext cx="4573540" cy="1002323"/>
          </a:xfrm>
          <a:prstGeom prst="rect">
            <a:avLst/>
          </a:prstGeom>
        </p:spPr>
      </p:pic>
      <p:sp>
        <p:nvSpPr>
          <p:cNvPr id="2" name="Google Shape;66;p15">
            <a:extLst>
              <a:ext uri="{FF2B5EF4-FFF2-40B4-BE49-F238E27FC236}">
                <a16:creationId xmlns:a16="http://schemas.microsoft.com/office/drawing/2014/main" id="{8783E62D-BCCB-BF9B-3437-756A793B3342}"/>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Random-Effect Model Calculation Steps</a:t>
            </a:r>
          </a:p>
          <a:p>
            <a:endParaRPr lang="en-CA" sz="2100" dirty="0">
              <a:solidFill>
                <a:schemeClr val="bg2"/>
              </a:solidFill>
            </a:endParaRPr>
          </a:p>
          <a:p>
            <a:endParaRPr lang="en-CA" sz="2000" dirty="0">
              <a:solidFill>
                <a:schemeClr val="bg2"/>
              </a:solidFill>
            </a:endParaRPr>
          </a:p>
        </p:txBody>
      </p:sp>
      <p:sp>
        <p:nvSpPr>
          <p:cNvPr id="5" name="Google Shape;66;p15">
            <a:extLst>
              <a:ext uri="{FF2B5EF4-FFF2-40B4-BE49-F238E27FC236}">
                <a16:creationId xmlns:a16="http://schemas.microsoft.com/office/drawing/2014/main" id="{52E3FFBB-4369-ED7A-7D2C-009BF9640839}"/>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Methodology</a:t>
            </a:r>
          </a:p>
        </p:txBody>
      </p:sp>
    </p:spTree>
    <p:extLst>
      <p:ext uri="{BB962C8B-B14F-4D97-AF65-F5344CB8AC3E}">
        <p14:creationId xmlns:p14="http://schemas.microsoft.com/office/powerpoint/2010/main" val="584869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0A205-D20A-CFB0-58C5-D5E2B9039446}"/>
              </a:ext>
            </a:extLst>
          </p:cNvPr>
          <p:cNvSpPr>
            <a:spLocks noGrp="1"/>
          </p:cNvSpPr>
          <p:nvPr>
            <p:ph idx="1"/>
          </p:nvPr>
        </p:nvSpPr>
        <p:spPr>
          <a:xfrm>
            <a:off x="628650" y="1414800"/>
            <a:ext cx="7886700" cy="3752169"/>
          </a:xfrm>
        </p:spPr>
        <p:txBody>
          <a:bodyPr>
            <a:normAutofit/>
          </a:bodyPr>
          <a:lstStyle/>
          <a:p>
            <a:r>
              <a:rPr lang="en-US" dirty="0"/>
              <a:t>Step 4: Calculate Weights for Random-Effects Model: </a:t>
            </a:r>
          </a:p>
          <a:p>
            <a:pPr marL="0" indent="0">
              <a:buNone/>
            </a:pPr>
            <a:endParaRPr lang="en-US" dirty="0"/>
          </a:p>
          <a:p>
            <a:r>
              <a:rPr lang="en-US" dirty="0"/>
              <a:t>Step 5: Calculate the Weighted Mean Effect Size:</a:t>
            </a:r>
          </a:p>
          <a:p>
            <a:endParaRPr lang="en-US" dirty="0"/>
          </a:p>
          <a:p>
            <a:endParaRPr lang="en-US" dirty="0"/>
          </a:p>
          <a:p>
            <a:r>
              <a:rPr lang="en-US" dirty="0"/>
              <a:t>Step 6: Compute the Standard Error of the Weighted Mean Effect </a:t>
            </a:r>
            <a:r>
              <a:rPr lang="en-CA" dirty="0"/>
              <a:t>:</a:t>
            </a:r>
            <a:endParaRPr lang="en-US" dirty="0"/>
          </a:p>
          <a:p>
            <a:endParaRPr lang="en-US" dirty="0"/>
          </a:p>
          <a:p>
            <a:endParaRPr lang="en-US" dirty="0"/>
          </a:p>
          <a:p>
            <a:r>
              <a:rPr lang="en-US" dirty="0"/>
              <a:t>Step 7: Calculate the 95% Confidence Interval:</a:t>
            </a:r>
          </a:p>
          <a:p>
            <a:endParaRPr lang="en-US" dirty="0"/>
          </a:p>
        </p:txBody>
      </p:sp>
      <p:pic>
        <p:nvPicPr>
          <p:cNvPr id="5" name="Picture 4">
            <a:extLst>
              <a:ext uri="{FF2B5EF4-FFF2-40B4-BE49-F238E27FC236}">
                <a16:creationId xmlns:a16="http://schemas.microsoft.com/office/drawing/2014/main" id="{055EB7C4-F5E5-7129-E3EE-A2DB118636CD}"/>
              </a:ext>
            </a:extLst>
          </p:cNvPr>
          <p:cNvPicPr>
            <a:picLocks noChangeAspect="1"/>
          </p:cNvPicPr>
          <p:nvPr/>
        </p:nvPicPr>
        <p:blipFill>
          <a:blip r:embed="rId2"/>
          <a:stretch>
            <a:fillRect/>
          </a:stretch>
        </p:blipFill>
        <p:spPr>
          <a:xfrm>
            <a:off x="6568440" y="1508349"/>
            <a:ext cx="2575560" cy="369351"/>
          </a:xfrm>
          <a:prstGeom prst="rect">
            <a:avLst/>
          </a:prstGeom>
        </p:spPr>
      </p:pic>
      <p:pic>
        <p:nvPicPr>
          <p:cNvPr id="11" name="Picture 10">
            <a:extLst>
              <a:ext uri="{FF2B5EF4-FFF2-40B4-BE49-F238E27FC236}">
                <a16:creationId xmlns:a16="http://schemas.microsoft.com/office/drawing/2014/main" id="{DB7FF861-BF10-C026-CA3E-2E1872850350}"/>
              </a:ext>
            </a:extLst>
          </p:cNvPr>
          <p:cNvPicPr>
            <a:picLocks noChangeAspect="1"/>
          </p:cNvPicPr>
          <p:nvPr/>
        </p:nvPicPr>
        <p:blipFill>
          <a:blip r:embed="rId3"/>
          <a:stretch>
            <a:fillRect/>
          </a:stretch>
        </p:blipFill>
        <p:spPr>
          <a:xfrm>
            <a:off x="1865549" y="2494698"/>
            <a:ext cx="5641502" cy="466883"/>
          </a:xfrm>
          <a:prstGeom prst="rect">
            <a:avLst/>
          </a:prstGeom>
        </p:spPr>
      </p:pic>
      <p:pic>
        <p:nvPicPr>
          <p:cNvPr id="14" name="Picture 13">
            <a:extLst>
              <a:ext uri="{FF2B5EF4-FFF2-40B4-BE49-F238E27FC236}">
                <a16:creationId xmlns:a16="http://schemas.microsoft.com/office/drawing/2014/main" id="{2E854AE3-1016-3B87-69DA-5026D0B5C2F9}"/>
              </a:ext>
            </a:extLst>
          </p:cNvPr>
          <p:cNvPicPr>
            <a:picLocks noChangeAspect="1"/>
          </p:cNvPicPr>
          <p:nvPr/>
        </p:nvPicPr>
        <p:blipFill>
          <a:blip r:embed="rId4"/>
          <a:stretch>
            <a:fillRect/>
          </a:stretch>
        </p:blipFill>
        <p:spPr>
          <a:xfrm>
            <a:off x="1851326" y="3429196"/>
            <a:ext cx="2717261" cy="466883"/>
          </a:xfrm>
          <a:prstGeom prst="rect">
            <a:avLst/>
          </a:prstGeom>
        </p:spPr>
      </p:pic>
      <p:pic>
        <p:nvPicPr>
          <p:cNvPr id="17" name="Picture 16">
            <a:extLst>
              <a:ext uri="{FF2B5EF4-FFF2-40B4-BE49-F238E27FC236}">
                <a16:creationId xmlns:a16="http://schemas.microsoft.com/office/drawing/2014/main" id="{B01E221C-880A-A580-D064-98E441D7B0AF}"/>
              </a:ext>
            </a:extLst>
          </p:cNvPr>
          <p:cNvPicPr>
            <a:picLocks noChangeAspect="1"/>
          </p:cNvPicPr>
          <p:nvPr/>
        </p:nvPicPr>
        <p:blipFill>
          <a:blip r:embed="rId5"/>
          <a:stretch>
            <a:fillRect/>
          </a:stretch>
        </p:blipFill>
        <p:spPr>
          <a:xfrm>
            <a:off x="1865549" y="4489540"/>
            <a:ext cx="6518597" cy="579431"/>
          </a:xfrm>
          <a:prstGeom prst="rect">
            <a:avLst/>
          </a:prstGeom>
        </p:spPr>
      </p:pic>
      <p:sp>
        <p:nvSpPr>
          <p:cNvPr id="2" name="Google Shape;66;p15">
            <a:extLst>
              <a:ext uri="{FF2B5EF4-FFF2-40B4-BE49-F238E27FC236}">
                <a16:creationId xmlns:a16="http://schemas.microsoft.com/office/drawing/2014/main" id="{C1697841-5DC6-706E-4925-E2EB10E092A9}"/>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Random-Effect Model Calculation Steps</a:t>
            </a:r>
          </a:p>
          <a:p>
            <a:endParaRPr lang="en-CA" sz="2100" dirty="0">
              <a:solidFill>
                <a:schemeClr val="bg2"/>
              </a:solidFill>
            </a:endParaRPr>
          </a:p>
          <a:p>
            <a:endParaRPr lang="en-CA" sz="2000" dirty="0">
              <a:solidFill>
                <a:schemeClr val="bg2"/>
              </a:solidFill>
            </a:endParaRPr>
          </a:p>
        </p:txBody>
      </p:sp>
      <p:sp>
        <p:nvSpPr>
          <p:cNvPr id="4" name="Google Shape;66;p15">
            <a:extLst>
              <a:ext uri="{FF2B5EF4-FFF2-40B4-BE49-F238E27FC236}">
                <a16:creationId xmlns:a16="http://schemas.microsoft.com/office/drawing/2014/main" id="{A076E198-5D80-4ACD-1408-1FC45E8C8018}"/>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Methodology</a:t>
            </a:r>
          </a:p>
        </p:txBody>
      </p:sp>
    </p:spTree>
    <p:extLst>
      <p:ext uri="{BB962C8B-B14F-4D97-AF65-F5344CB8AC3E}">
        <p14:creationId xmlns:p14="http://schemas.microsoft.com/office/powerpoint/2010/main" val="1805491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6;p15">
            <a:extLst>
              <a:ext uri="{FF2B5EF4-FFF2-40B4-BE49-F238E27FC236}">
                <a16:creationId xmlns:a16="http://schemas.microsoft.com/office/drawing/2014/main" id="{C1697841-5DC6-706E-4925-E2EB10E092A9}"/>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Between Study Heterogeneity</a:t>
            </a:r>
          </a:p>
          <a:p>
            <a:endParaRPr lang="en-CA" sz="2100" dirty="0">
              <a:solidFill>
                <a:schemeClr val="bg2"/>
              </a:solidFill>
            </a:endParaRPr>
          </a:p>
          <a:p>
            <a:endParaRPr lang="en-CA" sz="2000" dirty="0">
              <a:solidFill>
                <a:schemeClr val="bg2"/>
              </a:solidFill>
            </a:endParaRPr>
          </a:p>
        </p:txBody>
      </p:sp>
      <p:sp>
        <p:nvSpPr>
          <p:cNvPr id="4" name="Google Shape;66;p15">
            <a:extLst>
              <a:ext uri="{FF2B5EF4-FFF2-40B4-BE49-F238E27FC236}">
                <a16:creationId xmlns:a16="http://schemas.microsoft.com/office/drawing/2014/main" id="{A076E198-5D80-4ACD-1408-1FC45E8C8018}"/>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Methodology</a:t>
            </a:r>
          </a:p>
        </p:txBody>
      </p:sp>
      <p:pic>
        <p:nvPicPr>
          <p:cNvPr id="9" name="Content Placeholder 8">
            <a:extLst>
              <a:ext uri="{FF2B5EF4-FFF2-40B4-BE49-F238E27FC236}">
                <a16:creationId xmlns:a16="http://schemas.microsoft.com/office/drawing/2014/main" id="{7AB209C5-049F-EFCB-CAF9-5E67C176D93E}"/>
              </a:ext>
            </a:extLst>
          </p:cNvPr>
          <p:cNvPicPr>
            <a:picLocks noGrp="1" noChangeAspect="1"/>
          </p:cNvPicPr>
          <p:nvPr>
            <p:ph idx="1"/>
          </p:nvPr>
        </p:nvPicPr>
        <p:blipFill>
          <a:blip r:embed="rId3"/>
          <a:stretch>
            <a:fillRect/>
          </a:stretch>
        </p:blipFill>
        <p:spPr>
          <a:xfrm>
            <a:off x="2804007" y="1992580"/>
            <a:ext cx="1868167" cy="611986"/>
          </a:xfrm>
        </p:spPr>
      </p:pic>
      <p:pic>
        <p:nvPicPr>
          <p:cNvPr id="12" name="Picture 11">
            <a:extLst>
              <a:ext uri="{FF2B5EF4-FFF2-40B4-BE49-F238E27FC236}">
                <a16:creationId xmlns:a16="http://schemas.microsoft.com/office/drawing/2014/main" id="{B45DC505-9B5E-372C-046C-23A086916E4A}"/>
              </a:ext>
            </a:extLst>
          </p:cNvPr>
          <p:cNvPicPr>
            <a:picLocks noChangeAspect="1"/>
          </p:cNvPicPr>
          <p:nvPr/>
        </p:nvPicPr>
        <p:blipFill>
          <a:blip r:embed="rId4"/>
          <a:stretch>
            <a:fillRect/>
          </a:stretch>
        </p:blipFill>
        <p:spPr>
          <a:xfrm>
            <a:off x="2804007" y="3351154"/>
            <a:ext cx="1409178" cy="547566"/>
          </a:xfrm>
          <a:prstGeom prst="rect">
            <a:avLst/>
          </a:prstGeom>
        </p:spPr>
      </p:pic>
      <p:sp>
        <p:nvSpPr>
          <p:cNvPr id="13" name="Content Placeholder 2">
            <a:extLst>
              <a:ext uri="{FF2B5EF4-FFF2-40B4-BE49-F238E27FC236}">
                <a16:creationId xmlns:a16="http://schemas.microsoft.com/office/drawing/2014/main" id="{A27EB4AA-FB25-C0B7-C4FB-CA82FF5BD0AA}"/>
              </a:ext>
            </a:extLst>
          </p:cNvPr>
          <p:cNvSpPr txBox="1">
            <a:spLocks/>
          </p:cNvSpPr>
          <p:nvPr/>
        </p:nvSpPr>
        <p:spPr>
          <a:xfrm>
            <a:off x="628650" y="1414800"/>
            <a:ext cx="7886700" cy="375216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US" dirty="0"/>
              <a:t>I^2 Statistic </a:t>
            </a:r>
          </a:p>
          <a:p>
            <a:endParaRPr lang="en-US" dirty="0"/>
          </a:p>
          <a:p>
            <a:endParaRPr lang="en-US" dirty="0"/>
          </a:p>
          <a:p>
            <a:endParaRPr lang="en-US" dirty="0"/>
          </a:p>
          <a:p>
            <a:r>
              <a:rPr lang="en-US" dirty="0"/>
              <a:t>H^2 Statistic </a:t>
            </a:r>
          </a:p>
          <a:p>
            <a:endParaRPr lang="en-US" dirty="0"/>
          </a:p>
          <a:p>
            <a:endParaRPr lang="en-US" dirty="0"/>
          </a:p>
          <a:p>
            <a:endParaRPr lang="en-US" dirty="0"/>
          </a:p>
        </p:txBody>
      </p:sp>
    </p:spTree>
    <p:extLst>
      <p:ext uri="{BB962C8B-B14F-4D97-AF65-F5344CB8AC3E}">
        <p14:creationId xmlns:p14="http://schemas.microsoft.com/office/powerpoint/2010/main" val="1007609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14630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Research Motivation &amp; Objectives</a:t>
            </a:r>
            <a:endParaRPr dirty="0"/>
          </a:p>
        </p:txBody>
      </p:sp>
      <p:sp>
        <p:nvSpPr>
          <p:cNvPr id="67" name="Google Shape;67;p15"/>
          <p:cNvSpPr txBox="1">
            <a:spLocks noGrp="1"/>
          </p:cNvSpPr>
          <p:nvPr>
            <p:ph type="body" idx="1"/>
          </p:nvPr>
        </p:nvSpPr>
        <p:spPr>
          <a:xfrm>
            <a:off x="311700" y="897622"/>
            <a:ext cx="8520600" cy="3671253"/>
          </a:xfrm>
          <a:prstGeom prst="rect">
            <a:avLst/>
          </a:prstGeom>
        </p:spPr>
        <p:txBody>
          <a:bodyPr spcFirstLastPara="1" wrap="square" lIns="91425" tIns="91425" rIns="91425" bIns="91425" anchor="t" anchorCtr="0">
            <a:normAutofit/>
          </a:bodyPr>
          <a:lstStyle/>
          <a:p>
            <a:pPr>
              <a:spcBef>
                <a:spcPts val="1200"/>
              </a:spcBef>
            </a:pPr>
            <a:r>
              <a:rPr lang="en-US" dirty="0">
                <a:solidFill>
                  <a:schemeClr val="tx1"/>
                </a:solidFill>
              </a:rPr>
              <a:t>Business Context: Companies leverage data-driven strategies to stay competitive</a:t>
            </a:r>
          </a:p>
          <a:p>
            <a:pPr>
              <a:spcBef>
                <a:spcPts val="1200"/>
              </a:spcBef>
            </a:pPr>
            <a:r>
              <a:rPr lang="en-US" dirty="0">
                <a:solidFill>
                  <a:schemeClr val="tx1"/>
                </a:solidFill>
              </a:rPr>
              <a:t>Variability in Model Outcomes: Existing studies show substantial differences in churn prediction results.</a:t>
            </a:r>
          </a:p>
          <a:p>
            <a:pPr>
              <a:spcBef>
                <a:spcPts val="1200"/>
              </a:spcBef>
            </a:pPr>
            <a:r>
              <a:rPr lang="en-US" dirty="0">
                <a:solidFill>
                  <a:schemeClr val="tx1"/>
                </a:solidFill>
              </a:rPr>
              <a:t>Need for Comprehensive Analysis: Utilizing diverse ML techniques and public datasets to evaluate model performance across industries. </a:t>
            </a:r>
          </a:p>
          <a:p>
            <a:pPr>
              <a:spcBef>
                <a:spcPts val="1200"/>
              </a:spcBef>
            </a:pPr>
            <a:r>
              <a:rPr lang="en-US" dirty="0">
                <a:solidFill>
                  <a:schemeClr val="tx1"/>
                </a:solidFill>
              </a:rPr>
              <a:t>Research Goal: Employ an Individual Participant Data Meta-Analysis (IPD-MA) to enhance the understanding of ML model performance across different contexts.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6" name="Picture 15">
            <a:extLst>
              <a:ext uri="{FF2B5EF4-FFF2-40B4-BE49-F238E27FC236}">
                <a16:creationId xmlns:a16="http://schemas.microsoft.com/office/drawing/2014/main" id="{47EE0538-A467-06AA-DB0C-3D323A8EC749}"/>
              </a:ext>
            </a:extLst>
          </p:cNvPr>
          <p:cNvPicPr>
            <a:picLocks noChangeAspect="1"/>
          </p:cNvPicPr>
          <p:nvPr/>
        </p:nvPicPr>
        <p:blipFill>
          <a:blip r:embed="rId3"/>
          <a:stretch>
            <a:fillRect/>
          </a:stretch>
        </p:blipFill>
        <p:spPr>
          <a:xfrm>
            <a:off x="432816" y="1048950"/>
            <a:ext cx="3936798" cy="1962150"/>
          </a:xfrm>
          <a:prstGeom prst="rect">
            <a:avLst/>
          </a:prstGeom>
        </p:spPr>
      </p:pic>
      <p:pic>
        <p:nvPicPr>
          <p:cNvPr id="20" name="Picture 19">
            <a:extLst>
              <a:ext uri="{FF2B5EF4-FFF2-40B4-BE49-F238E27FC236}">
                <a16:creationId xmlns:a16="http://schemas.microsoft.com/office/drawing/2014/main" id="{BD955F0E-93B8-9938-BD2F-E66366AF4793}"/>
              </a:ext>
            </a:extLst>
          </p:cNvPr>
          <p:cNvPicPr>
            <a:picLocks noChangeAspect="1"/>
          </p:cNvPicPr>
          <p:nvPr/>
        </p:nvPicPr>
        <p:blipFill>
          <a:blip r:embed="rId4"/>
          <a:stretch>
            <a:fillRect/>
          </a:stretch>
        </p:blipFill>
        <p:spPr>
          <a:xfrm>
            <a:off x="4835348" y="1048950"/>
            <a:ext cx="3935188" cy="1961348"/>
          </a:xfrm>
          <a:prstGeom prst="rect">
            <a:avLst/>
          </a:prstGeom>
        </p:spPr>
      </p:pic>
      <p:pic>
        <p:nvPicPr>
          <p:cNvPr id="22" name="Picture 21">
            <a:extLst>
              <a:ext uri="{FF2B5EF4-FFF2-40B4-BE49-F238E27FC236}">
                <a16:creationId xmlns:a16="http://schemas.microsoft.com/office/drawing/2014/main" id="{0EDB0A14-2A93-0E75-4E3D-A9B984234479}"/>
              </a:ext>
            </a:extLst>
          </p:cNvPr>
          <p:cNvPicPr>
            <a:picLocks noChangeAspect="1"/>
          </p:cNvPicPr>
          <p:nvPr/>
        </p:nvPicPr>
        <p:blipFill>
          <a:blip r:embed="rId5"/>
          <a:stretch>
            <a:fillRect/>
          </a:stretch>
        </p:blipFill>
        <p:spPr>
          <a:xfrm>
            <a:off x="932689" y="3201706"/>
            <a:ext cx="2937052" cy="1785629"/>
          </a:xfrm>
          <a:prstGeom prst="rect">
            <a:avLst/>
          </a:prstGeom>
        </p:spPr>
      </p:pic>
      <p:pic>
        <p:nvPicPr>
          <p:cNvPr id="23" name="Picture 22">
            <a:extLst>
              <a:ext uri="{FF2B5EF4-FFF2-40B4-BE49-F238E27FC236}">
                <a16:creationId xmlns:a16="http://schemas.microsoft.com/office/drawing/2014/main" id="{64A29A50-5E5E-5AF8-EF60-DBF055A952C7}"/>
              </a:ext>
            </a:extLst>
          </p:cNvPr>
          <p:cNvPicPr>
            <a:picLocks noChangeAspect="1"/>
          </p:cNvPicPr>
          <p:nvPr/>
        </p:nvPicPr>
        <p:blipFill>
          <a:blip r:embed="rId6"/>
          <a:stretch>
            <a:fillRect/>
          </a:stretch>
        </p:blipFill>
        <p:spPr>
          <a:xfrm>
            <a:off x="5344100" y="3201706"/>
            <a:ext cx="2712519" cy="1785600"/>
          </a:xfrm>
          <a:prstGeom prst="rect">
            <a:avLst/>
          </a:prstGeom>
        </p:spPr>
      </p:pic>
      <p:cxnSp>
        <p:nvCxnSpPr>
          <p:cNvPr id="24" name="Straight Arrow Connector 23">
            <a:extLst>
              <a:ext uri="{FF2B5EF4-FFF2-40B4-BE49-F238E27FC236}">
                <a16:creationId xmlns:a16="http://schemas.microsoft.com/office/drawing/2014/main" id="{A7B2F4E7-606C-B264-5A3C-DFEC80C8EDA9}"/>
              </a:ext>
            </a:extLst>
          </p:cNvPr>
          <p:cNvCxnSpPr>
            <a:cxnSpLocks/>
          </p:cNvCxnSpPr>
          <p:nvPr/>
        </p:nvCxnSpPr>
        <p:spPr>
          <a:xfrm flipH="1">
            <a:off x="1231171" y="2991498"/>
            <a:ext cx="1" cy="1906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34C59190-F449-A1DF-C4C2-DF3CC8083D1B}"/>
              </a:ext>
            </a:extLst>
          </p:cNvPr>
          <p:cNvCxnSpPr>
            <a:cxnSpLocks/>
          </p:cNvCxnSpPr>
          <p:nvPr/>
        </p:nvCxnSpPr>
        <p:spPr>
          <a:xfrm flipH="1">
            <a:off x="2217420" y="2991498"/>
            <a:ext cx="1959061" cy="1906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A39F1CD9-F0F1-59AB-D37D-E24AE6A31915}"/>
              </a:ext>
            </a:extLst>
          </p:cNvPr>
          <p:cNvCxnSpPr>
            <a:cxnSpLocks/>
          </p:cNvCxnSpPr>
          <p:nvPr/>
        </p:nvCxnSpPr>
        <p:spPr>
          <a:xfrm flipH="1">
            <a:off x="5632094" y="3010298"/>
            <a:ext cx="1" cy="1906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B35B2BF6-E62B-4BA2-5619-072341F7B834}"/>
              </a:ext>
            </a:extLst>
          </p:cNvPr>
          <p:cNvCxnSpPr>
            <a:cxnSpLocks/>
          </p:cNvCxnSpPr>
          <p:nvPr/>
        </p:nvCxnSpPr>
        <p:spPr>
          <a:xfrm>
            <a:off x="4369613" y="3009897"/>
            <a:ext cx="968653" cy="1910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Google Shape;66;p15">
            <a:extLst>
              <a:ext uri="{FF2B5EF4-FFF2-40B4-BE49-F238E27FC236}">
                <a16:creationId xmlns:a16="http://schemas.microsoft.com/office/drawing/2014/main" id="{CC68E9FC-D061-C393-451A-DE3785DF931C}"/>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000" dirty="0">
                <a:solidFill>
                  <a:schemeClr val="bg2"/>
                </a:solidFill>
              </a:rPr>
              <a:t>Effect Size and Standard Errors</a:t>
            </a:r>
            <a:endParaRPr lang="en-CA" sz="2000" dirty="0">
              <a:solidFill>
                <a:schemeClr val="bg2"/>
              </a:solidFill>
            </a:endParaRPr>
          </a:p>
        </p:txBody>
      </p:sp>
      <p:sp>
        <p:nvSpPr>
          <p:cNvPr id="3" name="Google Shape;66;p15">
            <a:extLst>
              <a:ext uri="{FF2B5EF4-FFF2-40B4-BE49-F238E27FC236}">
                <a16:creationId xmlns:a16="http://schemas.microsoft.com/office/drawing/2014/main" id="{AB9DA128-9C1F-C794-104C-C46D1E057443}"/>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dirty="0"/>
              <a:t>Results &amp; Discussions </a:t>
            </a:r>
            <a:endParaRPr lang="en-CA"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9" name="Picture 8">
            <a:extLst>
              <a:ext uri="{FF2B5EF4-FFF2-40B4-BE49-F238E27FC236}">
                <a16:creationId xmlns:a16="http://schemas.microsoft.com/office/drawing/2014/main" id="{FF87B350-32C6-D045-FE85-3E2F0DC65F40}"/>
              </a:ext>
            </a:extLst>
          </p:cNvPr>
          <p:cNvPicPr preferRelativeResize="0">
            <a:picLocks/>
          </p:cNvPicPr>
          <p:nvPr/>
        </p:nvPicPr>
        <p:blipFill>
          <a:blip r:embed="rId3"/>
          <a:stretch>
            <a:fillRect/>
          </a:stretch>
        </p:blipFill>
        <p:spPr>
          <a:xfrm>
            <a:off x="4784460" y="1156494"/>
            <a:ext cx="4230000" cy="3240000"/>
          </a:xfrm>
          <a:prstGeom prst="rect">
            <a:avLst/>
          </a:prstGeom>
        </p:spPr>
      </p:pic>
      <p:pic>
        <p:nvPicPr>
          <p:cNvPr id="10" name="Picture 9">
            <a:extLst>
              <a:ext uri="{FF2B5EF4-FFF2-40B4-BE49-F238E27FC236}">
                <a16:creationId xmlns:a16="http://schemas.microsoft.com/office/drawing/2014/main" id="{03CF9447-7E66-893D-5178-A1CFC4534741}"/>
              </a:ext>
            </a:extLst>
          </p:cNvPr>
          <p:cNvPicPr preferRelativeResize="0">
            <a:picLocks/>
          </p:cNvPicPr>
          <p:nvPr/>
        </p:nvPicPr>
        <p:blipFill>
          <a:blip r:embed="rId4"/>
          <a:stretch>
            <a:fillRect/>
          </a:stretch>
        </p:blipFill>
        <p:spPr>
          <a:xfrm>
            <a:off x="129540" y="1156494"/>
            <a:ext cx="4230109" cy="3240000"/>
          </a:xfrm>
          <a:prstGeom prst="rect">
            <a:avLst/>
          </a:prstGeom>
        </p:spPr>
      </p:pic>
      <p:sp>
        <p:nvSpPr>
          <p:cNvPr id="2" name="Google Shape;66;p15">
            <a:extLst>
              <a:ext uri="{FF2B5EF4-FFF2-40B4-BE49-F238E27FC236}">
                <a16:creationId xmlns:a16="http://schemas.microsoft.com/office/drawing/2014/main" id="{D1D1F329-9E95-D3D7-C25B-E957BBB9A61E}"/>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000" dirty="0">
                <a:solidFill>
                  <a:schemeClr val="bg2"/>
                </a:solidFill>
              </a:rPr>
              <a:t>FE &amp; RE Model Forests Plot by ML Models</a:t>
            </a:r>
            <a:endParaRPr lang="en-CA" sz="2000" dirty="0">
              <a:solidFill>
                <a:schemeClr val="bg2"/>
              </a:solidFill>
            </a:endParaRPr>
          </a:p>
          <a:p>
            <a:endParaRPr lang="en-CA" sz="2000" dirty="0">
              <a:solidFill>
                <a:schemeClr val="bg2"/>
              </a:solidFill>
            </a:endParaRPr>
          </a:p>
        </p:txBody>
      </p:sp>
      <p:sp>
        <p:nvSpPr>
          <p:cNvPr id="3" name="Google Shape;66;p15">
            <a:extLst>
              <a:ext uri="{FF2B5EF4-FFF2-40B4-BE49-F238E27FC236}">
                <a16:creationId xmlns:a16="http://schemas.microsoft.com/office/drawing/2014/main" id="{FFBDFA1C-47A4-6680-82A0-DA36566CD254}"/>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dirty="0"/>
              <a:t>Results &amp; Discussions </a:t>
            </a:r>
            <a:endParaRPr lang="en-CA" dirty="0"/>
          </a:p>
        </p:txBody>
      </p:sp>
    </p:spTree>
    <p:extLst>
      <p:ext uri="{BB962C8B-B14F-4D97-AF65-F5344CB8AC3E}">
        <p14:creationId xmlns:p14="http://schemas.microsoft.com/office/powerpoint/2010/main" val="476049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FFF9C5E-434F-470F-7246-46B0F23D40E0}"/>
              </a:ext>
            </a:extLst>
          </p:cNvPr>
          <p:cNvGraphicFramePr>
            <a:graphicFrameLocks noGrp="1"/>
          </p:cNvGraphicFramePr>
          <p:nvPr>
            <p:extLst>
              <p:ext uri="{D42A27DB-BD31-4B8C-83A1-F6EECF244321}">
                <p14:modId xmlns:p14="http://schemas.microsoft.com/office/powerpoint/2010/main" val="4027278865"/>
              </p:ext>
            </p:extLst>
          </p:nvPr>
        </p:nvGraphicFramePr>
        <p:xfrm>
          <a:off x="3808436" y="1182273"/>
          <a:ext cx="5335564" cy="3814923"/>
        </p:xfrm>
        <a:graphic>
          <a:graphicData uri="http://schemas.openxmlformats.org/drawingml/2006/table">
            <a:tbl>
              <a:tblPr/>
              <a:tblGrid>
                <a:gridCol w="2191057">
                  <a:extLst>
                    <a:ext uri="{9D8B030D-6E8A-4147-A177-3AD203B41FA5}">
                      <a16:colId xmlns:a16="http://schemas.microsoft.com/office/drawing/2014/main" val="3450454709"/>
                    </a:ext>
                  </a:extLst>
                </a:gridCol>
                <a:gridCol w="158604">
                  <a:extLst>
                    <a:ext uri="{9D8B030D-6E8A-4147-A177-3AD203B41FA5}">
                      <a16:colId xmlns:a16="http://schemas.microsoft.com/office/drawing/2014/main" val="4191194398"/>
                    </a:ext>
                  </a:extLst>
                </a:gridCol>
                <a:gridCol w="1169043">
                  <a:extLst>
                    <a:ext uri="{9D8B030D-6E8A-4147-A177-3AD203B41FA5}">
                      <a16:colId xmlns:a16="http://schemas.microsoft.com/office/drawing/2014/main" val="4071888331"/>
                    </a:ext>
                  </a:extLst>
                </a:gridCol>
                <a:gridCol w="158604">
                  <a:extLst>
                    <a:ext uri="{9D8B030D-6E8A-4147-A177-3AD203B41FA5}">
                      <a16:colId xmlns:a16="http://schemas.microsoft.com/office/drawing/2014/main" val="4090055920"/>
                    </a:ext>
                  </a:extLst>
                </a:gridCol>
                <a:gridCol w="501153">
                  <a:extLst>
                    <a:ext uri="{9D8B030D-6E8A-4147-A177-3AD203B41FA5}">
                      <a16:colId xmlns:a16="http://schemas.microsoft.com/office/drawing/2014/main" val="125723449"/>
                    </a:ext>
                  </a:extLst>
                </a:gridCol>
                <a:gridCol w="158604">
                  <a:extLst>
                    <a:ext uri="{9D8B030D-6E8A-4147-A177-3AD203B41FA5}">
                      <a16:colId xmlns:a16="http://schemas.microsoft.com/office/drawing/2014/main" val="2274327445"/>
                    </a:ext>
                  </a:extLst>
                </a:gridCol>
                <a:gridCol w="839895">
                  <a:extLst>
                    <a:ext uri="{9D8B030D-6E8A-4147-A177-3AD203B41FA5}">
                      <a16:colId xmlns:a16="http://schemas.microsoft.com/office/drawing/2014/main" val="3230119210"/>
                    </a:ext>
                  </a:extLst>
                </a:gridCol>
                <a:gridCol w="158604">
                  <a:extLst>
                    <a:ext uri="{9D8B030D-6E8A-4147-A177-3AD203B41FA5}">
                      <a16:colId xmlns:a16="http://schemas.microsoft.com/office/drawing/2014/main" val="521711030"/>
                    </a:ext>
                  </a:extLst>
                </a:gridCol>
              </a:tblGrid>
              <a:tr h="365395">
                <a:tc gridSpan="8">
                  <a:txBody>
                    <a:bodyPr/>
                    <a:lstStyle/>
                    <a:p>
                      <a:pPr algn="l"/>
                      <a:r>
                        <a:rPr lang="en-CA" sz="1800" dirty="0">
                          <a:effectLst/>
                        </a:rPr>
                        <a:t>Fixed and Random Effects </a:t>
                      </a:r>
                    </a:p>
                  </a:txBody>
                  <a:tcPr marL="66602" marR="66602" marT="33301" marB="33301" anchor="ctr">
                    <a:lnL>
                      <a:noFill/>
                    </a:lnL>
                    <a:lnR>
                      <a:noFill/>
                    </a:lnR>
                    <a:lnT>
                      <a:noFill/>
                    </a:lnT>
                    <a:lnB w="7620" cap="flat" cmpd="sng" algn="ctr">
                      <a:solidFill>
                        <a:srgbClr val="000000"/>
                      </a:solidFill>
                      <a:prstDash val="solid"/>
                      <a:round/>
                      <a:headEnd type="none" w="med" len="med"/>
                      <a:tailEnd type="none" w="med" len="med"/>
                    </a:lnB>
                    <a:noFill/>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2217512716"/>
                  </a:ext>
                </a:extLst>
              </a:tr>
              <a:tr h="365395">
                <a:tc gridSpan="2">
                  <a:txBody>
                    <a:bodyPr/>
                    <a:lstStyle/>
                    <a:p>
                      <a:pPr algn="ctr"/>
                      <a:r>
                        <a:rPr lang="en-CA" sz="1800" dirty="0">
                          <a:effectLst/>
                        </a:rPr>
                        <a:t> </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hMerge="1">
                  <a:txBody>
                    <a:bodyPr/>
                    <a:lstStyle/>
                    <a:p>
                      <a:endParaRPr lang="en-CA"/>
                    </a:p>
                  </a:txBody>
                  <a:tcPr/>
                </a:tc>
                <a:tc gridSpan="2">
                  <a:txBody>
                    <a:bodyPr/>
                    <a:lstStyle/>
                    <a:p>
                      <a:pPr algn="ctr"/>
                      <a:r>
                        <a:rPr lang="en-CA" sz="1800">
                          <a:effectLst/>
                        </a:rPr>
                        <a:t>Q</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hMerge="1">
                  <a:txBody>
                    <a:bodyPr/>
                    <a:lstStyle/>
                    <a:p>
                      <a:endParaRPr lang="en-CA"/>
                    </a:p>
                  </a:txBody>
                  <a:tcPr/>
                </a:tc>
                <a:tc gridSpan="2">
                  <a:txBody>
                    <a:bodyPr/>
                    <a:lstStyle/>
                    <a:p>
                      <a:pPr algn="ctr"/>
                      <a:r>
                        <a:rPr lang="en-CA" sz="1800">
                          <a:effectLst/>
                        </a:rPr>
                        <a:t>df</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hMerge="1">
                  <a:txBody>
                    <a:bodyPr/>
                    <a:lstStyle/>
                    <a:p>
                      <a:endParaRPr lang="en-CA"/>
                    </a:p>
                  </a:txBody>
                  <a:tcPr/>
                </a:tc>
                <a:tc gridSpan="2">
                  <a:txBody>
                    <a:bodyPr/>
                    <a:lstStyle/>
                    <a:p>
                      <a:pPr algn="ctr"/>
                      <a:r>
                        <a:rPr lang="en-CA" sz="1800">
                          <a:effectLst/>
                        </a:rPr>
                        <a:t>p</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hMerge="1">
                  <a:txBody>
                    <a:bodyPr/>
                    <a:lstStyle/>
                    <a:p>
                      <a:endParaRPr lang="en-CA"/>
                    </a:p>
                  </a:txBody>
                  <a:tcPr/>
                </a:tc>
                <a:extLst>
                  <a:ext uri="{0D108BD9-81ED-4DB2-BD59-A6C34878D82A}">
                    <a16:rowId xmlns:a16="http://schemas.microsoft.com/office/drawing/2014/main" val="918217461"/>
                  </a:ext>
                </a:extLst>
              </a:tr>
              <a:tr h="825025">
                <a:tc>
                  <a:txBody>
                    <a:bodyPr/>
                    <a:lstStyle/>
                    <a:p>
                      <a:pPr algn="l"/>
                      <a:r>
                        <a:rPr lang="en-US" sz="1800" dirty="0">
                          <a:effectLst/>
                        </a:rPr>
                        <a:t>Omnibus test of Model Coefficients</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l"/>
                      <a:endParaRPr lang="en-CA" sz="1800" dirty="0">
                        <a:effectLst/>
                      </a:endParaRP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1800" dirty="0">
                          <a:effectLst/>
                        </a:rPr>
                        <a:t>3449.138</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l"/>
                      <a:endParaRPr lang="en-CA" sz="1800">
                        <a:effectLst/>
                      </a:endParaRP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1800">
                          <a:effectLst/>
                        </a:rPr>
                        <a:t>1</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l"/>
                      <a:endParaRPr lang="en-CA" sz="1800">
                        <a:effectLst/>
                      </a:endParaRP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1800" dirty="0">
                          <a:effectLst/>
                        </a:rPr>
                        <a:t>&lt; .001</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l"/>
                      <a:endParaRPr lang="en-CA" sz="1800">
                        <a:effectLst/>
                      </a:endParaRP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253271048"/>
                  </a:ext>
                </a:extLst>
              </a:tr>
              <a:tr h="937549">
                <a:tc>
                  <a:txBody>
                    <a:bodyPr/>
                    <a:lstStyle/>
                    <a:p>
                      <a:pPr algn="l"/>
                      <a:r>
                        <a:rPr lang="en-CA" sz="1800">
                          <a:effectLst/>
                        </a:rPr>
                        <a:t>Test of Residual Heterogeneity</a:t>
                      </a:r>
                    </a:p>
                  </a:txBody>
                  <a:tcPr marL="66602" marR="66602" marT="33301" marB="33301" anchor="ctr">
                    <a:lnL>
                      <a:noFill/>
                    </a:lnL>
                    <a:lnR>
                      <a:noFill/>
                    </a:lnR>
                    <a:lnT>
                      <a:noFill/>
                    </a:lnT>
                    <a:lnB>
                      <a:noFill/>
                    </a:lnB>
                    <a:noFill/>
                  </a:tcPr>
                </a:tc>
                <a:tc>
                  <a:txBody>
                    <a:bodyPr/>
                    <a:lstStyle/>
                    <a:p>
                      <a:pPr algn="l"/>
                      <a:endParaRPr lang="en-CA" sz="1800">
                        <a:effectLst/>
                      </a:endParaRPr>
                    </a:p>
                  </a:txBody>
                  <a:tcPr marL="66602" marR="66602" marT="33301" marB="33301" anchor="ctr">
                    <a:lnL>
                      <a:noFill/>
                    </a:lnL>
                    <a:lnR>
                      <a:noFill/>
                    </a:lnR>
                    <a:lnT>
                      <a:noFill/>
                    </a:lnT>
                    <a:lnB>
                      <a:noFill/>
                    </a:lnB>
                    <a:noFill/>
                  </a:tcPr>
                </a:tc>
                <a:tc>
                  <a:txBody>
                    <a:bodyPr/>
                    <a:lstStyle/>
                    <a:p>
                      <a:pPr algn="r"/>
                      <a:r>
                        <a:rPr lang="en-CA" sz="1800" dirty="0">
                          <a:effectLst/>
                        </a:rPr>
                        <a:t>35.216</a:t>
                      </a:r>
                    </a:p>
                  </a:txBody>
                  <a:tcPr marL="66602" marR="66602" marT="33301" marB="33301" anchor="ctr">
                    <a:lnL>
                      <a:noFill/>
                    </a:lnL>
                    <a:lnR>
                      <a:noFill/>
                    </a:lnR>
                    <a:lnT>
                      <a:noFill/>
                    </a:lnT>
                    <a:lnB>
                      <a:noFill/>
                    </a:lnB>
                    <a:noFill/>
                  </a:tcPr>
                </a:tc>
                <a:tc>
                  <a:txBody>
                    <a:bodyPr/>
                    <a:lstStyle/>
                    <a:p>
                      <a:pPr algn="l"/>
                      <a:endParaRPr lang="en-CA" sz="1800">
                        <a:effectLst/>
                      </a:endParaRPr>
                    </a:p>
                  </a:txBody>
                  <a:tcPr marL="66602" marR="66602" marT="33301" marB="33301" anchor="ctr">
                    <a:lnL>
                      <a:noFill/>
                    </a:lnL>
                    <a:lnR>
                      <a:noFill/>
                    </a:lnR>
                    <a:lnT>
                      <a:noFill/>
                    </a:lnT>
                    <a:lnB>
                      <a:noFill/>
                    </a:lnB>
                    <a:noFill/>
                  </a:tcPr>
                </a:tc>
                <a:tc>
                  <a:txBody>
                    <a:bodyPr/>
                    <a:lstStyle/>
                    <a:p>
                      <a:pPr algn="r"/>
                      <a:r>
                        <a:rPr lang="en-CA" sz="1800">
                          <a:effectLst/>
                        </a:rPr>
                        <a:t>11</a:t>
                      </a:r>
                    </a:p>
                  </a:txBody>
                  <a:tcPr marL="66602" marR="66602" marT="33301" marB="33301" anchor="ctr">
                    <a:lnL>
                      <a:noFill/>
                    </a:lnL>
                    <a:lnR>
                      <a:noFill/>
                    </a:lnR>
                    <a:lnT>
                      <a:noFill/>
                    </a:lnT>
                    <a:lnB>
                      <a:noFill/>
                    </a:lnB>
                    <a:noFill/>
                  </a:tcPr>
                </a:tc>
                <a:tc>
                  <a:txBody>
                    <a:bodyPr/>
                    <a:lstStyle/>
                    <a:p>
                      <a:pPr algn="l"/>
                      <a:endParaRPr lang="en-CA" sz="1800">
                        <a:effectLst/>
                      </a:endParaRPr>
                    </a:p>
                  </a:txBody>
                  <a:tcPr marL="66602" marR="66602" marT="33301" marB="33301" anchor="ctr">
                    <a:lnL>
                      <a:noFill/>
                    </a:lnL>
                    <a:lnR>
                      <a:noFill/>
                    </a:lnR>
                    <a:lnT>
                      <a:noFill/>
                    </a:lnT>
                    <a:lnB>
                      <a:noFill/>
                    </a:lnB>
                    <a:noFill/>
                  </a:tcPr>
                </a:tc>
                <a:tc>
                  <a:txBody>
                    <a:bodyPr/>
                    <a:lstStyle/>
                    <a:p>
                      <a:pPr algn="r"/>
                      <a:r>
                        <a:rPr lang="en-CA" sz="1800">
                          <a:effectLst/>
                        </a:rPr>
                        <a:t>&lt; .001</a:t>
                      </a:r>
                    </a:p>
                  </a:txBody>
                  <a:tcPr marL="66602" marR="66602" marT="33301" marB="33301" anchor="ctr">
                    <a:lnL>
                      <a:noFill/>
                    </a:lnL>
                    <a:lnR>
                      <a:noFill/>
                    </a:lnR>
                    <a:lnT>
                      <a:noFill/>
                    </a:lnT>
                    <a:lnB>
                      <a:noFill/>
                    </a:lnB>
                    <a:noFill/>
                  </a:tcPr>
                </a:tc>
                <a:tc>
                  <a:txBody>
                    <a:bodyPr/>
                    <a:lstStyle/>
                    <a:p>
                      <a:pPr algn="l"/>
                      <a:endParaRPr lang="en-CA" sz="1800">
                        <a:effectLst/>
                      </a:endParaRPr>
                    </a:p>
                  </a:txBody>
                  <a:tcPr marL="66602" marR="66602" marT="33301" marB="33301" anchor="ctr">
                    <a:lnL>
                      <a:noFill/>
                    </a:lnL>
                    <a:lnR>
                      <a:noFill/>
                    </a:lnR>
                    <a:lnT>
                      <a:noFill/>
                    </a:lnT>
                    <a:lnB>
                      <a:noFill/>
                    </a:lnB>
                    <a:noFill/>
                  </a:tcPr>
                </a:tc>
                <a:extLst>
                  <a:ext uri="{0D108BD9-81ED-4DB2-BD59-A6C34878D82A}">
                    <a16:rowId xmlns:a16="http://schemas.microsoft.com/office/drawing/2014/main" val="3424752242"/>
                  </a:ext>
                </a:extLst>
              </a:tr>
              <a:tr h="96424">
                <a:tc gridSpan="8">
                  <a:txBody>
                    <a:bodyPr/>
                    <a:lstStyle/>
                    <a:p>
                      <a:pPr algn="r"/>
                      <a:endParaRPr lang="en-CA" sz="1800">
                        <a:effectLst/>
                      </a:endParaRPr>
                    </a:p>
                  </a:txBody>
                  <a:tcPr marL="66602" marR="66602" marT="33301" marB="33301" anchor="ctr">
                    <a:lnL>
                      <a:noFill/>
                    </a:lnL>
                    <a:lnR>
                      <a:noFill/>
                    </a:lnR>
                    <a:lnT>
                      <a:noFill/>
                    </a:lnT>
                    <a:lnB w="15240" cap="flat" cmpd="sng" algn="ctr">
                      <a:solidFill>
                        <a:srgbClr val="000000"/>
                      </a:solidFill>
                      <a:prstDash val="solid"/>
                      <a:round/>
                      <a:headEnd type="none" w="med" len="med"/>
                      <a:tailEnd type="none" w="med" len="med"/>
                    </a:lnB>
                    <a:noFill/>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40522277"/>
                  </a:ext>
                </a:extLst>
              </a:tr>
              <a:tr h="365395">
                <a:tc gridSpan="8">
                  <a:txBody>
                    <a:bodyPr/>
                    <a:lstStyle/>
                    <a:p>
                      <a:pPr algn="l"/>
                      <a:r>
                        <a:rPr lang="en-US" sz="1800" i="1">
                          <a:effectLst/>
                        </a:rPr>
                        <a:t>Note.</a:t>
                      </a:r>
                      <a:r>
                        <a:rPr lang="en-US" sz="1800">
                          <a:effectLst/>
                        </a:rPr>
                        <a:t>  </a:t>
                      </a:r>
                      <a:r>
                        <a:rPr lang="en-US" sz="1800" i="1">
                          <a:effectLst/>
                        </a:rPr>
                        <a:t>p</a:t>
                      </a:r>
                      <a:r>
                        <a:rPr lang="en-US" sz="1800">
                          <a:effectLst/>
                        </a:rPr>
                        <a:t> -values are approximate.</a:t>
                      </a:r>
                    </a:p>
                  </a:txBody>
                  <a:tcPr marL="66602" marR="66602" marT="33301" marB="33301" anchor="ctr">
                    <a:lnL>
                      <a:noFill/>
                    </a:lnL>
                    <a:lnR>
                      <a:noFill/>
                    </a:lnR>
                    <a:lnT w="15240" cap="flat" cmpd="sng" algn="ctr">
                      <a:solidFill>
                        <a:srgbClr val="000000"/>
                      </a:solidFill>
                      <a:prstDash val="solid"/>
                      <a:round/>
                      <a:headEnd type="none" w="med" len="med"/>
                      <a:tailEnd type="none" w="med" len="med"/>
                    </a:lnT>
                    <a:lnB>
                      <a:noFill/>
                    </a:lnB>
                    <a:noFill/>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55720134"/>
                  </a:ext>
                </a:extLst>
              </a:tr>
              <a:tr h="365395">
                <a:tc gridSpan="8">
                  <a:txBody>
                    <a:bodyPr/>
                    <a:lstStyle/>
                    <a:p>
                      <a:pPr algn="l"/>
                      <a:r>
                        <a:rPr lang="en-US" sz="1800" i="1" dirty="0">
                          <a:effectLst/>
                        </a:rPr>
                        <a:t>Note.</a:t>
                      </a:r>
                      <a:r>
                        <a:rPr lang="en-US" sz="1800" dirty="0">
                          <a:effectLst/>
                        </a:rPr>
                        <a:t>  The model was estimated using Hedges method.</a:t>
                      </a:r>
                    </a:p>
                  </a:txBody>
                  <a:tcPr marL="66602" marR="66602" marT="33301" marB="33301" anchor="ctr">
                    <a:lnL>
                      <a:noFill/>
                    </a:lnL>
                    <a:lnR>
                      <a:noFill/>
                    </a:lnR>
                    <a:lnT>
                      <a:noFill/>
                    </a:lnT>
                    <a:lnB>
                      <a:noFill/>
                    </a:lnB>
                    <a:noFill/>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945014366"/>
                  </a:ext>
                </a:extLst>
              </a:tr>
            </a:tbl>
          </a:graphicData>
        </a:graphic>
      </p:graphicFrame>
      <p:sp>
        <p:nvSpPr>
          <p:cNvPr id="6" name="Google Shape;66;p15">
            <a:extLst>
              <a:ext uri="{FF2B5EF4-FFF2-40B4-BE49-F238E27FC236}">
                <a16:creationId xmlns:a16="http://schemas.microsoft.com/office/drawing/2014/main" id="{F32B62A4-F436-24B9-A2FC-A9457E8C3D1E}"/>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000" dirty="0">
                <a:solidFill>
                  <a:schemeClr val="bg2"/>
                </a:solidFill>
              </a:rPr>
              <a:t>Fixed and Random Effects Statistic Tests - </a:t>
            </a:r>
            <a:r>
              <a:rPr lang="en-CA" sz="2000" dirty="0">
                <a:solidFill>
                  <a:schemeClr val="bg2"/>
                </a:solidFill>
              </a:rPr>
              <a:t>ML Models</a:t>
            </a:r>
          </a:p>
        </p:txBody>
      </p:sp>
      <p:sp>
        <p:nvSpPr>
          <p:cNvPr id="7" name="Google Shape;66;p15">
            <a:extLst>
              <a:ext uri="{FF2B5EF4-FFF2-40B4-BE49-F238E27FC236}">
                <a16:creationId xmlns:a16="http://schemas.microsoft.com/office/drawing/2014/main" id="{21EF4AC5-4710-6050-4C46-F6A080EFE98C}"/>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dirty="0"/>
              <a:t>Results &amp; Discussions </a:t>
            </a:r>
            <a:endParaRPr lang="en-CA" dirty="0"/>
          </a:p>
        </p:txBody>
      </p:sp>
      <p:sp>
        <p:nvSpPr>
          <p:cNvPr id="8" name="Content Placeholder 2">
            <a:extLst>
              <a:ext uri="{FF2B5EF4-FFF2-40B4-BE49-F238E27FC236}">
                <a16:creationId xmlns:a16="http://schemas.microsoft.com/office/drawing/2014/main" id="{B80B9569-8079-4503-1D74-93B77AD39040}"/>
              </a:ext>
            </a:extLst>
          </p:cNvPr>
          <p:cNvSpPr>
            <a:spLocks noGrp="1"/>
          </p:cNvSpPr>
          <p:nvPr>
            <p:ph idx="1"/>
          </p:nvPr>
        </p:nvSpPr>
        <p:spPr>
          <a:xfrm>
            <a:off x="0" y="1245027"/>
            <a:ext cx="3090442" cy="3752169"/>
          </a:xfrm>
        </p:spPr>
        <p:txBody>
          <a:bodyPr>
            <a:normAutofit/>
          </a:bodyPr>
          <a:lstStyle/>
          <a:p>
            <a:r>
              <a:rPr lang="en-CA" dirty="0">
                <a:solidFill>
                  <a:schemeClr val="tx1"/>
                </a:solidFill>
              </a:rPr>
              <a:t>Omnibus test:</a:t>
            </a:r>
          </a:p>
          <a:p>
            <a:pPr marL="450850" indent="-358775">
              <a:buNone/>
            </a:pPr>
            <a:r>
              <a:rPr lang="en-CA" dirty="0">
                <a:solidFill>
                  <a:schemeClr val="tx1"/>
                </a:solidFill>
              </a:rPr>
              <a:t>      Null hypothesis: model   coefficients equal 0</a:t>
            </a:r>
          </a:p>
          <a:p>
            <a:pPr marL="450850" indent="-358775">
              <a:buNone/>
            </a:pPr>
            <a:endParaRPr lang="en-CA" dirty="0">
              <a:solidFill>
                <a:schemeClr val="tx1"/>
              </a:solidFill>
            </a:endParaRPr>
          </a:p>
          <a:p>
            <a:r>
              <a:rPr lang="en-CA" dirty="0">
                <a:solidFill>
                  <a:schemeClr val="tx1"/>
                </a:solidFill>
              </a:rPr>
              <a:t>Heterogeneity test:</a:t>
            </a:r>
          </a:p>
          <a:p>
            <a:pPr marL="450850" indent="-358775">
              <a:buNone/>
            </a:pPr>
            <a:r>
              <a:rPr lang="en-CA" dirty="0">
                <a:solidFill>
                  <a:schemeClr val="tx1"/>
                </a:solidFill>
              </a:rPr>
              <a:t>      Null hypothesis: there is no heterogeneity between studies</a:t>
            </a:r>
          </a:p>
          <a:p>
            <a:pPr marL="450850" indent="-336550">
              <a:buNone/>
            </a:pPr>
            <a:endParaRPr lang="en-US" dirty="0">
              <a:solidFill>
                <a:schemeClr val="tx1"/>
              </a:solidFill>
            </a:endParaRPr>
          </a:p>
        </p:txBody>
      </p:sp>
    </p:spTree>
    <p:extLst>
      <p:ext uri="{BB962C8B-B14F-4D97-AF65-F5344CB8AC3E}">
        <p14:creationId xmlns:p14="http://schemas.microsoft.com/office/powerpoint/2010/main" val="3285990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F98A52C-4B6F-0E53-07BF-D6ECA647C0D4}"/>
              </a:ext>
            </a:extLst>
          </p:cNvPr>
          <p:cNvGraphicFramePr>
            <a:graphicFrameLocks noGrp="1"/>
          </p:cNvGraphicFramePr>
          <p:nvPr>
            <p:extLst>
              <p:ext uri="{D42A27DB-BD31-4B8C-83A1-F6EECF244321}">
                <p14:modId xmlns:p14="http://schemas.microsoft.com/office/powerpoint/2010/main" val="1045439663"/>
              </p:ext>
            </p:extLst>
          </p:nvPr>
        </p:nvGraphicFramePr>
        <p:xfrm>
          <a:off x="628650" y="1526501"/>
          <a:ext cx="7886704" cy="3429000"/>
        </p:xfrm>
        <a:graphic>
          <a:graphicData uri="http://schemas.openxmlformats.org/drawingml/2006/table">
            <a:tbl>
              <a:tblPr/>
              <a:tblGrid>
                <a:gridCol w="985838">
                  <a:extLst>
                    <a:ext uri="{9D8B030D-6E8A-4147-A177-3AD203B41FA5}">
                      <a16:colId xmlns:a16="http://schemas.microsoft.com/office/drawing/2014/main" val="3324900110"/>
                    </a:ext>
                  </a:extLst>
                </a:gridCol>
                <a:gridCol w="985838">
                  <a:extLst>
                    <a:ext uri="{9D8B030D-6E8A-4147-A177-3AD203B41FA5}">
                      <a16:colId xmlns:a16="http://schemas.microsoft.com/office/drawing/2014/main" val="616572394"/>
                    </a:ext>
                  </a:extLst>
                </a:gridCol>
                <a:gridCol w="985838">
                  <a:extLst>
                    <a:ext uri="{9D8B030D-6E8A-4147-A177-3AD203B41FA5}">
                      <a16:colId xmlns:a16="http://schemas.microsoft.com/office/drawing/2014/main" val="4074897735"/>
                    </a:ext>
                  </a:extLst>
                </a:gridCol>
                <a:gridCol w="985838">
                  <a:extLst>
                    <a:ext uri="{9D8B030D-6E8A-4147-A177-3AD203B41FA5}">
                      <a16:colId xmlns:a16="http://schemas.microsoft.com/office/drawing/2014/main" val="532638268"/>
                    </a:ext>
                  </a:extLst>
                </a:gridCol>
                <a:gridCol w="985838">
                  <a:extLst>
                    <a:ext uri="{9D8B030D-6E8A-4147-A177-3AD203B41FA5}">
                      <a16:colId xmlns:a16="http://schemas.microsoft.com/office/drawing/2014/main" val="382346705"/>
                    </a:ext>
                  </a:extLst>
                </a:gridCol>
                <a:gridCol w="985838">
                  <a:extLst>
                    <a:ext uri="{9D8B030D-6E8A-4147-A177-3AD203B41FA5}">
                      <a16:colId xmlns:a16="http://schemas.microsoft.com/office/drawing/2014/main" val="4281812012"/>
                    </a:ext>
                  </a:extLst>
                </a:gridCol>
                <a:gridCol w="985838">
                  <a:extLst>
                    <a:ext uri="{9D8B030D-6E8A-4147-A177-3AD203B41FA5}">
                      <a16:colId xmlns:a16="http://schemas.microsoft.com/office/drawing/2014/main" val="328811805"/>
                    </a:ext>
                  </a:extLst>
                </a:gridCol>
                <a:gridCol w="985838">
                  <a:extLst>
                    <a:ext uri="{9D8B030D-6E8A-4147-A177-3AD203B41FA5}">
                      <a16:colId xmlns:a16="http://schemas.microsoft.com/office/drawing/2014/main" val="1445919140"/>
                    </a:ext>
                  </a:extLst>
                </a:gridCol>
              </a:tblGrid>
              <a:tr h="388620">
                <a:tc gridSpan="8">
                  <a:txBody>
                    <a:bodyPr/>
                    <a:lstStyle/>
                    <a:p>
                      <a:pPr algn="l"/>
                      <a:r>
                        <a:rPr lang="en-CA" sz="2000" dirty="0">
                          <a:effectLst/>
                        </a:rPr>
                        <a:t>Residual Heterogeneity Estimates </a:t>
                      </a:r>
                    </a:p>
                  </a:txBody>
                  <a:tcPr marL="68580" marR="68580" marT="34290" marB="34290" anchor="ctr">
                    <a:lnL>
                      <a:noFill/>
                    </a:lnL>
                    <a:lnR>
                      <a:noFill/>
                    </a:lnR>
                    <a:lnT>
                      <a:noFill/>
                    </a:lnT>
                    <a:lnB w="7620" cap="flat" cmpd="sng" algn="ctr">
                      <a:solidFill>
                        <a:srgbClr val="000000"/>
                      </a:solidFill>
                      <a:prstDash val="solid"/>
                      <a:round/>
                      <a:headEnd type="none" w="med" len="med"/>
                      <a:tailEnd type="none" w="med" len="med"/>
                    </a:lnB>
                    <a:noFill/>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97629165"/>
                  </a:ext>
                </a:extLst>
              </a:tr>
              <a:tr h="388620">
                <a:tc gridSpan="4">
                  <a:txBody>
                    <a:bodyPr/>
                    <a:lstStyle/>
                    <a:p>
                      <a:pPr algn="ctr"/>
                      <a:endParaRPr lang="en-CA" sz="2000" dirty="0">
                        <a:effectLst/>
                      </a:endParaRPr>
                    </a:p>
                  </a:txBody>
                  <a:tcPr marL="68580" marR="68580" marT="34290" marB="34290" anchor="ctr">
                    <a:lnL>
                      <a:noFill/>
                    </a:lnL>
                    <a:lnR>
                      <a:noFill/>
                    </a:lnR>
                    <a:lnT w="7620" cap="flat" cmpd="sng" algn="ctr">
                      <a:solidFill>
                        <a:srgbClr val="000000"/>
                      </a:solidFill>
                      <a:prstDash val="solid"/>
                      <a:round/>
                      <a:headEnd type="none" w="med" len="med"/>
                      <a:tailEnd type="none" w="med" len="med"/>
                    </a:lnT>
                    <a:lnB>
                      <a:noFill/>
                    </a:lnB>
                    <a:noFill/>
                  </a:tcPr>
                </a:tc>
                <a:tc hMerge="1">
                  <a:txBody>
                    <a:bodyPr/>
                    <a:lstStyle/>
                    <a:p>
                      <a:endParaRPr lang="en-CA"/>
                    </a:p>
                  </a:txBody>
                  <a:tcPr/>
                </a:tc>
                <a:tc hMerge="1">
                  <a:txBody>
                    <a:bodyPr/>
                    <a:lstStyle/>
                    <a:p>
                      <a:endParaRPr lang="en-CA"/>
                    </a:p>
                  </a:txBody>
                  <a:tcPr/>
                </a:tc>
                <a:tc hMerge="1">
                  <a:txBody>
                    <a:bodyPr/>
                    <a:lstStyle/>
                    <a:p>
                      <a:endParaRPr lang="en-CA"/>
                    </a:p>
                  </a:txBody>
                  <a:tcPr/>
                </a:tc>
                <a:tc gridSpan="4">
                  <a:txBody>
                    <a:bodyPr/>
                    <a:lstStyle/>
                    <a:p>
                      <a:pPr algn="ctr"/>
                      <a:r>
                        <a:rPr lang="en-CA" sz="2000">
                          <a:effectLst/>
                        </a:rPr>
                        <a:t>95% Confidence Interval</a:t>
                      </a:r>
                    </a:p>
                  </a:txBody>
                  <a:tcPr marL="68580" marR="68580" marT="34290" marB="34290"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3807624451"/>
                  </a:ext>
                </a:extLst>
              </a:tr>
              <a:tr h="388620">
                <a:tc gridSpan="2">
                  <a:txBody>
                    <a:bodyPr/>
                    <a:lstStyle/>
                    <a:p>
                      <a:pPr algn="ctr"/>
                      <a:r>
                        <a:rPr lang="en-CA" sz="2000">
                          <a:effectLst/>
                        </a:rPr>
                        <a:t> </a:t>
                      </a:r>
                    </a:p>
                  </a:txBody>
                  <a:tcPr marL="68580" marR="68580" marT="34290" marB="34290" anchor="ctr">
                    <a:lnL>
                      <a:noFill/>
                    </a:lnL>
                    <a:lnR>
                      <a:noFill/>
                    </a:lnR>
                    <a:lnT>
                      <a:noFill/>
                    </a:lnT>
                    <a:lnB w="7620" cap="flat" cmpd="sng" algn="ctr">
                      <a:solidFill>
                        <a:srgbClr val="000000"/>
                      </a:solidFill>
                      <a:prstDash val="solid"/>
                      <a:round/>
                      <a:headEnd type="none" w="med" len="med"/>
                      <a:tailEnd type="none" w="med" len="med"/>
                    </a:lnB>
                    <a:noFill/>
                  </a:tcPr>
                </a:tc>
                <a:tc hMerge="1">
                  <a:txBody>
                    <a:bodyPr/>
                    <a:lstStyle/>
                    <a:p>
                      <a:endParaRPr lang="en-CA"/>
                    </a:p>
                  </a:txBody>
                  <a:tcPr/>
                </a:tc>
                <a:tc gridSpan="2">
                  <a:txBody>
                    <a:bodyPr/>
                    <a:lstStyle/>
                    <a:p>
                      <a:pPr algn="ctr"/>
                      <a:r>
                        <a:rPr lang="en-CA" sz="2000" dirty="0">
                          <a:effectLst/>
                        </a:rPr>
                        <a:t>Estimate</a:t>
                      </a:r>
                    </a:p>
                  </a:txBody>
                  <a:tcPr marL="68580" marR="68580" marT="34290" marB="34290" anchor="ctr">
                    <a:lnL>
                      <a:noFill/>
                    </a:lnL>
                    <a:lnR>
                      <a:noFill/>
                    </a:lnR>
                    <a:lnT>
                      <a:noFill/>
                    </a:lnT>
                    <a:lnB w="7620" cap="flat" cmpd="sng" algn="ctr">
                      <a:solidFill>
                        <a:srgbClr val="000000"/>
                      </a:solidFill>
                      <a:prstDash val="solid"/>
                      <a:round/>
                      <a:headEnd type="none" w="med" len="med"/>
                      <a:tailEnd type="none" w="med" len="med"/>
                    </a:lnB>
                    <a:noFill/>
                  </a:tcPr>
                </a:tc>
                <a:tc hMerge="1">
                  <a:txBody>
                    <a:bodyPr/>
                    <a:lstStyle/>
                    <a:p>
                      <a:endParaRPr lang="en-CA"/>
                    </a:p>
                  </a:txBody>
                  <a:tcPr/>
                </a:tc>
                <a:tc gridSpan="2">
                  <a:txBody>
                    <a:bodyPr/>
                    <a:lstStyle/>
                    <a:p>
                      <a:pPr algn="ctr"/>
                      <a:r>
                        <a:rPr lang="en-CA" sz="2000" dirty="0">
                          <a:effectLst/>
                        </a:rPr>
                        <a:t>Lower</a:t>
                      </a:r>
                    </a:p>
                  </a:txBody>
                  <a:tcPr marL="68580" marR="68580" marT="34290" marB="34290"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hMerge="1">
                  <a:txBody>
                    <a:bodyPr/>
                    <a:lstStyle/>
                    <a:p>
                      <a:endParaRPr lang="en-CA"/>
                    </a:p>
                  </a:txBody>
                  <a:tcPr/>
                </a:tc>
                <a:tc gridSpan="2">
                  <a:txBody>
                    <a:bodyPr/>
                    <a:lstStyle/>
                    <a:p>
                      <a:pPr algn="ctr"/>
                      <a:r>
                        <a:rPr lang="en-CA" sz="2000">
                          <a:effectLst/>
                        </a:rPr>
                        <a:t>Upper</a:t>
                      </a:r>
                    </a:p>
                  </a:txBody>
                  <a:tcPr marL="68580" marR="68580" marT="34290" marB="34290"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hMerge="1">
                  <a:txBody>
                    <a:bodyPr/>
                    <a:lstStyle/>
                    <a:p>
                      <a:endParaRPr lang="en-CA"/>
                    </a:p>
                  </a:txBody>
                  <a:tcPr/>
                </a:tc>
                <a:extLst>
                  <a:ext uri="{0D108BD9-81ED-4DB2-BD59-A6C34878D82A}">
                    <a16:rowId xmlns:a16="http://schemas.microsoft.com/office/drawing/2014/main" val="2887810576"/>
                  </a:ext>
                </a:extLst>
              </a:tr>
              <a:tr h="708660">
                <a:tc>
                  <a:txBody>
                    <a:bodyPr/>
                    <a:lstStyle/>
                    <a:p>
                      <a:pPr algn="l"/>
                      <a:r>
                        <a:rPr lang="el-GR" sz="2000">
                          <a:effectLst/>
                        </a:rPr>
                        <a:t>τ²</a:t>
                      </a:r>
                    </a:p>
                  </a:txBody>
                  <a:tcPr marL="68580" marR="68580" marT="34290" marB="34290"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l"/>
                      <a:endParaRPr lang="en-CA" sz="2000">
                        <a:effectLst/>
                      </a:endParaRPr>
                    </a:p>
                  </a:txBody>
                  <a:tcPr marL="68580" marR="68580" marT="34290" marB="34290"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2000" dirty="0">
                          <a:effectLst/>
                        </a:rPr>
                        <a:t>0.002</a:t>
                      </a:r>
                    </a:p>
                  </a:txBody>
                  <a:tcPr marL="68580" marR="68580" marT="34290" marB="34290"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l"/>
                      <a:endParaRPr lang="en-CA" sz="2000">
                        <a:effectLst/>
                      </a:endParaRPr>
                    </a:p>
                  </a:txBody>
                  <a:tcPr marL="68580" marR="68580" marT="34290" marB="34290"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2000" dirty="0">
                          <a:effectLst/>
                        </a:rPr>
                        <a:t>4.504×10</a:t>
                      </a:r>
                      <a:r>
                        <a:rPr lang="en-CA" sz="2000" baseline="30000" dirty="0">
                          <a:effectLst/>
                        </a:rPr>
                        <a:t>-4</a:t>
                      </a:r>
                      <a:r>
                        <a:rPr lang="en-CA" sz="2000" dirty="0">
                          <a:effectLst/>
                        </a:rPr>
                        <a:t> </a:t>
                      </a:r>
                    </a:p>
                  </a:txBody>
                  <a:tcPr marL="68580" marR="68580" marT="34290" marB="34290"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l"/>
                      <a:endParaRPr lang="en-CA" sz="2000">
                        <a:effectLst/>
                      </a:endParaRPr>
                    </a:p>
                  </a:txBody>
                  <a:tcPr marL="68580" marR="68580" marT="34290" marB="34290"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2000">
                          <a:effectLst/>
                        </a:rPr>
                        <a:t>0.007</a:t>
                      </a:r>
                    </a:p>
                  </a:txBody>
                  <a:tcPr marL="68580" marR="68580" marT="34290" marB="34290"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l"/>
                      <a:endParaRPr lang="en-CA" sz="2000">
                        <a:effectLst/>
                      </a:endParaRPr>
                    </a:p>
                  </a:txBody>
                  <a:tcPr marL="68580" marR="68580" marT="34290" marB="34290" anchor="ctr">
                    <a:lnL>
                      <a:noFill/>
                    </a:lnL>
                    <a:lnR>
                      <a:noFill/>
                    </a:lnR>
                    <a:lnT w="762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188183841"/>
                  </a:ext>
                </a:extLst>
              </a:tr>
              <a:tr h="388620">
                <a:tc>
                  <a:txBody>
                    <a:bodyPr/>
                    <a:lstStyle/>
                    <a:p>
                      <a:pPr algn="l"/>
                      <a:r>
                        <a:rPr lang="el-GR" sz="2000">
                          <a:effectLst/>
                        </a:rPr>
                        <a:t>τ</a:t>
                      </a:r>
                    </a:p>
                  </a:txBody>
                  <a:tcPr marL="68580" marR="68580" marT="34290" marB="34290" anchor="ctr">
                    <a:lnL>
                      <a:noFill/>
                    </a:lnL>
                    <a:lnR>
                      <a:noFill/>
                    </a:lnR>
                    <a:lnT>
                      <a:noFill/>
                    </a:lnT>
                    <a:lnB>
                      <a:noFill/>
                    </a:lnB>
                    <a:noFill/>
                  </a:tcPr>
                </a:tc>
                <a:tc>
                  <a:txBody>
                    <a:bodyPr/>
                    <a:lstStyle/>
                    <a:p>
                      <a:pPr algn="l"/>
                      <a:endParaRPr lang="en-CA" sz="2000">
                        <a:effectLst/>
                      </a:endParaRPr>
                    </a:p>
                  </a:txBody>
                  <a:tcPr marL="68580" marR="68580" marT="34290" marB="34290" anchor="ctr">
                    <a:lnL>
                      <a:noFill/>
                    </a:lnL>
                    <a:lnR>
                      <a:noFill/>
                    </a:lnR>
                    <a:lnT>
                      <a:noFill/>
                    </a:lnT>
                    <a:lnB>
                      <a:noFill/>
                    </a:lnB>
                    <a:noFill/>
                  </a:tcPr>
                </a:tc>
                <a:tc>
                  <a:txBody>
                    <a:bodyPr/>
                    <a:lstStyle/>
                    <a:p>
                      <a:pPr algn="r"/>
                      <a:r>
                        <a:rPr lang="en-CA" sz="2000">
                          <a:effectLst/>
                        </a:rPr>
                        <a:t>0.043</a:t>
                      </a:r>
                    </a:p>
                  </a:txBody>
                  <a:tcPr marL="68580" marR="68580" marT="34290" marB="34290" anchor="ctr">
                    <a:lnL>
                      <a:noFill/>
                    </a:lnL>
                    <a:lnR>
                      <a:noFill/>
                    </a:lnR>
                    <a:lnT>
                      <a:noFill/>
                    </a:lnT>
                    <a:lnB>
                      <a:noFill/>
                    </a:lnB>
                    <a:noFill/>
                  </a:tcPr>
                </a:tc>
                <a:tc>
                  <a:txBody>
                    <a:bodyPr/>
                    <a:lstStyle/>
                    <a:p>
                      <a:pPr algn="l"/>
                      <a:endParaRPr lang="en-CA" sz="2000">
                        <a:effectLst/>
                      </a:endParaRPr>
                    </a:p>
                  </a:txBody>
                  <a:tcPr marL="68580" marR="68580" marT="34290" marB="34290" anchor="ctr">
                    <a:lnL>
                      <a:noFill/>
                    </a:lnL>
                    <a:lnR>
                      <a:noFill/>
                    </a:lnR>
                    <a:lnT>
                      <a:noFill/>
                    </a:lnT>
                    <a:lnB>
                      <a:noFill/>
                    </a:lnB>
                    <a:noFill/>
                  </a:tcPr>
                </a:tc>
                <a:tc>
                  <a:txBody>
                    <a:bodyPr/>
                    <a:lstStyle/>
                    <a:p>
                      <a:pPr algn="r"/>
                      <a:r>
                        <a:rPr lang="en-CA" sz="2000">
                          <a:effectLst/>
                        </a:rPr>
                        <a:t>0.021</a:t>
                      </a:r>
                    </a:p>
                  </a:txBody>
                  <a:tcPr marL="68580" marR="68580" marT="34290" marB="34290" anchor="ctr">
                    <a:lnL>
                      <a:noFill/>
                    </a:lnL>
                    <a:lnR>
                      <a:noFill/>
                    </a:lnR>
                    <a:lnT>
                      <a:noFill/>
                    </a:lnT>
                    <a:lnB>
                      <a:noFill/>
                    </a:lnB>
                    <a:noFill/>
                  </a:tcPr>
                </a:tc>
                <a:tc>
                  <a:txBody>
                    <a:bodyPr/>
                    <a:lstStyle/>
                    <a:p>
                      <a:pPr algn="l"/>
                      <a:endParaRPr lang="en-CA" sz="2000">
                        <a:effectLst/>
                      </a:endParaRPr>
                    </a:p>
                  </a:txBody>
                  <a:tcPr marL="68580" marR="68580" marT="34290" marB="34290" anchor="ctr">
                    <a:lnL>
                      <a:noFill/>
                    </a:lnL>
                    <a:lnR>
                      <a:noFill/>
                    </a:lnR>
                    <a:lnT>
                      <a:noFill/>
                    </a:lnT>
                    <a:lnB>
                      <a:noFill/>
                    </a:lnB>
                    <a:noFill/>
                  </a:tcPr>
                </a:tc>
                <a:tc>
                  <a:txBody>
                    <a:bodyPr/>
                    <a:lstStyle/>
                    <a:p>
                      <a:pPr algn="r"/>
                      <a:r>
                        <a:rPr lang="en-CA" sz="2000">
                          <a:effectLst/>
                        </a:rPr>
                        <a:t>0.081</a:t>
                      </a:r>
                    </a:p>
                  </a:txBody>
                  <a:tcPr marL="68580" marR="68580" marT="34290" marB="34290" anchor="ctr">
                    <a:lnL>
                      <a:noFill/>
                    </a:lnL>
                    <a:lnR>
                      <a:noFill/>
                    </a:lnR>
                    <a:lnT>
                      <a:noFill/>
                    </a:lnT>
                    <a:lnB>
                      <a:noFill/>
                    </a:lnB>
                    <a:noFill/>
                  </a:tcPr>
                </a:tc>
                <a:tc>
                  <a:txBody>
                    <a:bodyPr/>
                    <a:lstStyle/>
                    <a:p>
                      <a:pPr algn="l"/>
                      <a:endParaRPr lang="en-CA" sz="2000">
                        <a:effectLst/>
                      </a:endParaRPr>
                    </a:p>
                  </a:txBody>
                  <a:tcPr marL="68580" marR="68580" marT="34290" marB="34290" anchor="ctr">
                    <a:lnL>
                      <a:noFill/>
                    </a:lnL>
                    <a:lnR>
                      <a:noFill/>
                    </a:lnR>
                    <a:lnT>
                      <a:noFill/>
                    </a:lnT>
                    <a:lnB>
                      <a:noFill/>
                    </a:lnB>
                    <a:noFill/>
                  </a:tcPr>
                </a:tc>
                <a:extLst>
                  <a:ext uri="{0D108BD9-81ED-4DB2-BD59-A6C34878D82A}">
                    <a16:rowId xmlns:a16="http://schemas.microsoft.com/office/drawing/2014/main" val="1486048331"/>
                  </a:ext>
                </a:extLst>
              </a:tr>
              <a:tr h="388620">
                <a:tc>
                  <a:txBody>
                    <a:bodyPr/>
                    <a:lstStyle/>
                    <a:p>
                      <a:pPr algn="l"/>
                      <a:r>
                        <a:rPr lang="en-CA" sz="2000">
                          <a:effectLst/>
                        </a:rPr>
                        <a:t>I² (%)</a:t>
                      </a:r>
                    </a:p>
                  </a:txBody>
                  <a:tcPr marL="68580" marR="68580" marT="34290" marB="34290" anchor="ctr">
                    <a:lnL>
                      <a:noFill/>
                    </a:lnL>
                    <a:lnR>
                      <a:noFill/>
                    </a:lnR>
                    <a:lnT>
                      <a:noFill/>
                    </a:lnT>
                    <a:lnB>
                      <a:noFill/>
                    </a:lnB>
                    <a:noFill/>
                  </a:tcPr>
                </a:tc>
                <a:tc>
                  <a:txBody>
                    <a:bodyPr/>
                    <a:lstStyle/>
                    <a:p>
                      <a:pPr algn="l"/>
                      <a:endParaRPr lang="en-CA" sz="2000">
                        <a:effectLst/>
                      </a:endParaRPr>
                    </a:p>
                  </a:txBody>
                  <a:tcPr marL="68580" marR="68580" marT="34290" marB="34290" anchor="ctr">
                    <a:lnL>
                      <a:noFill/>
                    </a:lnL>
                    <a:lnR>
                      <a:noFill/>
                    </a:lnR>
                    <a:lnT>
                      <a:noFill/>
                    </a:lnT>
                    <a:lnB>
                      <a:noFill/>
                    </a:lnB>
                    <a:noFill/>
                  </a:tcPr>
                </a:tc>
                <a:tc>
                  <a:txBody>
                    <a:bodyPr/>
                    <a:lstStyle/>
                    <a:p>
                      <a:pPr algn="r"/>
                      <a:r>
                        <a:rPr lang="en-CA" sz="2000">
                          <a:effectLst/>
                        </a:rPr>
                        <a:t>71.751</a:t>
                      </a:r>
                    </a:p>
                  </a:txBody>
                  <a:tcPr marL="68580" marR="68580" marT="34290" marB="34290" anchor="ctr">
                    <a:lnL>
                      <a:noFill/>
                    </a:lnL>
                    <a:lnR>
                      <a:noFill/>
                    </a:lnR>
                    <a:lnT>
                      <a:noFill/>
                    </a:lnT>
                    <a:lnB>
                      <a:noFill/>
                    </a:lnB>
                    <a:noFill/>
                  </a:tcPr>
                </a:tc>
                <a:tc>
                  <a:txBody>
                    <a:bodyPr/>
                    <a:lstStyle/>
                    <a:p>
                      <a:pPr algn="l"/>
                      <a:endParaRPr lang="en-CA" sz="2000">
                        <a:effectLst/>
                      </a:endParaRPr>
                    </a:p>
                  </a:txBody>
                  <a:tcPr marL="68580" marR="68580" marT="34290" marB="34290" anchor="ctr">
                    <a:lnL>
                      <a:noFill/>
                    </a:lnL>
                    <a:lnR>
                      <a:noFill/>
                    </a:lnR>
                    <a:lnT>
                      <a:noFill/>
                    </a:lnT>
                    <a:lnB>
                      <a:noFill/>
                    </a:lnB>
                    <a:noFill/>
                  </a:tcPr>
                </a:tc>
                <a:tc>
                  <a:txBody>
                    <a:bodyPr/>
                    <a:lstStyle/>
                    <a:p>
                      <a:pPr algn="r"/>
                      <a:r>
                        <a:rPr lang="en-CA" sz="2000">
                          <a:effectLst/>
                        </a:rPr>
                        <a:t>38.696</a:t>
                      </a:r>
                    </a:p>
                  </a:txBody>
                  <a:tcPr marL="68580" marR="68580" marT="34290" marB="34290" anchor="ctr">
                    <a:lnL>
                      <a:noFill/>
                    </a:lnL>
                    <a:lnR>
                      <a:noFill/>
                    </a:lnR>
                    <a:lnT>
                      <a:noFill/>
                    </a:lnT>
                    <a:lnB>
                      <a:noFill/>
                    </a:lnB>
                    <a:noFill/>
                  </a:tcPr>
                </a:tc>
                <a:tc>
                  <a:txBody>
                    <a:bodyPr/>
                    <a:lstStyle/>
                    <a:p>
                      <a:pPr algn="l"/>
                      <a:endParaRPr lang="en-CA" sz="2000">
                        <a:effectLst/>
                      </a:endParaRPr>
                    </a:p>
                  </a:txBody>
                  <a:tcPr marL="68580" marR="68580" marT="34290" marB="34290" anchor="ctr">
                    <a:lnL>
                      <a:noFill/>
                    </a:lnL>
                    <a:lnR>
                      <a:noFill/>
                    </a:lnR>
                    <a:lnT>
                      <a:noFill/>
                    </a:lnT>
                    <a:lnB>
                      <a:noFill/>
                    </a:lnB>
                    <a:noFill/>
                  </a:tcPr>
                </a:tc>
                <a:tc>
                  <a:txBody>
                    <a:bodyPr/>
                    <a:lstStyle/>
                    <a:p>
                      <a:pPr algn="r"/>
                      <a:r>
                        <a:rPr lang="en-CA" sz="2000">
                          <a:effectLst/>
                        </a:rPr>
                        <a:t>90.112</a:t>
                      </a:r>
                    </a:p>
                  </a:txBody>
                  <a:tcPr marL="68580" marR="68580" marT="34290" marB="34290" anchor="ctr">
                    <a:lnL>
                      <a:noFill/>
                    </a:lnL>
                    <a:lnR>
                      <a:noFill/>
                    </a:lnR>
                    <a:lnT>
                      <a:noFill/>
                    </a:lnT>
                    <a:lnB>
                      <a:noFill/>
                    </a:lnB>
                    <a:noFill/>
                  </a:tcPr>
                </a:tc>
                <a:tc>
                  <a:txBody>
                    <a:bodyPr/>
                    <a:lstStyle/>
                    <a:p>
                      <a:pPr algn="l"/>
                      <a:endParaRPr lang="en-CA" sz="2000">
                        <a:effectLst/>
                      </a:endParaRPr>
                    </a:p>
                  </a:txBody>
                  <a:tcPr marL="68580" marR="68580" marT="34290" marB="34290" anchor="ctr">
                    <a:lnL>
                      <a:noFill/>
                    </a:lnL>
                    <a:lnR>
                      <a:noFill/>
                    </a:lnR>
                    <a:lnT>
                      <a:noFill/>
                    </a:lnT>
                    <a:lnB>
                      <a:noFill/>
                    </a:lnB>
                    <a:noFill/>
                  </a:tcPr>
                </a:tc>
                <a:extLst>
                  <a:ext uri="{0D108BD9-81ED-4DB2-BD59-A6C34878D82A}">
                    <a16:rowId xmlns:a16="http://schemas.microsoft.com/office/drawing/2014/main" val="3012001742"/>
                  </a:ext>
                </a:extLst>
              </a:tr>
              <a:tr h="388620">
                <a:tc>
                  <a:txBody>
                    <a:bodyPr/>
                    <a:lstStyle/>
                    <a:p>
                      <a:pPr algn="l"/>
                      <a:r>
                        <a:rPr lang="en-CA" sz="2000">
                          <a:effectLst/>
                        </a:rPr>
                        <a:t>H²</a:t>
                      </a:r>
                    </a:p>
                  </a:txBody>
                  <a:tcPr marL="68580" marR="68580" marT="34290" marB="34290" anchor="ctr">
                    <a:lnL>
                      <a:noFill/>
                    </a:lnL>
                    <a:lnR>
                      <a:noFill/>
                    </a:lnR>
                    <a:lnT>
                      <a:noFill/>
                    </a:lnT>
                    <a:lnB>
                      <a:noFill/>
                    </a:lnB>
                    <a:noFill/>
                  </a:tcPr>
                </a:tc>
                <a:tc>
                  <a:txBody>
                    <a:bodyPr/>
                    <a:lstStyle/>
                    <a:p>
                      <a:pPr algn="l"/>
                      <a:endParaRPr lang="en-CA" sz="2000">
                        <a:effectLst/>
                      </a:endParaRPr>
                    </a:p>
                  </a:txBody>
                  <a:tcPr marL="68580" marR="68580" marT="34290" marB="34290" anchor="ctr">
                    <a:lnL>
                      <a:noFill/>
                    </a:lnL>
                    <a:lnR>
                      <a:noFill/>
                    </a:lnR>
                    <a:lnT>
                      <a:noFill/>
                    </a:lnT>
                    <a:lnB>
                      <a:noFill/>
                    </a:lnB>
                    <a:noFill/>
                  </a:tcPr>
                </a:tc>
                <a:tc>
                  <a:txBody>
                    <a:bodyPr/>
                    <a:lstStyle/>
                    <a:p>
                      <a:pPr algn="r"/>
                      <a:r>
                        <a:rPr lang="en-CA" sz="2000">
                          <a:effectLst/>
                        </a:rPr>
                        <a:t>3.540</a:t>
                      </a:r>
                    </a:p>
                  </a:txBody>
                  <a:tcPr marL="68580" marR="68580" marT="34290" marB="34290" anchor="ctr">
                    <a:lnL>
                      <a:noFill/>
                    </a:lnL>
                    <a:lnR>
                      <a:noFill/>
                    </a:lnR>
                    <a:lnT>
                      <a:noFill/>
                    </a:lnT>
                    <a:lnB>
                      <a:noFill/>
                    </a:lnB>
                    <a:noFill/>
                  </a:tcPr>
                </a:tc>
                <a:tc>
                  <a:txBody>
                    <a:bodyPr/>
                    <a:lstStyle/>
                    <a:p>
                      <a:pPr algn="l"/>
                      <a:endParaRPr lang="en-CA" sz="2000">
                        <a:effectLst/>
                      </a:endParaRPr>
                    </a:p>
                  </a:txBody>
                  <a:tcPr marL="68580" marR="68580" marT="34290" marB="34290" anchor="ctr">
                    <a:lnL>
                      <a:noFill/>
                    </a:lnL>
                    <a:lnR>
                      <a:noFill/>
                    </a:lnR>
                    <a:lnT>
                      <a:noFill/>
                    </a:lnT>
                    <a:lnB>
                      <a:noFill/>
                    </a:lnB>
                    <a:noFill/>
                  </a:tcPr>
                </a:tc>
                <a:tc>
                  <a:txBody>
                    <a:bodyPr/>
                    <a:lstStyle/>
                    <a:p>
                      <a:pPr algn="r"/>
                      <a:r>
                        <a:rPr lang="en-CA" sz="2000">
                          <a:effectLst/>
                        </a:rPr>
                        <a:t>1.631</a:t>
                      </a:r>
                    </a:p>
                  </a:txBody>
                  <a:tcPr marL="68580" marR="68580" marT="34290" marB="34290" anchor="ctr">
                    <a:lnL>
                      <a:noFill/>
                    </a:lnL>
                    <a:lnR>
                      <a:noFill/>
                    </a:lnR>
                    <a:lnT>
                      <a:noFill/>
                    </a:lnT>
                    <a:lnB>
                      <a:noFill/>
                    </a:lnB>
                    <a:noFill/>
                  </a:tcPr>
                </a:tc>
                <a:tc>
                  <a:txBody>
                    <a:bodyPr/>
                    <a:lstStyle/>
                    <a:p>
                      <a:pPr algn="l"/>
                      <a:endParaRPr lang="en-CA" sz="2000">
                        <a:effectLst/>
                      </a:endParaRPr>
                    </a:p>
                  </a:txBody>
                  <a:tcPr marL="68580" marR="68580" marT="34290" marB="34290" anchor="ctr">
                    <a:lnL>
                      <a:noFill/>
                    </a:lnL>
                    <a:lnR>
                      <a:noFill/>
                    </a:lnR>
                    <a:lnT>
                      <a:noFill/>
                    </a:lnT>
                    <a:lnB>
                      <a:noFill/>
                    </a:lnB>
                    <a:noFill/>
                  </a:tcPr>
                </a:tc>
                <a:tc>
                  <a:txBody>
                    <a:bodyPr/>
                    <a:lstStyle/>
                    <a:p>
                      <a:pPr algn="r"/>
                      <a:r>
                        <a:rPr lang="en-CA" sz="2000">
                          <a:effectLst/>
                        </a:rPr>
                        <a:t>10.113</a:t>
                      </a:r>
                    </a:p>
                  </a:txBody>
                  <a:tcPr marL="68580" marR="68580" marT="34290" marB="34290" anchor="ctr">
                    <a:lnL>
                      <a:noFill/>
                    </a:lnL>
                    <a:lnR>
                      <a:noFill/>
                    </a:lnR>
                    <a:lnT>
                      <a:noFill/>
                    </a:lnT>
                    <a:lnB>
                      <a:noFill/>
                    </a:lnB>
                    <a:noFill/>
                  </a:tcPr>
                </a:tc>
                <a:tc>
                  <a:txBody>
                    <a:bodyPr/>
                    <a:lstStyle/>
                    <a:p>
                      <a:pPr algn="l"/>
                      <a:endParaRPr lang="en-CA" sz="2000">
                        <a:effectLst/>
                      </a:endParaRPr>
                    </a:p>
                  </a:txBody>
                  <a:tcPr marL="68580" marR="68580" marT="34290" marB="34290" anchor="ctr">
                    <a:lnL>
                      <a:noFill/>
                    </a:lnL>
                    <a:lnR>
                      <a:noFill/>
                    </a:lnR>
                    <a:lnT>
                      <a:noFill/>
                    </a:lnT>
                    <a:lnB>
                      <a:noFill/>
                    </a:lnB>
                    <a:noFill/>
                  </a:tcPr>
                </a:tc>
                <a:extLst>
                  <a:ext uri="{0D108BD9-81ED-4DB2-BD59-A6C34878D82A}">
                    <a16:rowId xmlns:a16="http://schemas.microsoft.com/office/drawing/2014/main" val="1592429053"/>
                  </a:ext>
                </a:extLst>
              </a:tr>
              <a:tr h="388620">
                <a:tc gridSpan="8">
                  <a:txBody>
                    <a:bodyPr/>
                    <a:lstStyle/>
                    <a:p>
                      <a:pPr algn="r"/>
                      <a:endParaRPr lang="en-CA" sz="2000" dirty="0">
                        <a:effectLst/>
                      </a:endParaRPr>
                    </a:p>
                  </a:txBody>
                  <a:tcPr marL="68580" marR="68580" marT="34290" marB="34290" anchor="ctr">
                    <a:lnL>
                      <a:noFill/>
                    </a:lnL>
                    <a:lnR>
                      <a:noFill/>
                    </a:lnR>
                    <a:lnT>
                      <a:noFill/>
                    </a:lnT>
                    <a:lnB w="15240" cap="flat" cmpd="sng" algn="ctr">
                      <a:solidFill>
                        <a:srgbClr val="000000"/>
                      </a:solidFill>
                      <a:prstDash val="solid"/>
                      <a:round/>
                      <a:headEnd type="none" w="med" len="med"/>
                      <a:tailEnd type="none" w="med" len="med"/>
                    </a:lnB>
                    <a:noFill/>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089172156"/>
                  </a:ext>
                </a:extLst>
              </a:tr>
            </a:tbl>
          </a:graphicData>
        </a:graphic>
      </p:graphicFrame>
      <p:sp>
        <p:nvSpPr>
          <p:cNvPr id="6" name="Google Shape;66;p15">
            <a:extLst>
              <a:ext uri="{FF2B5EF4-FFF2-40B4-BE49-F238E27FC236}">
                <a16:creationId xmlns:a16="http://schemas.microsoft.com/office/drawing/2014/main" id="{A892FACB-BF7B-1CA4-A5E1-3443281167AB}"/>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Residual Heterogeneity Estimate - ML Models</a:t>
            </a:r>
          </a:p>
          <a:p>
            <a:endParaRPr lang="en-CA" sz="2000" dirty="0">
              <a:solidFill>
                <a:schemeClr val="bg2"/>
              </a:solidFill>
            </a:endParaRPr>
          </a:p>
        </p:txBody>
      </p:sp>
      <p:sp>
        <p:nvSpPr>
          <p:cNvPr id="7" name="Google Shape;66;p15">
            <a:extLst>
              <a:ext uri="{FF2B5EF4-FFF2-40B4-BE49-F238E27FC236}">
                <a16:creationId xmlns:a16="http://schemas.microsoft.com/office/drawing/2014/main" id="{8A711E0D-3ADB-9D22-88AE-A005E26AA438}"/>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dirty="0"/>
              <a:t>Results &amp; Discussions </a:t>
            </a:r>
            <a:endParaRPr lang="en-CA" dirty="0"/>
          </a:p>
        </p:txBody>
      </p:sp>
    </p:spTree>
    <p:extLst>
      <p:ext uri="{BB962C8B-B14F-4D97-AF65-F5344CB8AC3E}">
        <p14:creationId xmlns:p14="http://schemas.microsoft.com/office/powerpoint/2010/main" val="3226482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2" name="Picture 1">
            <a:extLst>
              <a:ext uri="{FF2B5EF4-FFF2-40B4-BE49-F238E27FC236}">
                <a16:creationId xmlns:a16="http://schemas.microsoft.com/office/drawing/2014/main" id="{980F55F6-9D64-1398-3F72-BB9EEB43B3C9}"/>
              </a:ext>
            </a:extLst>
          </p:cNvPr>
          <p:cNvPicPr preferRelativeResize="0">
            <a:picLocks/>
          </p:cNvPicPr>
          <p:nvPr/>
        </p:nvPicPr>
        <p:blipFill>
          <a:blip r:embed="rId3"/>
          <a:stretch>
            <a:fillRect/>
          </a:stretch>
        </p:blipFill>
        <p:spPr>
          <a:xfrm>
            <a:off x="4784400" y="1155600"/>
            <a:ext cx="4230000" cy="3240000"/>
          </a:xfrm>
          <a:prstGeom prst="rect">
            <a:avLst/>
          </a:prstGeom>
        </p:spPr>
      </p:pic>
      <p:pic>
        <p:nvPicPr>
          <p:cNvPr id="4" name="Picture 3">
            <a:extLst>
              <a:ext uri="{FF2B5EF4-FFF2-40B4-BE49-F238E27FC236}">
                <a16:creationId xmlns:a16="http://schemas.microsoft.com/office/drawing/2014/main" id="{AEED5369-5F75-AE8E-50F1-995827CE4499}"/>
              </a:ext>
            </a:extLst>
          </p:cNvPr>
          <p:cNvPicPr preferRelativeResize="0">
            <a:picLocks/>
          </p:cNvPicPr>
          <p:nvPr/>
        </p:nvPicPr>
        <p:blipFill>
          <a:blip r:embed="rId4"/>
          <a:stretch>
            <a:fillRect/>
          </a:stretch>
        </p:blipFill>
        <p:spPr>
          <a:xfrm>
            <a:off x="129600" y="1155600"/>
            <a:ext cx="4230000" cy="3240000"/>
          </a:xfrm>
          <a:prstGeom prst="rect">
            <a:avLst/>
          </a:prstGeom>
        </p:spPr>
      </p:pic>
      <p:sp>
        <p:nvSpPr>
          <p:cNvPr id="6" name="Google Shape;66;p15">
            <a:extLst>
              <a:ext uri="{FF2B5EF4-FFF2-40B4-BE49-F238E27FC236}">
                <a16:creationId xmlns:a16="http://schemas.microsoft.com/office/drawing/2014/main" id="{94B730FB-8EC7-2CC1-1BE3-EAAB66071646}"/>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000" dirty="0">
                <a:solidFill>
                  <a:schemeClr val="bg2"/>
                </a:solidFill>
              </a:rPr>
              <a:t>FE &amp; RE Model Forests Plot by Datasets</a:t>
            </a:r>
            <a:endParaRPr lang="en-CA" sz="2000" dirty="0">
              <a:solidFill>
                <a:schemeClr val="bg2"/>
              </a:solidFill>
            </a:endParaRPr>
          </a:p>
          <a:p>
            <a:endParaRPr lang="en-CA" sz="2000" dirty="0">
              <a:solidFill>
                <a:schemeClr val="bg2"/>
              </a:solidFill>
            </a:endParaRPr>
          </a:p>
        </p:txBody>
      </p:sp>
      <p:sp>
        <p:nvSpPr>
          <p:cNvPr id="7" name="Google Shape;66;p15">
            <a:extLst>
              <a:ext uri="{FF2B5EF4-FFF2-40B4-BE49-F238E27FC236}">
                <a16:creationId xmlns:a16="http://schemas.microsoft.com/office/drawing/2014/main" id="{BD171CEB-5B21-E90F-7D38-EA6755B29452}"/>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dirty="0"/>
              <a:t>Results &amp; Discussions</a:t>
            </a:r>
            <a:endParaRPr lang="en-CA" dirty="0"/>
          </a:p>
        </p:txBody>
      </p:sp>
    </p:spTree>
    <p:extLst>
      <p:ext uri="{BB962C8B-B14F-4D97-AF65-F5344CB8AC3E}">
        <p14:creationId xmlns:p14="http://schemas.microsoft.com/office/powerpoint/2010/main" val="1826777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CC894071-1903-63C0-45D2-0AEC51254F70}"/>
              </a:ext>
            </a:extLst>
          </p:cNvPr>
          <p:cNvGraphicFramePr>
            <a:graphicFrameLocks noGrp="1"/>
          </p:cNvGraphicFramePr>
          <p:nvPr>
            <p:extLst>
              <p:ext uri="{D42A27DB-BD31-4B8C-83A1-F6EECF244321}">
                <p14:modId xmlns:p14="http://schemas.microsoft.com/office/powerpoint/2010/main" val="3778712061"/>
              </p:ext>
            </p:extLst>
          </p:nvPr>
        </p:nvGraphicFramePr>
        <p:xfrm>
          <a:off x="3518703" y="1506378"/>
          <a:ext cx="5629092" cy="3210102"/>
        </p:xfrm>
        <a:graphic>
          <a:graphicData uri="http://schemas.openxmlformats.org/drawingml/2006/table">
            <a:tbl>
              <a:tblPr/>
              <a:tblGrid>
                <a:gridCol w="2210765">
                  <a:extLst>
                    <a:ext uri="{9D8B030D-6E8A-4147-A177-3AD203B41FA5}">
                      <a16:colId xmlns:a16="http://schemas.microsoft.com/office/drawing/2014/main" val="1877418685"/>
                    </a:ext>
                  </a:extLst>
                </a:gridCol>
                <a:gridCol w="158604">
                  <a:extLst>
                    <a:ext uri="{9D8B030D-6E8A-4147-A177-3AD203B41FA5}">
                      <a16:colId xmlns:a16="http://schemas.microsoft.com/office/drawing/2014/main" val="2745848772"/>
                    </a:ext>
                  </a:extLst>
                </a:gridCol>
                <a:gridCol w="1122151">
                  <a:extLst>
                    <a:ext uri="{9D8B030D-6E8A-4147-A177-3AD203B41FA5}">
                      <a16:colId xmlns:a16="http://schemas.microsoft.com/office/drawing/2014/main" val="2053716213"/>
                    </a:ext>
                  </a:extLst>
                </a:gridCol>
                <a:gridCol w="158604">
                  <a:extLst>
                    <a:ext uri="{9D8B030D-6E8A-4147-A177-3AD203B41FA5}">
                      <a16:colId xmlns:a16="http://schemas.microsoft.com/office/drawing/2014/main" val="2346767863"/>
                    </a:ext>
                  </a:extLst>
                </a:gridCol>
                <a:gridCol w="822867">
                  <a:extLst>
                    <a:ext uri="{9D8B030D-6E8A-4147-A177-3AD203B41FA5}">
                      <a16:colId xmlns:a16="http://schemas.microsoft.com/office/drawing/2014/main" val="105383168"/>
                    </a:ext>
                  </a:extLst>
                </a:gridCol>
                <a:gridCol w="158604">
                  <a:extLst>
                    <a:ext uri="{9D8B030D-6E8A-4147-A177-3AD203B41FA5}">
                      <a16:colId xmlns:a16="http://schemas.microsoft.com/office/drawing/2014/main" val="290625300"/>
                    </a:ext>
                  </a:extLst>
                </a:gridCol>
                <a:gridCol w="838893">
                  <a:extLst>
                    <a:ext uri="{9D8B030D-6E8A-4147-A177-3AD203B41FA5}">
                      <a16:colId xmlns:a16="http://schemas.microsoft.com/office/drawing/2014/main" val="3216888225"/>
                    </a:ext>
                  </a:extLst>
                </a:gridCol>
                <a:gridCol w="158604">
                  <a:extLst>
                    <a:ext uri="{9D8B030D-6E8A-4147-A177-3AD203B41FA5}">
                      <a16:colId xmlns:a16="http://schemas.microsoft.com/office/drawing/2014/main" val="2609385903"/>
                    </a:ext>
                  </a:extLst>
                </a:gridCol>
              </a:tblGrid>
              <a:tr h="338109">
                <a:tc gridSpan="8">
                  <a:txBody>
                    <a:bodyPr/>
                    <a:lstStyle/>
                    <a:p>
                      <a:pPr algn="l"/>
                      <a:r>
                        <a:rPr lang="en-CA" sz="1800" dirty="0">
                          <a:effectLst/>
                        </a:rPr>
                        <a:t>Fixed and Random Effects </a:t>
                      </a:r>
                    </a:p>
                  </a:txBody>
                  <a:tcPr marL="66602" marR="66602" marT="33301" marB="33301" anchor="ctr">
                    <a:lnL>
                      <a:noFill/>
                    </a:lnL>
                    <a:lnR>
                      <a:noFill/>
                    </a:lnR>
                    <a:lnT>
                      <a:noFill/>
                    </a:lnT>
                    <a:lnB w="7620" cap="flat" cmpd="sng" algn="ctr">
                      <a:solidFill>
                        <a:srgbClr val="000000"/>
                      </a:solidFill>
                      <a:prstDash val="solid"/>
                      <a:round/>
                      <a:headEnd type="none" w="med" len="med"/>
                      <a:tailEnd type="none" w="med" len="med"/>
                    </a:lnB>
                    <a:noFill/>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3778917547"/>
                  </a:ext>
                </a:extLst>
              </a:tr>
              <a:tr h="338109">
                <a:tc gridSpan="2">
                  <a:txBody>
                    <a:bodyPr/>
                    <a:lstStyle/>
                    <a:p>
                      <a:pPr algn="ctr"/>
                      <a:r>
                        <a:rPr lang="en-CA" sz="1800" dirty="0">
                          <a:effectLst/>
                        </a:rPr>
                        <a:t> </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hMerge="1">
                  <a:txBody>
                    <a:bodyPr/>
                    <a:lstStyle/>
                    <a:p>
                      <a:endParaRPr lang="en-CA"/>
                    </a:p>
                  </a:txBody>
                  <a:tcPr/>
                </a:tc>
                <a:tc gridSpan="2">
                  <a:txBody>
                    <a:bodyPr/>
                    <a:lstStyle/>
                    <a:p>
                      <a:pPr algn="ctr"/>
                      <a:r>
                        <a:rPr lang="en-CA" sz="1800" dirty="0">
                          <a:effectLst/>
                        </a:rPr>
                        <a:t>Q</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hMerge="1">
                  <a:txBody>
                    <a:bodyPr/>
                    <a:lstStyle/>
                    <a:p>
                      <a:endParaRPr lang="en-CA"/>
                    </a:p>
                  </a:txBody>
                  <a:tcPr/>
                </a:tc>
                <a:tc gridSpan="2">
                  <a:txBody>
                    <a:bodyPr/>
                    <a:lstStyle/>
                    <a:p>
                      <a:pPr algn="ctr"/>
                      <a:r>
                        <a:rPr lang="en-CA" sz="1800" dirty="0" err="1">
                          <a:effectLst/>
                        </a:rPr>
                        <a:t>df</a:t>
                      </a:r>
                      <a:endParaRPr lang="en-CA" sz="1800" dirty="0">
                        <a:effectLst/>
                      </a:endParaRPr>
                    </a:p>
                  </a:txBody>
                  <a:tcPr marL="66602" marR="66602" marT="33301" marB="33301"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hMerge="1">
                  <a:txBody>
                    <a:bodyPr/>
                    <a:lstStyle/>
                    <a:p>
                      <a:endParaRPr lang="en-CA"/>
                    </a:p>
                  </a:txBody>
                  <a:tcPr/>
                </a:tc>
                <a:tc gridSpan="2">
                  <a:txBody>
                    <a:bodyPr/>
                    <a:lstStyle/>
                    <a:p>
                      <a:pPr algn="ctr"/>
                      <a:r>
                        <a:rPr lang="en-CA" sz="1800">
                          <a:effectLst/>
                        </a:rPr>
                        <a:t>p</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hMerge="1">
                  <a:txBody>
                    <a:bodyPr/>
                    <a:lstStyle/>
                    <a:p>
                      <a:endParaRPr lang="en-CA"/>
                    </a:p>
                  </a:txBody>
                  <a:tcPr/>
                </a:tc>
                <a:extLst>
                  <a:ext uri="{0D108BD9-81ED-4DB2-BD59-A6C34878D82A}">
                    <a16:rowId xmlns:a16="http://schemas.microsoft.com/office/drawing/2014/main" val="1801168637"/>
                  </a:ext>
                </a:extLst>
              </a:tr>
              <a:tr h="615586">
                <a:tc>
                  <a:txBody>
                    <a:bodyPr/>
                    <a:lstStyle/>
                    <a:p>
                      <a:pPr algn="l"/>
                      <a:r>
                        <a:rPr lang="en-US" sz="1800" dirty="0">
                          <a:effectLst/>
                        </a:rPr>
                        <a:t>Omnibus test of Model Coefficients</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l"/>
                      <a:endParaRPr lang="en-CA" sz="1800">
                        <a:effectLst/>
                      </a:endParaRP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1800" dirty="0">
                          <a:effectLst/>
                        </a:rPr>
                        <a:t>1113.883</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l"/>
                      <a:endParaRPr lang="en-CA" sz="1800" dirty="0">
                        <a:effectLst/>
                      </a:endParaRP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1800" dirty="0">
                          <a:effectLst/>
                        </a:rPr>
                        <a:t>1</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l"/>
                      <a:endParaRPr lang="en-CA" sz="1800" dirty="0">
                        <a:effectLst/>
                      </a:endParaRP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1800">
                          <a:effectLst/>
                        </a:rPr>
                        <a:t>&lt; .001</a:t>
                      </a: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l"/>
                      <a:endParaRPr lang="en-CA" sz="1800" dirty="0">
                        <a:effectLst/>
                      </a:endParaRPr>
                    </a:p>
                  </a:txBody>
                  <a:tcPr marL="66602" marR="66602" marT="33301" marB="33301" anchor="ctr">
                    <a:lnL>
                      <a:noFill/>
                    </a:lnL>
                    <a:lnR>
                      <a:noFill/>
                    </a:lnR>
                    <a:lnT w="762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771117240"/>
                  </a:ext>
                </a:extLst>
              </a:tr>
              <a:tr h="615586">
                <a:tc>
                  <a:txBody>
                    <a:bodyPr/>
                    <a:lstStyle/>
                    <a:p>
                      <a:pPr algn="l"/>
                      <a:r>
                        <a:rPr lang="en-CA" sz="1800" dirty="0">
                          <a:effectLst/>
                        </a:rPr>
                        <a:t>Test of Residual Heterogeneity</a:t>
                      </a:r>
                    </a:p>
                  </a:txBody>
                  <a:tcPr marL="66602" marR="66602" marT="33301" marB="33301" anchor="ctr">
                    <a:lnL>
                      <a:noFill/>
                    </a:lnL>
                    <a:lnR>
                      <a:noFill/>
                    </a:lnR>
                    <a:lnT>
                      <a:noFill/>
                    </a:lnT>
                    <a:lnB>
                      <a:noFill/>
                    </a:lnB>
                    <a:noFill/>
                  </a:tcPr>
                </a:tc>
                <a:tc>
                  <a:txBody>
                    <a:bodyPr/>
                    <a:lstStyle/>
                    <a:p>
                      <a:pPr algn="l"/>
                      <a:endParaRPr lang="en-CA" sz="1800" dirty="0">
                        <a:effectLst/>
                      </a:endParaRPr>
                    </a:p>
                  </a:txBody>
                  <a:tcPr marL="66602" marR="66602" marT="33301" marB="33301" anchor="ctr">
                    <a:lnL>
                      <a:noFill/>
                    </a:lnL>
                    <a:lnR>
                      <a:noFill/>
                    </a:lnR>
                    <a:lnT>
                      <a:noFill/>
                    </a:lnT>
                    <a:lnB>
                      <a:noFill/>
                    </a:lnB>
                    <a:noFill/>
                  </a:tcPr>
                </a:tc>
                <a:tc>
                  <a:txBody>
                    <a:bodyPr/>
                    <a:lstStyle/>
                    <a:p>
                      <a:pPr algn="r"/>
                      <a:r>
                        <a:rPr lang="en-CA" sz="1800" dirty="0">
                          <a:effectLst/>
                        </a:rPr>
                        <a:t>408.464</a:t>
                      </a:r>
                    </a:p>
                  </a:txBody>
                  <a:tcPr marL="66602" marR="66602" marT="33301" marB="33301" anchor="ctr">
                    <a:lnL>
                      <a:noFill/>
                    </a:lnL>
                    <a:lnR>
                      <a:noFill/>
                    </a:lnR>
                    <a:lnT>
                      <a:noFill/>
                    </a:lnT>
                    <a:lnB>
                      <a:noFill/>
                    </a:lnB>
                    <a:noFill/>
                  </a:tcPr>
                </a:tc>
                <a:tc>
                  <a:txBody>
                    <a:bodyPr/>
                    <a:lstStyle/>
                    <a:p>
                      <a:pPr algn="l"/>
                      <a:endParaRPr lang="en-CA" sz="1800">
                        <a:effectLst/>
                      </a:endParaRPr>
                    </a:p>
                  </a:txBody>
                  <a:tcPr marL="66602" marR="66602" marT="33301" marB="33301" anchor="ctr">
                    <a:lnL>
                      <a:noFill/>
                    </a:lnL>
                    <a:lnR>
                      <a:noFill/>
                    </a:lnR>
                    <a:lnT>
                      <a:noFill/>
                    </a:lnT>
                    <a:lnB>
                      <a:noFill/>
                    </a:lnB>
                    <a:noFill/>
                  </a:tcPr>
                </a:tc>
                <a:tc>
                  <a:txBody>
                    <a:bodyPr/>
                    <a:lstStyle/>
                    <a:p>
                      <a:pPr algn="r"/>
                      <a:r>
                        <a:rPr lang="en-CA" sz="1800">
                          <a:effectLst/>
                        </a:rPr>
                        <a:t>10</a:t>
                      </a:r>
                    </a:p>
                  </a:txBody>
                  <a:tcPr marL="66602" marR="66602" marT="33301" marB="33301" anchor="ctr">
                    <a:lnL>
                      <a:noFill/>
                    </a:lnL>
                    <a:lnR>
                      <a:noFill/>
                    </a:lnR>
                    <a:lnT>
                      <a:noFill/>
                    </a:lnT>
                    <a:lnB>
                      <a:noFill/>
                    </a:lnB>
                    <a:noFill/>
                  </a:tcPr>
                </a:tc>
                <a:tc>
                  <a:txBody>
                    <a:bodyPr/>
                    <a:lstStyle/>
                    <a:p>
                      <a:pPr algn="l"/>
                      <a:endParaRPr lang="en-CA" sz="1800">
                        <a:effectLst/>
                      </a:endParaRPr>
                    </a:p>
                  </a:txBody>
                  <a:tcPr marL="66602" marR="66602" marT="33301" marB="33301" anchor="ctr">
                    <a:lnL>
                      <a:noFill/>
                    </a:lnL>
                    <a:lnR>
                      <a:noFill/>
                    </a:lnR>
                    <a:lnT>
                      <a:noFill/>
                    </a:lnT>
                    <a:lnB>
                      <a:noFill/>
                    </a:lnB>
                    <a:noFill/>
                  </a:tcPr>
                </a:tc>
                <a:tc>
                  <a:txBody>
                    <a:bodyPr/>
                    <a:lstStyle/>
                    <a:p>
                      <a:pPr algn="r"/>
                      <a:r>
                        <a:rPr lang="en-CA" sz="1800">
                          <a:effectLst/>
                        </a:rPr>
                        <a:t>&lt; .001</a:t>
                      </a:r>
                    </a:p>
                  </a:txBody>
                  <a:tcPr marL="66602" marR="66602" marT="33301" marB="33301" anchor="ctr">
                    <a:lnL>
                      <a:noFill/>
                    </a:lnL>
                    <a:lnR>
                      <a:noFill/>
                    </a:lnR>
                    <a:lnT>
                      <a:noFill/>
                    </a:lnT>
                    <a:lnB>
                      <a:noFill/>
                    </a:lnB>
                    <a:noFill/>
                  </a:tcPr>
                </a:tc>
                <a:tc>
                  <a:txBody>
                    <a:bodyPr/>
                    <a:lstStyle/>
                    <a:p>
                      <a:pPr algn="l"/>
                      <a:endParaRPr lang="en-CA" sz="1800">
                        <a:effectLst/>
                      </a:endParaRPr>
                    </a:p>
                  </a:txBody>
                  <a:tcPr marL="66602" marR="66602" marT="33301" marB="33301" anchor="ctr">
                    <a:lnL>
                      <a:noFill/>
                    </a:lnL>
                    <a:lnR>
                      <a:noFill/>
                    </a:lnR>
                    <a:lnT>
                      <a:noFill/>
                    </a:lnT>
                    <a:lnB>
                      <a:noFill/>
                    </a:lnB>
                    <a:noFill/>
                  </a:tcPr>
                </a:tc>
                <a:extLst>
                  <a:ext uri="{0D108BD9-81ED-4DB2-BD59-A6C34878D82A}">
                    <a16:rowId xmlns:a16="http://schemas.microsoft.com/office/drawing/2014/main" val="3291221502"/>
                  </a:ext>
                </a:extLst>
              </a:tr>
              <a:tr h="338109">
                <a:tc gridSpan="8">
                  <a:txBody>
                    <a:bodyPr/>
                    <a:lstStyle/>
                    <a:p>
                      <a:pPr algn="r"/>
                      <a:endParaRPr lang="en-CA" sz="1800">
                        <a:effectLst/>
                      </a:endParaRPr>
                    </a:p>
                  </a:txBody>
                  <a:tcPr marL="66602" marR="66602" marT="33301" marB="33301" anchor="ctr">
                    <a:lnL>
                      <a:noFill/>
                    </a:lnL>
                    <a:lnR>
                      <a:noFill/>
                    </a:lnR>
                    <a:lnT>
                      <a:noFill/>
                    </a:lnT>
                    <a:lnB w="15240" cap="flat" cmpd="sng" algn="ctr">
                      <a:solidFill>
                        <a:srgbClr val="000000"/>
                      </a:solidFill>
                      <a:prstDash val="solid"/>
                      <a:round/>
                      <a:headEnd type="none" w="med" len="med"/>
                      <a:tailEnd type="none" w="med" len="med"/>
                    </a:lnB>
                    <a:noFill/>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3796831828"/>
                  </a:ext>
                </a:extLst>
              </a:tr>
              <a:tr h="338109">
                <a:tc gridSpan="8">
                  <a:txBody>
                    <a:bodyPr/>
                    <a:lstStyle/>
                    <a:p>
                      <a:pPr algn="l"/>
                      <a:r>
                        <a:rPr lang="en-US" sz="1800" i="1">
                          <a:effectLst/>
                        </a:rPr>
                        <a:t>Note.</a:t>
                      </a:r>
                      <a:r>
                        <a:rPr lang="en-US" sz="1800">
                          <a:effectLst/>
                        </a:rPr>
                        <a:t>  </a:t>
                      </a:r>
                      <a:r>
                        <a:rPr lang="en-US" sz="1800" i="1">
                          <a:effectLst/>
                        </a:rPr>
                        <a:t>p</a:t>
                      </a:r>
                      <a:r>
                        <a:rPr lang="en-US" sz="1800">
                          <a:effectLst/>
                        </a:rPr>
                        <a:t> -values are approximate.</a:t>
                      </a:r>
                    </a:p>
                  </a:txBody>
                  <a:tcPr marL="66602" marR="66602" marT="33301" marB="33301" anchor="ctr">
                    <a:lnL>
                      <a:noFill/>
                    </a:lnL>
                    <a:lnR>
                      <a:noFill/>
                    </a:lnR>
                    <a:lnT w="15240" cap="flat" cmpd="sng" algn="ctr">
                      <a:solidFill>
                        <a:srgbClr val="000000"/>
                      </a:solidFill>
                      <a:prstDash val="solid"/>
                      <a:round/>
                      <a:headEnd type="none" w="med" len="med"/>
                      <a:tailEnd type="none" w="med" len="med"/>
                    </a:lnT>
                    <a:lnB>
                      <a:noFill/>
                    </a:lnB>
                    <a:noFill/>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637594158"/>
                  </a:ext>
                </a:extLst>
              </a:tr>
              <a:tr h="338109">
                <a:tc gridSpan="8">
                  <a:txBody>
                    <a:bodyPr/>
                    <a:lstStyle/>
                    <a:p>
                      <a:pPr algn="l"/>
                      <a:r>
                        <a:rPr lang="en-US" sz="1800" i="1" dirty="0">
                          <a:effectLst/>
                        </a:rPr>
                        <a:t>Note.</a:t>
                      </a:r>
                      <a:r>
                        <a:rPr lang="en-US" sz="1800" dirty="0">
                          <a:effectLst/>
                        </a:rPr>
                        <a:t>  The model was estimated using Hedges method.</a:t>
                      </a:r>
                    </a:p>
                  </a:txBody>
                  <a:tcPr marL="66602" marR="66602" marT="33301" marB="33301" anchor="ctr">
                    <a:lnL>
                      <a:noFill/>
                    </a:lnL>
                    <a:lnR>
                      <a:noFill/>
                    </a:lnR>
                    <a:lnT>
                      <a:noFill/>
                    </a:lnT>
                    <a:lnB>
                      <a:noFill/>
                    </a:lnB>
                    <a:noFill/>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918062103"/>
                  </a:ext>
                </a:extLst>
              </a:tr>
            </a:tbl>
          </a:graphicData>
        </a:graphic>
      </p:graphicFrame>
      <p:sp>
        <p:nvSpPr>
          <p:cNvPr id="2" name="Google Shape;66;p15">
            <a:extLst>
              <a:ext uri="{FF2B5EF4-FFF2-40B4-BE49-F238E27FC236}">
                <a16:creationId xmlns:a16="http://schemas.microsoft.com/office/drawing/2014/main" id="{6097D78E-3A09-6CB7-3957-2EB53775AA90}"/>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000" dirty="0">
                <a:solidFill>
                  <a:schemeClr val="bg2"/>
                </a:solidFill>
              </a:rPr>
              <a:t>Fixed and Random Effects Statistic Tests - Datasets</a:t>
            </a:r>
            <a:endParaRPr lang="en-CA" sz="2000" dirty="0">
              <a:solidFill>
                <a:schemeClr val="bg2"/>
              </a:solidFill>
            </a:endParaRPr>
          </a:p>
        </p:txBody>
      </p:sp>
      <p:sp>
        <p:nvSpPr>
          <p:cNvPr id="3" name="Google Shape;66;p15">
            <a:extLst>
              <a:ext uri="{FF2B5EF4-FFF2-40B4-BE49-F238E27FC236}">
                <a16:creationId xmlns:a16="http://schemas.microsoft.com/office/drawing/2014/main" id="{F3362372-0C73-DEBE-2C0B-288CC1CA9866}"/>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dirty="0"/>
              <a:t>Results &amp; Discussions </a:t>
            </a:r>
            <a:endParaRPr lang="en-CA" dirty="0"/>
          </a:p>
          <a:p>
            <a:endParaRPr lang="en-CA" dirty="0"/>
          </a:p>
        </p:txBody>
      </p:sp>
      <p:sp>
        <p:nvSpPr>
          <p:cNvPr id="7" name="Content Placeholder 2">
            <a:extLst>
              <a:ext uri="{FF2B5EF4-FFF2-40B4-BE49-F238E27FC236}">
                <a16:creationId xmlns:a16="http://schemas.microsoft.com/office/drawing/2014/main" id="{165A8D7B-6F01-6A2D-E51D-C79462892CA8}"/>
              </a:ext>
            </a:extLst>
          </p:cNvPr>
          <p:cNvSpPr>
            <a:spLocks noGrp="1"/>
          </p:cNvSpPr>
          <p:nvPr>
            <p:ph idx="1"/>
          </p:nvPr>
        </p:nvSpPr>
        <p:spPr>
          <a:xfrm>
            <a:off x="0" y="1414800"/>
            <a:ext cx="3090442" cy="3752169"/>
          </a:xfrm>
        </p:spPr>
        <p:txBody>
          <a:bodyPr>
            <a:normAutofit/>
          </a:bodyPr>
          <a:lstStyle/>
          <a:p>
            <a:r>
              <a:rPr lang="en-CA" dirty="0">
                <a:solidFill>
                  <a:schemeClr val="tx1"/>
                </a:solidFill>
              </a:rPr>
              <a:t>Omnibus test:</a:t>
            </a:r>
          </a:p>
          <a:p>
            <a:pPr marL="450850" indent="-358775">
              <a:buNone/>
            </a:pPr>
            <a:r>
              <a:rPr lang="en-CA" dirty="0">
                <a:solidFill>
                  <a:schemeClr val="tx1"/>
                </a:solidFill>
              </a:rPr>
              <a:t>      Null hypothesis: model   coefficients equal 0</a:t>
            </a:r>
          </a:p>
          <a:p>
            <a:pPr marL="450850" indent="-358775">
              <a:buNone/>
            </a:pPr>
            <a:endParaRPr lang="en-CA" dirty="0">
              <a:solidFill>
                <a:schemeClr val="tx1"/>
              </a:solidFill>
            </a:endParaRPr>
          </a:p>
          <a:p>
            <a:r>
              <a:rPr lang="en-CA" dirty="0">
                <a:solidFill>
                  <a:schemeClr val="tx1"/>
                </a:solidFill>
              </a:rPr>
              <a:t>Heterogeneity test:</a:t>
            </a:r>
          </a:p>
          <a:p>
            <a:pPr marL="450850" indent="-358775">
              <a:buNone/>
            </a:pPr>
            <a:r>
              <a:rPr lang="en-CA" dirty="0">
                <a:solidFill>
                  <a:schemeClr val="tx1"/>
                </a:solidFill>
              </a:rPr>
              <a:t>      Null hypothesis: there is no heterogeneity between studies</a:t>
            </a:r>
          </a:p>
          <a:p>
            <a:pPr marL="450850" indent="-336550">
              <a:buNone/>
            </a:pPr>
            <a:endParaRPr lang="en-US" dirty="0">
              <a:solidFill>
                <a:schemeClr val="tx1"/>
              </a:solidFill>
            </a:endParaRPr>
          </a:p>
        </p:txBody>
      </p:sp>
    </p:spTree>
    <p:extLst>
      <p:ext uri="{BB962C8B-B14F-4D97-AF65-F5344CB8AC3E}">
        <p14:creationId xmlns:p14="http://schemas.microsoft.com/office/powerpoint/2010/main" val="4218466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7B2A97A-9899-CC2A-94D8-628C2F935604}"/>
              </a:ext>
            </a:extLst>
          </p:cNvPr>
          <p:cNvGraphicFramePr>
            <a:graphicFrameLocks noGrp="1"/>
          </p:cNvGraphicFramePr>
          <p:nvPr/>
        </p:nvGraphicFramePr>
        <p:xfrm>
          <a:off x="1341707" y="1622346"/>
          <a:ext cx="6460586" cy="2949653"/>
        </p:xfrm>
        <a:graphic>
          <a:graphicData uri="http://schemas.openxmlformats.org/drawingml/2006/table">
            <a:tbl>
              <a:tblPr/>
              <a:tblGrid>
                <a:gridCol w="2264963">
                  <a:extLst>
                    <a:ext uri="{9D8B030D-6E8A-4147-A177-3AD203B41FA5}">
                      <a16:colId xmlns:a16="http://schemas.microsoft.com/office/drawing/2014/main" val="2529470633"/>
                    </a:ext>
                  </a:extLst>
                </a:gridCol>
                <a:gridCol w="385180">
                  <a:extLst>
                    <a:ext uri="{9D8B030D-6E8A-4147-A177-3AD203B41FA5}">
                      <a16:colId xmlns:a16="http://schemas.microsoft.com/office/drawing/2014/main" val="145289493"/>
                    </a:ext>
                  </a:extLst>
                </a:gridCol>
                <a:gridCol w="3425263">
                  <a:extLst>
                    <a:ext uri="{9D8B030D-6E8A-4147-A177-3AD203B41FA5}">
                      <a16:colId xmlns:a16="http://schemas.microsoft.com/office/drawing/2014/main" val="2323378047"/>
                    </a:ext>
                  </a:extLst>
                </a:gridCol>
                <a:gridCol w="385180">
                  <a:extLst>
                    <a:ext uri="{9D8B030D-6E8A-4147-A177-3AD203B41FA5}">
                      <a16:colId xmlns:a16="http://schemas.microsoft.com/office/drawing/2014/main" val="42547685"/>
                    </a:ext>
                  </a:extLst>
                </a:gridCol>
              </a:tblGrid>
              <a:tr h="421379">
                <a:tc gridSpan="4">
                  <a:txBody>
                    <a:bodyPr/>
                    <a:lstStyle/>
                    <a:p>
                      <a:pPr algn="l"/>
                      <a:r>
                        <a:rPr lang="en-CA" sz="2100" dirty="0">
                          <a:effectLst/>
                        </a:rPr>
                        <a:t>Residual Heterogeneity Estimates </a:t>
                      </a:r>
                    </a:p>
                  </a:txBody>
                  <a:tcPr marL="68580" marR="68580" marT="34290" marB="34290" anchor="ctr">
                    <a:lnL>
                      <a:noFill/>
                    </a:lnL>
                    <a:lnR>
                      <a:noFill/>
                    </a:lnR>
                    <a:lnT>
                      <a:noFill/>
                    </a:lnT>
                    <a:lnB w="7620" cap="flat" cmpd="sng" algn="ctr">
                      <a:solidFill>
                        <a:srgbClr val="000000"/>
                      </a:solidFill>
                      <a:prstDash val="solid"/>
                      <a:round/>
                      <a:headEnd type="none" w="med" len="med"/>
                      <a:tailEnd type="none" w="med" len="med"/>
                    </a:lnB>
                    <a:noFill/>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2810701598"/>
                  </a:ext>
                </a:extLst>
              </a:tr>
              <a:tr h="421379">
                <a:tc gridSpan="2">
                  <a:txBody>
                    <a:bodyPr/>
                    <a:lstStyle/>
                    <a:p>
                      <a:pPr algn="ctr"/>
                      <a:r>
                        <a:rPr lang="en-CA" sz="2100" dirty="0">
                          <a:effectLst/>
                        </a:rPr>
                        <a:t> </a:t>
                      </a:r>
                    </a:p>
                  </a:txBody>
                  <a:tcPr marL="68580" marR="68580" marT="34290" marB="34290"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hMerge="1">
                  <a:txBody>
                    <a:bodyPr/>
                    <a:lstStyle/>
                    <a:p>
                      <a:endParaRPr lang="en-CA"/>
                    </a:p>
                  </a:txBody>
                  <a:tcPr/>
                </a:tc>
                <a:tc gridSpan="2">
                  <a:txBody>
                    <a:bodyPr/>
                    <a:lstStyle/>
                    <a:p>
                      <a:pPr algn="ctr"/>
                      <a:r>
                        <a:rPr lang="en-CA" sz="2100" dirty="0">
                          <a:effectLst/>
                        </a:rPr>
                        <a:t>                 Estimate</a:t>
                      </a:r>
                    </a:p>
                  </a:txBody>
                  <a:tcPr marL="68580" marR="68580" marT="34290" marB="34290" anchor="ctr">
                    <a:lnL>
                      <a:noFill/>
                    </a:lnL>
                    <a:lnR>
                      <a:noFill/>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hMerge="1">
                  <a:txBody>
                    <a:bodyPr/>
                    <a:lstStyle/>
                    <a:p>
                      <a:endParaRPr lang="en-CA"/>
                    </a:p>
                  </a:txBody>
                  <a:tcPr/>
                </a:tc>
                <a:extLst>
                  <a:ext uri="{0D108BD9-81ED-4DB2-BD59-A6C34878D82A}">
                    <a16:rowId xmlns:a16="http://schemas.microsoft.com/office/drawing/2014/main" val="3428147922"/>
                  </a:ext>
                </a:extLst>
              </a:tr>
              <a:tr h="421379">
                <a:tc>
                  <a:txBody>
                    <a:bodyPr/>
                    <a:lstStyle/>
                    <a:p>
                      <a:pPr algn="l"/>
                      <a:r>
                        <a:rPr lang="el-GR" sz="2100" dirty="0">
                          <a:effectLst/>
                        </a:rPr>
                        <a:t>τ²</a:t>
                      </a:r>
                    </a:p>
                  </a:txBody>
                  <a:tcPr marL="68580" marR="68580" marT="34290" marB="34290"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l"/>
                      <a:endParaRPr lang="en-CA" sz="2100">
                        <a:effectLst/>
                      </a:endParaRPr>
                    </a:p>
                  </a:txBody>
                  <a:tcPr marL="68580" marR="68580" marT="34290" marB="34290"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r"/>
                      <a:r>
                        <a:rPr lang="en-CA" sz="2100" dirty="0">
                          <a:effectLst/>
                        </a:rPr>
                        <a:t>0.007</a:t>
                      </a:r>
                    </a:p>
                  </a:txBody>
                  <a:tcPr marL="68580" marR="68580" marT="34290" marB="34290" anchor="ctr">
                    <a:lnL>
                      <a:noFill/>
                    </a:lnL>
                    <a:lnR>
                      <a:noFill/>
                    </a:lnR>
                    <a:lnT w="7620" cap="flat" cmpd="sng" algn="ctr">
                      <a:solidFill>
                        <a:srgbClr val="000000"/>
                      </a:solidFill>
                      <a:prstDash val="solid"/>
                      <a:round/>
                      <a:headEnd type="none" w="med" len="med"/>
                      <a:tailEnd type="none" w="med" len="med"/>
                    </a:lnT>
                    <a:lnB>
                      <a:noFill/>
                    </a:lnB>
                    <a:noFill/>
                  </a:tcPr>
                </a:tc>
                <a:tc>
                  <a:txBody>
                    <a:bodyPr/>
                    <a:lstStyle/>
                    <a:p>
                      <a:pPr algn="l"/>
                      <a:endParaRPr lang="en-CA" sz="2100">
                        <a:effectLst/>
                      </a:endParaRPr>
                    </a:p>
                  </a:txBody>
                  <a:tcPr marL="68580" marR="68580" marT="34290" marB="34290" anchor="ctr">
                    <a:lnL>
                      <a:noFill/>
                    </a:lnL>
                    <a:lnR>
                      <a:noFill/>
                    </a:lnR>
                    <a:lnT w="762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517143694"/>
                  </a:ext>
                </a:extLst>
              </a:tr>
              <a:tr h="421379">
                <a:tc>
                  <a:txBody>
                    <a:bodyPr/>
                    <a:lstStyle/>
                    <a:p>
                      <a:pPr algn="l"/>
                      <a:r>
                        <a:rPr lang="el-GR" sz="2100" dirty="0">
                          <a:effectLst/>
                        </a:rPr>
                        <a:t>τ</a:t>
                      </a:r>
                    </a:p>
                  </a:txBody>
                  <a:tcPr marL="68580" marR="68580" marT="34290" marB="34290" anchor="ctr">
                    <a:lnL>
                      <a:noFill/>
                    </a:lnL>
                    <a:lnR>
                      <a:noFill/>
                    </a:lnR>
                    <a:lnT>
                      <a:noFill/>
                    </a:lnT>
                    <a:lnB>
                      <a:noFill/>
                    </a:lnB>
                    <a:noFill/>
                  </a:tcPr>
                </a:tc>
                <a:tc>
                  <a:txBody>
                    <a:bodyPr/>
                    <a:lstStyle/>
                    <a:p>
                      <a:pPr algn="l"/>
                      <a:endParaRPr lang="en-CA" sz="2100">
                        <a:effectLst/>
                      </a:endParaRPr>
                    </a:p>
                  </a:txBody>
                  <a:tcPr marL="68580" marR="68580" marT="34290" marB="34290" anchor="ctr">
                    <a:lnL>
                      <a:noFill/>
                    </a:lnL>
                    <a:lnR>
                      <a:noFill/>
                    </a:lnR>
                    <a:lnT>
                      <a:noFill/>
                    </a:lnT>
                    <a:lnB>
                      <a:noFill/>
                    </a:lnB>
                    <a:noFill/>
                  </a:tcPr>
                </a:tc>
                <a:tc>
                  <a:txBody>
                    <a:bodyPr/>
                    <a:lstStyle/>
                    <a:p>
                      <a:pPr algn="r"/>
                      <a:r>
                        <a:rPr lang="en-CA" sz="2100" dirty="0">
                          <a:effectLst/>
                        </a:rPr>
                        <a:t>0.083</a:t>
                      </a:r>
                    </a:p>
                  </a:txBody>
                  <a:tcPr marL="68580" marR="68580" marT="34290" marB="34290" anchor="ctr">
                    <a:lnL>
                      <a:noFill/>
                    </a:lnL>
                    <a:lnR>
                      <a:noFill/>
                    </a:lnR>
                    <a:lnT>
                      <a:noFill/>
                    </a:lnT>
                    <a:lnB>
                      <a:noFill/>
                    </a:lnB>
                    <a:noFill/>
                  </a:tcPr>
                </a:tc>
                <a:tc>
                  <a:txBody>
                    <a:bodyPr/>
                    <a:lstStyle/>
                    <a:p>
                      <a:pPr algn="l"/>
                      <a:endParaRPr lang="en-CA" sz="2100">
                        <a:effectLst/>
                      </a:endParaRPr>
                    </a:p>
                  </a:txBody>
                  <a:tcPr marL="68580" marR="68580" marT="34290" marB="34290" anchor="ctr">
                    <a:lnL>
                      <a:noFill/>
                    </a:lnL>
                    <a:lnR>
                      <a:noFill/>
                    </a:lnR>
                    <a:lnT>
                      <a:noFill/>
                    </a:lnT>
                    <a:lnB>
                      <a:noFill/>
                    </a:lnB>
                    <a:noFill/>
                  </a:tcPr>
                </a:tc>
                <a:extLst>
                  <a:ext uri="{0D108BD9-81ED-4DB2-BD59-A6C34878D82A}">
                    <a16:rowId xmlns:a16="http://schemas.microsoft.com/office/drawing/2014/main" val="3005872863"/>
                  </a:ext>
                </a:extLst>
              </a:tr>
              <a:tr h="421379">
                <a:tc>
                  <a:txBody>
                    <a:bodyPr/>
                    <a:lstStyle/>
                    <a:p>
                      <a:pPr algn="l"/>
                      <a:r>
                        <a:rPr lang="en-CA" sz="2100" dirty="0">
                          <a:effectLst/>
                        </a:rPr>
                        <a:t>I² (%)</a:t>
                      </a:r>
                    </a:p>
                  </a:txBody>
                  <a:tcPr marL="68580" marR="68580" marT="34290" marB="34290" anchor="ctr">
                    <a:lnL>
                      <a:noFill/>
                    </a:lnL>
                    <a:lnR>
                      <a:noFill/>
                    </a:lnR>
                    <a:lnT>
                      <a:noFill/>
                    </a:lnT>
                    <a:lnB>
                      <a:noFill/>
                    </a:lnB>
                    <a:noFill/>
                  </a:tcPr>
                </a:tc>
                <a:tc>
                  <a:txBody>
                    <a:bodyPr/>
                    <a:lstStyle/>
                    <a:p>
                      <a:pPr algn="l"/>
                      <a:endParaRPr lang="en-CA" sz="2100">
                        <a:effectLst/>
                      </a:endParaRPr>
                    </a:p>
                  </a:txBody>
                  <a:tcPr marL="68580" marR="68580" marT="34290" marB="34290" anchor="ctr">
                    <a:lnL>
                      <a:noFill/>
                    </a:lnL>
                    <a:lnR>
                      <a:noFill/>
                    </a:lnR>
                    <a:lnT>
                      <a:noFill/>
                    </a:lnT>
                    <a:lnB>
                      <a:noFill/>
                    </a:lnB>
                    <a:noFill/>
                  </a:tcPr>
                </a:tc>
                <a:tc>
                  <a:txBody>
                    <a:bodyPr/>
                    <a:lstStyle/>
                    <a:p>
                      <a:pPr algn="r"/>
                      <a:r>
                        <a:rPr lang="en-CA" sz="2100" dirty="0">
                          <a:effectLst/>
                        </a:rPr>
                        <a:t>96.328</a:t>
                      </a:r>
                    </a:p>
                  </a:txBody>
                  <a:tcPr marL="68580" marR="68580" marT="34290" marB="34290" anchor="ctr">
                    <a:lnL>
                      <a:noFill/>
                    </a:lnL>
                    <a:lnR>
                      <a:noFill/>
                    </a:lnR>
                    <a:lnT>
                      <a:noFill/>
                    </a:lnT>
                    <a:lnB>
                      <a:noFill/>
                    </a:lnB>
                    <a:noFill/>
                  </a:tcPr>
                </a:tc>
                <a:tc>
                  <a:txBody>
                    <a:bodyPr/>
                    <a:lstStyle/>
                    <a:p>
                      <a:pPr algn="l"/>
                      <a:endParaRPr lang="en-CA" sz="2100">
                        <a:effectLst/>
                      </a:endParaRPr>
                    </a:p>
                  </a:txBody>
                  <a:tcPr marL="68580" marR="68580" marT="34290" marB="34290" anchor="ctr">
                    <a:lnL>
                      <a:noFill/>
                    </a:lnL>
                    <a:lnR>
                      <a:noFill/>
                    </a:lnR>
                    <a:lnT>
                      <a:noFill/>
                    </a:lnT>
                    <a:lnB>
                      <a:noFill/>
                    </a:lnB>
                    <a:noFill/>
                  </a:tcPr>
                </a:tc>
                <a:extLst>
                  <a:ext uri="{0D108BD9-81ED-4DB2-BD59-A6C34878D82A}">
                    <a16:rowId xmlns:a16="http://schemas.microsoft.com/office/drawing/2014/main" val="2203226854"/>
                  </a:ext>
                </a:extLst>
              </a:tr>
              <a:tr h="421379">
                <a:tc>
                  <a:txBody>
                    <a:bodyPr/>
                    <a:lstStyle/>
                    <a:p>
                      <a:pPr algn="l"/>
                      <a:r>
                        <a:rPr lang="en-CA" sz="2100" dirty="0">
                          <a:effectLst/>
                        </a:rPr>
                        <a:t>H²</a:t>
                      </a:r>
                    </a:p>
                  </a:txBody>
                  <a:tcPr marL="68580" marR="68580" marT="34290" marB="34290" anchor="ctr">
                    <a:lnL>
                      <a:noFill/>
                    </a:lnL>
                    <a:lnR>
                      <a:noFill/>
                    </a:lnR>
                    <a:lnT>
                      <a:noFill/>
                    </a:lnT>
                    <a:lnB>
                      <a:noFill/>
                    </a:lnB>
                    <a:noFill/>
                  </a:tcPr>
                </a:tc>
                <a:tc>
                  <a:txBody>
                    <a:bodyPr/>
                    <a:lstStyle/>
                    <a:p>
                      <a:pPr algn="l"/>
                      <a:endParaRPr lang="en-CA" sz="2100">
                        <a:effectLst/>
                      </a:endParaRPr>
                    </a:p>
                  </a:txBody>
                  <a:tcPr marL="68580" marR="68580" marT="34290" marB="34290" anchor="ctr">
                    <a:lnL>
                      <a:noFill/>
                    </a:lnL>
                    <a:lnR>
                      <a:noFill/>
                    </a:lnR>
                    <a:lnT>
                      <a:noFill/>
                    </a:lnT>
                    <a:lnB>
                      <a:noFill/>
                    </a:lnB>
                    <a:noFill/>
                  </a:tcPr>
                </a:tc>
                <a:tc>
                  <a:txBody>
                    <a:bodyPr/>
                    <a:lstStyle/>
                    <a:p>
                      <a:pPr algn="r"/>
                      <a:r>
                        <a:rPr lang="en-CA" sz="2100">
                          <a:effectLst/>
                        </a:rPr>
                        <a:t>27.231</a:t>
                      </a:r>
                    </a:p>
                  </a:txBody>
                  <a:tcPr marL="68580" marR="68580" marT="34290" marB="34290" anchor="ctr">
                    <a:lnL>
                      <a:noFill/>
                    </a:lnL>
                    <a:lnR>
                      <a:noFill/>
                    </a:lnR>
                    <a:lnT>
                      <a:noFill/>
                    </a:lnT>
                    <a:lnB>
                      <a:noFill/>
                    </a:lnB>
                    <a:noFill/>
                  </a:tcPr>
                </a:tc>
                <a:tc>
                  <a:txBody>
                    <a:bodyPr/>
                    <a:lstStyle/>
                    <a:p>
                      <a:pPr algn="l"/>
                      <a:endParaRPr lang="en-CA" sz="2100">
                        <a:effectLst/>
                      </a:endParaRPr>
                    </a:p>
                  </a:txBody>
                  <a:tcPr marL="68580" marR="68580" marT="34290" marB="34290" anchor="ctr">
                    <a:lnL>
                      <a:noFill/>
                    </a:lnL>
                    <a:lnR>
                      <a:noFill/>
                    </a:lnR>
                    <a:lnT>
                      <a:noFill/>
                    </a:lnT>
                    <a:lnB>
                      <a:noFill/>
                    </a:lnB>
                    <a:noFill/>
                  </a:tcPr>
                </a:tc>
                <a:extLst>
                  <a:ext uri="{0D108BD9-81ED-4DB2-BD59-A6C34878D82A}">
                    <a16:rowId xmlns:a16="http://schemas.microsoft.com/office/drawing/2014/main" val="219769676"/>
                  </a:ext>
                </a:extLst>
              </a:tr>
              <a:tr h="421379">
                <a:tc gridSpan="4">
                  <a:txBody>
                    <a:bodyPr/>
                    <a:lstStyle/>
                    <a:p>
                      <a:pPr algn="r"/>
                      <a:endParaRPr lang="en-CA" sz="2100" dirty="0">
                        <a:effectLst/>
                      </a:endParaRPr>
                    </a:p>
                  </a:txBody>
                  <a:tcPr marL="68580" marR="68580" marT="34290" marB="34290" anchor="ctr">
                    <a:lnL>
                      <a:noFill/>
                    </a:lnL>
                    <a:lnR>
                      <a:noFill/>
                    </a:lnR>
                    <a:lnT>
                      <a:noFill/>
                    </a:lnT>
                    <a:lnB w="15240" cap="flat" cmpd="sng" algn="ctr">
                      <a:solidFill>
                        <a:srgbClr val="000000"/>
                      </a:solidFill>
                      <a:prstDash val="solid"/>
                      <a:round/>
                      <a:headEnd type="none" w="med" len="med"/>
                      <a:tailEnd type="none" w="med" len="med"/>
                    </a:lnB>
                    <a:noFill/>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2586647987"/>
                  </a:ext>
                </a:extLst>
              </a:tr>
            </a:tbl>
          </a:graphicData>
        </a:graphic>
      </p:graphicFrame>
      <p:sp>
        <p:nvSpPr>
          <p:cNvPr id="3" name="Google Shape;66;p15">
            <a:extLst>
              <a:ext uri="{FF2B5EF4-FFF2-40B4-BE49-F238E27FC236}">
                <a16:creationId xmlns:a16="http://schemas.microsoft.com/office/drawing/2014/main" id="{F83CB4B9-068D-9B11-BC02-1970376807CB}"/>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Residual Heterogeneity Estimate - Datasets</a:t>
            </a:r>
          </a:p>
          <a:p>
            <a:endParaRPr lang="en-CA" sz="2000" dirty="0">
              <a:solidFill>
                <a:schemeClr val="bg2"/>
              </a:solidFill>
            </a:endParaRPr>
          </a:p>
        </p:txBody>
      </p:sp>
      <p:sp>
        <p:nvSpPr>
          <p:cNvPr id="4" name="Google Shape;66;p15">
            <a:extLst>
              <a:ext uri="{FF2B5EF4-FFF2-40B4-BE49-F238E27FC236}">
                <a16:creationId xmlns:a16="http://schemas.microsoft.com/office/drawing/2014/main" id="{E7C25F80-E4A5-61A2-986F-714CE55267AF}"/>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dirty="0"/>
              <a:t>Results &amp; Discussions </a:t>
            </a:r>
            <a:endParaRPr lang="en-CA" dirty="0"/>
          </a:p>
        </p:txBody>
      </p:sp>
    </p:spTree>
    <p:extLst>
      <p:ext uri="{BB962C8B-B14F-4D97-AF65-F5344CB8AC3E}">
        <p14:creationId xmlns:p14="http://schemas.microsoft.com/office/powerpoint/2010/main" val="37886861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Google Shape;66;p15">
            <a:extLst>
              <a:ext uri="{FF2B5EF4-FFF2-40B4-BE49-F238E27FC236}">
                <a16:creationId xmlns:a16="http://schemas.microsoft.com/office/drawing/2014/main" id="{A05FC2DA-65E8-F59A-CB65-3678DA8E4CDA}"/>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Feature Importance - Telcom Churn Dataset</a:t>
            </a:r>
          </a:p>
          <a:p>
            <a:endParaRPr lang="en-CA" sz="2000" dirty="0">
              <a:solidFill>
                <a:schemeClr val="bg2"/>
              </a:solidFill>
            </a:endParaRPr>
          </a:p>
        </p:txBody>
      </p:sp>
      <p:sp>
        <p:nvSpPr>
          <p:cNvPr id="5" name="Google Shape;66;p15">
            <a:extLst>
              <a:ext uri="{FF2B5EF4-FFF2-40B4-BE49-F238E27FC236}">
                <a16:creationId xmlns:a16="http://schemas.microsoft.com/office/drawing/2014/main" id="{9D8F14A5-3F20-C3ED-552E-EFF5D374E7BD}"/>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dirty="0"/>
              <a:t>Results &amp; Discussions </a:t>
            </a:r>
            <a:endParaRPr lang="en-CA" dirty="0"/>
          </a:p>
        </p:txBody>
      </p:sp>
      <p:pic>
        <p:nvPicPr>
          <p:cNvPr id="13" name="Picture 12">
            <a:extLst>
              <a:ext uri="{FF2B5EF4-FFF2-40B4-BE49-F238E27FC236}">
                <a16:creationId xmlns:a16="http://schemas.microsoft.com/office/drawing/2014/main" id="{87F6D3DD-30B9-1B99-6AB1-EE5F54E32C78}"/>
              </a:ext>
            </a:extLst>
          </p:cNvPr>
          <p:cNvPicPr>
            <a:picLocks noChangeAspect="1"/>
          </p:cNvPicPr>
          <p:nvPr/>
        </p:nvPicPr>
        <p:blipFill>
          <a:blip r:embed="rId3"/>
          <a:stretch>
            <a:fillRect/>
          </a:stretch>
        </p:blipFill>
        <p:spPr>
          <a:xfrm>
            <a:off x="1" y="1079337"/>
            <a:ext cx="2979420" cy="3030812"/>
          </a:xfrm>
          <a:prstGeom prst="rect">
            <a:avLst/>
          </a:prstGeom>
        </p:spPr>
      </p:pic>
      <p:pic>
        <p:nvPicPr>
          <p:cNvPr id="17" name="Picture 16">
            <a:extLst>
              <a:ext uri="{FF2B5EF4-FFF2-40B4-BE49-F238E27FC236}">
                <a16:creationId xmlns:a16="http://schemas.microsoft.com/office/drawing/2014/main" id="{5B7CB452-F60A-3692-6D8A-A5D08A6B3784}"/>
              </a:ext>
            </a:extLst>
          </p:cNvPr>
          <p:cNvPicPr>
            <a:picLocks noChangeAspect="1"/>
          </p:cNvPicPr>
          <p:nvPr/>
        </p:nvPicPr>
        <p:blipFill>
          <a:blip r:embed="rId4"/>
          <a:stretch>
            <a:fillRect/>
          </a:stretch>
        </p:blipFill>
        <p:spPr>
          <a:xfrm>
            <a:off x="2959100" y="1079337"/>
            <a:ext cx="3184491" cy="3035882"/>
          </a:xfrm>
          <a:prstGeom prst="rect">
            <a:avLst/>
          </a:prstGeom>
        </p:spPr>
      </p:pic>
      <p:pic>
        <p:nvPicPr>
          <p:cNvPr id="19" name="Picture 18">
            <a:extLst>
              <a:ext uri="{FF2B5EF4-FFF2-40B4-BE49-F238E27FC236}">
                <a16:creationId xmlns:a16="http://schemas.microsoft.com/office/drawing/2014/main" id="{B3531E7D-1584-C999-19E1-828975FAB6D8}"/>
              </a:ext>
            </a:extLst>
          </p:cNvPr>
          <p:cNvPicPr>
            <a:picLocks noChangeAspect="1"/>
          </p:cNvPicPr>
          <p:nvPr/>
        </p:nvPicPr>
        <p:blipFill>
          <a:blip r:embed="rId5"/>
          <a:stretch>
            <a:fillRect/>
          </a:stretch>
        </p:blipFill>
        <p:spPr>
          <a:xfrm>
            <a:off x="6123271" y="1079338"/>
            <a:ext cx="3016682" cy="3030812"/>
          </a:xfrm>
          <a:prstGeom prst="rect">
            <a:avLst/>
          </a:prstGeom>
        </p:spPr>
      </p:pic>
    </p:spTree>
    <p:extLst>
      <p:ext uri="{BB962C8B-B14F-4D97-AF65-F5344CB8AC3E}">
        <p14:creationId xmlns:p14="http://schemas.microsoft.com/office/powerpoint/2010/main" val="544681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D9B2B20-7D4B-02B1-BFEE-D2A3BBA71E86}"/>
              </a:ext>
            </a:extLst>
          </p:cNvPr>
          <p:cNvPicPr>
            <a:picLocks noChangeAspect="1"/>
          </p:cNvPicPr>
          <p:nvPr/>
        </p:nvPicPr>
        <p:blipFill>
          <a:blip r:embed="rId2"/>
          <a:stretch>
            <a:fillRect/>
          </a:stretch>
        </p:blipFill>
        <p:spPr>
          <a:xfrm>
            <a:off x="0" y="509937"/>
            <a:ext cx="9144000" cy="4123626"/>
          </a:xfrm>
          <a:prstGeom prst="rect">
            <a:avLst/>
          </a:prstGeom>
        </p:spPr>
      </p:pic>
    </p:spTree>
    <p:extLst>
      <p:ext uri="{BB962C8B-B14F-4D97-AF65-F5344CB8AC3E}">
        <p14:creationId xmlns:p14="http://schemas.microsoft.com/office/powerpoint/2010/main" val="1520172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Google Shape;66;p15">
            <a:extLst>
              <a:ext uri="{FF2B5EF4-FFF2-40B4-BE49-F238E27FC236}">
                <a16:creationId xmlns:a16="http://schemas.microsoft.com/office/drawing/2014/main" id="{A05FC2DA-65E8-F59A-CB65-3678DA8E4CDA}"/>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Feature Importance - Internet Churn Dataset</a:t>
            </a:r>
          </a:p>
          <a:p>
            <a:endParaRPr lang="en-CA" sz="2000" dirty="0">
              <a:solidFill>
                <a:schemeClr val="bg2"/>
              </a:solidFill>
            </a:endParaRPr>
          </a:p>
        </p:txBody>
      </p:sp>
      <p:sp>
        <p:nvSpPr>
          <p:cNvPr id="5" name="Google Shape;66;p15">
            <a:extLst>
              <a:ext uri="{FF2B5EF4-FFF2-40B4-BE49-F238E27FC236}">
                <a16:creationId xmlns:a16="http://schemas.microsoft.com/office/drawing/2014/main" id="{9D8F14A5-3F20-C3ED-552E-EFF5D374E7BD}"/>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dirty="0"/>
              <a:t>Results &amp; Discussions</a:t>
            </a:r>
            <a:endParaRPr lang="en-CA" dirty="0"/>
          </a:p>
        </p:txBody>
      </p:sp>
      <p:pic>
        <p:nvPicPr>
          <p:cNvPr id="3" name="Picture 2">
            <a:extLst>
              <a:ext uri="{FF2B5EF4-FFF2-40B4-BE49-F238E27FC236}">
                <a16:creationId xmlns:a16="http://schemas.microsoft.com/office/drawing/2014/main" id="{BC7CC568-EC01-A2CD-AC28-84308E7F9D32}"/>
              </a:ext>
            </a:extLst>
          </p:cNvPr>
          <p:cNvPicPr>
            <a:picLocks noChangeAspect="1"/>
          </p:cNvPicPr>
          <p:nvPr/>
        </p:nvPicPr>
        <p:blipFill>
          <a:blip r:embed="rId3"/>
          <a:stretch>
            <a:fillRect/>
          </a:stretch>
        </p:blipFill>
        <p:spPr>
          <a:xfrm>
            <a:off x="173789" y="1086354"/>
            <a:ext cx="2731155" cy="3023797"/>
          </a:xfrm>
          <a:prstGeom prst="rect">
            <a:avLst/>
          </a:prstGeom>
        </p:spPr>
      </p:pic>
      <p:pic>
        <p:nvPicPr>
          <p:cNvPr id="8" name="Picture 7">
            <a:extLst>
              <a:ext uri="{FF2B5EF4-FFF2-40B4-BE49-F238E27FC236}">
                <a16:creationId xmlns:a16="http://schemas.microsoft.com/office/drawing/2014/main" id="{34653DC0-60AC-8D8B-352D-FE5D7323D454}"/>
              </a:ext>
            </a:extLst>
          </p:cNvPr>
          <p:cNvPicPr>
            <a:picLocks noChangeAspect="1"/>
          </p:cNvPicPr>
          <p:nvPr/>
        </p:nvPicPr>
        <p:blipFill>
          <a:blip r:embed="rId4"/>
          <a:stretch>
            <a:fillRect/>
          </a:stretch>
        </p:blipFill>
        <p:spPr>
          <a:xfrm>
            <a:off x="2888650" y="1079338"/>
            <a:ext cx="3090864" cy="3030813"/>
          </a:xfrm>
          <a:prstGeom prst="rect">
            <a:avLst/>
          </a:prstGeom>
        </p:spPr>
      </p:pic>
      <p:pic>
        <p:nvPicPr>
          <p:cNvPr id="12" name="Picture 11">
            <a:extLst>
              <a:ext uri="{FF2B5EF4-FFF2-40B4-BE49-F238E27FC236}">
                <a16:creationId xmlns:a16="http://schemas.microsoft.com/office/drawing/2014/main" id="{EE8930B6-37B7-8003-A735-CD6700343305}"/>
              </a:ext>
            </a:extLst>
          </p:cNvPr>
          <p:cNvPicPr>
            <a:picLocks noChangeAspect="1"/>
          </p:cNvPicPr>
          <p:nvPr/>
        </p:nvPicPr>
        <p:blipFill>
          <a:blip r:embed="rId5"/>
          <a:stretch>
            <a:fillRect/>
          </a:stretch>
        </p:blipFill>
        <p:spPr>
          <a:xfrm>
            <a:off x="5979514" y="1079337"/>
            <a:ext cx="3090864" cy="3030813"/>
          </a:xfrm>
          <a:prstGeom prst="rect">
            <a:avLst/>
          </a:prstGeom>
        </p:spPr>
      </p:pic>
    </p:spTree>
    <p:extLst>
      <p:ext uri="{BB962C8B-B14F-4D97-AF65-F5344CB8AC3E}">
        <p14:creationId xmlns:p14="http://schemas.microsoft.com/office/powerpoint/2010/main" val="4088317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66;p15">
            <a:extLst>
              <a:ext uri="{FF2B5EF4-FFF2-40B4-BE49-F238E27FC236}">
                <a16:creationId xmlns:a16="http://schemas.microsoft.com/office/drawing/2014/main" id="{275A0265-B5AD-E76E-92F2-11D86099D0A4}"/>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Literature Review</a:t>
            </a:r>
          </a:p>
        </p:txBody>
      </p:sp>
      <p:sp>
        <p:nvSpPr>
          <p:cNvPr id="2" name="Text Placeholder 2">
            <a:extLst>
              <a:ext uri="{FF2B5EF4-FFF2-40B4-BE49-F238E27FC236}">
                <a16:creationId xmlns:a16="http://schemas.microsoft.com/office/drawing/2014/main" id="{7CB9F554-6EEC-94F5-9296-5516200250CA}"/>
              </a:ext>
            </a:extLst>
          </p:cNvPr>
          <p:cNvSpPr>
            <a:spLocks noGrp="1"/>
          </p:cNvSpPr>
          <p:nvPr>
            <p:ph type="body" idx="1"/>
          </p:nvPr>
        </p:nvSpPr>
        <p:spPr>
          <a:xfrm>
            <a:off x="311700" y="896400"/>
            <a:ext cx="8520600" cy="3849871"/>
          </a:xfrm>
        </p:spPr>
        <p:txBody>
          <a:bodyPr>
            <a:noAutofit/>
          </a:bodyPr>
          <a:lstStyle/>
          <a:p>
            <a:r>
              <a:rPr lang="en-US" sz="1600" dirty="0" err="1"/>
              <a:t>Saradhi</a:t>
            </a:r>
            <a:r>
              <a:rPr lang="en-US" sz="1600" dirty="0"/>
              <a:t> et al. (2011) reviewed three machine learning techniques in the employee churn context.</a:t>
            </a:r>
          </a:p>
          <a:p>
            <a:r>
              <a:rPr lang="en-US" sz="1700" dirty="0"/>
              <a:t>Qureshi et al. (2013) used logistic regression, decision trees, and artificial neural networks to predict potential Customer DNA website dataset churners. </a:t>
            </a:r>
          </a:p>
          <a:p>
            <a:r>
              <a:rPr lang="en-US" sz="1700" dirty="0"/>
              <a:t>Sisodia et al. (2017) used five machine learning algorithms—linear SVM, decision tree, random forest, k-nearest neighbor, and naive Bayes classifier—to build a model for predicting the churn rate for an HR analytics dataset.</a:t>
            </a:r>
          </a:p>
          <a:p>
            <a:r>
              <a:rPr lang="en-US" sz="1600" dirty="0"/>
              <a:t>Ahmad et al. (2019) developed a churn prediction model using a dataset from </a:t>
            </a:r>
            <a:r>
              <a:rPr lang="en-US" sz="1600" dirty="0" err="1"/>
              <a:t>SyriaTel</a:t>
            </a:r>
            <a:r>
              <a:rPr lang="en-US" sz="1600" dirty="0"/>
              <a:t> telecom company. </a:t>
            </a:r>
          </a:p>
          <a:p>
            <a:r>
              <a:rPr lang="en-CA" sz="1700" dirty="0" err="1"/>
              <a:t>Geiler</a:t>
            </a:r>
            <a:r>
              <a:rPr lang="en-CA" sz="1700" dirty="0"/>
              <a:t> et al (2022) compared the performance of various ML algorithms on several public datasets</a:t>
            </a:r>
          </a:p>
        </p:txBody>
      </p:sp>
    </p:spTree>
    <p:extLst>
      <p:ext uri="{BB962C8B-B14F-4D97-AF65-F5344CB8AC3E}">
        <p14:creationId xmlns:p14="http://schemas.microsoft.com/office/powerpoint/2010/main" val="1759162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4" name="Google Shape;66;p15">
            <a:extLst>
              <a:ext uri="{FF2B5EF4-FFF2-40B4-BE49-F238E27FC236}">
                <a16:creationId xmlns:a16="http://schemas.microsoft.com/office/drawing/2014/main" id="{A05FC2DA-65E8-F59A-CB65-3678DA8E4CDA}"/>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Feature Importance - Credit Card Churn Dataset</a:t>
            </a:r>
          </a:p>
          <a:p>
            <a:endParaRPr lang="en-CA" sz="2000" dirty="0">
              <a:solidFill>
                <a:schemeClr val="bg2"/>
              </a:solidFill>
            </a:endParaRPr>
          </a:p>
        </p:txBody>
      </p:sp>
      <p:sp>
        <p:nvSpPr>
          <p:cNvPr id="5" name="Google Shape;66;p15">
            <a:extLst>
              <a:ext uri="{FF2B5EF4-FFF2-40B4-BE49-F238E27FC236}">
                <a16:creationId xmlns:a16="http://schemas.microsoft.com/office/drawing/2014/main" id="{9D8F14A5-3F20-C3ED-552E-EFF5D374E7BD}"/>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dirty="0"/>
              <a:t>Results &amp; Discussions</a:t>
            </a:r>
            <a:endParaRPr lang="en-CA" dirty="0"/>
          </a:p>
        </p:txBody>
      </p:sp>
      <p:pic>
        <p:nvPicPr>
          <p:cNvPr id="6" name="Picture 5">
            <a:extLst>
              <a:ext uri="{FF2B5EF4-FFF2-40B4-BE49-F238E27FC236}">
                <a16:creationId xmlns:a16="http://schemas.microsoft.com/office/drawing/2014/main" id="{263150F7-FDDA-46E7-CA48-218D34476046}"/>
              </a:ext>
            </a:extLst>
          </p:cNvPr>
          <p:cNvPicPr>
            <a:picLocks noChangeAspect="1"/>
          </p:cNvPicPr>
          <p:nvPr/>
        </p:nvPicPr>
        <p:blipFill>
          <a:blip r:embed="rId3"/>
          <a:stretch>
            <a:fillRect/>
          </a:stretch>
        </p:blipFill>
        <p:spPr>
          <a:xfrm>
            <a:off x="0" y="1079337"/>
            <a:ext cx="2981359" cy="3030813"/>
          </a:xfrm>
          <a:prstGeom prst="rect">
            <a:avLst/>
          </a:prstGeom>
        </p:spPr>
      </p:pic>
      <p:pic>
        <p:nvPicPr>
          <p:cNvPr id="9" name="Picture 8">
            <a:extLst>
              <a:ext uri="{FF2B5EF4-FFF2-40B4-BE49-F238E27FC236}">
                <a16:creationId xmlns:a16="http://schemas.microsoft.com/office/drawing/2014/main" id="{3002FFEE-AEDC-C113-337F-647C6B18E2A6}"/>
              </a:ext>
            </a:extLst>
          </p:cNvPr>
          <p:cNvPicPr>
            <a:picLocks noChangeAspect="1"/>
          </p:cNvPicPr>
          <p:nvPr/>
        </p:nvPicPr>
        <p:blipFill>
          <a:blip r:embed="rId4"/>
          <a:stretch>
            <a:fillRect/>
          </a:stretch>
        </p:blipFill>
        <p:spPr>
          <a:xfrm>
            <a:off x="2981359" y="1077673"/>
            <a:ext cx="2907179" cy="3030813"/>
          </a:xfrm>
          <a:prstGeom prst="rect">
            <a:avLst/>
          </a:prstGeom>
        </p:spPr>
      </p:pic>
      <p:pic>
        <p:nvPicPr>
          <p:cNvPr id="11" name="Picture 10">
            <a:extLst>
              <a:ext uri="{FF2B5EF4-FFF2-40B4-BE49-F238E27FC236}">
                <a16:creationId xmlns:a16="http://schemas.microsoft.com/office/drawing/2014/main" id="{FDB53711-7156-7DA5-2671-8C6484CE1D48}"/>
              </a:ext>
            </a:extLst>
          </p:cNvPr>
          <p:cNvPicPr>
            <a:picLocks noChangeAspect="1"/>
          </p:cNvPicPr>
          <p:nvPr/>
        </p:nvPicPr>
        <p:blipFill>
          <a:blip r:embed="rId5"/>
          <a:stretch>
            <a:fillRect/>
          </a:stretch>
        </p:blipFill>
        <p:spPr>
          <a:xfrm>
            <a:off x="6107050" y="1077673"/>
            <a:ext cx="2981359" cy="3030813"/>
          </a:xfrm>
          <a:prstGeom prst="rect">
            <a:avLst/>
          </a:prstGeom>
        </p:spPr>
      </p:pic>
    </p:spTree>
    <p:extLst>
      <p:ext uri="{BB962C8B-B14F-4D97-AF65-F5344CB8AC3E}">
        <p14:creationId xmlns:p14="http://schemas.microsoft.com/office/powerpoint/2010/main" val="1295052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5" name="Google Shape;129;p21">
            <a:extLst>
              <a:ext uri="{FF2B5EF4-FFF2-40B4-BE49-F238E27FC236}">
                <a16:creationId xmlns:a16="http://schemas.microsoft.com/office/drawing/2014/main" id="{E9FA33C8-C9C6-F6CB-37E3-D96CEC8277E8}"/>
              </a:ext>
            </a:extLst>
          </p:cNvPr>
          <p:cNvSpPr txBox="1">
            <a:spLocks noGrp="1"/>
          </p:cNvSpPr>
          <p:nvPr>
            <p:ph type="title"/>
          </p:nvPr>
        </p:nvSpPr>
        <p:spPr>
          <a:xfrm>
            <a:off x="311700" y="14630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Conclusions</a:t>
            </a:r>
            <a:br>
              <a:rPr lang="en" dirty="0"/>
            </a:br>
            <a:br>
              <a:rPr lang="en" dirty="0"/>
            </a:br>
            <a:endParaRPr sz="2200" dirty="0"/>
          </a:p>
        </p:txBody>
      </p:sp>
      <p:sp>
        <p:nvSpPr>
          <p:cNvPr id="2" name="Google Shape;67;p15">
            <a:extLst>
              <a:ext uri="{FF2B5EF4-FFF2-40B4-BE49-F238E27FC236}">
                <a16:creationId xmlns:a16="http://schemas.microsoft.com/office/drawing/2014/main" id="{BE5EA42D-A81E-055E-B4CE-AAFA1E1A236A}"/>
              </a:ext>
            </a:extLst>
          </p:cNvPr>
          <p:cNvSpPr txBox="1">
            <a:spLocks noGrp="1"/>
          </p:cNvSpPr>
          <p:nvPr>
            <p:ph type="body" idx="1"/>
          </p:nvPr>
        </p:nvSpPr>
        <p:spPr>
          <a:xfrm>
            <a:off x="311700" y="897622"/>
            <a:ext cx="8520600" cy="3671253"/>
          </a:xfrm>
          <a:prstGeom prst="rect">
            <a:avLst/>
          </a:prstGeom>
        </p:spPr>
        <p:txBody>
          <a:bodyPr spcFirstLastPara="1" wrap="square" lIns="91425" tIns="91425" rIns="91425" bIns="91425" anchor="t" anchorCtr="0">
            <a:normAutofit fontScale="92500" lnSpcReduction="10000"/>
          </a:bodyPr>
          <a:lstStyle/>
          <a:p>
            <a:pPr>
              <a:spcBef>
                <a:spcPts val="1200"/>
              </a:spcBef>
            </a:pPr>
            <a:r>
              <a:rPr lang="en-US" dirty="0">
                <a:solidFill>
                  <a:schemeClr val="tx1"/>
                </a:solidFill>
              </a:rPr>
              <a:t>Evaluated various ML algorithms’ performance on 11 public datasets</a:t>
            </a:r>
          </a:p>
          <a:p>
            <a:pPr>
              <a:spcBef>
                <a:spcPts val="1200"/>
              </a:spcBef>
            </a:pPr>
            <a:r>
              <a:rPr lang="en-US" dirty="0">
                <a:solidFill>
                  <a:schemeClr val="tx1"/>
                </a:solidFill>
              </a:rPr>
              <a:t>ML models can effectively predict customer churn with a pooled mean AUC of 0.86 and 95% CI [0.83-0.89] </a:t>
            </a:r>
          </a:p>
          <a:p>
            <a:pPr>
              <a:spcBef>
                <a:spcPts val="1200"/>
              </a:spcBef>
            </a:pPr>
            <a:r>
              <a:rPr lang="en-US" dirty="0">
                <a:solidFill>
                  <a:schemeClr val="tx1"/>
                </a:solidFill>
              </a:rPr>
              <a:t>Model evaluation results and high heterogeneity show a large variation in the performance of ML algorithms. Boosting algorithms outperform - top 3 performers are </a:t>
            </a:r>
            <a:r>
              <a:rPr lang="en-US" dirty="0" err="1">
                <a:solidFill>
                  <a:schemeClr val="tx1"/>
                </a:solidFill>
              </a:rPr>
              <a:t>Catboost</a:t>
            </a:r>
            <a:r>
              <a:rPr lang="en-US" dirty="0">
                <a:solidFill>
                  <a:schemeClr val="tx1"/>
                </a:solidFill>
              </a:rPr>
              <a:t>, </a:t>
            </a:r>
            <a:r>
              <a:rPr lang="en-US" dirty="0" err="1">
                <a:solidFill>
                  <a:schemeClr val="tx1"/>
                </a:solidFill>
              </a:rPr>
              <a:t>LightGBM</a:t>
            </a:r>
            <a:r>
              <a:rPr lang="en-US" dirty="0">
                <a:solidFill>
                  <a:schemeClr val="tx1"/>
                </a:solidFill>
              </a:rPr>
              <a:t>, and Gradient Boosting with mean AUC of 0.9, 0.9, 0.89, and 95% CI [0.85-0.95], [0.85-0.95], [0.85-0.94], respectively.</a:t>
            </a:r>
          </a:p>
          <a:p>
            <a:pPr>
              <a:spcBef>
                <a:spcPts val="1200"/>
              </a:spcBef>
            </a:pPr>
            <a:r>
              <a:rPr lang="en-US" dirty="0">
                <a:solidFill>
                  <a:schemeClr val="tx1"/>
                </a:solidFill>
              </a:rPr>
              <a:t>Large variation of the ML model’s performance across datasets</a:t>
            </a:r>
          </a:p>
          <a:p>
            <a:pPr>
              <a:spcBef>
                <a:spcPts val="1200"/>
              </a:spcBef>
            </a:pPr>
            <a:r>
              <a:rPr lang="en-US" dirty="0">
                <a:solidFill>
                  <a:schemeClr val="tx1"/>
                </a:solidFill>
              </a:rPr>
              <a:t>Feature importance shows that in general variables related to product usage and service detail are the top feature importance</a:t>
            </a:r>
          </a:p>
          <a:p>
            <a:pPr>
              <a:spcBef>
                <a:spcPts val="1200"/>
              </a:spcBef>
            </a:pPr>
            <a:endParaRPr lang="en-US" dirty="0">
              <a:solidFill>
                <a:schemeClr val="tx1"/>
              </a:solidFill>
            </a:endParaRPr>
          </a:p>
        </p:txBody>
      </p:sp>
    </p:spTree>
    <p:extLst>
      <p:ext uri="{BB962C8B-B14F-4D97-AF65-F5344CB8AC3E}">
        <p14:creationId xmlns:p14="http://schemas.microsoft.com/office/powerpoint/2010/main" val="3015749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66;p15">
            <a:extLst>
              <a:ext uri="{FF2B5EF4-FFF2-40B4-BE49-F238E27FC236}">
                <a16:creationId xmlns:a16="http://schemas.microsoft.com/office/drawing/2014/main" id="{275A0265-B5AD-E76E-92F2-11D86099D0A4}"/>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Literature Review</a:t>
            </a:r>
          </a:p>
        </p:txBody>
      </p:sp>
      <p:sp>
        <p:nvSpPr>
          <p:cNvPr id="2" name="Text Placeholder 2">
            <a:extLst>
              <a:ext uri="{FF2B5EF4-FFF2-40B4-BE49-F238E27FC236}">
                <a16:creationId xmlns:a16="http://schemas.microsoft.com/office/drawing/2014/main" id="{C7B036DF-3E1B-8DFA-8AD4-83E39659A58C}"/>
              </a:ext>
            </a:extLst>
          </p:cNvPr>
          <p:cNvSpPr>
            <a:spLocks noGrp="1"/>
          </p:cNvSpPr>
          <p:nvPr>
            <p:ph type="body" idx="1"/>
          </p:nvPr>
        </p:nvSpPr>
        <p:spPr>
          <a:xfrm>
            <a:off x="311700" y="896400"/>
            <a:ext cx="8832300" cy="3416400"/>
          </a:xfrm>
        </p:spPr>
        <p:txBody>
          <a:bodyPr>
            <a:normAutofit/>
          </a:bodyPr>
          <a:lstStyle/>
          <a:p>
            <a:r>
              <a:rPr lang="en-US" dirty="0"/>
              <a:t>Meta-analysis rooted in the synthesis of the effectiveness of medical and psychological interventions in the 1970s (Glass 2015, </a:t>
            </a:r>
            <a:r>
              <a:rPr lang="en-CA" dirty="0" err="1"/>
              <a:t>Gurevitch</a:t>
            </a:r>
            <a:r>
              <a:rPr lang="en-CA" dirty="0"/>
              <a:t> et al. 2018</a:t>
            </a:r>
            <a:r>
              <a:rPr lang="en-US" dirty="0"/>
              <a:t>) </a:t>
            </a:r>
          </a:p>
          <a:p>
            <a:r>
              <a:rPr lang="en-US" dirty="0"/>
              <a:t>Meta-analysis is of increasing importance in management research &amp; related fields: </a:t>
            </a:r>
          </a:p>
          <a:p>
            <a:pPr marL="631825" lvl="1" indent="-90488">
              <a:buFont typeface="Arial" panose="020B0604020202020204" pitchFamily="34" charset="0"/>
              <a:buChar char="•"/>
              <a:tabLst>
                <a:tab pos="442913" algn="l"/>
              </a:tabLst>
            </a:pPr>
            <a:r>
              <a:rPr lang="en-US" sz="1600" dirty="0"/>
              <a:t>     Bergh et al.2016, Combs et al. 2019 applied meta-analysis in general management </a:t>
            </a:r>
          </a:p>
          <a:p>
            <a:pPr marL="631825" lvl="1" indent="-90488">
              <a:buFont typeface="Arial" panose="020B0604020202020204" pitchFamily="34" charset="0"/>
              <a:buChar char="•"/>
            </a:pPr>
            <a:r>
              <a:rPr lang="en-US" sz="1600" dirty="0"/>
              <a:t>     </a:t>
            </a:r>
            <a:r>
              <a:rPr lang="en-US" sz="1600" dirty="0" err="1"/>
              <a:t>Havranek</a:t>
            </a:r>
            <a:r>
              <a:rPr lang="en-US" sz="1600" dirty="0"/>
              <a:t> et al.  2020 applied meta-analysis in economics and finance </a:t>
            </a:r>
          </a:p>
          <a:p>
            <a:pPr marL="631825" lvl="1" indent="-90488">
              <a:buFont typeface="Arial" panose="020B0604020202020204" pitchFamily="34" charset="0"/>
              <a:buChar char="•"/>
            </a:pPr>
            <a:r>
              <a:rPr lang="en-US" sz="1600" dirty="0"/>
              <a:t>     DeSimone et al. 2020 in organizational studies</a:t>
            </a:r>
          </a:p>
          <a:p>
            <a:pPr marL="895350" lvl="1" indent="-354013">
              <a:buFont typeface="Arial" panose="020B0604020202020204" pitchFamily="34" charset="0"/>
              <a:buChar char="•"/>
            </a:pPr>
            <a:r>
              <a:rPr lang="en-US" sz="1600" dirty="0"/>
              <a:t>Steel et al. 2021 in international business </a:t>
            </a:r>
            <a:endParaRPr lang="en-CA" sz="1600" dirty="0"/>
          </a:p>
        </p:txBody>
      </p:sp>
    </p:spTree>
    <p:extLst>
      <p:ext uri="{BB962C8B-B14F-4D97-AF65-F5344CB8AC3E}">
        <p14:creationId xmlns:p14="http://schemas.microsoft.com/office/powerpoint/2010/main" val="2189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66;p15">
            <a:extLst>
              <a:ext uri="{FF2B5EF4-FFF2-40B4-BE49-F238E27FC236}">
                <a16:creationId xmlns:a16="http://schemas.microsoft.com/office/drawing/2014/main" id="{275A0265-B5AD-E76E-92F2-11D86099D0A4}"/>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Literature Review</a:t>
            </a:r>
          </a:p>
        </p:txBody>
      </p:sp>
      <p:sp>
        <p:nvSpPr>
          <p:cNvPr id="5" name="Text Placeholder 2">
            <a:extLst>
              <a:ext uri="{FF2B5EF4-FFF2-40B4-BE49-F238E27FC236}">
                <a16:creationId xmlns:a16="http://schemas.microsoft.com/office/drawing/2014/main" id="{673B7516-4355-7E67-B98E-1039055E7377}"/>
              </a:ext>
            </a:extLst>
          </p:cNvPr>
          <p:cNvSpPr>
            <a:spLocks noGrp="1"/>
          </p:cNvSpPr>
          <p:nvPr>
            <p:ph type="body" idx="1"/>
          </p:nvPr>
        </p:nvSpPr>
        <p:spPr>
          <a:xfrm>
            <a:off x="311700" y="896400"/>
            <a:ext cx="8520600" cy="3416400"/>
          </a:xfrm>
        </p:spPr>
        <p:txBody>
          <a:bodyPr>
            <a:normAutofit/>
          </a:bodyPr>
          <a:lstStyle/>
          <a:p>
            <a:pPr>
              <a:buFont typeface="Wingdings" panose="05000000000000000000" pitchFamily="2" charset="2"/>
              <a:buChar char="Ø"/>
            </a:pPr>
            <a:r>
              <a:rPr lang="en-US" dirty="0"/>
              <a:t>Existing studies show substantial differences in churn prediction results. </a:t>
            </a:r>
          </a:p>
          <a:p>
            <a:pPr>
              <a:buFont typeface="Wingdings" panose="05000000000000000000" pitchFamily="2" charset="2"/>
              <a:buChar char="Ø"/>
            </a:pPr>
            <a:endParaRPr lang="en-US" dirty="0"/>
          </a:p>
          <a:p>
            <a:pPr>
              <a:buFont typeface="Wingdings" panose="05000000000000000000" pitchFamily="2" charset="2"/>
              <a:buChar char="Ø"/>
            </a:pPr>
            <a:r>
              <a:rPr lang="en-US" dirty="0"/>
              <a:t>This study aims to generalize and enhance the understanding of ML model performance across different contexts.</a:t>
            </a:r>
          </a:p>
          <a:p>
            <a:pPr>
              <a:buFont typeface="Wingdings" panose="05000000000000000000" pitchFamily="2" charset="2"/>
              <a:buChar char="Ø"/>
            </a:pPr>
            <a:endParaRPr lang="en-US" dirty="0"/>
          </a:p>
          <a:p>
            <a:pPr>
              <a:buFont typeface="Wingdings" panose="05000000000000000000" pitchFamily="2" charset="2"/>
              <a:buChar char="Ø"/>
            </a:pPr>
            <a:r>
              <a:rPr lang="en-US" dirty="0"/>
              <a:t>Extend the application of the IDP-MA method to a new domain.</a:t>
            </a:r>
            <a:endParaRPr lang="en-CA" dirty="0"/>
          </a:p>
          <a:p>
            <a:pPr>
              <a:buFont typeface="Wingdings" panose="05000000000000000000" pitchFamily="2" charset="2"/>
              <a:buChar char="Ø"/>
            </a:pPr>
            <a:endParaRPr lang="en-CA" dirty="0"/>
          </a:p>
        </p:txBody>
      </p:sp>
    </p:spTree>
    <p:extLst>
      <p:ext uri="{BB962C8B-B14F-4D97-AF65-F5344CB8AC3E}">
        <p14:creationId xmlns:p14="http://schemas.microsoft.com/office/powerpoint/2010/main" val="4109677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2EB5810-EA2C-7E42-2E26-B4B9F7286E8A}"/>
              </a:ext>
            </a:extLst>
          </p:cNvPr>
          <p:cNvSpPr/>
          <p:nvPr/>
        </p:nvSpPr>
        <p:spPr>
          <a:xfrm>
            <a:off x="820132" y="18849"/>
            <a:ext cx="3405936" cy="47605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Rectangle 34">
            <a:extLst>
              <a:ext uri="{FF2B5EF4-FFF2-40B4-BE49-F238E27FC236}">
                <a16:creationId xmlns:a16="http://schemas.microsoft.com/office/drawing/2014/main" id="{DC9AE2F3-2955-97D3-346B-4EE33C165201}"/>
              </a:ext>
            </a:extLst>
          </p:cNvPr>
          <p:cNvSpPr/>
          <p:nvPr/>
        </p:nvSpPr>
        <p:spPr>
          <a:xfrm>
            <a:off x="923193" y="116730"/>
            <a:ext cx="3206162" cy="90833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800" dirty="0"/>
              <a:t>Dataset Searching</a:t>
            </a:r>
          </a:p>
        </p:txBody>
      </p:sp>
      <p:sp>
        <p:nvSpPr>
          <p:cNvPr id="36" name="Rectangle 35">
            <a:extLst>
              <a:ext uri="{FF2B5EF4-FFF2-40B4-BE49-F238E27FC236}">
                <a16:creationId xmlns:a16="http://schemas.microsoft.com/office/drawing/2014/main" id="{76D1B598-4D38-2805-DA64-94B65D094EF8}"/>
              </a:ext>
            </a:extLst>
          </p:cNvPr>
          <p:cNvSpPr/>
          <p:nvPr/>
        </p:nvSpPr>
        <p:spPr>
          <a:xfrm>
            <a:off x="923192" y="1349818"/>
            <a:ext cx="3206162" cy="90833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800" dirty="0"/>
              <a:t>Individual Dataset EDA &amp; Processing</a:t>
            </a:r>
          </a:p>
        </p:txBody>
      </p:sp>
      <p:sp>
        <p:nvSpPr>
          <p:cNvPr id="37" name="Rectangle 36">
            <a:extLst>
              <a:ext uri="{FF2B5EF4-FFF2-40B4-BE49-F238E27FC236}">
                <a16:creationId xmlns:a16="http://schemas.microsoft.com/office/drawing/2014/main" id="{E465741A-19D2-42F8-3F90-366292664D1D}"/>
              </a:ext>
            </a:extLst>
          </p:cNvPr>
          <p:cNvSpPr/>
          <p:nvPr/>
        </p:nvSpPr>
        <p:spPr>
          <a:xfrm>
            <a:off x="923191" y="2576948"/>
            <a:ext cx="3206162" cy="90833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800" dirty="0"/>
              <a:t>Predictive Models Evaluation by Dataset</a:t>
            </a:r>
          </a:p>
        </p:txBody>
      </p:sp>
      <p:sp>
        <p:nvSpPr>
          <p:cNvPr id="40" name="Rectangle 39">
            <a:extLst>
              <a:ext uri="{FF2B5EF4-FFF2-40B4-BE49-F238E27FC236}">
                <a16:creationId xmlns:a16="http://schemas.microsoft.com/office/drawing/2014/main" id="{9F6AD249-4724-123A-FDBB-801E35DE24CF}"/>
              </a:ext>
            </a:extLst>
          </p:cNvPr>
          <p:cNvSpPr/>
          <p:nvPr/>
        </p:nvSpPr>
        <p:spPr>
          <a:xfrm>
            <a:off x="923191" y="3782412"/>
            <a:ext cx="3206162" cy="90833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800" dirty="0"/>
              <a:t>Aggregated Metrics Mean &amp; Standard Error by ML Models and by Datasets</a:t>
            </a:r>
          </a:p>
        </p:txBody>
      </p:sp>
      <p:cxnSp>
        <p:nvCxnSpPr>
          <p:cNvPr id="42" name="Straight Arrow Connector 41">
            <a:extLst>
              <a:ext uri="{FF2B5EF4-FFF2-40B4-BE49-F238E27FC236}">
                <a16:creationId xmlns:a16="http://schemas.microsoft.com/office/drawing/2014/main" id="{B2A3BE9C-A5FE-D701-E178-FB2B3A28039D}"/>
              </a:ext>
            </a:extLst>
          </p:cNvPr>
          <p:cNvCxnSpPr>
            <a:cxnSpLocks/>
          </p:cNvCxnSpPr>
          <p:nvPr/>
        </p:nvCxnSpPr>
        <p:spPr>
          <a:xfrm flipH="1">
            <a:off x="2523099" y="1025060"/>
            <a:ext cx="1" cy="324758"/>
          </a:xfrm>
          <a:prstGeom prst="straightConnector1">
            <a:avLst/>
          </a:prstGeom>
          <a:ln>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C40C6539-6562-743D-66D4-05D9C750442D}"/>
              </a:ext>
            </a:extLst>
          </p:cNvPr>
          <p:cNvCxnSpPr/>
          <p:nvPr/>
        </p:nvCxnSpPr>
        <p:spPr>
          <a:xfrm flipH="1">
            <a:off x="2523098" y="2265693"/>
            <a:ext cx="1" cy="289589"/>
          </a:xfrm>
          <a:prstGeom prst="straightConnector1">
            <a:avLst/>
          </a:prstGeom>
          <a:ln>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B5DCE57B-2774-80FB-FD8F-592E3B1DA9D5}"/>
              </a:ext>
            </a:extLst>
          </p:cNvPr>
          <p:cNvCxnSpPr/>
          <p:nvPr/>
        </p:nvCxnSpPr>
        <p:spPr>
          <a:xfrm flipH="1">
            <a:off x="2523099" y="3479279"/>
            <a:ext cx="1" cy="289589"/>
          </a:xfrm>
          <a:prstGeom prst="straightConnector1">
            <a:avLst/>
          </a:prstGeom>
          <a:ln>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AE24978B-A7FA-70BB-E4E9-972DE5B296CA}"/>
              </a:ext>
            </a:extLst>
          </p:cNvPr>
          <p:cNvSpPr/>
          <p:nvPr/>
        </p:nvSpPr>
        <p:spPr>
          <a:xfrm>
            <a:off x="821702" y="5104455"/>
            <a:ext cx="3405936" cy="2386844"/>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5EEC7FFC-41E6-2F0B-6FA2-B7DEC0D9EDE4}"/>
              </a:ext>
            </a:extLst>
          </p:cNvPr>
          <p:cNvSpPr/>
          <p:nvPr/>
        </p:nvSpPr>
        <p:spPr>
          <a:xfrm>
            <a:off x="924763" y="5237061"/>
            <a:ext cx="3206162" cy="90833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800" dirty="0"/>
              <a:t>Estimate Pooled and CI of Effect Size by Using Fixed &amp; Random Effect Methods</a:t>
            </a:r>
          </a:p>
        </p:txBody>
      </p:sp>
      <p:sp>
        <p:nvSpPr>
          <p:cNvPr id="9" name="Rectangle 8">
            <a:extLst>
              <a:ext uri="{FF2B5EF4-FFF2-40B4-BE49-F238E27FC236}">
                <a16:creationId xmlns:a16="http://schemas.microsoft.com/office/drawing/2014/main" id="{A9FF4950-DB39-9F03-E439-21D8A8B35052}"/>
              </a:ext>
            </a:extLst>
          </p:cNvPr>
          <p:cNvSpPr/>
          <p:nvPr/>
        </p:nvSpPr>
        <p:spPr>
          <a:xfrm>
            <a:off x="924762" y="6470149"/>
            <a:ext cx="3206162" cy="90833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800" dirty="0"/>
              <a:t>Interpret the results</a:t>
            </a:r>
          </a:p>
        </p:txBody>
      </p:sp>
      <p:cxnSp>
        <p:nvCxnSpPr>
          <p:cNvPr id="12" name="Straight Arrow Connector 11">
            <a:extLst>
              <a:ext uri="{FF2B5EF4-FFF2-40B4-BE49-F238E27FC236}">
                <a16:creationId xmlns:a16="http://schemas.microsoft.com/office/drawing/2014/main" id="{B4DDB802-EC5E-6A90-F690-4D2D599A6CFB}"/>
              </a:ext>
            </a:extLst>
          </p:cNvPr>
          <p:cNvCxnSpPr>
            <a:stCxn id="8" idx="2"/>
            <a:endCxn id="9" idx="0"/>
          </p:cNvCxnSpPr>
          <p:nvPr/>
        </p:nvCxnSpPr>
        <p:spPr>
          <a:xfrm flipH="1">
            <a:off x="2527843" y="6145391"/>
            <a:ext cx="1" cy="324758"/>
          </a:xfrm>
          <a:prstGeom prst="straightConnector1">
            <a:avLst/>
          </a:prstGeom>
          <a:ln>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64028371-A8EF-F521-A702-A2A3112BD23F}"/>
              </a:ext>
            </a:extLst>
          </p:cNvPr>
          <p:cNvCxnSpPr/>
          <p:nvPr/>
        </p:nvCxnSpPr>
        <p:spPr>
          <a:xfrm flipH="1">
            <a:off x="2523099" y="4798621"/>
            <a:ext cx="1" cy="324758"/>
          </a:xfrm>
          <a:prstGeom prst="straightConnector1">
            <a:avLst/>
          </a:prstGeom>
          <a:ln w="38100">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A438C473-1B33-C7F9-F6EA-F78C0748F21F}"/>
              </a:ext>
            </a:extLst>
          </p:cNvPr>
          <p:cNvSpPr/>
          <p:nvPr/>
        </p:nvSpPr>
        <p:spPr>
          <a:xfrm>
            <a:off x="5097492" y="100137"/>
            <a:ext cx="3405936" cy="358196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a:extLst>
              <a:ext uri="{FF2B5EF4-FFF2-40B4-BE49-F238E27FC236}">
                <a16:creationId xmlns:a16="http://schemas.microsoft.com/office/drawing/2014/main" id="{6EF557D3-1C0C-837F-A8DE-EC97C9681CAC}"/>
              </a:ext>
            </a:extLst>
          </p:cNvPr>
          <p:cNvSpPr/>
          <p:nvPr/>
        </p:nvSpPr>
        <p:spPr>
          <a:xfrm>
            <a:off x="5200552" y="211898"/>
            <a:ext cx="3206162" cy="90833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Individual Dataset - EDA &amp; Processing</a:t>
            </a:r>
          </a:p>
        </p:txBody>
      </p:sp>
      <p:sp>
        <p:nvSpPr>
          <p:cNvPr id="19" name="Rectangle 18">
            <a:extLst>
              <a:ext uri="{FF2B5EF4-FFF2-40B4-BE49-F238E27FC236}">
                <a16:creationId xmlns:a16="http://schemas.microsoft.com/office/drawing/2014/main" id="{09390702-D875-EB06-2326-3B62DD9999EC}"/>
              </a:ext>
            </a:extLst>
          </p:cNvPr>
          <p:cNvSpPr/>
          <p:nvPr/>
        </p:nvSpPr>
        <p:spPr>
          <a:xfrm>
            <a:off x="5200551" y="1439028"/>
            <a:ext cx="3206162" cy="90833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Individual Dataset - ML Models Evaluation</a:t>
            </a:r>
          </a:p>
        </p:txBody>
      </p:sp>
      <p:sp>
        <p:nvSpPr>
          <p:cNvPr id="20" name="Rectangle 19">
            <a:extLst>
              <a:ext uri="{FF2B5EF4-FFF2-40B4-BE49-F238E27FC236}">
                <a16:creationId xmlns:a16="http://schemas.microsoft.com/office/drawing/2014/main" id="{2D4D7A34-CF74-446E-DC55-3D24E42C7029}"/>
              </a:ext>
            </a:extLst>
          </p:cNvPr>
          <p:cNvSpPr/>
          <p:nvPr/>
        </p:nvSpPr>
        <p:spPr>
          <a:xfrm>
            <a:off x="5200551" y="2644492"/>
            <a:ext cx="3206162" cy="90833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Aggregated Metrics Mean &amp; Standard Error by ML Models and by Datasets</a:t>
            </a:r>
          </a:p>
        </p:txBody>
      </p:sp>
      <p:cxnSp>
        <p:nvCxnSpPr>
          <p:cNvPr id="22" name="Straight Arrow Connector 21">
            <a:extLst>
              <a:ext uri="{FF2B5EF4-FFF2-40B4-BE49-F238E27FC236}">
                <a16:creationId xmlns:a16="http://schemas.microsoft.com/office/drawing/2014/main" id="{6FB3A6CB-70FC-A748-04D3-9D54A02C9A78}"/>
              </a:ext>
            </a:extLst>
          </p:cNvPr>
          <p:cNvCxnSpPr/>
          <p:nvPr/>
        </p:nvCxnSpPr>
        <p:spPr>
          <a:xfrm flipH="1">
            <a:off x="6800458" y="1127773"/>
            <a:ext cx="1" cy="289589"/>
          </a:xfrm>
          <a:prstGeom prst="straightConnector1">
            <a:avLst/>
          </a:prstGeom>
          <a:ln>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EE7F2FC6-BB2C-9567-ECA1-1714C7BBF005}"/>
              </a:ext>
            </a:extLst>
          </p:cNvPr>
          <p:cNvCxnSpPr/>
          <p:nvPr/>
        </p:nvCxnSpPr>
        <p:spPr>
          <a:xfrm flipH="1">
            <a:off x="6800459" y="2341359"/>
            <a:ext cx="1" cy="289589"/>
          </a:xfrm>
          <a:prstGeom prst="straightConnector1">
            <a:avLst/>
          </a:prstGeom>
          <a:ln>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D0E6722D-4CF1-203E-B0EE-97AB0A45F5B0}"/>
              </a:ext>
            </a:extLst>
          </p:cNvPr>
          <p:cNvSpPr/>
          <p:nvPr/>
        </p:nvSpPr>
        <p:spPr>
          <a:xfrm>
            <a:off x="5099062" y="3966535"/>
            <a:ext cx="3405936" cy="2386844"/>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a:extLst>
              <a:ext uri="{FF2B5EF4-FFF2-40B4-BE49-F238E27FC236}">
                <a16:creationId xmlns:a16="http://schemas.microsoft.com/office/drawing/2014/main" id="{10939950-024F-4024-C6A7-B2020FED31EA}"/>
              </a:ext>
            </a:extLst>
          </p:cNvPr>
          <p:cNvSpPr/>
          <p:nvPr/>
        </p:nvSpPr>
        <p:spPr>
          <a:xfrm>
            <a:off x="5202123" y="4099141"/>
            <a:ext cx="3206162" cy="90833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Estimate Pooled and CI of Effect Size by Using Fixed &amp; Random Effect Methods</a:t>
            </a:r>
          </a:p>
        </p:txBody>
      </p:sp>
      <p:sp>
        <p:nvSpPr>
          <p:cNvPr id="26" name="Rectangle 25">
            <a:extLst>
              <a:ext uri="{FF2B5EF4-FFF2-40B4-BE49-F238E27FC236}">
                <a16:creationId xmlns:a16="http://schemas.microsoft.com/office/drawing/2014/main" id="{6EA9C635-ACCB-B19A-8A0A-86EE8977E05E}"/>
              </a:ext>
            </a:extLst>
          </p:cNvPr>
          <p:cNvSpPr/>
          <p:nvPr/>
        </p:nvSpPr>
        <p:spPr>
          <a:xfrm>
            <a:off x="5202122" y="5332229"/>
            <a:ext cx="3206162" cy="90833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Interpret the results</a:t>
            </a:r>
          </a:p>
        </p:txBody>
      </p:sp>
      <p:cxnSp>
        <p:nvCxnSpPr>
          <p:cNvPr id="27" name="Straight Arrow Connector 26">
            <a:extLst>
              <a:ext uri="{FF2B5EF4-FFF2-40B4-BE49-F238E27FC236}">
                <a16:creationId xmlns:a16="http://schemas.microsoft.com/office/drawing/2014/main" id="{1AAE8A44-9803-4325-66F2-5FF97A779374}"/>
              </a:ext>
            </a:extLst>
          </p:cNvPr>
          <p:cNvCxnSpPr>
            <a:stCxn id="25" idx="2"/>
            <a:endCxn id="26" idx="0"/>
          </p:cNvCxnSpPr>
          <p:nvPr/>
        </p:nvCxnSpPr>
        <p:spPr>
          <a:xfrm flipH="1">
            <a:off x="6805203" y="5007471"/>
            <a:ext cx="1" cy="324758"/>
          </a:xfrm>
          <a:prstGeom prst="straightConnector1">
            <a:avLst/>
          </a:prstGeom>
          <a:ln>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3D334FFB-359A-C26C-AAD5-A88584901238}"/>
              </a:ext>
            </a:extLst>
          </p:cNvPr>
          <p:cNvCxnSpPr/>
          <p:nvPr/>
        </p:nvCxnSpPr>
        <p:spPr>
          <a:xfrm flipH="1">
            <a:off x="6800459" y="3660701"/>
            <a:ext cx="1" cy="324758"/>
          </a:xfrm>
          <a:prstGeom prst="straightConnector1">
            <a:avLst/>
          </a:prstGeom>
          <a:ln w="38100">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6972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DC9AE2F3-2955-97D3-346B-4EE33C165201}"/>
              </a:ext>
            </a:extLst>
          </p:cNvPr>
          <p:cNvSpPr/>
          <p:nvPr/>
        </p:nvSpPr>
        <p:spPr>
          <a:xfrm>
            <a:off x="923193" y="1332796"/>
            <a:ext cx="3206162" cy="9083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800" dirty="0"/>
              <a:t>Dataset Searching</a:t>
            </a:r>
          </a:p>
        </p:txBody>
      </p:sp>
      <p:sp>
        <p:nvSpPr>
          <p:cNvPr id="36" name="Rectangle 35">
            <a:extLst>
              <a:ext uri="{FF2B5EF4-FFF2-40B4-BE49-F238E27FC236}">
                <a16:creationId xmlns:a16="http://schemas.microsoft.com/office/drawing/2014/main" id="{76D1B598-4D38-2805-DA64-94B65D094EF8}"/>
              </a:ext>
            </a:extLst>
          </p:cNvPr>
          <p:cNvSpPr/>
          <p:nvPr/>
        </p:nvSpPr>
        <p:spPr>
          <a:xfrm>
            <a:off x="923192" y="2565884"/>
            <a:ext cx="3206162" cy="9083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800" dirty="0"/>
              <a:t>Individual Dataset EDA &amp; Processing</a:t>
            </a:r>
          </a:p>
        </p:txBody>
      </p:sp>
      <p:sp>
        <p:nvSpPr>
          <p:cNvPr id="37" name="Rectangle 36">
            <a:extLst>
              <a:ext uri="{FF2B5EF4-FFF2-40B4-BE49-F238E27FC236}">
                <a16:creationId xmlns:a16="http://schemas.microsoft.com/office/drawing/2014/main" id="{E465741A-19D2-42F8-3F90-366292664D1D}"/>
              </a:ext>
            </a:extLst>
          </p:cNvPr>
          <p:cNvSpPr/>
          <p:nvPr/>
        </p:nvSpPr>
        <p:spPr>
          <a:xfrm>
            <a:off x="923191" y="3830722"/>
            <a:ext cx="3206162" cy="9083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800" dirty="0"/>
              <a:t>Predictive Models Evaluation by Dataset</a:t>
            </a:r>
          </a:p>
        </p:txBody>
      </p:sp>
      <p:sp>
        <p:nvSpPr>
          <p:cNvPr id="38" name="Rectangle 37">
            <a:extLst>
              <a:ext uri="{FF2B5EF4-FFF2-40B4-BE49-F238E27FC236}">
                <a16:creationId xmlns:a16="http://schemas.microsoft.com/office/drawing/2014/main" id="{0A43110C-32FA-99D1-E77A-AB398A7744A0}"/>
              </a:ext>
            </a:extLst>
          </p:cNvPr>
          <p:cNvSpPr/>
          <p:nvPr/>
        </p:nvSpPr>
        <p:spPr>
          <a:xfrm>
            <a:off x="4917932" y="1332796"/>
            <a:ext cx="3206162" cy="90833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800" dirty="0"/>
              <a:t>Interpret the results</a:t>
            </a:r>
          </a:p>
        </p:txBody>
      </p:sp>
      <p:sp>
        <p:nvSpPr>
          <p:cNvPr id="39" name="Rectangle 38">
            <a:extLst>
              <a:ext uri="{FF2B5EF4-FFF2-40B4-BE49-F238E27FC236}">
                <a16:creationId xmlns:a16="http://schemas.microsoft.com/office/drawing/2014/main" id="{DD5F6A05-1245-4744-96FC-F3D31141F71E}"/>
              </a:ext>
            </a:extLst>
          </p:cNvPr>
          <p:cNvSpPr/>
          <p:nvPr/>
        </p:nvSpPr>
        <p:spPr>
          <a:xfrm>
            <a:off x="4917931" y="2565884"/>
            <a:ext cx="3206162" cy="90833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800" dirty="0"/>
              <a:t>Estimate Pooled and CI of Effect Size by Using Fixed &amp; Random Effect Methods</a:t>
            </a:r>
          </a:p>
        </p:txBody>
      </p:sp>
      <p:sp>
        <p:nvSpPr>
          <p:cNvPr id="40" name="Rectangle 39">
            <a:extLst>
              <a:ext uri="{FF2B5EF4-FFF2-40B4-BE49-F238E27FC236}">
                <a16:creationId xmlns:a16="http://schemas.microsoft.com/office/drawing/2014/main" id="{9F6AD249-4724-123A-FDBB-801E35DE24CF}"/>
              </a:ext>
            </a:extLst>
          </p:cNvPr>
          <p:cNvSpPr/>
          <p:nvPr/>
        </p:nvSpPr>
        <p:spPr>
          <a:xfrm>
            <a:off x="4917931" y="3830722"/>
            <a:ext cx="3206162" cy="90833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800" dirty="0"/>
              <a:t>Aggregated Metrics Mean &amp; Standard Error by ML Models and by Datasets</a:t>
            </a:r>
          </a:p>
        </p:txBody>
      </p:sp>
      <p:cxnSp>
        <p:nvCxnSpPr>
          <p:cNvPr id="42" name="Straight Arrow Connector 41">
            <a:extLst>
              <a:ext uri="{FF2B5EF4-FFF2-40B4-BE49-F238E27FC236}">
                <a16:creationId xmlns:a16="http://schemas.microsoft.com/office/drawing/2014/main" id="{B2A3BE9C-A5FE-D701-E178-FB2B3A28039D}"/>
              </a:ext>
            </a:extLst>
          </p:cNvPr>
          <p:cNvCxnSpPr>
            <a:stCxn id="35" idx="2"/>
            <a:endCxn id="36" idx="0"/>
          </p:cNvCxnSpPr>
          <p:nvPr/>
        </p:nvCxnSpPr>
        <p:spPr>
          <a:xfrm flipH="1">
            <a:off x="2526273" y="2241126"/>
            <a:ext cx="1" cy="3247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C40C6539-6562-743D-66D4-05D9C750442D}"/>
              </a:ext>
            </a:extLst>
          </p:cNvPr>
          <p:cNvCxnSpPr/>
          <p:nvPr/>
        </p:nvCxnSpPr>
        <p:spPr>
          <a:xfrm flipH="1">
            <a:off x="2526274" y="3489631"/>
            <a:ext cx="1" cy="2895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5EBE2FE3-F74D-F339-9DA8-7C63198360D6}"/>
              </a:ext>
            </a:extLst>
          </p:cNvPr>
          <p:cNvCxnSpPr>
            <a:stCxn id="37" idx="3"/>
            <a:endCxn id="40" idx="1"/>
          </p:cNvCxnSpPr>
          <p:nvPr/>
        </p:nvCxnSpPr>
        <p:spPr>
          <a:xfrm>
            <a:off x="4129353" y="4284887"/>
            <a:ext cx="78857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8AC4B9BD-FEF5-94E2-4A88-FB0DD60FCF1B}"/>
              </a:ext>
            </a:extLst>
          </p:cNvPr>
          <p:cNvCxnSpPr>
            <a:stCxn id="40" idx="0"/>
            <a:endCxn id="39" idx="2"/>
          </p:cNvCxnSpPr>
          <p:nvPr/>
        </p:nvCxnSpPr>
        <p:spPr>
          <a:xfrm flipV="1">
            <a:off x="6521012" y="3474214"/>
            <a:ext cx="1" cy="3565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F1EE2970-8460-527B-C493-A37ACDA91925}"/>
              </a:ext>
            </a:extLst>
          </p:cNvPr>
          <p:cNvCxnSpPr>
            <a:stCxn id="39" idx="0"/>
            <a:endCxn id="38" idx="2"/>
          </p:cNvCxnSpPr>
          <p:nvPr/>
        </p:nvCxnSpPr>
        <p:spPr>
          <a:xfrm flipV="1">
            <a:off x="6521013" y="2241126"/>
            <a:ext cx="1" cy="3247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Google Shape;66;p15">
            <a:extLst>
              <a:ext uri="{FF2B5EF4-FFF2-40B4-BE49-F238E27FC236}">
                <a16:creationId xmlns:a16="http://schemas.microsoft.com/office/drawing/2014/main" id="{682D9D66-1503-7DD5-61F7-01402FD8CA61}"/>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Methodology</a:t>
            </a:r>
          </a:p>
        </p:txBody>
      </p:sp>
    </p:spTree>
    <p:extLst>
      <p:ext uri="{BB962C8B-B14F-4D97-AF65-F5344CB8AC3E}">
        <p14:creationId xmlns:p14="http://schemas.microsoft.com/office/powerpoint/2010/main" val="3839219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65C32DC-76D4-41C5-3450-09862884DC9D}"/>
              </a:ext>
            </a:extLst>
          </p:cNvPr>
          <p:cNvGraphicFramePr>
            <a:graphicFrameLocks noGrp="1"/>
          </p:cNvGraphicFramePr>
          <p:nvPr>
            <p:extLst>
              <p:ext uri="{D42A27DB-BD31-4B8C-83A1-F6EECF244321}">
                <p14:modId xmlns:p14="http://schemas.microsoft.com/office/powerpoint/2010/main" val="1731181372"/>
              </p:ext>
            </p:extLst>
          </p:nvPr>
        </p:nvGraphicFramePr>
        <p:xfrm>
          <a:off x="0" y="1408531"/>
          <a:ext cx="9144001" cy="3246029"/>
        </p:xfrm>
        <a:graphic>
          <a:graphicData uri="http://schemas.openxmlformats.org/drawingml/2006/table">
            <a:tbl>
              <a:tblPr>
                <a:tableStyleId>{5C22544A-7EE6-4342-B048-85BDC9FD1C3A}</a:tableStyleId>
              </a:tblPr>
              <a:tblGrid>
                <a:gridCol w="982312">
                  <a:extLst>
                    <a:ext uri="{9D8B030D-6E8A-4147-A177-3AD203B41FA5}">
                      <a16:colId xmlns:a16="http://schemas.microsoft.com/office/drawing/2014/main" val="196651691"/>
                    </a:ext>
                  </a:extLst>
                </a:gridCol>
                <a:gridCol w="512205">
                  <a:extLst>
                    <a:ext uri="{9D8B030D-6E8A-4147-A177-3AD203B41FA5}">
                      <a16:colId xmlns:a16="http://schemas.microsoft.com/office/drawing/2014/main" val="1066590953"/>
                    </a:ext>
                  </a:extLst>
                </a:gridCol>
                <a:gridCol w="327511">
                  <a:extLst>
                    <a:ext uri="{9D8B030D-6E8A-4147-A177-3AD203B41FA5}">
                      <a16:colId xmlns:a16="http://schemas.microsoft.com/office/drawing/2014/main" val="3870959892"/>
                    </a:ext>
                  </a:extLst>
                </a:gridCol>
                <a:gridCol w="382645">
                  <a:extLst>
                    <a:ext uri="{9D8B030D-6E8A-4147-A177-3AD203B41FA5}">
                      <a16:colId xmlns:a16="http://schemas.microsoft.com/office/drawing/2014/main" val="587136040"/>
                    </a:ext>
                  </a:extLst>
                </a:gridCol>
                <a:gridCol w="2224233">
                  <a:extLst>
                    <a:ext uri="{9D8B030D-6E8A-4147-A177-3AD203B41FA5}">
                      <a16:colId xmlns:a16="http://schemas.microsoft.com/office/drawing/2014/main" val="2932434265"/>
                    </a:ext>
                  </a:extLst>
                </a:gridCol>
                <a:gridCol w="4020460">
                  <a:extLst>
                    <a:ext uri="{9D8B030D-6E8A-4147-A177-3AD203B41FA5}">
                      <a16:colId xmlns:a16="http://schemas.microsoft.com/office/drawing/2014/main" val="2018187516"/>
                    </a:ext>
                  </a:extLst>
                </a:gridCol>
                <a:gridCol w="694635">
                  <a:extLst>
                    <a:ext uri="{9D8B030D-6E8A-4147-A177-3AD203B41FA5}">
                      <a16:colId xmlns:a16="http://schemas.microsoft.com/office/drawing/2014/main" val="2392011170"/>
                    </a:ext>
                  </a:extLst>
                </a:gridCol>
              </a:tblGrid>
              <a:tr h="164486">
                <a:tc>
                  <a:txBody>
                    <a:bodyPr/>
                    <a:lstStyle/>
                    <a:p>
                      <a:pPr algn="ctr" fontAlgn="t"/>
                      <a:r>
                        <a:rPr lang="en-CA" sz="700" u="none" strike="noStrike">
                          <a:effectLst/>
                        </a:rPr>
                        <a:t>Dataset Names</a:t>
                      </a:r>
                      <a:endParaRPr lang="en-CA" sz="700" b="1" i="0" u="none" strike="noStrike">
                        <a:solidFill>
                          <a:srgbClr val="000000"/>
                        </a:solidFill>
                        <a:effectLst/>
                        <a:latin typeface="Aptos Narrow" panose="020B0004020202020204" pitchFamily="34" charset="0"/>
                      </a:endParaRPr>
                    </a:p>
                  </a:txBody>
                  <a:tcPr marL="4914" marR="4914" marT="4914" marB="0"/>
                </a:tc>
                <a:tc>
                  <a:txBody>
                    <a:bodyPr/>
                    <a:lstStyle/>
                    <a:p>
                      <a:pPr algn="ctr" fontAlgn="t"/>
                      <a:r>
                        <a:rPr lang="en-CA" sz="700" u="none" strike="noStrike">
                          <a:effectLst/>
                        </a:rPr>
                        <a:t>Links</a:t>
                      </a:r>
                      <a:endParaRPr lang="en-CA" sz="700" b="1" i="0" u="none" strike="noStrike">
                        <a:solidFill>
                          <a:srgbClr val="000000"/>
                        </a:solidFill>
                        <a:effectLst/>
                        <a:latin typeface="Aptos Narrow" panose="020B0004020202020204" pitchFamily="34" charset="0"/>
                      </a:endParaRPr>
                    </a:p>
                  </a:txBody>
                  <a:tcPr marL="4914" marR="4914" marT="4914" marB="0"/>
                </a:tc>
                <a:tc>
                  <a:txBody>
                    <a:bodyPr/>
                    <a:lstStyle/>
                    <a:p>
                      <a:pPr algn="ctr" fontAlgn="t"/>
                      <a:r>
                        <a:rPr lang="en-CA" sz="700" u="none" strike="noStrike">
                          <a:effectLst/>
                        </a:rPr>
                        <a:t>Entries</a:t>
                      </a:r>
                      <a:endParaRPr lang="en-CA" sz="700" b="1" i="0" u="none" strike="noStrike">
                        <a:solidFill>
                          <a:srgbClr val="000000"/>
                        </a:solidFill>
                        <a:effectLst/>
                        <a:latin typeface="Aptos Narrow" panose="020B0004020202020204" pitchFamily="34" charset="0"/>
                      </a:endParaRPr>
                    </a:p>
                  </a:txBody>
                  <a:tcPr marL="4914" marR="4914" marT="4914" marB="0"/>
                </a:tc>
                <a:tc>
                  <a:txBody>
                    <a:bodyPr/>
                    <a:lstStyle/>
                    <a:p>
                      <a:pPr algn="ctr" fontAlgn="t"/>
                      <a:r>
                        <a:rPr lang="en-CA" sz="700" u="none" strike="noStrike">
                          <a:effectLst/>
                        </a:rPr>
                        <a:t>Features</a:t>
                      </a:r>
                      <a:endParaRPr lang="en-CA" sz="700" b="1" i="0" u="none" strike="noStrike">
                        <a:solidFill>
                          <a:srgbClr val="000000"/>
                        </a:solidFill>
                        <a:effectLst/>
                        <a:latin typeface="Aptos Narrow" panose="020B0004020202020204" pitchFamily="34" charset="0"/>
                      </a:endParaRPr>
                    </a:p>
                  </a:txBody>
                  <a:tcPr marL="4914" marR="4914" marT="4914" marB="0"/>
                </a:tc>
                <a:tc>
                  <a:txBody>
                    <a:bodyPr/>
                    <a:lstStyle/>
                    <a:p>
                      <a:pPr algn="ctr" fontAlgn="t"/>
                      <a:r>
                        <a:rPr lang="en-CA" sz="700" u="none" strike="noStrike" dirty="0">
                          <a:effectLst/>
                        </a:rPr>
                        <a:t>Examples of Features</a:t>
                      </a:r>
                      <a:endParaRPr lang="en-CA" sz="700" b="1" i="0" u="none" strike="noStrike" dirty="0">
                        <a:solidFill>
                          <a:srgbClr val="000000"/>
                        </a:solidFill>
                        <a:effectLst/>
                        <a:latin typeface="Aptos Narrow" panose="020B0004020202020204" pitchFamily="34" charset="0"/>
                      </a:endParaRPr>
                    </a:p>
                  </a:txBody>
                  <a:tcPr marL="4914" marR="4914" marT="4914" marB="0"/>
                </a:tc>
                <a:tc>
                  <a:txBody>
                    <a:bodyPr/>
                    <a:lstStyle/>
                    <a:p>
                      <a:pPr algn="ctr" fontAlgn="t"/>
                      <a:r>
                        <a:rPr lang="en-CA" sz="700" u="none" strike="noStrike">
                          <a:effectLst/>
                        </a:rPr>
                        <a:t>Common Features</a:t>
                      </a:r>
                      <a:endParaRPr lang="en-CA" sz="700" b="1" i="0" u="none" strike="noStrike">
                        <a:solidFill>
                          <a:srgbClr val="000000"/>
                        </a:solidFill>
                        <a:effectLst/>
                        <a:latin typeface="Aptos Narrow" panose="020B0004020202020204" pitchFamily="34" charset="0"/>
                      </a:endParaRPr>
                    </a:p>
                  </a:txBody>
                  <a:tcPr marL="4914" marR="4914" marT="4914" marB="0"/>
                </a:tc>
                <a:tc>
                  <a:txBody>
                    <a:bodyPr/>
                    <a:lstStyle/>
                    <a:p>
                      <a:pPr algn="ctr" fontAlgn="t"/>
                      <a:r>
                        <a:rPr lang="en-CA" sz="700" u="none" strike="noStrike">
                          <a:effectLst/>
                        </a:rPr>
                        <a:t>Indexes</a:t>
                      </a:r>
                      <a:endParaRPr lang="en-CA" sz="700" b="1" i="0" u="none" strike="noStrike">
                        <a:solidFill>
                          <a:srgbClr val="000000"/>
                        </a:solidFill>
                        <a:effectLst/>
                        <a:latin typeface="Aptos Narrow" panose="020B0004020202020204" pitchFamily="34" charset="0"/>
                      </a:endParaRPr>
                    </a:p>
                  </a:txBody>
                  <a:tcPr marL="4914" marR="4914" marT="4914" marB="0"/>
                </a:tc>
                <a:extLst>
                  <a:ext uri="{0D108BD9-81ED-4DB2-BD59-A6C34878D82A}">
                    <a16:rowId xmlns:a16="http://schemas.microsoft.com/office/drawing/2014/main" val="3920342302"/>
                  </a:ext>
                </a:extLst>
              </a:tr>
              <a:tr h="304438">
                <a:tc>
                  <a:txBody>
                    <a:bodyPr/>
                    <a:lstStyle/>
                    <a:p>
                      <a:pPr algn="l" fontAlgn="b"/>
                      <a:r>
                        <a:rPr lang="en-CA" sz="700" u="none" strike="noStrike" dirty="0">
                          <a:effectLst/>
                        </a:rPr>
                        <a:t>Telecom Customer Churn</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sng" strike="noStrike">
                          <a:effectLst/>
                          <a:hlinkClick r:id="rId2"/>
                        </a:rPr>
                        <a:t>MavenAnalytics</a:t>
                      </a:r>
                      <a:endParaRPr lang="en-CA" sz="70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700" u="none" strike="noStrike" dirty="0">
                          <a:effectLst/>
                        </a:rPr>
                        <a:t>7043</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ctr" fontAlgn="b"/>
                      <a:r>
                        <a:rPr lang="en-CA" sz="700" u="none" strike="noStrike" dirty="0">
                          <a:effectLst/>
                        </a:rPr>
                        <a:t>38</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dirty="0">
                          <a:effectLst/>
                        </a:rPr>
                        <a:t>Customer ID, Age, Gender, Services, Billing, Churn status</a:t>
                      </a:r>
                      <a:endParaRPr lang="en-US"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Customer demographics, service details, billing info, churn indicator</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none" strike="noStrike">
                          <a:effectLst/>
                        </a:rPr>
                        <a:t>Customer ID</a:t>
                      </a:r>
                      <a:endParaRPr lang="en-CA" sz="700" b="0" i="0" u="none" strike="noStrike">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1426835251"/>
                  </a:ext>
                </a:extLst>
              </a:tr>
              <a:tr h="164486">
                <a:tc>
                  <a:txBody>
                    <a:bodyPr/>
                    <a:lstStyle/>
                    <a:p>
                      <a:pPr algn="l" fontAlgn="b"/>
                      <a:r>
                        <a:rPr lang="en-CA" sz="700" u="none" strike="noStrike">
                          <a:effectLst/>
                        </a:rPr>
                        <a:t>Internet Service Churn</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sng" strike="noStrike">
                          <a:effectLst/>
                          <a:hlinkClick r:id="rId3"/>
                        </a:rPr>
                        <a:t>Kaggle</a:t>
                      </a:r>
                      <a:endParaRPr lang="en-CA" sz="70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700" u="none" strike="noStrike">
                          <a:effectLst/>
                        </a:rPr>
                        <a:t>72274</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ctr" fontAlgn="b"/>
                      <a:r>
                        <a:rPr lang="en-CA" sz="700" u="none" strike="noStrike" dirty="0">
                          <a:effectLst/>
                        </a:rPr>
                        <a:t>11</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ID, TV/movie subscriptions, Service metrics, Churn</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none" strike="noStrike">
                          <a:effectLst/>
                        </a:rPr>
                        <a:t>Service usage metrics, churn indicator</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none" strike="noStrike">
                          <a:effectLst/>
                        </a:rPr>
                        <a:t>ID</a:t>
                      </a:r>
                      <a:endParaRPr lang="en-CA" sz="700" b="0" i="0" u="none" strike="noStrike">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2969091857"/>
                  </a:ext>
                </a:extLst>
              </a:tr>
              <a:tr h="304438">
                <a:tc>
                  <a:txBody>
                    <a:bodyPr/>
                    <a:lstStyle/>
                    <a:p>
                      <a:pPr algn="l" fontAlgn="b"/>
                      <a:r>
                        <a:rPr lang="en-CA" sz="700" u="none" strike="noStrike">
                          <a:effectLst/>
                        </a:rPr>
                        <a:t>Bank Customer Churn Records</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sng" strike="noStrike">
                          <a:effectLst/>
                          <a:hlinkClick r:id="rId4"/>
                        </a:rPr>
                        <a:t>Kaggle</a:t>
                      </a:r>
                      <a:endParaRPr lang="en-CA" sz="70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700" u="none" strike="noStrike">
                          <a:effectLst/>
                        </a:rPr>
                        <a:t>10000</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ctr" fontAlgn="b"/>
                      <a:r>
                        <a:rPr lang="en-CA" sz="700" u="none" strike="noStrike" dirty="0">
                          <a:effectLst/>
                        </a:rPr>
                        <a:t>18</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CustomerId, Credit Score, Geography, Balance, Churn status</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Customer demographics, product usage, churn indicator</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none" strike="noStrike">
                          <a:effectLst/>
                        </a:rPr>
                        <a:t>CustomerId</a:t>
                      </a:r>
                      <a:endParaRPr lang="en-CA" sz="700" b="0" i="0" u="none" strike="noStrike">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290488468"/>
                  </a:ext>
                </a:extLst>
              </a:tr>
              <a:tr h="304438">
                <a:tc>
                  <a:txBody>
                    <a:bodyPr/>
                    <a:lstStyle/>
                    <a:p>
                      <a:pPr algn="l" fontAlgn="b"/>
                      <a:r>
                        <a:rPr lang="en-CA" sz="700" u="none" strike="noStrike">
                          <a:effectLst/>
                        </a:rPr>
                        <a:t>Credit Card Churn</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sng" strike="noStrike">
                          <a:effectLst/>
                          <a:hlinkClick r:id="rId5"/>
                        </a:rPr>
                        <a:t>Kaggle</a:t>
                      </a:r>
                      <a:endParaRPr lang="en-CA" sz="70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700" u="none" strike="noStrike">
                          <a:effectLst/>
                        </a:rPr>
                        <a:t>10127</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ctr" fontAlgn="b"/>
                      <a:r>
                        <a:rPr lang="en-CA" sz="700" u="none" strike="noStrike" dirty="0">
                          <a:effectLst/>
                        </a:rPr>
                        <a:t>21</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fr-FR" sz="700" u="none" strike="noStrike" dirty="0">
                          <a:effectLst/>
                        </a:rPr>
                        <a:t>CLIENTNUM, </a:t>
                      </a:r>
                      <a:r>
                        <a:rPr lang="fr-FR" sz="700" u="none" strike="noStrike" dirty="0" err="1">
                          <a:effectLst/>
                        </a:rPr>
                        <a:t>Attrition_Flag</a:t>
                      </a:r>
                      <a:r>
                        <a:rPr lang="fr-FR" sz="700" u="none" strike="noStrike" dirty="0">
                          <a:effectLst/>
                        </a:rPr>
                        <a:t>, </a:t>
                      </a:r>
                      <a:r>
                        <a:rPr lang="fr-FR" sz="700" u="none" strike="noStrike" dirty="0" err="1">
                          <a:effectLst/>
                        </a:rPr>
                        <a:t>Demographics</a:t>
                      </a:r>
                      <a:r>
                        <a:rPr lang="fr-FR" sz="700" u="none" strike="noStrike" dirty="0">
                          <a:effectLst/>
                        </a:rPr>
                        <a:t>, </a:t>
                      </a:r>
                      <a:r>
                        <a:rPr lang="fr-FR" sz="700" u="none" strike="noStrike" dirty="0" err="1">
                          <a:effectLst/>
                        </a:rPr>
                        <a:t>Credit</a:t>
                      </a:r>
                      <a:r>
                        <a:rPr lang="fr-FR" sz="700" u="none" strike="noStrike" dirty="0">
                          <a:effectLst/>
                        </a:rPr>
                        <a:t> </a:t>
                      </a:r>
                      <a:r>
                        <a:rPr lang="fr-FR" sz="700" u="none" strike="noStrike" dirty="0" err="1">
                          <a:effectLst/>
                        </a:rPr>
                        <a:t>details</a:t>
                      </a:r>
                      <a:r>
                        <a:rPr lang="fr-FR" sz="700" u="none" strike="noStrike" dirty="0">
                          <a:effectLst/>
                        </a:rPr>
                        <a:t>, Transactions</a:t>
                      </a:r>
                      <a:endParaRPr lang="fr-FR"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Customer demographics, financial behavior, churn indicator</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none" strike="noStrike">
                          <a:effectLst/>
                        </a:rPr>
                        <a:t>CLIENTNUM</a:t>
                      </a:r>
                      <a:endParaRPr lang="en-CA" sz="700" b="0" i="0" u="none" strike="noStrike">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2186970153"/>
                  </a:ext>
                </a:extLst>
              </a:tr>
              <a:tr h="164486">
                <a:tc>
                  <a:txBody>
                    <a:bodyPr/>
                    <a:lstStyle/>
                    <a:p>
                      <a:pPr algn="l" fontAlgn="b"/>
                      <a:r>
                        <a:rPr lang="en-CA" sz="700" u="none" strike="noStrike">
                          <a:effectLst/>
                        </a:rPr>
                        <a:t>E-commerce Churn</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sng" strike="noStrike">
                          <a:effectLst/>
                          <a:hlinkClick r:id="rId6"/>
                        </a:rPr>
                        <a:t>Kaggle</a:t>
                      </a:r>
                      <a:endParaRPr lang="en-CA" sz="70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700" u="none" strike="noStrike">
                          <a:effectLst/>
                        </a:rPr>
                        <a:t>5630</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ctr" fontAlgn="b"/>
                      <a:r>
                        <a:rPr lang="en-CA" sz="700" u="none" strike="noStrike" dirty="0">
                          <a:effectLst/>
                        </a:rPr>
                        <a:t>20</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dirty="0" err="1">
                          <a:effectLst/>
                        </a:rPr>
                        <a:t>CustomerID</a:t>
                      </a:r>
                      <a:r>
                        <a:rPr lang="en-US" sz="700" u="none" strike="noStrike" dirty="0">
                          <a:effectLst/>
                        </a:rPr>
                        <a:t>, Churn, Purchase metrics, App engagement</a:t>
                      </a:r>
                      <a:endParaRPr lang="en-US"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Customer engagement metrics, purchase details, churn indicator</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none" strike="noStrike">
                          <a:effectLst/>
                        </a:rPr>
                        <a:t>CustomerID</a:t>
                      </a:r>
                      <a:endParaRPr lang="en-CA" sz="700" b="0" i="0" u="none" strike="noStrike">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1545708642"/>
                  </a:ext>
                </a:extLst>
              </a:tr>
              <a:tr h="304438">
                <a:tc>
                  <a:txBody>
                    <a:bodyPr/>
                    <a:lstStyle/>
                    <a:p>
                      <a:pPr algn="l" fontAlgn="b"/>
                      <a:r>
                        <a:rPr lang="en-CA" sz="700" u="none" strike="noStrike">
                          <a:effectLst/>
                        </a:rPr>
                        <a:t>Employee Churn</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sng" strike="noStrike">
                          <a:effectLst/>
                          <a:hlinkClick r:id="rId7"/>
                        </a:rPr>
                        <a:t>Kaggle</a:t>
                      </a:r>
                      <a:endParaRPr lang="en-CA" sz="70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700" u="none" strike="noStrike">
                          <a:effectLst/>
                        </a:rPr>
                        <a:t>1070</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ctr" fontAlgn="b"/>
                      <a:r>
                        <a:rPr lang="en-CA" sz="700" u="none" strike="noStrike" dirty="0">
                          <a:effectLst/>
                        </a:rPr>
                        <a:t>35</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dirty="0">
                          <a:effectLst/>
                        </a:rPr>
                        <a:t>Age, Department, Education, Job Level, Hourly Rate</a:t>
                      </a:r>
                      <a:endParaRPr lang="en-US"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employee's demographic background, job details, compensation, education, work experience, job satisfaction, and attrition status</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none" strike="noStrike">
                          <a:effectLst/>
                        </a:rPr>
                        <a:t>EmployeeNumber</a:t>
                      </a:r>
                      <a:endParaRPr lang="en-CA" sz="700" b="0" i="0" u="none" strike="noStrike">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1817071218"/>
                  </a:ext>
                </a:extLst>
              </a:tr>
              <a:tr h="308411">
                <a:tc>
                  <a:txBody>
                    <a:bodyPr/>
                    <a:lstStyle/>
                    <a:p>
                      <a:pPr algn="l" fontAlgn="b"/>
                      <a:r>
                        <a:rPr lang="en-CA" sz="700" u="none" strike="noStrike">
                          <a:effectLst/>
                        </a:rPr>
                        <a:t>Telco Europa</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sng" strike="noStrike">
                          <a:effectLst/>
                          <a:hlinkClick r:id="rId8"/>
                        </a:rPr>
                        <a:t>Kaggle</a:t>
                      </a:r>
                      <a:endParaRPr lang="en-CA" sz="70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700" u="none" strike="noStrike">
                          <a:effectLst/>
                        </a:rPr>
                        <a:t>190776</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ctr" fontAlgn="b"/>
                      <a:r>
                        <a:rPr lang="en-CA" sz="700" u="none" strike="noStrike" dirty="0">
                          <a:effectLst/>
                        </a:rPr>
                        <a:t>20</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dirty="0" err="1">
                          <a:effectLst/>
                        </a:rPr>
                        <a:t>cetel_number</a:t>
                      </a:r>
                      <a:r>
                        <a:rPr lang="en-US" sz="700" u="none" strike="noStrike" dirty="0">
                          <a:effectLst/>
                        </a:rPr>
                        <a:t>', '</a:t>
                      </a:r>
                      <a:r>
                        <a:rPr lang="en-US" sz="700" u="none" strike="noStrike" dirty="0" err="1">
                          <a:effectLst/>
                        </a:rPr>
                        <a:t>days_life</a:t>
                      </a:r>
                      <a:r>
                        <a:rPr lang="en-US" sz="700" u="none" strike="noStrike" dirty="0">
                          <a:effectLst/>
                        </a:rPr>
                        <a:t>', '</a:t>
                      </a:r>
                      <a:r>
                        <a:rPr lang="en-US" sz="700" u="none" strike="noStrike" dirty="0" err="1">
                          <a:effectLst/>
                        </a:rPr>
                        <a:t>device_tecnology</a:t>
                      </a:r>
                      <a:r>
                        <a:rPr lang="en-US" sz="700" u="none" strike="noStrike" dirty="0">
                          <a:effectLst/>
                        </a:rPr>
                        <a:t>', '</a:t>
                      </a:r>
                      <a:r>
                        <a:rPr lang="en-US" sz="700" u="none" strike="noStrike" dirty="0" err="1">
                          <a:effectLst/>
                        </a:rPr>
                        <a:t>price_plan</a:t>
                      </a:r>
                      <a:r>
                        <a:rPr lang="en-US" sz="700" u="none" strike="noStrike" dirty="0">
                          <a:effectLst/>
                        </a:rPr>
                        <a:t>', '</a:t>
                      </a:r>
                      <a:r>
                        <a:rPr lang="en-US" sz="700" u="none" strike="noStrike" dirty="0" err="1">
                          <a:effectLst/>
                        </a:rPr>
                        <a:t>tot_min_call_out</a:t>
                      </a:r>
                      <a:r>
                        <a:rPr lang="en-US" sz="700" u="none" strike="noStrike" dirty="0">
                          <a:effectLst/>
                        </a:rPr>
                        <a:t>', 'churn'</a:t>
                      </a:r>
                      <a:endParaRPr lang="en-US"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customer’s usage patterns, service details, device and technology preferences, and churn status.</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endParaRPr lang="en-CA" sz="700" b="0" i="0" u="none" strike="noStrike">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2292108804"/>
                  </a:ext>
                </a:extLst>
              </a:tr>
              <a:tr h="304438">
                <a:tc>
                  <a:txBody>
                    <a:bodyPr/>
                    <a:lstStyle/>
                    <a:p>
                      <a:pPr algn="l" fontAlgn="b"/>
                      <a:r>
                        <a:rPr lang="en-CA" sz="700" u="none" strike="noStrike">
                          <a:effectLst/>
                        </a:rPr>
                        <a:t>Telcom Cell2Cell</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sng" strike="noStrike">
                          <a:effectLst/>
                          <a:hlinkClick r:id="rId9"/>
                        </a:rPr>
                        <a:t>Kaggle</a:t>
                      </a:r>
                      <a:endParaRPr lang="en-CA" sz="70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700" u="none" strike="noStrike">
                          <a:effectLst/>
                        </a:rPr>
                        <a:t>71047</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ctr" fontAlgn="b"/>
                      <a:r>
                        <a:rPr lang="en-CA" sz="700" u="none" strike="noStrike" dirty="0">
                          <a:effectLst/>
                        </a:rPr>
                        <a:t>70</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dirty="0">
                          <a:effectLst/>
                        </a:rPr>
                        <a:t>Customer, Age, Churn, </a:t>
                      </a:r>
                      <a:r>
                        <a:rPr lang="en-US" sz="700" u="none" strike="noStrike" dirty="0" err="1">
                          <a:effectLst/>
                        </a:rPr>
                        <a:t>Phone,Model</a:t>
                      </a:r>
                      <a:r>
                        <a:rPr lang="en-US" sz="700" u="none" strike="noStrike" dirty="0">
                          <a:effectLst/>
                        </a:rPr>
                        <a:t>, Roam, Revenue</a:t>
                      </a:r>
                      <a:endParaRPr lang="en-US"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Customer Identification and Demographics, Subscription and Usage Metrics, Device and Equipment Metrics, Financial Metrics</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none" strike="noStrike">
                          <a:effectLst/>
                        </a:rPr>
                        <a:t>customer</a:t>
                      </a:r>
                      <a:endParaRPr lang="en-CA" sz="700" b="0" i="0" u="none" strike="noStrike">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245959459"/>
                  </a:ext>
                </a:extLst>
              </a:tr>
              <a:tr h="310792">
                <a:tc>
                  <a:txBody>
                    <a:bodyPr/>
                    <a:lstStyle/>
                    <a:p>
                      <a:pPr algn="l" fontAlgn="b"/>
                      <a:r>
                        <a:rPr lang="en-CA" sz="700" u="none" strike="noStrike">
                          <a:effectLst/>
                        </a:rPr>
                        <a:t>Membership Subcription</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sng" strike="noStrike">
                          <a:effectLst/>
                          <a:hlinkClick r:id="rId10"/>
                        </a:rPr>
                        <a:t>Kaggle</a:t>
                      </a:r>
                      <a:endParaRPr lang="en-CA" sz="70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700" u="none" strike="noStrike">
                          <a:effectLst/>
                        </a:rPr>
                        <a:t>10362</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ctr" fontAlgn="b"/>
                      <a:r>
                        <a:rPr lang="en-CA" sz="700" u="none" strike="noStrike" dirty="0">
                          <a:effectLst/>
                        </a:rPr>
                        <a:t>15</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'membership_number', 'annual_fees', 'member_gender', 'member_annual_income', 'agent_code', 'membership_status'</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membership term, financial obligations, member demographics, and associated agents</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none" strike="noStrike">
                          <a:effectLst/>
                        </a:rPr>
                        <a:t>membership_number</a:t>
                      </a:r>
                      <a:endParaRPr lang="en-CA" sz="700" b="0" i="0" u="none" strike="noStrike">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4245154774"/>
                  </a:ext>
                </a:extLst>
              </a:tr>
              <a:tr h="310792">
                <a:tc>
                  <a:txBody>
                    <a:bodyPr/>
                    <a:lstStyle/>
                    <a:p>
                      <a:pPr algn="l" fontAlgn="b"/>
                      <a:r>
                        <a:rPr lang="en-CA" sz="700" u="none" strike="noStrike">
                          <a:effectLst/>
                        </a:rPr>
                        <a:t>Wireless Telecom South Asia</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sng" strike="noStrike">
                          <a:effectLst/>
                          <a:hlinkClick r:id="rId11"/>
                        </a:rPr>
                        <a:t>Kaggle</a:t>
                      </a:r>
                      <a:endParaRPr lang="en-CA" sz="70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700" u="none" strike="noStrike">
                          <a:effectLst/>
                        </a:rPr>
                        <a:t>2000</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ctr" fontAlgn="b"/>
                      <a:r>
                        <a:rPr lang="en-CA" sz="700" u="none" strike="noStrike" dirty="0">
                          <a:effectLst/>
                        </a:rPr>
                        <a:t>14</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none" strike="noStrike">
                          <a:effectLst/>
                        </a:rPr>
                        <a:t>network_age', 'Aggregate_Total_Rev', 'Aggregate_Data_Rev', 'Aggregate_Data_Vol',  'Aggregate_complaint_count'</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Customer Lifetime, Revenue Metrics, Usage Metrics, Customer Preferences, Customer Support and Complaints</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endParaRPr lang="en-CA" sz="700" b="0" i="0" u="none" strike="noStrike">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2738651180"/>
                  </a:ext>
                </a:extLst>
              </a:tr>
              <a:tr h="164486">
                <a:tc>
                  <a:txBody>
                    <a:bodyPr/>
                    <a:lstStyle/>
                    <a:p>
                      <a:pPr algn="l" fontAlgn="b"/>
                      <a:r>
                        <a:rPr lang="en-CA" sz="700" u="none" strike="noStrike">
                          <a:effectLst/>
                        </a:rPr>
                        <a:t>Nigeria Telecoms Churn</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sng" strike="noStrike">
                          <a:effectLst/>
                          <a:hlinkClick r:id="rId12"/>
                        </a:rPr>
                        <a:t>Kaggle</a:t>
                      </a:r>
                      <a:endParaRPr lang="en-CA" sz="700" b="0" i="0" u="sng" strike="noStrike">
                        <a:solidFill>
                          <a:srgbClr val="467886"/>
                        </a:solidFill>
                        <a:effectLst/>
                        <a:latin typeface="Aptos Narrow" panose="020B0004020202020204" pitchFamily="34" charset="0"/>
                      </a:endParaRPr>
                    </a:p>
                  </a:txBody>
                  <a:tcPr marL="4914" marR="4914" marT="4914" marB="0" anchor="b"/>
                </a:tc>
                <a:tc>
                  <a:txBody>
                    <a:bodyPr/>
                    <a:lstStyle/>
                    <a:p>
                      <a:pPr algn="r" fontAlgn="b"/>
                      <a:r>
                        <a:rPr lang="en-CA" sz="700" u="none" strike="noStrike">
                          <a:effectLst/>
                        </a:rPr>
                        <a:t>1401</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ctr" fontAlgn="b"/>
                      <a:r>
                        <a:rPr lang="en-CA" sz="700" u="none" strike="noStrike" dirty="0">
                          <a:effectLst/>
                        </a:rPr>
                        <a:t>16</a:t>
                      </a:r>
                      <a:endParaRPr lang="en-CA" sz="700" b="0" i="0" u="none" strike="noStrike" dirty="0">
                        <a:solidFill>
                          <a:srgbClr val="000000"/>
                        </a:solidFill>
                        <a:effectLst/>
                        <a:latin typeface="Aptos Narrow" panose="020B0004020202020204" pitchFamily="34" charset="0"/>
                      </a:endParaRPr>
                    </a:p>
                  </a:txBody>
                  <a:tcPr marL="4914" marR="4914" marT="4914" marB="0" anchor="b"/>
                </a:tc>
                <a:tc>
                  <a:txBody>
                    <a:bodyPr/>
                    <a:lstStyle/>
                    <a:p>
                      <a:pPr algn="l" fontAlgn="b"/>
                      <a:r>
                        <a:rPr lang="en-US" sz="700" u="none" strike="noStrike">
                          <a:effectLst/>
                        </a:rPr>
                        <a:t>network_age, Total Data Consumption, Total SMS Spend</a:t>
                      </a:r>
                      <a:endParaRPr lang="en-US"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none" strike="noStrike">
                          <a:effectLst/>
                        </a:rPr>
                        <a:t>Demographic Data, Usage Behavior, Financial Transactions, Service and Support Interactions</a:t>
                      </a:r>
                      <a:endParaRPr lang="en-CA" sz="700" b="0" i="0" u="none" strike="noStrike">
                        <a:solidFill>
                          <a:srgbClr val="000000"/>
                        </a:solidFill>
                        <a:effectLst/>
                        <a:latin typeface="Aptos Narrow" panose="020B0004020202020204" pitchFamily="34" charset="0"/>
                      </a:endParaRPr>
                    </a:p>
                  </a:txBody>
                  <a:tcPr marL="4914" marR="4914" marT="4914" marB="0" anchor="b"/>
                </a:tc>
                <a:tc>
                  <a:txBody>
                    <a:bodyPr/>
                    <a:lstStyle/>
                    <a:p>
                      <a:pPr algn="l" fontAlgn="b"/>
                      <a:r>
                        <a:rPr lang="en-CA" sz="700" u="none" strike="noStrike" dirty="0">
                          <a:effectLst/>
                        </a:rPr>
                        <a:t>Customer ID</a:t>
                      </a:r>
                      <a:endParaRPr lang="en-CA" sz="700" b="0" i="0" u="none" strike="noStrike" dirty="0">
                        <a:solidFill>
                          <a:srgbClr val="000000"/>
                        </a:solidFill>
                        <a:effectLst/>
                        <a:latin typeface="Aptos Narrow" panose="020B0004020202020204" pitchFamily="34" charset="0"/>
                      </a:endParaRPr>
                    </a:p>
                  </a:txBody>
                  <a:tcPr marL="4914" marR="4914" marT="4914" marB="0" anchor="b"/>
                </a:tc>
                <a:extLst>
                  <a:ext uri="{0D108BD9-81ED-4DB2-BD59-A6C34878D82A}">
                    <a16:rowId xmlns:a16="http://schemas.microsoft.com/office/drawing/2014/main" val="1172505533"/>
                  </a:ext>
                </a:extLst>
              </a:tr>
            </a:tbl>
          </a:graphicData>
        </a:graphic>
      </p:graphicFrame>
      <p:sp>
        <p:nvSpPr>
          <p:cNvPr id="10" name="Google Shape;66;p15">
            <a:extLst>
              <a:ext uri="{FF2B5EF4-FFF2-40B4-BE49-F238E27FC236}">
                <a16:creationId xmlns:a16="http://schemas.microsoft.com/office/drawing/2014/main" id="{9D4FCB46-0E07-93C9-749B-AD9FE39D839A}"/>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sz="2100" dirty="0">
                <a:solidFill>
                  <a:schemeClr val="bg2"/>
                </a:solidFill>
              </a:rPr>
              <a:t>Datasets Summary</a:t>
            </a:r>
          </a:p>
          <a:p>
            <a:endParaRPr lang="en-CA" sz="2000" dirty="0">
              <a:solidFill>
                <a:schemeClr val="bg2"/>
              </a:solidFill>
            </a:endParaRPr>
          </a:p>
        </p:txBody>
      </p:sp>
      <p:sp>
        <p:nvSpPr>
          <p:cNvPr id="13" name="Google Shape;66;p15">
            <a:extLst>
              <a:ext uri="{FF2B5EF4-FFF2-40B4-BE49-F238E27FC236}">
                <a16:creationId xmlns:a16="http://schemas.microsoft.com/office/drawing/2014/main" id="{7018F06B-B8CB-1E0D-75A0-DB5D930998BD}"/>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Methodology</a:t>
            </a:r>
          </a:p>
        </p:txBody>
      </p:sp>
    </p:spTree>
    <p:extLst>
      <p:ext uri="{BB962C8B-B14F-4D97-AF65-F5344CB8AC3E}">
        <p14:creationId xmlns:p14="http://schemas.microsoft.com/office/powerpoint/2010/main" val="4108049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2" name="Google Shape;66;p15">
            <a:extLst>
              <a:ext uri="{FF2B5EF4-FFF2-40B4-BE49-F238E27FC236}">
                <a16:creationId xmlns:a16="http://schemas.microsoft.com/office/drawing/2014/main" id="{5D7EC663-06B8-12FB-3EFD-509EF48AB5CA}"/>
              </a:ext>
            </a:extLst>
          </p:cNvPr>
          <p:cNvSpPr txBox="1">
            <a:spLocks/>
          </p:cNvSpPr>
          <p:nvPr/>
        </p:nvSpPr>
        <p:spPr>
          <a:xfrm>
            <a:off x="311700" y="580644"/>
            <a:ext cx="8520600" cy="5727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100" dirty="0">
                <a:solidFill>
                  <a:schemeClr val="bg2"/>
                </a:solidFill>
              </a:rPr>
              <a:t>Exploratory Data Analysis</a:t>
            </a:r>
            <a:endParaRPr lang="en-CA" sz="2100" dirty="0">
              <a:solidFill>
                <a:schemeClr val="bg2"/>
              </a:solidFill>
            </a:endParaRPr>
          </a:p>
          <a:p>
            <a:endParaRPr lang="en-CA" sz="2000" dirty="0">
              <a:solidFill>
                <a:schemeClr val="bg2"/>
              </a:solidFill>
            </a:endParaRPr>
          </a:p>
        </p:txBody>
      </p:sp>
      <p:sp>
        <p:nvSpPr>
          <p:cNvPr id="3" name="Google Shape;66;p15">
            <a:extLst>
              <a:ext uri="{FF2B5EF4-FFF2-40B4-BE49-F238E27FC236}">
                <a16:creationId xmlns:a16="http://schemas.microsoft.com/office/drawing/2014/main" id="{3713E857-2062-12A8-0B8C-474E7C48C681}"/>
              </a:ext>
            </a:extLst>
          </p:cNvPr>
          <p:cNvSpPr txBox="1">
            <a:spLocks/>
          </p:cNvSpPr>
          <p:nvPr/>
        </p:nvSpPr>
        <p:spPr>
          <a:xfrm>
            <a:off x="311700" y="146304"/>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CA" dirty="0"/>
              <a:t>Methodology</a:t>
            </a:r>
          </a:p>
        </p:txBody>
      </p:sp>
      <p:pic>
        <p:nvPicPr>
          <p:cNvPr id="5" name="Picture 4">
            <a:extLst>
              <a:ext uri="{FF2B5EF4-FFF2-40B4-BE49-F238E27FC236}">
                <a16:creationId xmlns:a16="http://schemas.microsoft.com/office/drawing/2014/main" id="{FA64794F-6337-E6E6-B704-D7FCFD29B5EA}"/>
              </a:ext>
            </a:extLst>
          </p:cNvPr>
          <p:cNvPicPr>
            <a:picLocks noChangeAspect="1"/>
          </p:cNvPicPr>
          <p:nvPr/>
        </p:nvPicPr>
        <p:blipFill>
          <a:blip r:embed="rId3"/>
          <a:stretch>
            <a:fillRect/>
          </a:stretch>
        </p:blipFill>
        <p:spPr>
          <a:xfrm>
            <a:off x="6238754" y="328482"/>
            <a:ext cx="2905246" cy="2050762"/>
          </a:xfrm>
          <a:prstGeom prst="rect">
            <a:avLst/>
          </a:prstGeom>
        </p:spPr>
      </p:pic>
      <p:pic>
        <p:nvPicPr>
          <p:cNvPr id="7" name="Picture 6">
            <a:extLst>
              <a:ext uri="{FF2B5EF4-FFF2-40B4-BE49-F238E27FC236}">
                <a16:creationId xmlns:a16="http://schemas.microsoft.com/office/drawing/2014/main" id="{B7928585-AF62-4BE6-FB79-8DE24012127C}"/>
              </a:ext>
            </a:extLst>
          </p:cNvPr>
          <p:cNvPicPr>
            <a:picLocks noChangeAspect="1"/>
          </p:cNvPicPr>
          <p:nvPr/>
        </p:nvPicPr>
        <p:blipFill>
          <a:blip r:embed="rId4"/>
          <a:stretch>
            <a:fillRect/>
          </a:stretch>
        </p:blipFill>
        <p:spPr>
          <a:xfrm>
            <a:off x="6273478" y="2655406"/>
            <a:ext cx="2754020" cy="2488094"/>
          </a:xfrm>
          <a:prstGeom prst="rect">
            <a:avLst/>
          </a:prstGeom>
        </p:spPr>
      </p:pic>
      <p:pic>
        <p:nvPicPr>
          <p:cNvPr id="9" name="Picture 8">
            <a:extLst>
              <a:ext uri="{FF2B5EF4-FFF2-40B4-BE49-F238E27FC236}">
                <a16:creationId xmlns:a16="http://schemas.microsoft.com/office/drawing/2014/main" id="{80CBA636-C158-BE28-3C22-624AAC46F58A}"/>
              </a:ext>
            </a:extLst>
          </p:cNvPr>
          <p:cNvPicPr>
            <a:picLocks noChangeAspect="1"/>
          </p:cNvPicPr>
          <p:nvPr/>
        </p:nvPicPr>
        <p:blipFill rotWithShape="1">
          <a:blip r:embed="rId5"/>
          <a:srcRect l="51519"/>
          <a:stretch/>
        </p:blipFill>
        <p:spPr>
          <a:xfrm>
            <a:off x="0" y="2655405"/>
            <a:ext cx="2923678" cy="2488095"/>
          </a:xfrm>
          <a:prstGeom prst="rect">
            <a:avLst/>
          </a:prstGeom>
        </p:spPr>
      </p:pic>
      <p:pic>
        <p:nvPicPr>
          <p:cNvPr id="11" name="Picture 10">
            <a:extLst>
              <a:ext uri="{FF2B5EF4-FFF2-40B4-BE49-F238E27FC236}">
                <a16:creationId xmlns:a16="http://schemas.microsoft.com/office/drawing/2014/main" id="{AA246F9A-8426-DF5D-2937-6C33E55A0504}"/>
              </a:ext>
            </a:extLst>
          </p:cNvPr>
          <p:cNvPicPr>
            <a:picLocks noChangeAspect="1"/>
          </p:cNvPicPr>
          <p:nvPr/>
        </p:nvPicPr>
        <p:blipFill>
          <a:blip r:embed="rId6"/>
          <a:stretch>
            <a:fillRect/>
          </a:stretch>
        </p:blipFill>
        <p:spPr>
          <a:xfrm>
            <a:off x="3253306" y="2655405"/>
            <a:ext cx="2637388" cy="2488096"/>
          </a:xfrm>
          <a:prstGeom prst="rect">
            <a:avLst/>
          </a:prstGeom>
        </p:spPr>
      </p:pic>
    </p:spTree>
    <p:extLst>
      <p:ext uri="{BB962C8B-B14F-4D97-AF65-F5344CB8AC3E}">
        <p14:creationId xmlns:p14="http://schemas.microsoft.com/office/powerpoint/2010/main" val="86963087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22476</TotalTime>
  <Words>3087</Words>
  <Application>Microsoft Office PowerPoint</Application>
  <PresentationFormat>On-screen Show (16:9)</PresentationFormat>
  <Paragraphs>370</Paragraphs>
  <Slides>31</Slides>
  <Notes>25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Aptos Narrow</vt:lpstr>
      <vt:lpstr>Arial</vt:lpstr>
      <vt:lpstr>Consolas</vt:lpstr>
      <vt:lpstr>Fira Sans</vt:lpstr>
      <vt:lpstr>KaTeX_Main</vt:lpstr>
      <vt:lpstr>KaTeX_Math</vt:lpstr>
      <vt:lpstr>Merriweather</vt:lpstr>
      <vt:lpstr>MJXc-TeX-main-R</vt:lpstr>
      <vt:lpstr>MJXc-TeX-math-I</vt:lpstr>
      <vt:lpstr>ProximaVara-Roman</vt:lpstr>
      <vt:lpstr>Wingdings</vt:lpstr>
      <vt:lpstr>Simple Light</vt:lpstr>
      <vt:lpstr>An Individual Participant Data Meta-Analysis of the Machine Learning Models in Predicting Customer Churn</vt:lpstr>
      <vt:lpstr>Research Motivation &amp;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Pima Indians Diabetes Analysis Using Inferential Statistical Methods</dc:title>
  <dc:creator>Khanh Tran</dc:creator>
  <cp:lastModifiedBy>Khanh Tran</cp:lastModifiedBy>
  <cp:revision>51</cp:revision>
  <dcterms:modified xsi:type="dcterms:W3CDTF">2024-08-04T17:41:47Z</dcterms:modified>
</cp:coreProperties>
</file>