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4"/>
  </p:notesMasterIdLst>
  <p:sldIdLst>
    <p:sldId id="256" r:id="rId2"/>
    <p:sldId id="257" r:id="rId3"/>
    <p:sldId id="271" r:id="rId4"/>
    <p:sldId id="258" r:id="rId5"/>
    <p:sldId id="267" r:id="rId6"/>
    <p:sldId id="269" r:id="rId7"/>
    <p:sldId id="272" r:id="rId8"/>
    <p:sldId id="268" r:id="rId9"/>
    <p:sldId id="273" r:id="rId10"/>
    <p:sldId id="274" r:id="rId11"/>
    <p:sldId id="275" r:id="rId12"/>
    <p:sldId id="259" r:id="rId13"/>
    <p:sldId id="276" r:id="rId14"/>
    <p:sldId id="277" r:id="rId15"/>
    <p:sldId id="260" r:id="rId16"/>
    <p:sldId id="278" r:id="rId17"/>
    <p:sldId id="261" r:id="rId18"/>
    <p:sldId id="265" r:id="rId19"/>
    <p:sldId id="282" r:id="rId20"/>
    <p:sldId id="279" r:id="rId21"/>
    <p:sldId id="280" r:id="rId22"/>
    <p:sldId id="262" r:id="rId23"/>
    <p:sldId id="283" r:id="rId24"/>
    <p:sldId id="284" r:id="rId25"/>
    <p:sldId id="285" r:id="rId26"/>
    <p:sldId id="287" r:id="rId27"/>
    <p:sldId id="281" r:id="rId28"/>
    <p:sldId id="264" r:id="rId29"/>
    <p:sldId id="288" r:id="rId30"/>
    <p:sldId id="289" r:id="rId31"/>
    <p:sldId id="290" r:id="rId32"/>
    <p:sldId id="266"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2a4e16dee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2a4e16dee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2162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2a4e16dee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2a4e16dee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5459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2a4e16dee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2a4e16dee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2a4e16dee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2a4e16dee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0825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2a4e16dee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2a4e16dee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2a4e16dee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2a4e16dee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7395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2a4e16dee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2a4e16dee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148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2a4e16dee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2a4e16dee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1410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2a4e16de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2a4e16de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0122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a4e16de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a4e16de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2a4e16de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2a4e16de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a4e16de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a4e16de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4507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a4e16de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a4e16de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37978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a4e16de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a4e16de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1937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a4e16de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a4e16de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834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2a4e16de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2a4e16de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505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2a4e16dee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2a4e16dee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2a4e16dee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2a4e16dee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95173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2a4e16dee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2a4e16dee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8583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2a4e16dee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2a4e16dee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1805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2a4e16de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2a4e16de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0481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a4e16dee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2a4e16dee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a4e16dee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2a4e16dee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5803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a4e16dee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2a4e16dee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5447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2a4e16de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2a4e16de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640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2a4e16de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2a4e16de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2023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2a4e16dee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2a4e16dee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16775"/>
            <a:ext cx="8520600" cy="274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latin typeface="+mj-lt"/>
                <a:ea typeface="Calibri" panose="020F0502020204030204" pitchFamily="34" charset="0"/>
              </a:rPr>
              <a:t>Assessing and Implementing Supervised Machine Learning for Effective Customer Churn Prediction </a:t>
            </a:r>
            <a:endParaRPr sz="3200" dirty="0">
              <a:latin typeface="+mj-lt"/>
              <a:ea typeface="Calibri" panose="020F0502020204030204" pitchFamily="34" charset="0"/>
            </a:endParaRPr>
          </a:p>
        </p:txBody>
      </p:sp>
      <p:sp>
        <p:nvSpPr>
          <p:cNvPr id="55" name="Google Shape;55;p13"/>
          <p:cNvSpPr txBox="1">
            <a:spLocks noGrp="1"/>
          </p:cNvSpPr>
          <p:nvPr>
            <p:ph type="subTitle" idx="1"/>
          </p:nvPr>
        </p:nvSpPr>
        <p:spPr>
          <a:xfrm>
            <a:off x="311700" y="3450400"/>
            <a:ext cx="8520600" cy="9624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800" dirty="0"/>
              <a:t>Khanh Tran</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8D02F-8917-4AB2-22AB-1E34AF871C1E}"/>
              </a:ext>
            </a:extLst>
          </p:cNvPr>
          <p:cNvSpPr>
            <a:spLocks noGrp="1"/>
          </p:cNvSpPr>
          <p:nvPr>
            <p:ph type="title"/>
          </p:nvPr>
        </p:nvSpPr>
        <p:spPr/>
        <p:txBody>
          <a:bodyPr>
            <a:normAutofit fontScale="90000"/>
          </a:bodyPr>
          <a:lstStyle/>
          <a:p>
            <a:r>
              <a:rPr lang="en-CA" dirty="0"/>
              <a:t>Background (cont.)</a:t>
            </a:r>
          </a:p>
        </p:txBody>
      </p:sp>
      <p:sp>
        <p:nvSpPr>
          <p:cNvPr id="3" name="Text Placeholder 2">
            <a:extLst>
              <a:ext uri="{FF2B5EF4-FFF2-40B4-BE49-F238E27FC236}">
                <a16:creationId xmlns:a16="http://schemas.microsoft.com/office/drawing/2014/main" id="{59037901-FA44-F1BE-02E2-91D90D53D86E}"/>
              </a:ext>
            </a:extLst>
          </p:cNvPr>
          <p:cNvSpPr>
            <a:spLocks noGrp="1"/>
          </p:cNvSpPr>
          <p:nvPr>
            <p:ph type="body" idx="1"/>
          </p:nvPr>
        </p:nvSpPr>
        <p:spPr/>
        <p:txBody>
          <a:bodyPr>
            <a:normAutofit fontScale="92500" lnSpcReduction="20000"/>
          </a:bodyPr>
          <a:lstStyle/>
          <a:p>
            <a:r>
              <a:rPr lang="en-US" dirty="0" err="1"/>
              <a:t>Geiler</a:t>
            </a:r>
            <a:r>
              <a:rPr lang="en-US" dirty="0"/>
              <a:t> et al. (2022) focused on churn prediction in businesses and explored the performance of various supervised and semi-supervised learning methods and sampling approaches on publicly available datasets. The study suggests an ensemble approach should be used for churn prediction.</a:t>
            </a:r>
          </a:p>
          <a:p>
            <a:endParaRPr lang="en-US" dirty="0"/>
          </a:p>
          <a:p>
            <a:pPr>
              <a:buFont typeface="Wingdings" panose="05000000000000000000" pitchFamily="2" charset="2"/>
              <a:buChar char="Ø"/>
            </a:pPr>
            <a:r>
              <a:rPr lang="en-US" dirty="0"/>
              <a:t>Observation: Numerous papers on customer churn prediction, many focus only on models’ performance comparison and enhancement. There is a notable gap in the literature regarding the practical application of machine learning techniques in this churn prediction area. </a:t>
            </a:r>
          </a:p>
          <a:p>
            <a:pPr>
              <a:buFont typeface="Wingdings" panose="05000000000000000000" pitchFamily="2" charset="2"/>
              <a:buChar char="Ø"/>
            </a:pPr>
            <a:endParaRPr lang="en-US" dirty="0"/>
          </a:p>
          <a:p>
            <a:pPr>
              <a:buFont typeface="Wingdings" panose="05000000000000000000" pitchFamily="2" charset="2"/>
              <a:buChar char="Ø"/>
            </a:pPr>
            <a:r>
              <a:rPr lang="en-US" dirty="0"/>
              <a:t>This study aims to bridge this gap by providing a comprehensive analysis of the practical implementation of machine learning in churn prediction, thereby contributing to the advancement of the field in a more applied manner.</a:t>
            </a:r>
            <a:endParaRPr lang="en-CA" dirty="0"/>
          </a:p>
        </p:txBody>
      </p:sp>
    </p:spTree>
    <p:extLst>
      <p:ext uri="{BB962C8B-B14F-4D97-AF65-F5344CB8AC3E}">
        <p14:creationId xmlns:p14="http://schemas.microsoft.com/office/powerpoint/2010/main" val="567281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Presentation Outline</a:t>
            </a:r>
            <a:endParaRPr/>
          </a:p>
        </p:txBody>
      </p:sp>
      <p:sp>
        <p:nvSpPr>
          <p:cNvPr id="61" name="Google Shape;61;p14"/>
          <p:cNvSpPr txBox="1">
            <a:spLocks noGrp="1"/>
          </p:cNvSpPr>
          <p:nvPr>
            <p:ph type="body" idx="1"/>
          </p:nvPr>
        </p:nvSpPr>
        <p:spPr>
          <a:xfrm>
            <a:off x="2009800" y="719004"/>
            <a:ext cx="6822600" cy="4002296"/>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chemeClr val="bg1">
                  <a:lumMod val="75000"/>
                </a:schemeClr>
              </a:buClr>
              <a:buSzPts val="2000"/>
              <a:buAutoNum type="arabicPeriod"/>
            </a:pPr>
            <a:r>
              <a:rPr lang="en-CA" sz="2000" dirty="0">
                <a:solidFill>
                  <a:schemeClr val="bg1">
                    <a:lumMod val="75000"/>
                  </a:schemeClr>
                </a:solidFill>
              </a:rPr>
              <a:t>Introduction</a:t>
            </a:r>
            <a:endParaRPr sz="2000" dirty="0">
              <a:solidFill>
                <a:schemeClr val="bg1">
                  <a:lumMod val="75000"/>
                </a:schemeClr>
              </a:solidFill>
            </a:endParaRPr>
          </a:p>
          <a:p>
            <a:pPr marL="457200" lvl="0" indent="-355600" algn="l" rtl="0">
              <a:lnSpc>
                <a:spcPct val="150000"/>
              </a:lnSpc>
              <a:spcBef>
                <a:spcPts val="0"/>
              </a:spcBef>
              <a:spcAft>
                <a:spcPts val="0"/>
              </a:spcAft>
              <a:buClr>
                <a:schemeClr val="bg1">
                  <a:lumMod val="75000"/>
                </a:schemeClr>
              </a:buClr>
              <a:buSzPts val="2000"/>
              <a:buAutoNum type="arabicPeriod"/>
            </a:pPr>
            <a:r>
              <a:rPr lang="en-CA" sz="2000" dirty="0">
                <a:solidFill>
                  <a:schemeClr val="bg1">
                    <a:lumMod val="75000"/>
                  </a:schemeClr>
                </a:solidFill>
              </a:rPr>
              <a:t>Background</a:t>
            </a:r>
            <a:endParaRPr sz="2000" dirty="0">
              <a:solidFill>
                <a:schemeClr val="bg1">
                  <a:lumMod val="75000"/>
                </a:schemeClr>
              </a:solidFill>
            </a:endParaRPr>
          </a:p>
          <a:p>
            <a:pPr marL="457200" lvl="0" indent="-355600" algn="l" rtl="0">
              <a:lnSpc>
                <a:spcPct val="150000"/>
              </a:lnSpc>
              <a:spcBef>
                <a:spcPts val="0"/>
              </a:spcBef>
              <a:spcAft>
                <a:spcPts val="0"/>
              </a:spcAft>
              <a:buClrTx/>
              <a:buSzPts val="2000"/>
              <a:buAutoNum type="arabicPeriod"/>
            </a:pPr>
            <a:r>
              <a:rPr lang="en" sz="2000" dirty="0">
                <a:solidFill>
                  <a:schemeClr val="tx1"/>
                </a:solidFill>
              </a:rPr>
              <a:t>Methodologies</a:t>
            </a:r>
          </a:p>
          <a:p>
            <a:pPr marL="914400" lvl="0" indent="-469900" algn="l" rtl="0">
              <a:lnSpc>
                <a:spcPct val="150000"/>
              </a:lnSpc>
              <a:spcBef>
                <a:spcPts val="0"/>
              </a:spcBef>
              <a:spcAft>
                <a:spcPts val="0"/>
              </a:spcAft>
              <a:buClr>
                <a:schemeClr val="tx2"/>
              </a:buClr>
              <a:buSzPts val="2000"/>
              <a:buChar char="●"/>
            </a:pPr>
            <a:r>
              <a:rPr lang="en-CA" sz="1600" dirty="0">
                <a:solidFill>
                  <a:schemeClr val="bg1">
                    <a:lumMod val="75000"/>
                  </a:schemeClr>
                </a:solidFill>
                <a:latin typeface="+mj-lt"/>
              </a:rPr>
              <a:t>Exploratory Data Analysis</a:t>
            </a:r>
          </a:p>
          <a:p>
            <a:pPr marL="914400" indent="-469900">
              <a:lnSpc>
                <a:spcPct val="150000"/>
              </a:lnSpc>
              <a:buClr>
                <a:schemeClr val="tx2"/>
              </a:buClr>
              <a:buSzPts val="2000"/>
            </a:pPr>
            <a:r>
              <a:rPr lang="en-CA" sz="1600" dirty="0">
                <a:solidFill>
                  <a:schemeClr val="bg1">
                    <a:lumMod val="75000"/>
                  </a:schemeClr>
                </a:solidFill>
                <a:latin typeface="+mj-lt"/>
              </a:rPr>
              <a:t>Data Preparation</a:t>
            </a:r>
            <a:endParaRPr lang="en-US" sz="1600" dirty="0">
              <a:solidFill>
                <a:schemeClr val="bg1">
                  <a:lumMod val="75000"/>
                </a:schemeClr>
              </a:solidFill>
              <a:latin typeface="+mj-lt"/>
            </a:endParaRPr>
          </a:p>
          <a:p>
            <a:pPr marL="914400" indent="-469900">
              <a:lnSpc>
                <a:spcPct val="150000"/>
              </a:lnSpc>
              <a:buClr>
                <a:schemeClr val="tx2"/>
              </a:buClr>
              <a:buSzPts val="2000"/>
            </a:pPr>
            <a:r>
              <a:rPr lang="en-US" sz="1600" dirty="0">
                <a:solidFill>
                  <a:schemeClr val="bg1">
                    <a:lumMod val="75000"/>
                  </a:schemeClr>
                </a:solidFill>
                <a:latin typeface="+mj-lt"/>
              </a:rPr>
              <a:t>Model Building </a:t>
            </a:r>
          </a:p>
          <a:p>
            <a:pPr marL="914400" indent="-469900">
              <a:lnSpc>
                <a:spcPct val="150000"/>
              </a:lnSpc>
              <a:buClr>
                <a:schemeClr val="tx2"/>
              </a:buClr>
              <a:buSzPts val="2000"/>
            </a:pPr>
            <a:r>
              <a:rPr lang="en-US" sz="1600" dirty="0">
                <a:solidFill>
                  <a:schemeClr val="bg1">
                    <a:lumMod val="75000"/>
                  </a:schemeClr>
                </a:solidFill>
                <a:latin typeface="+mj-lt"/>
              </a:rPr>
              <a:t>Model Evaluation</a:t>
            </a:r>
          </a:p>
          <a:p>
            <a:pPr marL="914400" indent="-469900">
              <a:lnSpc>
                <a:spcPct val="150000"/>
              </a:lnSpc>
              <a:buClr>
                <a:schemeClr val="tx2"/>
              </a:buClr>
              <a:buSzPts val="2000"/>
            </a:pPr>
            <a:r>
              <a:rPr lang="en-US" sz="1600" dirty="0">
                <a:solidFill>
                  <a:schemeClr val="bg1">
                    <a:lumMod val="75000"/>
                  </a:schemeClr>
                </a:solidFill>
                <a:latin typeface="+mj-lt"/>
              </a:rPr>
              <a:t>Model Deployment</a:t>
            </a:r>
          </a:p>
          <a:p>
            <a:pPr marL="101600" lvl="0" indent="0" algn="l" rtl="0">
              <a:lnSpc>
                <a:spcPct val="150000"/>
              </a:lnSpc>
              <a:spcBef>
                <a:spcPts val="0"/>
              </a:spcBef>
              <a:spcAft>
                <a:spcPts val="0"/>
              </a:spcAft>
              <a:buSzPts val="2000"/>
              <a:buNone/>
            </a:pPr>
            <a:r>
              <a:rPr lang="en" sz="2000" dirty="0">
                <a:solidFill>
                  <a:schemeClr val="bg1">
                    <a:lumMod val="75000"/>
                  </a:schemeClr>
                </a:solidFill>
              </a:rPr>
              <a:t>5.  Results </a:t>
            </a:r>
            <a:endParaRPr sz="2000" dirty="0">
              <a:solidFill>
                <a:schemeClr val="bg1">
                  <a:lumMod val="75000"/>
                </a:schemeClr>
              </a:solidFill>
            </a:endParaRPr>
          </a:p>
          <a:p>
            <a:pPr marL="101600" lvl="0" indent="0" algn="l" rtl="0">
              <a:lnSpc>
                <a:spcPct val="150000"/>
              </a:lnSpc>
              <a:spcBef>
                <a:spcPts val="0"/>
              </a:spcBef>
              <a:spcAft>
                <a:spcPts val="0"/>
              </a:spcAft>
              <a:buSzPts val="2000"/>
              <a:buNone/>
            </a:pPr>
            <a:r>
              <a:rPr lang="en" sz="2000" dirty="0">
                <a:solidFill>
                  <a:schemeClr val="bg1">
                    <a:lumMod val="75000"/>
                  </a:schemeClr>
                </a:solidFill>
              </a:rPr>
              <a:t>6.  Discussion &amp; Conclusions</a:t>
            </a:r>
            <a:endParaRPr sz="2000" dirty="0">
              <a:solidFill>
                <a:schemeClr val="bg1">
                  <a:lumMod val="75000"/>
                </a:schemeClr>
              </a:solidFill>
            </a:endParaRPr>
          </a:p>
        </p:txBody>
      </p:sp>
    </p:spTree>
    <p:extLst>
      <p:ext uri="{BB962C8B-B14F-4D97-AF65-F5344CB8AC3E}">
        <p14:creationId xmlns:p14="http://schemas.microsoft.com/office/powerpoint/2010/main" val="71488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Exploratory Data Analysis</a:t>
            </a:r>
            <a:endParaRPr dirty="0"/>
          </a:p>
        </p:txBody>
      </p:sp>
      <p:sp>
        <p:nvSpPr>
          <p:cNvPr id="76" name="Google Shape;76;p16"/>
          <p:cNvSpPr txBox="1">
            <a:spLocks noGrp="1"/>
          </p:cNvSpPr>
          <p:nvPr>
            <p:ph type="body" idx="1"/>
          </p:nvPr>
        </p:nvSpPr>
        <p:spPr>
          <a:xfrm>
            <a:off x="272752" y="644660"/>
            <a:ext cx="3749120" cy="1807792"/>
          </a:xfrm>
          <a:prstGeom prst="rect">
            <a:avLst/>
          </a:prstGeom>
        </p:spPr>
        <p:txBody>
          <a:bodyPr spcFirstLastPara="1" wrap="square" lIns="91425" tIns="91425" rIns="91425" bIns="91425" anchor="t" anchorCtr="0">
            <a:noAutofit/>
          </a:bodyPr>
          <a:lstStyle/>
          <a:p>
            <a:pPr marL="457200" lvl="0" indent="-400050" algn="l" rtl="0">
              <a:lnSpc>
                <a:spcPct val="150000"/>
              </a:lnSpc>
              <a:spcBef>
                <a:spcPts val="0"/>
              </a:spcBef>
              <a:spcAft>
                <a:spcPts val="0"/>
              </a:spcAft>
              <a:buNone/>
            </a:pPr>
            <a:r>
              <a:rPr lang="en-CA" dirty="0"/>
              <a:t>Telecom Customer Churn </a:t>
            </a:r>
            <a:r>
              <a:rPr lang="en" dirty="0"/>
              <a:t>dataset: </a:t>
            </a:r>
            <a:endParaRPr dirty="0"/>
          </a:p>
          <a:p>
            <a:pPr marL="457200" lvl="0" indent="-342900" algn="l" rtl="0">
              <a:lnSpc>
                <a:spcPct val="150000"/>
              </a:lnSpc>
              <a:spcBef>
                <a:spcPts val="0"/>
              </a:spcBef>
              <a:spcAft>
                <a:spcPts val="0"/>
              </a:spcAft>
              <a:buSzPts val="1800"/>
              <a:buChar char="●"/>
            </a:pPr>
            <a:r>
              <a:rPr lang="en" dirty="0"/>
              <a:t>7043 observations</a:t>
            </a:r>
            <a:endParaRPr dirty="0"/>
          </a:p>
          <a:p>
            <a:pPr marL="457200" lvl="0" indent="-342900" algn="l" rtl="0">
              <a:lnSpc>
                <a:spcPct val="150000"/>
              </a:lnSpc>
              <a:spcBef>
                <a:spcPts val="0"/>
              </a:spcBef>
              <a:spcAft>
                <a:spcPts val="0"/>
              </a:spcAft>
              <a:buSzPts val="1800"/>
              <a:buChar char="●"/>
            </a:pPr>
            <a:r>
              <a:rPr lang="en" dirty="0"/>
              <a:t>37 explanatory variables </a:t>
            </a:r>
            <a:endParaRPr dirty="0"/>
          </a:p>
          <a:p>
            <a:pPr marL="457200" lvl="0" indent="-342900" algn="l" rtl="0">
              <a:lnSpc>
                <a:spcPct val="150000"/>
              </a:lnSpc>
              <a:spcBef>
                <a:spcPts val="0"/>
              </a:spcBef>
              <a:spcAft>
                <a:spcPts val="0"/>
              </a:spcAft>
              <a:buSzPts val="1800"/>
              <a:buChar char="●"/>
            </a:pPr>
            <a:r>
              <a:rPr lang="en" dirty="0"/>
              <a:t>01 target variable, Customer Status</a:t>
            </a:r>
            <a:endParaRPr dirty="0"/>
          </a:p>
        </p:txBody>
      </p:sp>
      <p:pic>
        <p:nvPicPr>
          <p:cNvPr id="7" name="Picture 6">
            <a:extLst>
              <a:ext uri="{FF2B5EF4-FFF2-40B4-BE49-F238E27FC236}">
                <a16:creationId xmlns:a16="http://schemas.microsoft.com/office/drawing/2014/main" id="{165767BD-DF2B-81B6-3E63-763E57A83CFD}"/>
              </a:ext>
            </a:extLst>
          </p:cNvPr>
          <p:cNvPicPr>
            <a:picLocks noChangeAspect="1"/>
          </p:cNvPicPr>
          <p:nvPr/>
        </p:nvPicPr>
        <p:blipFill>
          <a:blip r:embed="rId3"/>
          <a:stretch>
            <a:fillRect/>
          </a:stretch>
        </p:blipFill>
        <p:spPr>
          <a:xfrm>
            <a:off x="4021872" y="719004"/>
            <a:ext cx="5122127" cy="43883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Exploratory Data Analysis</a:t>
            </a:r>
            <a:endParaRPr dirty="0"/>
          </a:p>
        </p:txBody>
      </p:sp>
      <p:pic>
        <p:nvPicPr>
          <p:cNvPr id="4" name="Picture 3">
            <a:extLst>
              <a:ext uri="{FF2B5EF4-FFF2-40B4-BE49-F238E27FC236}">
                <a16:creationId xmlns:a16="http://schemas.microsoft.com/office/drawing/2014/main" id="{429D884B-AA45-A41F-9A79-FB6C5C14A37C}"/>
              </a:ext>
            </a:extLst>
          </p:cNvPr>
          <p:cNvPicPr>
            <a:picLocks noChangeAspect="1"/>
          </p:cNvPicPr>
          <p:nvPr/>
        </p:nvPicPr>
        <p:blipFill>
          <a:blip r:embed="rId3"/>
          <a:stretch>
            <a:fillRect/>
          </a:stretch>
        </p:blipFill>
        <p:spPr>
          <a:xfrm>
            <a:off x="5597911" y="570323"/>
            <a:ext cx="3293327" cy="2189314"/>
          </a:xfrm>
          <a:prstGeom prst="rect">
            <a:avLst/>
          </a:prstGeom>
        </p:spPr>
      </p:pic>
      <p:pic>
        <p:nvPicPr>
          <p:cNvPr id="9" name="Picture 8">
            <a:extLst>
              <a:ext uri="{FF2B5EF4-FFF2-40B4-BE49-F238E27FC236}">
                <a16:creationId xmlns:a16="http://schemas.microsoft.com/office/drawing/2014/main" id="{8759D33D-C5C1-E3B6-2AEE-3CA719DC0B99}"/>
              </a:ext>
            </a:extLst>
          </p:cNvPr>
          <p:cNvPicPr>
            <a:picLocks noChangeAspect="1"/>
          </p:cNvPicPr>
          <p:nvPr/>
        </p:nvPicPr>
        <p:blipFill>
          <a:blip r:embed="rId4"/>
          <a:stretch>
            <a:fillRect/>
          </a:stretch>
        </p:blipFill>
        <p:spPr>
          <a:xfrm>
            <a:off x="289926" y="719005"/>
            <a:ext cx="4415883" cy="2045144"/>
          </a:xfrm>
          <a:prstGeom prst="rect">
            <a:avLst/>
          </a:prstGeom>
        </p:spPr>
      </p:pic>
      <p:pic>
        <p:nvPicPr>
          <p:cNvPr id="11" name="Picture 10">
            <a:extLst>
              <a:ext uri="{FF2B5EF4-FFF2-40B4-BE49-F238E27FC236}">
                <a16:creationId xmlns:a16="http://schemas.microsoft.com/office/drawing/2014/main" id="{C0767D75-BEF0-D1C3-A469-52648BE683DB}"/>
              </a:ext>
            </a:extLst>
          </p:cNvPr>
          <p:cNvPicPr>
            <a:picLocks noChangeAspect="1"/>
          </p:cNvPicPr>
          <p:nvPr/>
        </p:nvPicPr>
        <p:blipFill>
          <a:blip r:embed="rId5"/>
          <a:stretch>
            <a:fillRect/>
          </a:stretch>
        </p:blipFill>
        <p:spPr>
          <a:xfrm>
            <a:off x="311700" y="2966807"/>
            <a:ext cx="3153821" cy="2123724"/>
          </a:xfrm>
          <a:prstGeom prst="rect">
            <a:avLst/>
          </a:prstGeom>
        </p:spPr>
      </p:pic>
      <p:pic>
        <p:nvPicPr>
          <p:cNvPr id="13" name="Picture 12">
            <a:extLst>
              <a:ext uri="{FF2B5EF4-FFF2-40B4-BE49-F238E27FC236}">
                <a16:creationId xmlns:a16="http://schemas.microsoft.com/office/drawing/2014/main" id="{C23DB6F7-3F49-AFD5-CE2D-A27F44882FEF}"/>
              </a:ext>
            </a:extLst>
          </p:cNvPr>
          <p:cNvPicPr>
            <a:picLocks noChangeAspect="1"/>
          </p:cNvPicPr>
          <p:nvPr/>
        </p:nvPicPr>
        <p:blipFill>
          <a:blip r:embed="rId6"/>
          <a:stretch>
            <a:fillRect/>
          </a:stretch>
        </p:blipFill>
        <p:spPr>
          <a:xfrm>
            <a:off x="4475354" y="2777060"/>
            <a:ext cx="4415883" cy="2350641"/>
          </a:xfrm>
          <a:prstGeom prst="rect">
            <a:avLst/>
          </a:prstGeom>
        </p:spPr>
      </p:pic>
    </p:spTree>
    <p:extLst>
      <p:ext uri="{BB962C8B-B14F-4D97-AF65-F5344CB8AC3E}">
        <p14:creationId xmlns:p14="http://schemas.microsoft.com/office/powerpoint/2010/main" val="869630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Exploratory Data Analysis</a:t>
            </a:r>
            <a:endParaRPr dirty="0"/>
          </a:p>
        </p:txBody>
      </p:sp>
      <p:pic>
        <p:nvPicPr>
          <p:cNvPr id="3" name="Picture 2">
            <a:extLst>
              <a:ext uri="{FF2B5EF4-FFF2-40B4-BE49-F238E27FC236}">
                <a16:creationId xmlns:a16="http://schemas.microsoft.com/office/drawing/2014/main" id="{75F1B46F-E471-9A8F-3885-2A7AA38DB58E}"/>
              </a:ext>
            </a:extLst>
          </p:cNvPr>
          <p:cNvPicPr>
            <a:picLocks noChangeAspect="1"/>
          </p:cNvPicPr>
          <p:nvPr/>
        </p:nvPicPr>
        <p:blipFill>
          <a:blip r:embed="rId3"/>
          <a:stretch>
            <a:fillRect/>
          </a:stretch>
        </p:blipFill>
        <p:spPr>
          <a:xfrm>
            <a:off x="3070302" y="854784"/>
            <a:ext cx="6073698" cy="4288716"/>
          </a:xfrm>
          <a:prstGeom prst="rect">
            <a:avLst/>
          </a:prstGeom>
        </p:spPr>
      </p:pic>
      <p:pic>
        <p:nvPicPr>
          <p:cNvPr id="8" name="Picture 7">
            <a:extLst>
              <a:ext uri="{FF2B5EF4-FFF2-40B4-BE49-F238E27FC236}">
                <a16:creationId xmlns:a16="http://schemas.microsoft.com/office/drawing/2014/main" id="{35D7610B-334F-406B-2B59-B9F6D8B5834B}"/>
              </a:ext>
            </a:extLst>
          </p:cNvPr>
          <p:cNvPicPr>
            <a:picLocks noChangeAspect="1"/>
          </p:cNvPicPr>
          <p:nvPr/>
        </p:nvPicPr>
        <p:blipFill>
          <a:blip r:embed="rId4"/>
          <a:stretch>
            <a:fillRect/>
          </a:stretch>
        </p:blipFill>
        <p:spPr>
          <a:xfrm>
            <a:off x="1" y="869796"/>
            <a:ext cx="3144644" cy="3204117"/>
          </a:xfrm>
          <a:prstGeom prst="rect">
            <a:avLst/>
          </a:prstGeom>
        </p:spPr>
      </p:pic>
    </p:spTree>
    <p:extLst>
      <p:ext uri="{BB962C8B-B14F-4D97-AF65-F5344CB8AC3E}">
        <p14:creationId xmlns:p14="http://schemas.microsoft.com/office/powerpoint/2010/main" val="3980676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Preparation</a:t>
            </a:r>
            <a:endParaRPr dirty="0"/>
          </a:p>
        </p:txBody>
      </p:sp>
      <p:sp>
        <p:nvSpPr>
          <p:cNvPr id="84" name="Google Shape;84;p17"/>
          <p:cNvSpPr txBox="1">
            <a:spLocks noGrp="1"/>
          </p:cNvSpPr>
          <p:nvPr>
            <p:ph type="body" idx="1"/>
          </p:nvPr>
        </p:nvSpPr>
        <p:spPr>
          <a:xfrm>
            <a:off x="276150" y="804672"/>
            <a:ext cx="8591700" cy="14688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CA" dirty="0"/>
              <a:t> The original dataset was stratified split into 75% for train and 25% for test set</a:t>
            </a:r>
          </a:p>
          <a:p>
            <a:pPr marL="457200" lvl="0" indent="-342900" algn="l" rtl="0">
              <a:lnSpc>
                <a:spcPct val="150000"/>
              </a:lnSpc>
              <a:spcBef>
                <a:spcPts val="0"/>
              </a:spcBef>
              <a:spcAft>
                <a:spcPts val="0"/>
              </a:spcAft>
              <a:buSzPts val="1800"/>
              <a:buChar char="●"/>
            </a:pPr>
            <a:r>
              <a:rPr lang="en-CA" dirty="0"/>
              <a:t>Some non-informative or directed churn-related columns were removed, like </a:t>
            </a:r>
            <a:r>
              <a:rPr lang="en-CA" dirty="0" err="1"/>
              <a:t>CustomerID</a:t>
            </a:r>
            <a:r>
              <a:rPr lang="en-CA" dirty="0"/>
              <a:t>, Churn reason</a:t>
            </a:r>
            <a:endParaRPr dirty="0"/>
          </a:p>
          <a:p>
            <a:pPr marL="457200" lvl="0" indent="-342900" algn="l" rtl="0">
              <a:lnSpc>
                <a:spcPct val="150000"/>
              </a:lnSpc>
              <a:spcBef>
                <a:spcPts val="0"/>
              </a:spcBef>
              <a:spcAft>
                <a:spcPts val="0"/>
              </a:spcAft>
              <a:buSzPts val="1800"/>
              <a:buChar char="●"/>
            </a:pPr>
            <a:r>
              <a:rPr lang="en" dirty="0"/>
              <a:t>Categorical missing data were filled by “NO”</a:t>
            </a:r>
          </a:p>
          <a:p>
            <a:pPr marL="457200" lvl="0" indent="-342900" algn="l" rtl="0">
              <a:lnSpc>
                <a:spcPct val="150000"/>
              </a:lnSpc>
              <a:spcBef>
                <a:spcPts val="0"/>
              </a:spcBef>
              <a:spcAft>
                <a:spcPts val="0"/>
              </a:spcAft>
              <a:buSzPts val="1800"/>
              <a:buChar char="●"/>
            </a:pPr>
            <a:r>
              <a:rPr lang="en" dirty="0"/>
              <a:t>Numerical missing data were filled by 2</a:t>
            </a:r>
          </a:p>
          <a:p>
            <a:pPr marL="457200" lvl="0" indent="-342900" algn="l" rtl="0">
              <a:lnSpc>
                <a:spcPct val="150000"/>
              </a:lnSpc>
              <a:spcBef>
                <a:spcPts val="0"/>
              </a:spcBef>
              <a:spcAft>
                <a:spcPts val="0"/>
              </a:spcAft>
              <a:buSzPts val="1800"/>
              <a:buChar char="●"/>
            </a:pPr>
            <a:r>
              <a:rPr lang="en" dirty="0"/>
              <a:t>MinMax scaling was applied for numerical features</a:t>
            </a:r>
          </a:p>
          <a:p>
            <a:pPr marL="457200" lvl="0" indent="-342900" algn="l" rtl="0">
              <a:lnSpc>
                <a:spcPct val="150000"/>
              </a:lnSpc>
              <a:spcBef>
                <a:spcPts val="0"/>
              </a:spcBef>
              <a:spcAft>
                <a:spcPts val="0"/>
              </a:spcAft>
              <a:buSzPts val="1800"/>
              <a:buChar char="●"/>
            </a:pPr>
            <a:r>
              <a:rPr lang="en" dirty="0"/>
              <a:t>Binary categorical features were mapped to 0 and 1</a:t>
            </a:r>
          </a:p>
          <a:p>
            <a:pPr marL="457200" lvl="0" indent="-342900" algn="l" rtl="0">
              <a:lnSpc>
                <a:spcPct val="150000"/>
              </a:lnSpc>
              <a:spcBef>
                <a:spcPts val="0"/>
              </a:spcBef>
              <a:spcAft>
                <a:spcPts val="0"/>
              </a:spcAft>
              <a:buSzPts val="1800"/>
              <a:buChar char="●"/>
            </a:pPr>
            <a:r>
              <a:rPr lang="en" dirty="0"/>
              <a:t>Remaining categorical variables were applied one-hot encoder</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Preparation</a:t>
            </a:r>
            <a:endParaRPr dirty="0"/>
          </a:p>
        </p:txBody>
      </p:sp>
      <p:sp>
        <p:nvSpPr>
          <p:cNvPr id="3" name="Text Placeholder 2">
            <a:extLst>
              <a:ext uri="{FF2B5EF4-FFF2-40B4-BE49-F238E27FC236}">
                <a16:creationId xmlns:a16="http://schemas.microsoft.com/office/drawing/2014/main" id="{706FAB0A-15C0-7EBD-272F-D87386CF3F77}"/>
              </a:ext>
            </a:extLst>
          </p:cNvPr>
          <p:cNvSpPr>
            <a:spLocks noGrp="1"/>
          </p:cNvSpPr>
          <p:nvPr>
            <p:ph type="body" idx="1"/>
          </p:nvPr>
        </p:nvSpPr>
        <p:spPr>
          <a:xfrm>
            <a:off x="311700" y="877416"/>
            <a:ext cx="8520600" cy="3416400"/>
          </a:xfrm>
        </p:spPr>
        <p:txBody>
          <a:bodyPr/>
          <a:lstStyle/>
          <a:p>
            <a:r>
              <a:rPr lang="en-CA" dirty="0"/>
              <a:t>Apply SMOTE </a:t>
            </a:r>
          </a:p>
        </p:txBody>
      </p:sp>
      <p:pic>
        <p:nvPicPr>
          <p:cNvPr id="5" name="Picture 4">
            <a:extLst>
              <a:ext uri="{FF2B5EF4-FFF2-40B4-BE49-F238E27FC236}">
                <a16:creationId xmlns:a16="http://schemas.microsoft.com/office/drawing/2014/main" id="{9433667C-08D8-E591-28CE-A02D6285DBAA}"/>
              </a:ext>
            </a:extLst>
          </p:cNvPr>
          <p:cNvPicPr>
            <a:picLocks noChangeAspect="1"/>
          </p:cNvPicPr>
          <p:nvPr/>
        </p:nvPicPr>
        <p:blipFill>
          <a:blip r:embed="rId3"/>
          <a:stretch>
            <a:fillRect/>
          </a:stretch>
        </p:blipFill>
        <p:spPr>
          <a:xfrm>
            <a:off x="1144862" y="1244329"/>
            <a:ext cx="7032702" cy="3793775"/>
          </a:xfrm>
          <a:prstGeom prst="rect">
            <a:avLst/>
          </a:prstGeom>
        </p:spPr>
      </p:pic>
    </p:spTree>
    <p:extLst>
      <p:ext uri="{BB962C8B-B14F-4D97-AF65-F5344CB8AC3E}">
        <p14:creationId xmlns:p14="http://schemas.microsoft.com/office/powerpoint/2010/main" val="3127691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Model Building</a:t>
            </a:r>
            <a:endParaRPr dirty="0"/>
          </a:p>
        </p:txBody>
      </p:sp>
      <p:sp>
        <p:nvSpPr>
          <p:cNvPr id="15" name="TextBox 14">
            <a:extLst>
              <a:ext uri="{FF2B5EF4-FFF2-40B4-BE49-F238E27FC236}">
                <a16:creationId xmlns:a16="http://schemas.microsoft.com/office/drawing/2014/main" id="{BD5AAE38-4AB6-AB09-0846-D6FB3D416E26}"/>
              </a:ext>
            </a:extLst>
          </p:cNvPr>
          <p:cNvSpPr txBox="1"/>
          <p:nvPr/>
        </p:nvSpPr>
        <p:spPr>
          <a:xfrm>
            <a:off x="951570" y="1089515"/>
            <a:ext cx="7709210" cy="3323987"/>
          </a:xfrm>
          <a:prstGeom prst="rect">
            <a:avLst/>
          </a:prstGeom>
          <a:noFill/>
        </p:spPr>
        <p:txBody>
          <a:bodyPr wrap="square">
            <a:spAutoFit/>
          </a:bodyPr>
          <a:lstStyle/>
          <a:p>
            <a:r>
              <a:rPr lang="en-CA" b="0" dirty="0">
                <a:solidFill>
                  <a:srgbClr val="008000"/>
                </a:solidFill>
                <a:effectLst/>
                <a:latin typeface="Consolas" panose="020B0609020204030204" pitchFamily="49" charset="0"/>
              </a:rPr>
              <a:t># Initialize models</a:t>
            </a:r>
            <a:endParaRPr lang="en-CA" b="0" dirty="0">
              <a:solidFill>
                <a:srgbClr val="000000"/>
              </a:solidFill>
              <a:effectLst/>
              <a:latin typeface="Consolas" panose="020B0609020204030204" pitchFamily="49" charset="0"/>
            </a:endParaRPr>
          </a:p>
          <a:p>
            <a:r>
              <a:rPr lang="en-CA" b="0" dirty="0">
                <a:solidFill>
                  <a:srgbClr val="001080"/>
                </a:solidFill>
                <a:effectLst/>
                <a:latin typeface="Consolas" panose="020B0609020204030204" pitchFamily="49" charset="0"/>
              </a:rPr>
              <a:t>models</a:t>
            </a:r>
            <a:r>
              <a:rPr lang="en-CA" b="0" dirty="0">
                <a:solidFill>
                  <a:srgbClr val="000000"/>
                </a:solidFill>
                <a:effectLst/>
                <a:latin typeface="Consolas" panose="020B0609020204030204" pitchFamily="49" charset="0"/>
              </a:rPr>
              <a:t> = {</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"Logistic Regression"</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LogisticRegression</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"SVC"</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SVC</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"KNeighbors Classifier"</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KNeighborsClassifier</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"GaussianNB"</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GaussianNB</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"Decision Tree"</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DecisionTreeClassifier</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"Random Forest"</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RandomForestClassifier</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"Gradient Boosting"</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GradientBoostingClassifier</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"AdaBoost Classifier"</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AdaBoostClassifier</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"Bagging Classifier"</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BaggingClassifier</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"MLP Classifier"</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MLPClassifier</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a:t>
            </a:r>
            <a:r>
              <a:rPr lang="en-CA" dirty="0">
                <a:solidFill>
                  <a:srgbClr val="A31515"/>
                </a:solidFill>
                <a:latin typeface="Consolas" panose="020B0609020204030204" pitchFamily="49" charset="0"/>
              </a:rPr>
              <a:t>XG</a:t>
            </a:r>
            <a:r>
              <a:rPr lang="en-CA" b="0" dirty="0">
                <a:solidFill>
                  <a:srgbClr val="A31515"/>
                </a:solidFill>
                <a:effectLst/>
                <a:latin typeface="Consolas" panose="020B0609020204030204" pitchFamily="49" charset="0"/>
              </a:rPr>
              <a:t>boost"</a:t>
            </a:r>
            <a:r>
              <a:rPr lang="en-CA" b="0" dirty="0">
                <a:solidFill>
                  <a:srgbClr val="000000"/>
                </a:solidFill>
                <a:effectLst/>
                <a:latin typeface="Consolas" panose="020B0609020204030204" pitchFamily="49" charset="0"/>
              </a:rPr>
              <a:t>: XGBClassifier(</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a:t>
            </a:r>
            <a:r>
              <a:rPr lang="en-CA" dirty="0">
                <a:solidFill>
                  <a:srgbClr val="A31515"/>
                </a:solidFill>
                <a:latin typeface="Consolas" panose="020B0609020204030204" pitchFamily="49" charset="0"/>
              </a:rPr>
              <a:t>L</a:t>
            </a:r>
            <a:r>
              <a:rPr lang="en-CA" b="0" dirty="0">
                <a:solidFill>
                  <a:srgbClr val="A31515"/>
                </a:solidFill>
                <a:effectLst/>
                <a:latin typeface="Consolas" panose="020B0609020204030204" pitchFamily="49" charset="0"/>
              </a:rPr>
              <a:t>ightgbm"</a:t>
            </a:r>
            <a:r>
              <a:rPr lang="en-CA" b="0" dirty="0">
                <a:solidFill>
                  <a:srgbClr val="000000"/>
                </a:solidFill>
                <a:effectLst/>
                <a:latin typeface="Consolas" panose="020B0609020204030204" pitchFamily="49" charset="0"/>
              </a:rPr>
              <a:t>: LGBMClassifier(</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verbose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1</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Model Evaluation</a:t>
            </a:r>
            <a:endParaRPr dirty="0"/>
          </a:p>
        </p:txBody>
      </p:sp>
      <p:sp>
        <p:nvSpPr>
          <p:cNvPr id="96" name="Google Shape;96;p18"/>
          <p:cNvSpPr txBox="1"/>
          <p:nvPr/>
        </p:nvSpPr>
        <p:spPr>
          <a:xfrm>
            <a:off x="-1" y="4837200"/>
            <a:ext cx="2059259"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200" dirty="0">
                <a:solidFill>
                  <a:srgbClr val="999999"/>
                </a:solidFill>
              </a:rPr>
              <a:t>Pedregosa </a:t>
            </a:r>
            <a:r>
              <a:rPr lang="en" sz="1200" dirty="0">
                <a:solidFill>
                  <a:srgbClr val="999999"/>
                </a:solidFill>
              </a:rPr>
              <a:t>et al., 2011</a:t>
            </a:r>
            <a:endParaRPr sz="1200" dirty="0">
              <a:solidFill>
                <a:srgbClr val="999999"/>
              </a:solidFill>
            </a:endParaRPr>
          </a:p>
        </p:txBody>
      </p:sp>
      <p:sp>
        <p:nvSpPr>
          <p:cNvPr id="9" name="Google Shape;130;p21">
            <a:extLst>
              <a:ext uri="{FF2B5EF4-FFF2-40B4-BE49-F238E27FC236}">
                <a16:creationId xmlns:a16="http://schemas.microsoft.com/office/drawing/2014/main" id="{DFC32563-3FF5-0D0B-8B5D-BF03FD711D67}"/>
              </a:ext>
            </a:extLst>
          </p:cNvPr>
          <p:cNvSpPr txBox="1">
            <a:spLocks noGrp="1"/>
          </p:cNvSpPr>
          <p:nvPr>
            <p:ph type="body" idx="1"/>
          </p:nvPr>
        </p:nvSpPr>
        <p:spPr>
          <a:xfrm>
            <a:off x="311700" y="691563"/>
            <a:ext cx="874309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CA" dirty="0">
                <a:solidFill>
                  <a:schemeClr val="tx1"/>
                </a:solidFill>
                <a:latin typeface="+mj-lt"/>
              </a:rPr>
              <a:t>Models’ performances were evaluated by using stratified 5-fold cross-validation</a:t>
            </a:r>
            <a:endParaRPr dirty="0">
              <a:solidFill>
                <a:schemeClr val="tx1"/>
              </a:solidFill>
              <a:latin typeface="+mj-lt"/>
            </a:endParaRPr>
          </a:p>
          <a:p>
            <a:pPr>
              <a:lnSpc>
                <a:spcPct val="150000"/>
              </a:lnSpc>
            </a:pPr>
            <a:r>
              <a:rPr lang="en-US" dirty="0">
                <a:solidFill>
                  <a:srgbClr val="0F0F0F"/>
                </a:solidFill>
                <a:latin typeface="+mj-lt"/>
              </a:rPr>
              <a:t>Test model performance on unseen test set</a:t>
            </a:r>
          </a:p>
          <a:p>
            <a:pPr>
              <a:lnSpc>
                <a:spcPct val="150000"/>
              </a:lnSpc>
            </a:pPr>
            <a:r>
              <a:rPr lang="en-US" b="0" i="0" dirty="0">
                <a:solidFill>
                  <a:srgbClr val="0F0F0F"/>
                </a:solidFill>
                <a:effectLst/>
                <a:latin typeface="+mj-lt"/>
              </a:rPr>
              <a:t>Similar </a:t>
            </a:r>
            <a:r>
              <a:rPr lang="en-US" dirty="0">
                <a:solidFill>
                  <a:srgbClr val="0F0F0F"/>
                </a:solidFill>
                <a:latin typeface="+mj-lt"/>
              </a:rPr>
              <a:t>evaluation was done on SMOTE training set</a:t>
            </a:r>
            <a:endParaRPr lang="en-US" b="0" i="0" dirty="0">
              <a:solidFill>
                <a:srgbClr val="0F0F0F"/>
              </a:solidFill>
              <a:effectLst/>
              <a:latin typeface="+mj-lt"/>
            </a:endParaRPr>
          </a:p>
        </p:txBody>
      </p:sp>
      <p:pic>
        <p:nvPicPr>
          <p:cNvPr id="11" name="Picture 10">
            <a:extLst>
              <a:ext uri="{FF2B5EF4-FFF2-40B4-BE49-F238E27FC236}">
                <a16:creationId xmlns:a16="http://schemas.microsoft.com/office/drawing/2014/main" id="{75D368A2-FEEF-209C-790F-7ACA60F0BE87}"/>
              </a:ext>
            </a:extLst>
          </p:cNvPr>
          <p:cNvPicPr>
            <a:picLocks noChangeAspect="1"/>
          </p:cNvPicPr>
          <p:nvPr/>
        </p:nvPicPr>
        <p:blipFill>
          <a:blip r:embed="rId3"/>
          <a:stretch>
            <a:fillRect/>
          </a:stretch>
        </p:blipFill>
        <p:spPr>
          <a:xfrm>
            <a:off x="2459265" y="2090738"/>
            <a:ext cx="5281118" cy="3025402"/>
          </a:xfrm>
          <a:prstGeom prst="rect">
            <a:avLst/>
          </a:prstGeom>
        </p:spPr>
      </p:pic>
    </p:spTree>
    <p:extLst>
      <p:ext uri="{BB962C8B-B14F-4D97-AF65-F5344CB8AC3E}">
        <p14:creationId xmlns:p14="http://schemas.microsoft.com/office/powerpoint/2010/main" val="2115454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Model Evaluation</a:t>
            </a:r>
            <a:endParaRPr dirty="0"/>
          </a:p>
        </p:txBody>
      </p:sp>
      <p:sp>
        <p:nvSpPr>
          <p:cNvPr id="96" name="Google Shape;96;p18"/>
          <p:cNvSpPr txBox="1"/>
          <p:nvPr/>
        </p:nvSpPr>
        <p:spPr>
          <a:xfrm>
            <a:off x="-1" y="4837200"/>
            <a:ext cx="2059259"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200" dirty="0">
                <a:solidFill>
                  <a:srgbClr val="999999"/>
                </a:solidFill>
              </a:rPr>
              <a:t>Brian</a:t>
            </a:r>
            <a:r>
              <a:rPr lang="en" sz="1200" dirty="0">
                <a:solidFill>
                  <a:srgbClr val="999999"/>
                </a:solidFill>
              </a:rPr>
              <a:t>, 2020</a:t>
            </a:r>
            <a:endParaRPr sz="1200" dirty="0">
              <a:solidFill>
                <a:srgbClr val="999999"/>
              </a:solidFill>
            </a:endParaRPr>
          </a:p>
        </p:txBody>
      </p:sp>
      <p:sp>
        <p:nvSpPr>
          <p:cNvPr id="9" name="Google Shape;130;p21">
            <a:extLst>
              <a:ext uri="{FF2B5EF4-FFF2-40B4-BE49-F238E27FC236}">
                <a16:creationId xmlns:a16="http://schemas.microsoft.com/office/drawing/2014/main" id="{DFC32563-3FF5-0D0B-8B5D-BF03FD711D67}"/>
              </a:ext>
            </a:extLst>
          </p:cNvPr>
          <p:cNvSpPr txBox="1">
            <a:spLocks noGrp="1"/>
          </p:cNvSpPr>
          <p:nvPr>
            <p:ph type="body" idx="1"/>
          </p:nvPr>
        </p:nvSpPr>
        <p:spPr>
          <a:xfrm>
            <a:off x="311700" y="691562"/>
            <a:ext cx="8743090" cy="4145637"/>
          </a:xfrm>
          <a:prstGeom prst="rect">
            <a:avLst/>
          </a:prstGeom>
        </p:spPr>
        <p:txBody>
          <a:bodyPr spcFirstLastPara="1" wrap="square" lIns="91425" tIns="91425" rIns="91425" bIns="91425" anchor="t" anchorCtr="0">
            <a:normAutofit lnSpcReduction="10000"/>
          </a:bodyPr>
          <a:lstStyle/>
          <a:p>
            <a:pPr marL="457200" lvl="0" indent="-342900" algn="l" rtl="0">
              <a:lnSpc>
                <a:spcPct val="150000"/>
              </a:lnSpc>
              <a:spcBef>
                <a:spcPts val="0"/>
              </a:spcBef>
              <a:spcAft>
                <a:spcPts val="0"/>
              </a:spcAft>
              <a:buSzPts val="1800"/>
              <a:buChar char="●"/>
            </a:pPr>
            <a:r>
              <a:rPr lang="en-CA" dirty="0">
                <a:solidFill>
                  <a:schemeClr val="tx1"/>
                </a:solidFill>
                <a:latin typeface="+mn-lt"/>
              </a:rPr>
              <a:t>Derived metrics from the Confusion Matrix were used for evaluation: accuracy,</a:t>
            </a:r>
            <a:r>
              <a:rPr lang="en-US" dirty="0">
                <a:solidFill>
                  <a:srgbClr val="0F0F0F"/>
                </a:solidFill>
                <a:latin typeface="+mn-lt"/>
              </a:rPr>
              <a:t> Precision, Recall, and F1 Score</a:t>
            </a:r>
          </a:p>
          <a:p>
            <a:pPr marL="457200" lvl="0" indent="-342900" algn="l" rtl="0">
              <a:lnSpc>
                <a:spcPct val="150000"/>
              </a:lnSpc>
              <a:spcBef>
                <a:spcPts val="0"/>
              </a:spcBef>
              <a:spcAft>
                <a:spcPts val="0"/>
              </a:spcAft>
              <a:buSzPts val="1800"/>
              <a:buChar char="●"/>
            </a:pPr>
            <a:endParaRPr lang="en-US" dirty="0">
              <a:solidFill>
                <a:srgbClr val="0F0F0F"/>
              </a:solidFill>
              <a:latin typeface="+mn-lt"/>
            </a:endParaRPr>
          </a:p>
          <a:p>
            <a:pPr marL="457200" lvl="0" indent="-342900" algn="l" rtl="0">
              <a:lnSpc>
                <a:spcPct val="150000"/>
              </a:lnSpc>
              <a:spcBef>
                <a:spcPts val="0"/>
              </a:spcBef>
              <a:spcAft>
                <a:spcPts val="0"/>
              </a:spcAft>
              <a:buSzPts val="1800"/>
              <a:buChar char="●"/>
            </a:pPr>
            <a:endParaRPr lang="en-US" dirty="0">
              <a:solidFill>
                <a:srgbClr val="0F0F0F"/>
              </a:solidFill>
              <a:latin typeface="+mn-lt"/>
            </a:endParaRPr>
          </a:p>
          <a:p>
            <a:pPr marL="457200" lvl="0" indent="-342900" algn="l" rtl="0">
              <a:lnSpc>
                <a:spcPct val="150000"/>
              </a:lnSpc>
              <a:spcBef>
                <a:spcPts val="0"/>
              </a:spcBef>
              <a:spcAft>
                <a:spcPts val="0"/>
              </a:spcAft>
              <a:buSzPts val="1800"/>
              <a:buChar char="●"/>
            </a:pPr>
            <a:endParaRPr lang="en-US" dirty="0">
              <a:solidFill>
                <a:srgbClr val="0F0F0F"/>
              </a:solidFill>
              <a:latin typeface="+mn-lt"/>
            </a:endParaRPr>
          </a:p>
          <a:p>
            <a:pPr marL="457200" lvl="0" indent="-342900" algn="l" rtl="0">
              <a:lnSpc>
                <a:spcPct val="150000"/>
              </a:lnSpc>
              <a:spcBef>
                <a:spcPts val="0"/>
              </a:spcBef>
              <a:spcAft>
                <a:spcPts val="0"/>
              </a:spcAft>
              <a:buSzPts val="1800"/>
              <a:buChar char="●"/>
            </a:pPr>
            <a:endParaRPr lang="en-US" dirty="0">
              <a:solidFill>
                <a:srgbClr val="0F0F0F"/>
              </a:solidFill>
              <a:latin typeface="+mn-lt"/>
            </a:endParaRPr>
          </a:p>
          <a:p>
            <a:pPr marL="457200" lvl="0" indent="-342900" algn="l" rtl="0">
              <a:lnSpc>
                <a:spcPct val="150000"/>
              </a:lnSpc>
              <a:spcBef>
                <a:spcPts val="0"/>
              </a:spcBef>
              <a:spcAft>
                <a:spcPts val="0"/>
              </a:spcAft>
              <a:buSzPts val="1800"/>
              <a:buChar char="●"/>
            </a:pPr>
            <a:endParaRPr lang="en-US" dirty="0">
              <a:solidFill>
                <a:srgbClr val="0F0F0F"/>
              </a:solidFill>
              <a:latin typeface="+mn-lt"/>
            </a:endParaRPr>
          </a:p>
          <a:p>
            <a:pPr marL="457200" lvl="0" indent="-342900" algn="l" rtl="0">
              <a:lnSpc>
                <a:spcPct val="150000"/>
              </a:lnSpc>
              <a:spcBef>
                <a:spcPts val="0"/>
              </a:spcBef>
              <a:spcAft>
                <a:spcPts val="0"/>
              </a:spcAft>
              <a:buSzPts val="1800"/>
              <a:buChar char="●"/>
            </a:pPr>
            <a:endParaRPr lang="en-US" dirty="0">
              <a:solidFill>
                <a:srgbClr val="0F0F0F"/>
              </a:solidFill>
              <a:latin typeface="+mn-lt"/>
            </a:endParaRPr>
          </a:p>
          <a:p>
            <a:pPr marL="457200" lvl="0" indent="-342900" algn="l" rtl="0">
              <a:lnSpc>
                <a:spcPct val="150000"/>
              </a:lnSpc>
              <a:spcBef>
                <a:spcPts val="0"/>
              </a:spcBef>
              <a:spcAft>
                <a:spcPts val="0"/>
              </a:spcAft>
              <a:buSzPts val="1800"/>
              <a:buChar char="●"/>
            </a:pPr>
            <a:endParaRPr lang="en-US" dirty="0">
              <a:solidFill>
                <a:srgbClr val="0F0F0F"/>
              </a:solidFill>
              <a:latin typeface="+mn-lt"/>
            </a:endParaRPr>
          </a:p>
          <a:p>
            <a:pPr marL="457200" lvl="0" indent="-342900" algn="l" rtl="0">
              <a:lnSpc>
                <a:spcPct val="150000"/>
              </a:lnSpc>
              <a:spcBef>
                <a:spcPts val="0"/>
              </a:spcBef>
              <a:spcAft>
                <a:spcPts val="0"/>
              </a:spcAft>
              <a:buSzPts val="1800"/>
              <a:buChar char="●"/>
            </a:pPr>
            <a:r>
              <a:rPr lang="en-US" dirty="0" err="1">
                <a:solidFill>
                  <a:srgbClr val="0F0F0F"/>
                </a:solidFill>
                <a:latin typeface="+mn-lt"/>
              </a:rPr>
              <a:t>GridSearchCV</a:t>
            </a:r>
            <a:r>
              <a:rPr lang="en-US" dirty="0">
                <a:solidFill>
                  <a:srgbClr val="0F0F0F"/>
                </a:solidFill>
                <a:latin typeface="+mn-lt"/>
              </a:rPr>
              <a:t> and </a:t>
            </a:r>
            <a:r>
              <a:rPr lang="en-US" dirty="0" err="1">
                <a:solidFill>
                  <a:srgbClr val="0F0F0F"/>
                </a:solidFill>
                <a:latin typeface="+mn-lt"/>
              </a:rPr>
              <a:t>RandomizeSearchCV</a:t>
            </a:r>
            <a:r>
              <a:rPr lang="en-US" dirty="0">
                <a:solidFill>
                  <a:srgbClr val="0F0F0F"/>
                </a:solidFill>
                <a:latin typeface="+mn-lt"/>
              </a:rPr>
              <a:t> was applied to fine-tune models</a:t>
            </a:r>
            <a:endParaRPr lang="en-CA" dirty="0">
              <a:solidFill>
                <a:schemeClr val="tx1"/>
              </a:solidFill>
              <a:latin typeface="+mn-lt"/>
            </a:endParaRPr>
          </a:p>
        </p:txBody>
      </p:sp>
      <p:pic>
        <p:nvPicPr>
          <p:cNvPr id="3" name="Picture 2">
            <a:extLst>
              <a:ext uri="{FF2B5EF4-FFF2-40B4-BE49-F238E27FC236}">
                <a16:creationId xmlns:a16="http://schemas.microsoft.com/office/drawing/2014/main" id="{9B8967F0-0210-AB99-5DED-4FF0D9F814BA}"/>
              </a:ext>
            </a:extLst>
          </p:cNvPr>
          <p:cNvPicPr>
            <a:picLocks noChangeAspect="1"/>
          </p:cNvPicPr>
          <p:nvPr/>
        </p:nvPicPr>
        <p:blipFill>
          <a:blip r:embed="rId3"/>
          <a:stretch>
            <a:fillRect/>
          </a:stretch>
        </p:blipFill>
        <p:spPr>
          <a:xfrm>
            <a:off x="4269199" y="1459133"/>
            <a:ext cx="3177815" cy="2225233"/>
          </a:xfrm>
          <a:prstGeom prst="rect">
            <a:avLst/>
          </a:prstGeom>
        </p:spPr>
      </p:pic>
    </p:spTree>
    <p:extLst>
      <p:ext uri="{BB962C8B-B14F-4D97-AF65-F5344CB8AC3E}">
        <p14:creationId xmlns:p14="http://schemas.microsoft.com/office/powerpoint/2010/main" val="1353344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Presentation Outline</a:t>
            </a:r>
            <a:endParaRPr/>
          </a:p>
        </p:txBody>
      </p:sp>
      <p:sp>
        <p:nvSpPr>
          <p:cNvPr id="61" name="Google Shape;61;p14"/>
          <p:cNvSpPr txBox="1">
            <a:spLocks noGrp="1"/>
          </p:cNvSpPr>
          <p:nvPr>
            <p:ph type="body" idx="1"/>
          </p:nvPr>
        </p:nvSpPr>
        <p:spPr>
          <a:xfrm>
            <a:off x="2009800" y="719004"/>
            <a:ext cx="6822600" cy="4002296"/>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SzPts val="2000"/>
              <a:buAutoNum type="arabicPeriod"/>
            </a:pPr>
            <a:r>
              <a:rPr lang="en-CA" sz="2000" dirty="0">
                <a:solidFill>
                  <a:schemeClr val="tx1"/>
                </a:solidFill>
              </a:rPr>
              <a:t>Introduction</a:t>
            </a:r>
            <a:endParaRPr sz="2000" dirty="0">
              <a:solidFill>
                <a:schemeClr val="tx1"/>
              </a:solidFill>
            </a:endParaRPr>
          </a:p>
          <a:p>
            <a:pPr marL="457200" lvl="0" indent="-355600" algn="l" rtl="0">
              <a:lnSpc>
                <a:spcPct val="150000"/>
              </a:lnSpc>
              <a:spcBef>
                <a:spcPts val="0"/>
              </a:spcBef>
              <a:spcAft>
                <a:spcPts val="0"/>
              </a:spcAft>
              <a:buSzPts val="2000"/>
              <a:buAutoNum type="arabicPeriod"/>
            </a:pPr>
            <a:r>
              <a:rPr lang="en-CA" sz="2000" dirty="0">
                <a:solidFill>
                  <a:schemeClr val="tx1"/>
                </a:solidFill>
              </a:rPr>
              <a:t>Background</a:t>
            </a:r>
            <a:endParaRPr sz="2000" dirty="0">
              <a:solidFill>
                <a:schemeClr val="tx1"/>
              </a:solidFill>
            </a:endParaRPr>
          </a:p>
          <a:p>
            <a:pPr marL="457200" lvl="0" indent="-355600" algn="l" rtl="0">
              <a:lnSpc>
                <a:spcPct val="150000"/>
              </a:lnSpc>
              <a:spcBef>
                <a:spcPts val="0"/>
              </a:spcBef>
              <a:spcAft>
                <a:spcPts val="0"/>
              </a:spcAft>
              <a:buSzPts val="2000"/>
              <a:buAutoNum type="arabicPeriod"/>
            </a:pPr>
            <a:r>
              <a:rPr lang="en" sz="2000" dirty="0">
                <a:solidFill>
                  <a:schemeClr val="tx1"/>
                </a:solidFill>
              </a:rPr>
              <a:t>Methodologies</a:t>
            </a:r>
          </a:p>
          <a:p>
            <a:pPr marL="914400" lvl="0" indent="-469900" algn="l" rtl="0">
              <a:lnSpc>
                <a:spcPct val="150000"/>
              </a:lnSpc>
              <a:spcBef>
                <a:spcPts val="0"/>
              </a:spcBef>
              <a:spcAft>
                <a:spcPts val="0"/>
              </a:spcAft>
              <a:buSzPts val="2000"/>
              <a:buChar char="●"/>
            </a:pPr>
            <a:r>
              <a:rPr lang="en-CA" sz="1600" dirty="0">
                <a:solidFill>
                  <a:schemeClr val="tx1"/>
                </a:solidFill>
                <a:latin typeface="+mj-lt"/>
              </a:rPr>
              <a:t>Exploratory Data Analysis</a:t>
            </a:r>
          </a:p>
          <a:p>
            <a:pPr marL="914400" indent="-469900">
              <a:lnSpc>
                <a:spcPct val="150000"/>
              </a:lnSpc>
              <a:buSzPts val="2000"/>
            </a:pPr>
            <a:r>
              <a:rPr lang="en-CA" sz="1600" dirty="0">
                <a:solidFill>
                  <a:schemeClr val="tx1"/>
                </a:solidFill>
                <a:latin typeface="+mj-lt"/>
              </a:rPr>
              <a:t>Data Preparation</a:t>
            </a:r>
            <a:endParaRPr lang="en-US" sz="1600" dirty="0">
              <a:solidFill>
                <a:schemeClr val="tx1"/>
              </a:solidFill>
              <a:latin typeface="+mj-lt"/>
            </a:endParaRPr>
          </a:p>
          <a:p>
            <a:pPr marL="914400" indent="-469900">
              <a:lnSpc>
                <a:spcPct val="150000"/>
              </a:lnSpc>
              <a:buSzPts val="2000"/>
            </a:pPr>
            <a:r>
              <a:rPr lang="en-US" sz="1600" dirty="0">
                <a:solidFill>
                  <a:schemeClr val="tx1"/>
                </a:solidFill>
                <a:latin typeface="+mj-lt"/>
              </a:rPr>
              <a:t>Model Building </a:t>
            </a:r>
          </a:p>
          <a:p>
            <a:pPr marL="914400" indent="-469900">
              <a:lnSpc>
                <a:spcPct val="150000"/>
              </a:lnSpc>
              <a:buSzPts val="2000"/>
            </a:pPr>
            <a:r>
              <a:rPr lang="en-US" sz="1600" dirty="0">
                <a:solidFill>
                  <a:schemeClr val="tx1"/>
                </a:solidFill>
                <a:latin typeface="+mj-lt"/>
              </a:rPr>
              <a:t>Model Evaluation</a:t>
            </a:r>
          </a:p>
          <a:p>
            <a:pPr marL="914400" indent="-469900">
              <a:lnSpc>
                <a:spcPct val="150000"/>
              </a:lnSpc>
              <a:buSzPts val="2000"/>
            </a:pPr>
            <a:r>
              <a:rPr lang="en-US" sz="1600" dirty="0">
                <a:solidFill>
                  <a:schemeClr val="tx1"/>
                </a:solidFill>
                <a:latin typeface="+mj-lt"/>
              </a:rPr>
              <a:t>Model Deployment</a:t>
            </a:r>
          </a:p>
          <a:p>
            <a:pPr marL="101600" lvl="0" indent="0" algn="l" rtl="0">
              <a:lnSpc>
                <a:spcPct val="150000"/>
              </a:lnSpc>
              <a:spcBef>
                <a:spcPts val="0"/>
              </a:spcBef>
              <a:spcAft>
                <a:spcPts val="0"/>
              </a:spcAft>
              <a:buSzPts val="2000"/>
              <a:buNone/>
            </a:pPr>
            <a:r>
              <a:rPr lang="en" sz="2000" dirty="0">
                <a:solidFill>
                  <a:schemeClr val="tx1"/>
                </a:solidFill>
              </a:rPr>
              <a:t>5.  Results </a:t>
            </a:r>
            <a:endParaRPr sz="2000" dirty="0">
              <a:solidFill>
                <a:schemeClr val="tx1"/>
              </a:solidFill>
            </a:endParaRPr>
          </a:p>
          <a:p>
            <a:pPr marL="101600" lvl="0" indent="0" algn="l" rtl="0">
              <a:lnSpc>
                <a:spcPct val="150000"/>
              </a:lnSpc>
              <a:spcBef>
                <a:spcPts val="0"/>
              </a:spcBef>
              <a:spcAft>
                <a:spcPts val="0"/>
              </a:spcAft>
              <a:buSzPts val="2000"/>
              <a:buNone/>
            </a:pPr>
            <a:r>
              <a:rPr lang="en" sz="2000" dirty="0">
                <a:solidFill>
                  <a:schemeClr val="tx1"/>
                </a:solidFill>
              </a:rPr>
              <a:t>6.  Discussion &amp; Conclusions</a:t>
            </a:r>
            <a:endParaRPr sz="20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Model Deployment</a:t>
            </a:r>
            <a:endParaRPr dirty="0"/>
          </a:p>
        </p:txBody>
      </p:sp>
      <p:sp>
        <p:nvSpPr>
          <p:cNvPr id="96" name="Google Shape;96;p18"/>
          <p:cNvSpPr txBox="1"/>
          <p:nvPr/>
        </p:nvSpPr>
        <p:spPr>
          <a:xfrm>
            <a:off x="0" y="4837200"/>
            <a:ext cx="1656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solidFill>
                  <a:srgbClr val="999999"/>
                </a:solidFill>
              </a:rPr>
              <a:t>James et al., 2013</a:t>
            </a:r>
            <a:endParaRPr sz="1200" dirty="0">
              <a:solidFill>
                <a:srgbClr val="999999"/>
              </a:solidFill>
            </a:endParaRPr>
          </a:p>
        </p:txBody>
      </p:sp>
      <p:sp>
        <p:nvSpPr>
          <p:cNvPr id="2" name="Google Shape;130;p21">
            <a:extLst>
              <a:ext uri="{FF2B5EF4-FFF2-40B4-BE49-F238E27FC236}">
                <a16:creationId xmlns:a16="http://schemas.microsoft.com/office/drawing/2014/main" id="{136C971F-3EE1-8E19-2835-B70086F3B0ED}"/>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42900" algn="l" rtl="0">
              <a:lnSpc>
                <a:spcPct val="150000"/>
              </a:lnSpc>
              <a:spcBef>
                <a:spcPts val="0"/>
              </a:spcBef>
              <a:spcAft>
                <a:spcPts val="0"/>
              </a:spcAft>
              <a:buSzPts val="1800"/>
              <a:buChar char="●"/>
            </a:pPr>
            <a:r>
              <a:rPr lang="en-US" dirty="0">
                <a:solidFill>
                  <a:schemeClr val="tx1"/>
                </a:solidFill>
                <a:latin typeface="+mj-lt"/>
              </a:rPr>
              <a:t>Model Serialization: - save the final model to the pickle file</a:t>
            </a:r>
          </a:p>
          <a:p>
            <a:pPr marL="457200" lvl="0" indent="-342900" algn="l" rtl="0">
              <a:lnSpc>
                <a:spcPct val="150000"/>
              </a:lnSpc>
              <a:spcBef>
                <a:spcPts val="0"/>
              </a:spcBef>
              <a:spcAft>
                <a:spcPts val="0"/>
              </a:spcAft>
              <a:buSzPts val="1800"/>
              <a:buChar char="●"/>
            </a:pPr>
            <a:r>
              <a:rPr lang="en-US" dirty="0">
                <a:solidFill>
                  <a:schemeClr val="tx1"/>
                </a:solidFill>
                <a:latin typeface="+mj-lt"/>
              </a:rPr>
              <a:t>Scoring scrip in "score.py" file</a:t>
            </a:r>
          </a:p>
          <a:p>
            <a:pPr marL="457200" lvl="0" indent="-342900" algn="l" rtl="0">
              <a:lnSpc>
                <a:spcPct val="150000"/>
              </a:lnSpc>
              <a:spcBef>
                <a:spcPts val="0"/>
              </a:spcBef>
              <a:spcAft>
                <a:spcPts val="0"/>
              </a:spcAft>
              <a:buSzPts val="1800"/>
              <a:buChar char="●"/>
            </a:pPr>
            <a:r>
              <a:rPr lang="en-US" dirty="0">
                <a:solidFill>
                  <a:schemeClr val="tx1"/>
                </a:solidFill>
                <a:latin typeface="+mj-lt"/>
              </a:rPr>
              <a:t>Create Azure resources</a:t>
            </a:r>
          </a:p>
          <a:p>
            <a:pPr>
              <a:lnSpc>
                <a:spcPct val="150000"/>
              </a:lnSpc>
            </a:pPr>
            <a:r>
              <a:rPr lang="en-CA" b="0" dirty="0">
                <a:solidFill>
                  <a:schemeClr val="tx1"/>
                </a:solidFill>
                <a:effectLst/>
                <a:latin typeface="+mj-lt"/>
              </a:rPr>
              <a:t>Deploy the model</a:t>
            </a:r>
          </a:p>
          <a:p>
            <a:pPr lvl="1" indent="-342900">
              <a:lnSpc>
                <a:spcPct val="150000"/>
              </a:lnSpc>
              <a:buSzPts val="1800"/>
              <a:buFont typeface="Arial"/>
              <a:buChar char="●"/>
            </a:pPr>
            <a:r>
              <a:rPr lang="en-US" b="0" dirty="0">
                <a:solidFill>
                  <a:schemeClr val="tx1"/>
                </a:solidFill>
                <a:effectLst/>
                <a:latin typeface="+mj-lt"/>
              </a:rPr>
              <a:t>Register the model in Azure Machine Learning</a:t>
            </a:r>
          </a:p>
          <a:p>
            <a:pPr lvl="1" indent="-342900">
              <a:lnSpc>
                <a:spcPct val="150000"/>
              </a:lnSpc>
              <a:buSzPts val="1800"/>
              <a:buFont typeface="Arial"/>
              <a:buChar char="●"/>
            </a:pPr>
            <a:r>
              <a:rPr lang="en-US" b="0" dirty="0">
                <a:solidFill>
                  <a:schemeClr val="tx1"/>
                </a:solidFill>
                <a:effectLst/>
                <a:latin typeface="+mj-lt"/>
              </a:rPr>
              <a:t>Create a </a:t>
            </a:r>
            <a:r>
              <a:rPr lang="en-US" b="0" dirty="0" err="1">
                <a:solidFill>
                  <a:schemeClr val="tx1"/>
                </a:solidFill>
                <a:effectLst/>
                <a:latin typeface="+mj-lt"/>
              </a:rPr>
              <a:t>Conda</a:t>
            </a:r>
            <a:r>
              <a:rPr lang="en-US" b="0" dirty="0">
                <a:solidFill>
                  <a:schemeClr val="tx1"/>
                </a:solidFill>
                <a:effectLst/>
                <a:latin typeface="+mj-lt"/>
              </a:rPr>
              <a:t> environment for the model</a:t>
            </a:r>
          </a:p>
          <a:p>
            <a:pPr lvl="1" indent="-342900">
              <a:lnSpc>
                <a:spcPct val="150000"/>
              </a:lnSpc>
              <a:buSzPts val="1800"/>
              <a:buFont typeface="Arial"/>
              <a:buChar char="●"/>
            </a:pPr>
            <a:r>
              <a:rPr lang="en-CA" b="0" dirty="0">
                <a:solidFill>
                  <a:schemeClr val="tx1"/>
                </a:solidFill>
                <a:effectLst/>
                <a:latin typeface="+mj-lt"/>
              </a:rPr>
              <a:t>Create an </a:t>
            </a:r>
            <a:r>
              <a:rPr lang="en-CA" b="0" dirty="0" err="1">
                <a:solidFill>
                  <a:schemeClr val="tx1"/>
                </a:solidFill>
                <a:effectLst/>
                <a:latin typeface="+mj-lt"/>
              </a:rPr>
              <a:t>InferenceConfig</a:t>
            </a:r>
            <a:endParaRPr lang="en-CA" b="0" dirty="0">
              <a:solidFill>
                <a:schemeClr val="tx1"/>
              </a:solidFill>
              <a:effectLst/>
              <a:latin typeface="+mj-lt"/>
            </a:endParaRPr>
          </a:p>
          <a:p>
            <a:pPr lvl="1" indent="-342900">
              <a:lnSpc>
                <a:spcPct val="150000"/>
              </a:lnSpc>
              <a:buSzPts val="1800"/>
              <a:buFont typeface="Arial"/>
              <a:buChar char="●"/>
            </a:pPr>
            <a:r>
              <a:rPr lang="en-US" b="0" dirty="0">
                <a:solidFill>
                  <a:schemeClr val="tx1"/>
                </a:solidFill>
                <a:effectLst/>
                <a:latin typeface="+mj-lt"/>
              </a:rPr>
              <a:t>Specify deployment configuration for ACI</a:t>
            </a:r>
          </a:p>
          <a:p>
            <a:pPr lvl="1" indent="-342900">
              <a:lnSpc>
                <a:spcPct val="150000"/>
              </a:lnSpc>
              <a:buSzPts val="1800"/>
              <a:buFont typeface="Arial"/>
              <a:buChar char="●"/>
            </a:pPr>
            <a:r>
              <a:rPr lang="en-CA" b="0" dirty="0">
                <a:solidFill>
                  <a:schemeClr val="tx1"/>
                </a:solidFill>
                <a:effectLst/>
                <a:latin typeface="+mj-lt"/>
              </a:rPr>
              <a:t>Deploy model</a:t>
            </a:r>
            <a:endParaRPr lang="en-US" dirty="0">
              <a:solidFill>
                <a:schemeClr val="tx1"/>
              </a:solidFill>
              <a:latin typeface="+mj-lt"/>
            </a:endParaRPr>
          </a:p>
          <a:p>
            <a:pPr>
              <a:lnSpc>
                <a:spcPct val="150000"/>
              </a:lnSpc>
            </a:pPr>
            <a:r>
              <a:rPr lang="en-CA" b="0" dirty="0">
                <a:solidFill>
                  <a:schemeClr val="tx1"/>
                </a:solidFill>
                <a:effectLst/>
                <a:latin typeface="+mj-lt"/>
              </a:rPr>
              <a:t>Get the service endpoint</a:t>
            </a:r>
          </a:p>
          <a:p>
            <a:pPr marL="571500" lvl="1" indent="0">
              <a:lnSpc>
                <a:spcPct val="150000"/>
              </a:lnSpc>
              <a:buSzPts val="1800"/>
              <a:buNone/>
            </a:pPr>
            <a:endParaRPr lang="en-US" dirty="0">
              <a:solidFill>
                <a:schemeClr val="tx1"/>
              </a:solidFill>
              <a:latin typeface="+mj-lt"/>
            </a:endParaRPr>
          </a:p>
          <a:p>
            <a:pPr marL="571500" lvl="1" indent="0">
              <a:lnSpc>
                <a:spcPct val="150000"/>
              </a:lnSpc>
              <a:buSzPts val="1800"/>
              <a:buNone/>
            </a:pPr>
            <a:endParaRPr lang="en-US" b="0" i="0" dirty="0">
              <a:solidFill>
                <a:schemeClr val="tx1"/>
              </a:solidFill>
              <a:effectLst/>
              <a:latin typeface="+mj-lt"/>
            </a:endParaRPr>
          </a:p>
        </p:txBody>
      </p:sp>
    </p:spTree>
    <p:extLst>
      <p:ext uri="{BB962C8B-B14F-4D97-AF65-F5344CB8AC3E}">
        <p14:creationId xmlns:p14="http://schemas.microsoft.com/office/powerpoint/2010/main" val="3179426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Presentation Outline</a:t>
            </a:r>
            <a:endParaRPr/>
          </a:p>
        </p:txBody>
      </p:sp>
      <p:sp>
        <p:nvSpPr>
          <p:cNvPr id="61" name="Google Shape;61;p14"/>
          <p:cNvSpPr txBox="1">
            <a:spLocks noGrp="1"/>
          </p:cNvSpPr>
          <p:nvPr>
            <p:ph type="body" idx="1"/>
          </p:nvPr>
        </p:nvSpPr>
        <p:spPr>
          <a:xfrm>
            <a:off x="2009800" y="719004"/>
            <a:ext cx="6822600" cy="4002296"/>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chemeClr val="bg1">
                  <a:lumMod val="75000"/>
                </a:schemeClr>
              </a:buClr>
              <a:buSzPts val="2000"/>
              <a:buAutoNum type="arabicPeriod"/>
            </a:pPr>
            <a:r>
              <a:rPr lang="en-CA" sz="2000" dirty="0">
                <a:solidFill>
                  <a:schemeClr val="bg1">
                    <a:lumMod val="75000"/>
                  </a:schemeClr>
                </a:solidFill>
              </a:rPr>
              <a:t>Introduction</a:t>
            </a:r>
            <a:endParaRPr sz="2000" dirty="0">
              <a:solidFill>
                <a:schemeClr val="bg1">
                  <a:lumMod val="75000"/>
                </a:schemeClr>
              </a:solidFill>
            </a:endParaRPr>
          </a:p>
          <a:p>
            <a:pPr marL="457200" lvl="0" indent="-355600" algn="l" rtl="0">
              <a:lnSpc>
                <a:spcPct val="150000"/>
              </a:lnSpc>
              <a:spcBef>
                <a:spcPts val="0"/>
              </a:spcBef>
              <a:spcAft>
                <a:spcPts val="0"/>
              </a:spcAft>
              <a:buClr>
                <a:schemeClr val="bg1">
                  <a:lumMod val="75000"/>
                </a:schemeClr>
              </a:buClr>
              <a:buSzPts val="2000"/>
              <a:buAutoNum type="arabicPeriod"/>
            </a:pPr>
            <a:r>
              <a:rPr lang="en-CA" sz="2000" dirty="0">
                <a:solidFill>
                  <a:schemeClr val="bg1">
                    <a:lumMod val="75000"/>
                  </a:schemeClr>
                </a:solidFill>
              </a:rPr>
              <a:t>Background</a:t>
            </a:r>
            <a:endParaRPr sz="2000" dirty="0">
              <a:solidFill>
                <a:schemeClr val="bg1">
                  <a:lumMod val="75000"/>
                </a:schemeClr>
              </a:solidFill>
            </a:endParaRPr>
          </a:p>
          <a:p>
            <a:pPr marL="457200" lvl="0" indent="-355600" algn="l" rtl="0">
              <a:lnSpc>
                <a:spcPct val="150000"/>
              </a:lnSpc>
              <a:spcBef>
                <a:spcPts val="0"/>
              </a:spcBef>
              <a:spcAft>
                <a:spcPts val="0"/>
              </a:spcAft>
              <a:buClr>
                <a:schemeClr val="bg1">
                  <a:lumMod val="75000"/>
                </a:schemeClr>
              </a:buClr>
              <a:buSzPts val="2000"/>
              <a:buAutoNum type="arabicPeriod"/>
            </a:pPr>
            <a:r>
              <a:rPr lang="en" sz="2000" dirty="0">
                <a:solidFill>
                  <a:schemeClr val="bg1">
                    <a:lumMod val="75000"/>
                  </a:schemeClr>
                </a:solidFill>
              </a:rPr>
              <a:t>Methodologies</a:t>
            </a:r>
          </a:p>
          <a:p>
            <a:pPr marL="914400" lvl="0" indent="-469900" algn="l" rtl="0">
              <a:lnSpc>
                <a:spcPct val="150000"/>
              </a:lnSpc>
              <a:spcBef>
                <a:spcPts val="0"/>
              </a:spcBef>
              <a:spcAft>
                <a:spcPts val="0"/>
              </a:spcAft>
              <a:buClr>
                <a:schemeClr val="tx2"/>
              </a:buClr>
              <a:buSzPts val="2000"/>
              <a:buChar char="●"/>
            </a:pPr>
            <a:r>
              <a:rPr lang="en-CA" sz="1600" dirty="0">
                <a:solidFill>
                  <a:schemeClr val="bg1">
                    <a:lumMod val="75000"/>
                  </a:schemeClr>
                </a:solidFill>
                <a:latin typeface="+mj-lt"/>
              </a:rPr>
              <a:t>Exploratory Data Analysis</a:t>
            </a:r>
          </a:p>
          <a:p>
            <a:pPr marL="914400" indent="-469900">
              <a:lnSpc>
                <a:spcPct val="150000"/>
              </a:lnSpc>
              <a:buClr>
                <a:schemeClr val="tx2"/>
              </a:buClr>
              <a:buSzPts val="2000"/>
            </a:pPr>
            <a:r>
              <a:rPr lang="en-CA" sz="1600" dirty="0">
                <a:solidFill>
                  <a:schemeClr val="bg1">
                    <a:lumMod val="75000"/>
                  </a:schemeClr>
                </a:solidFill>
                <a:latin typeface="+mj-lt"/>
              </a:rPr>
              <a:t>Data Preparation</a:t>
            </a:r>
            <a:endParaRPr lang="en-US" sz="1600" dirty="0">
              <a:solidFill>
                <a:schemeClr val="bg1">
                  <a:lumMod val="75000"/>
                </a:schemeClr>
              </a:solidFill>
              <a:latin typeface="+mj-lt"/>
            </a:endParaRPr>
          </a:p>
          <a:p>
            <a:pPr marL="914400" indent="-469900">
              <a:lnSpc>
                <a:spcPct val="150000"/>
              </a:lnSpc>
              <a:buClr>
                <a:schemeClr val="tx2"/>
              </a:buClr>
              <a:buSzPts val="2000"/>
            </a:pPr>
            <a:r>
              <a:rPr lang="en-US" sz="1600" dirty="0">
                <a:solidFill>
                  <a:schemeClr val="bg1">
                    <a:lumMod val="75000"/>
                  </a:schemeClr>
                </a:solidFill>
                <a:latin typeface="+mj-lt"/>
              </a:rPr>
              <a:t>Model Building </a:t>
            </a:r>
          </a:p>
          <a:p>
            <a:pPr marL="914400" indent="-469900">
              <a:lnSpc>
                <a:spcPct val="150000"/>
              </a:lnSpc>
              <a:buClr>
                <a:schemeClr val="tx2"/>
              </a:buClr>
              <a:buSzPts val="2000"/>
            </a:pPr>
            <a:r>
              <a:rPr lang="en-US" sz="1600" dirty="0">
                <a:solidFill>
                  <a:schemeClr val="bg1">
                    <a:lumMod val="75000"/>
                  </a:schemeClr>
                </a:solidFill>
                <a:latin typeface="+mj-lt"/>
              </a:rPr>
              <a:t>Model Evaluation</a:t>
            </a:r>
          </a:p>
          <a:p>
            <a:pPr marL="914400" indent="-469900">
              <a:lnSpc>
                <a:spcPct val="150000"/>
              </a:lnSpc>
              <a:buClr>
                <a:schemeClr val="tx2"/>
              </a:buClr>
              <a:buSzPts val="2000"/>
            </a:pPr>
            <a:r>
              <a:rPr lang="en-US" sz="1600" dirty="0">
                <a:solidFill>
                  <a:schemeClr val="bg1">
                    <a:lumMod val="75000"/>
                  </a:schemeClr>
                </a:solidFill>
                <a:latin typeface="+mj-lt"/>
              </a:rPr>
              <a:t>Model Deployment</a:t>
            </a:r>
          </a:p>
          <a:p>
            <a:pPr marL="101600" lvl="0" indent="0" algn="l" rtl="0">
              <a:lnSpc>
                <a:spcPct val="150000"/>
              </a:lnSpc>
              <a:spcBef>
                <a:spcPts val="0"/>
              </a:spcBef>
              <a:spcAft>
                <a:spcPts val="0"/>
              </a:spcAft>
              <a:buSzPts val="2000"/>
              <a:buNone/>
            </a:pPr>
            <a:r>
              <a:rPr lang="en" sz="2000" dirty="0">
                <a:solidFill>
                  <a:schemeClr val="tx1"/>
                </a:solidFill>
              </a:rPr>
              <a:t>5.  Results </a:t>
            </a:r>
            <a:endParaRPr sz="2000" dirty="0">
              <a:solidFill>
                <a:schemeClr val="tx1"/>
              </a:solidFill>
            </a:endParaRPr>
          </a:p>
          <a:p>
            <a:pPr marL="101600" lvl="0" indent="0" algn="l" rtl="0">
              <a:lnSpc>
                <a:spcPct val="150000"/>
              </a:lnSpc>
              <a:spcBef>
                <a:spcPts val="0"/>
              </a:spcBef>
              <a:spcAft>
                <a:spcPts val="0"/>
              </a:spcAft>
              <a:buSzPts val="2000"/>
              <a:buNone/>
            </a:pPr>
            <a:r>
              <a:rPr lang="en" sz="2000" dirty="0">
                <a:solidFill>
                  <a:schemeClr val="bg1">
                    <a:lumMod val="75000"/>
                  </a:schemeClr>
                </a:solidFill>
              </a:rPr>
              <a:t>6.  Discussion &amp; Conclusions</a:t>
            </a:r>
            <a:endParaRPr sz="2000" dirty="0">
              <a:solidFill>
                <a:schemeClr val="bg1">
                  <a:lumMod val="75000"/>
                </a:schemeClr>
              </a:solidFill>
            </a:endParaRPr>
          </a:p>
        </p:txBody>
      </p:sp>
    </p:spTree>
    <p:extLst>
      <p:ext uri="{BB962C8B-B14F-4D97-AF65-F5344CB8AC3E}">
        <p14:creationId xmlns:p14="http://schemas.microsoft.com/office/powerpoint/2010/main" val="1738547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0896"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Results</a:t>
            </a:r>
            <a:endParaRPr dirty="0"/>
          </a:p>
        </p:txBody>
      </p:sp>
      <p:sp>
        <p:nvSpPr>
          <p:cNvPr id="7" name="Google Shape;130;p21">
            <a:extLst>
              <a:ext uri="{FF2B5EF4-FFF2-40B4-BE49-F238E27FC236}">
                <a16:creationId xmlns:a16="http://schemas.microsoft.com/office/drawing/2014/main" id="{911018A4-4027-EB56-59AE-8556D6CFC558}"/>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US" dirty="0">
                <a:solidFill>
                  <a:schemeClr val="tx1"/>
                </a:solidFill>
              </a:rPr>
              <a:t>Reasons for churn: competitors, dissatisfaction, attitude, price, and others, implying that competitors having an attractive offer and better service delivery is the common cause of churn</a:t>
            </a:r>
          </a:p>
          <a:p>
            <a:pPr marL="457200" lvl="0" indent="-342900" algn="l" rtl="0">
              <a:lnSpc>
                <a:spcPct val="150000"/>
              </a:lnSpc>
              <a:spcBef>
                <a:spcPts val="0"/>
              </a:spcBef>
              <a:spcAft>
                <a:spcPts val="0"/>
              </a:spcAft>
              <a:buSzPts val="1800"/>
              <a:buChar char="●"/>
            </a:pPr>
            <a:r>
              <a:rPr lang="en-US" dirty="0">
                <a:solidFill>
                  <a:schemeClr val="tx1"/>
                </a:solidFill>
              </a:rPr>
              <a:t>Month-to-month contracts customers tend to churn</a:t>
            </a:r>
          </a:p>
          <a:p>
            <a:pPr marL="457200" lvl="0" indent="-342900" algn="l" rtl="0">
              <a:lnSpc>
                <a:spcPct val="150000"/>
              </a:lnSpc>
              <a:spcBef>
                <a:spcPts val="0"/>
              </a:spcBef>
              <a:spcAft>
                <a:spcPts val="0"/>
              </a:spcAft>
              <a:buSzPts val="1800"/>
              <a:buChar char="●"/>
            </a:pPr>
            <a:r>
              <a:rPr lang="en-US" dirty="0">
                <a:solidFill>
                  <a:schemeClr val="tx1"/>
                </a:solidFill>
              </a:rPr>
              <a:t>Moderately negative correlation between average monthly GB downloads and age (-0.57) indicates a lower number of downloads among 31 the elderly</a:t>
            </a:r>
            <a:endParaRPr lang="en-US" b="0" i="0" dirty="0">
              <a:solidFill>
                <a:schemeClr val="tx1"/>
              </a:solidFill>
              <a:effectLst/>
              <a:latin typeface="Söhn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0896"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Results</a:t>
            </a:r>
            <a:endParaRPr dirty="0"/>
          </a:p>
        </p:txBody>
      </p:sp>
      <p:pic>
        <p:nvPicPr>
          <p:cNvPr id="3" name="Picture 2">
            <a:extLst>
              <a:ext uri="{FF2B5EF4-FFF2-40B4-BE49-F238E27FC236}">
                <a16:creationId xmlns:a16="http://schemas.microsoft.com/office/drawing/2014/main" id="{5E29970B-0120-0648-CC27-17B8DB8CE58D}"/>
              </a:ext>
            </a:extLst>
          </p:cNvPr>
          <p:cNvPicPr>
            <a:picLocks noChangeAspect="1"/>
          </p:cNvPicPr>
          <p:nvPr/>
        </p:nvPicPr>
        <p:blipFill>
          <a:blip r:embed="rId3"/>
          <a:stretch>
            <a:fillRect/>
          </a:stretch>
        </p:blipFill>
        <p:spPr>
          <a:xfrm>
            <a:off x="317751" y="1127660"/>
            <a:ext cx="3952659" cy="3465272"/>
          </a:xfrm>
          <a:prstGeom prst="rect">
            <a:avLst/>
          </a:prstGeom>
        </p:spPr>
      </p:pic>
      <p:pic>
        <p:nvPicPr>
          <p:cNvPr id="8" name="Picture 7">
            <a:extLst>
              <a:ext uri="{FF2B5EF4-FFF2-40B4-BE49-F238E27FC236}">
                <a16:creationId xmlns:a16="http://schemas.microsoft.com/office/drawing/2014/main" id="{33D06397-C59F-AFB3-B65B-C07BAAAC55DA}"/>
              </a:ext>
            </a:extLst>
          </p:cNvPr>
          <p:cNvPicPr>
            <a:picLocks noChangeAspect="1"/>
          </p:cNvPicPr>
          <p:nvPr/>
        </p:nvPicPr>
        <p:blipFill>
          <a:blip r:embed="rId4"/>
          <a:stretch>
            <a:fillRect/>
          </a:stretch>
        </p:blipFill>
        <p:spPr>
          <a:xfrm>
            <a:off x="4878837" y="1129989"/>
            <a:ext cx="3952659" cy="3453934"/>
          </a:xfrm>
          <a:prstGeom prst="rect">
            <a:avLst/>
          </a:prstGeom>
        </p:spPr>
      </p:pic>
    </p:spTree>
    <p:extLst>
      <p:ext uri="{BB962C8B-B14F-4D97-AF65-F5344CB8AC3E}">
        <p14:creationId xmlns:p14="http://schemas.microsoft.com/office/powerpoint/2010/main" val="1826777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0896"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Results</a:t>
            </a:r>
            <a:endParaRPr dirty="0"/>
          </a:p>
        </p:txBody>
      </p:sp>
      <p:pic>
        <p:nvPicPr>
          <p:cNvPr id="5" name="Picture 4">
            <a:extLst>
              <a:ext uri="{FF2B5EF4-FFF2-40B4-BE49-F238E27FC236}">
                <a16:creationId xmlns:a16="http://schemas.microsoft.com/office/drawing/2014/main" id="{BA4B4EE2-ED9C-58C5-0F43-BDC2C57CD9BC}"/>
              </a:ext>
            </a:extLst>
          </p:cNvPr>
          <p:cNvPicPr>
            <a:picLocks noChangeAspect="1"/>
          </p:cNvPicPr>
          <p:nvPr/>
        </p:nvPicPr>
        <p:blipFill>
          <a:blip r:embed="rId3"/>
          <a:stretch>
            <a:fillRect/>
          </a:stretch>
        </p:blipFill>
        <p:spPr>
          <a:xfrm>
            <a:off x="193922" y="1085385"/>
            <a:ext cx="4058411" cy="3572506"/>
          </a:xfrm>
          <a:prstGeom prst="rect">
            <a:avLst/>
          </a:prstGeom>
        </p:spPr>
      </p:pic>
      <p:pic>
        <p:nvPicPr>
          <p:cNvPr id="8" name="Picture 7">
            <a:extLst>
              <a:ext uri="{FF2B5EF4-FFF2-40B4-BE49-F238E27FC236}">
                <a16:creationId xmlns:a16="http://schemas.microsoft.com/office/drawing/2014/main" id="{910133F3-B1F9-A341-29C4-4BFE86127D5E}"/>
              </a:ext>
            </a:extLst>
          </p:cNvPr>
          <p:cNvPicPr>
            <a:picLocks noChangeAspect="1"/>
          </p:cNvPicPr>
          <p:nvPr/>
        </p:nvPicPr>
        <p:blipFill>
          <a:blip r:embed="rId4"/>
          <a:stretch>
            <a:fillRect/>
          </a:stretch>
        </p:blipFill>
        <p:spPr>
          <a:xfrm>
            <a:off x="4495608" y="1085384"/>
            <a:ext cx="4554809" cy="3572507"/>
          </a:xfrm>
          <a:prstGeom prst="rect">
            <a:avLst/>
          </a:prstGeom>
        </p:spPr>
      </p:pic>
    </p:spTree>
    <p:extLst>
      <p:ext uri="{BB962C8B-B14F-4D97-AF65-F5344CB8AC3E}">
        <p14:creationId xmlns:p14="http://schemas.microsoft.com/office/powerpoint/2010/main" val="1199715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0896"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Results</a:t>
            </a:r>
            <a:endParaRPr dirty="0"/>
          </a:p>
        </p:txBody>
      </p:sp>
      <p:pic>
        <p:nvPicPr>
          <p:cNvPr id="3" name="Picture 2">
            <a:extLst>
              <a:ext uri="{FF2B5EF4-FFF2-40B4-BE49-F238E27FC236}">
                <a16:creationId xmlns:a16="http://schemas.microsoft.com/office/drawing/2014/main" id="{97F2548D-8141-2A79-345A-13ADEE1B64A7}"/>
              </a:ext>
            </a:extLst>
          </p:cNvPr>
          <p:cNvPicPr>
            <a:picLocks noChangeAspect="1"/>
          </p:cNvPicPr>
          <p:nvPr/>
        </p:nvPicPr>
        <p:blipFill>
          <a:blip r:embed="rId3"/>
          <a:stretch>
            <a:fillRect/>
          </a:stretch>
        </p:blipFill>
        <p:spPr>
          <a:xfrm>
            <a:off x="2031919" y="1968389"/>
            <a:ext cx="5662151" cy="1920406"/>
          </a:xfrm>
          <a:prstGeom prst="rect">
            <a:avLst/>
          </a:prstGeom>
        </p:spPr>
      </p:pic>
      <p:sp>
        <p:nvSpPr>
          <p:cNvPr id="4" name="Google Shape;130;p21">
            <a:extLst>
              <a:ext uri="{FF2B5EF4-FFF2-40B4-BE49-F238E27FC236}">
                <a16:creationId xmlns:a16="http://schemas.microsoft.com/office/drawing/2014/main" id="{1903F4CF-A661-B31B-9CB9-88A3D803CF28}"/>
              </a:ext>
            </a:extLst>
          </p:cNvPr>
          <p:cNvSpPr txBox="1">
            <a:spLocks noGrp="1"/>
          </p:cNvSpPr>
          <p:nvPr>
            <p:ph type="body" idx="1"/>
          </p:nvPr>
        </p:nvSpPr>
        <p:spPr>
          <a:xfrm>
            <a:off x="311700" y="936702"/>
            <a:ext cx="8579268" cy="3200989"/>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CA" dirty="0">
                <a:solidFill>
                  <a:schemeClr val="tx1"/>
                </a:solidFill>
              </a:rPr>
              <a:t>Test Score of fine-tuning models:</a:t>
            </a:r>
            <a:endParaRPr lang="en-US" b="0" i="0" dirty="0">
              <a:solidFill>
                <a:srgbClr val="0F0F0F"/>
              </a:solidFill>
              <a:effectLst/>
              <a:latin typeface="Söhne"/>
            </a:endParaRPr>
          </a:p>
        </p:txBody>
      </p:sp>
    </p:spTree>
    <p:extLst>
      <p:ext uri="{BB962C8B-B14F-4D97-AF65-F5344CB8AC3E}">
        <p14:creationId xmlns:p14="http://schemas.microsoft.com/office/powerpoint/2010/main" val="3939327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0896"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Results</a:t>
            </a:r>
            <a:endParaRPr dirty="0"/>
          </a:p>
        </p:txBody>
      </p:sp>
      <p:pic>
        <p:nvPicPr>
          <p:cNvPr id="7" name="Picture 6">
            <a:extLst>
              <a:ext uri="{FF2B5EF4-FFF2-40B4-BE49-F238E27FC236}">
                <a16:creationId xmlns:a16="http://schemas.microsoft.com/office/drawing/2014/main" id="{D4F56FFA-DBB0-B052-EBB2-64A8F8B427ED}"/>
              </a:ext>
            </a:extLst>
          </p:cNvPr>
          <p:cNvPicPr>
            <a:picLocks noChangeAspect="1"/>
          </p:cNvPicPr>
          <p:nvPr/>
        </p:nvPicPr>
        <p:blipFill>
          <a:blip r:embed="rId3"/>
          <a:stretch>
            <a:fillRect/>
          </a:stretch>
        </p:blipFill>
        <p:spPr>
          <a:xfrm>
            <a:off x="25410" y="1086354"/>
            <a:ext cx="2925671" cy="3023799"/>
          </a:xfrm>
          <a:prstGeom prst="rect">
            <a:avLst/>
          </a:prstGeom>
        </p:spPr>
      </p:pic>
      <p:pic>
        <p:nvPicPr>
          <p:cNvPr id="9" name="Picture 8">
            <a:extLst>
              <a:ext uri="{FF2B5EF4-FFF2-40B4-BE49-F238E27FC236}">
                <a16:creationId xmlns:a16="http://schemas.microsoft.com/office/drawing/2014/main" id="{CB6C4D04-0AA4-41EF-5EE8-77086F2FABA0}"/>
              </a:ext>
            </a:extLst>
          </p:cNvPr>
          <p:cNvPicPr>
            <a:picLocks noChangeAspect="1"/>
          </p:cNvPicPr>
          <p:nvPr/>
        </p:nvPicPr>
        <p:blipFill>
          <a:blip r:embed="rId4"/>
          <a:stretch>
            <a:fillRect/>
          </a:stretch>
        </p:blipFill>
        <p:spPr>
          <a:xfrm>
            <a:off x="3057571" y="1086355"/>
            <a:ext cx="3053737" cy="3023798"/>
          </a:xfrm>
          <a:prstGeom prst="rect">
            <a:avLst/>
          </a:prstGeom>
        </p:spPr>
      </p:pic>
      <p:pic>
        <p:nvPicPr>
          <p:cNvPr id="11" name="Picture 10">
            <a:extLst>
              <a:ext uri="{FF2B5EF4-FFF2-40B4-BE49-F238E27FC236}">
                <a16:creationId xmlns:a16="http://schemas.microsoft.com/office/drawing/2014/main" id="{851599ED-5B10-59CD-6474-F88593C9F1C8}"/>
              </a:ext>
            </a:extLst>
          </p:cNvPr>
          <p:cNvPicPr>
            <a:picLocks noChangeAspect="1"/>
          </p:cNvPicPr>
          <p:nvPr/>
        </p:nvPicPr>
        <p:blipFill>
          <a:blip r:embed="rId5"/>
          <a:stretch>
            <a:fillRect/>
          </a:stretch>
        </p:blipFill>
        <p:spPr>
          <a:xfrm>
            <a:off x="6093981" y="1092819"/>
            <a:ext cx="3036004" cy="3017333"/>
          </a:xfrm>
          <a:prstGeom prst="rect">
            <a:avLst/>
          </a:prstGeom>
        </p:spPr>
      </p:pic>
    </p:spTree>
    <p:extLst>
      <p:ext uri="{BB962C8B-B14F-4D97-AF65-F5344CB8AC3E}">
        <p14:creationId xmlns:p14="http://schemas.microsoft.com/office/powerpoint/2010/main" val="544681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Presentation Outline</a:t>
            </a:r>
            <a:endParaRPr/>
          </a:p>
        </p:txBody>
      </p:sp>
      <p:sp>
        <p:nvSpPr>
          <p:cNvPr id="61" name="Google Shape;61;p14"/>
          <p:cNvSpPr txBox="1">
            <a:spLocks noGrp="1"/>
          </p:cNvSpPr>
          <p:nvPr>
            <p:ph type="body" idx="1"/>
          </p:nvPr>
        </p:nvSpPr>
        <p:spPr>
          <a:xfrm>
            <a:off x="2009800" y="719004"/>
            <a:ext cx="6822600" cy="4002296"/>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chemeClr val="bg1">
                  <a:lumMod val="75000"/>
                </a:schemeClr>
              </a:buClr>
              <a:buSzPts val="2000"/>
              <a:buAutoNum type="arabicPeriod"/>
            </a:pPr>
            <a:r>
              <a:rPr lang="en-CA" sz="2000" dirty="0">
                <a:solidFill>
                  <a:schemeClr val="bg1">
                    <a:lumMod val="75000"/>
                  </a:schemeClr>
                </a:solidFill>
              </a:rPr>
              <a:t>Introduction</a:t>
            </a:r>
            <a:endParaRPr sz="2000" dirty="0">
              <a:solidFill>
                <a:schemeClr val="bg1">
                  <a:lumMod val="75000"/>
                </a:schemeClr>
              </a:solidFill>
            </a:endParaRPr>
          </a:p>
          <a:p>
            <a:pPr marL="457200" lvl="0" indent="-355600" algn="l" rtl="0">
              <a:lnSpc>
                <a:spcPct val="150000"/>
              </a:lnSpc>
              <a:spcBef>
                <a:spcPts val="0"/>
              </a:spcBef>
              <a:spcAft>
                <a:spcPts val="0"/>
              </a:spcAft>
              <a:buClr>
                <a:schemeClr val="bg1">
                  <a:lumMod val="75000"/>
                </a:schemeClr>
              </a:buClr>
              <a:buSzPts val="2000"/>
              <a:buAutoNum type="arabicPeriod"/>
            </a:pPr>
            <a:r>
              <a:rPr lang="en-CA" sz="2000" dirty="0">
                <a:solidFill>
                  <a:schemeClr val="bg1">
                    <a:lumMod val="75000"/>
                  </a:schemeClr>
                </a:solidFill>
              </a:rPr>
              <a:t>Background</a:t>
            </a:r>
            <a:endParaRPr sz="2000" dirty="0">
              <a:solidFill>
                <a:schemeClr val="bg1">
                  <a:lumMod val="75000"/>
                </a:schemeClr>
              </a:solidFill>
            </a:endParaRPr>
          </a:p>
          <a:p>
            <a:pPr marL="457200" lvl="0" indent="-355600" algn="l" rtl="0">
              <a:lnSpc>
                <a:spcPct val="150000"/>
              </a:lnSpc>
              <a:spcBef>
                <a:spcPts val="0"/>
              </a:spcBef>
              <a:spcAft>
                <a:spcPts val="0"/>
              </a:spcAft>
              <a:buClr>
                <a:schemeClr val="bg1">
                  <a:lumMod val="75000"/>
                </a:schemeClr>
              </a:buClr>
              <a:buSzPts val="2000"/>
              <a:buAutoNum type="arabicPeriod"/>
            </a:pPr>
            <a:r>
              <a:rPr lang="en" sz="2000" dirty="0">
                <a:solidFill>
                  <a:schemeClr val="bg1">
                    <a:lumMod val="75000"/>
                  </a:schemeClr>
                </a:solidFill>
              </a:rPr>
              <a:t>Methodologies</a:t>
            </a:r>
          </a:p>
          <a:p>
            <a:pPr marL="914400" lvl="0" indent="-469900" algn="l" rtl="0">
              <a:lnSpc>
                <a:spcPct val="150000"/>
              </a:lnSpc>
              <a:spcBef>
                <a:spcPts val="0"/>
              </a:spcBef>
              <a:spcAft>
                <a:spcPts val="0"/>
              </a:spcAft>
              <a:buClr>
                <a:schemeClr val="tx2"/>
              </a:buClr>
              <a:buSzPts val="2000"/>
              <a:buChar char="●"/>
            </a:pPr>
            <a:r>
              <a:rPr lang="en-CA" sz="1600" dirty="0">
                <a:solidFill>
                  <a:schemeClr val="bg1">
                    <a:lumMod val="75000"/>
                  </a:schemeClr>
                </a:solidFill>
                <a:latin typeface="+mj-lt"/>
              </a:rPr>
              <a:t>Exploratory Data Analysis</a:t>
            </a:r>
          </a:p>
          <a:p>
            <a:pPr marL="914400" indent="-469900">
              <a:lnSpc>
                <a:spcPct val="150000"/>
              </a:lnSpc>
              <a:buClr>
                <a:schemeClr val="tx2"/>
              </a:buClr>
              <a:buSzPts val="2000"/>
            </a:pPr>
            <a:r>
              <a:rPr lang="en-CA" sz="1600" dirty="0">
                <a:solidFill>
                  <a:schemeClr val="bg1">
                    <a:lumMod val="75000"/>
                  </a:schemeClr>
                </a:solidFill>
                <a:latin typeface="+mj-lt"/>
              </a:rPr>
              <a:t>Data Preparation</a:t>
            </a:r>
            <a:endParaRPr lang="en-US" sz="1600" dirty="0">
              <a:solidFill>
                <a:schemeClr val="bg1">
                  <a:lumMod val="75000"/>
                </a:schemeClr>
              </a:solidFill>
              <a:latin typeface="+mj-lt"/>
            </a:endParaRPr>
          </a:p>
          <a:p>
            <a:pPr marL="914400" indent="-469900">
              <a:lnSpc>
                <a:spcPct val="150000"/>
              </a:lnSpc>
              <a:buClr>
                <a:schemeClr val="tx2"/>
              </a:buClr>
              <a:buSzPts val="2000"/>
            </a:pPr>
            <a:r>
              <a:rPr lang="en-US" sz="1600" dirty="0">
                <a:solidFill>
                  <a:schemeClr val="bg1">
                    <a:lumMod val="75000"/>
                  </a:schemeClr>
                </a:solidFill>
                <a:latin typeface="+mj-lt"/>
              </a:rPr>
              <a:t>Model Building </a:t>
            </a:r>
          </a:p>
          <a:p>
            <a:pPr marL="914400" indent="-469900">
              <a:lnSpc>
                <a:spcPct val="150000"/>
              </a:lnSpc>
              <a:buClr>
                <a:schemeClr val="tx2"/>
              </a:buClr>
              <a:buSzPts val="2000"/>
            </a:pPr>
            <a:r>
              <a:rPr lang="en-US" sz="1600" dirty="0">
                <a:solidFill>
                  <a:schemeClr val="bg1">
                    <a:lumMod val="75000"/>
                  </a:schemeClr>
                </a:solidFill>
                <a:latin typeface="+mj-lt"/>
              </a:rPr>
              <a:t>Model Evaluation</a:t>
            </a:r>
          </a:p>
          <a:p>
            <a:pPr marL="914400" indent="-469900">
              <a:lnSpc>
                <a:spcPct val="150000"/>
              </a:lnSpc>
              <a:buClr>
                <a:schemeClr val="tx2"/>
              </a:buClr>
              <a:buSzPts val="2000"/>
            </a:pPr>
            <a:r>
              <a:rPr lang="en-US" sz="1600" dirty="0">
                <a:solidFill>
                  <a:schemeClr val="bg1">
                    <a:lumMod val="75000"/>
                  </a:schemeClr>
                </a:solidFill>
                <a:latin typeface="+mj-lt"/>
              </a:rPr>
              <a:t>Model Deployment</a:t>
            </a:r>
          </a:p>
          <a:p>
            <a:pPr marL="101600" lvl="0" indent="0" algn="l" rtl="0">
              <a:lnSpc>
                <a:spcPct val="150000"/>
              </a:lnSpc>
              <a:spcBef>
                <a:spcPts val="0"/>
              </a:spcBef>
              <a:spcAft>
                <a:spcPts val="0"/>
              </a:spcAft>
              <a:buSzPts val="2000"/>
              <a:buNone/>
            </a:pPr>
            <a:r>
              <a:rPr lang="en" sz="2000" dirty="0">
                <a:solidFill>
                  <a:schemeClr val="bg1">
                    <a:lumMod val="75000"/>
                  </a:schemeClr>
                </a:solidFill>
              </a:rPr>
              <a:t>5.  Results </a:t>
            </a:r>
            <a:endParaRPr sz="2000" dirty="0">
              <a:solidFill>
                <a:schemeClr val="bg1">
                  <a:lumMod val="75000"/>
                </a:schemeClr>
              </a:solidFill>
            </a:endParaRPr>
          </a:p>
          <a:p>
            <a:pPr marL="101600" lvl="0" indent="0" algn="l" rtl="0">
              <a:lnSpc>
                <a:spcPct val="150000"/>
              </a:lnSpc>
              <a:spcBef>
                <a:spcPts val="0"/>
              </a:spcBef>
              <a:spcAft>
                <a:spcPts val="0"/>
              </a:spcAft>
              <a:buSzPts val="2000"/>
              <a:buNone/>
            </a:pPr>
            <a:r>
              <a:rPr lang="en" sz="2000" dirty="0">
                <a:solidFill>
                  <a:schemeClr val="tx1"/>
                </a:solidFill>
              </a:rPr>
              <a:t>6.  Discussion &amp; Conclusions</a:t>
            </a:r>
            <a:endParaRPr sz="2000" dirty="0">
              <a:solidFill>
                <a:schemeClr val="tx1"/>
              </a:solidFill>
            </a:endParaRPr>
          </a:p>
        </p:txBody>
      </p:sp>
    </p:spTree>
    <p:extLst>
      <p:ext uri="{BB962C8B-B14F-4D97-AF65-F5344CB8AC3E}">
        <p14:creationId xmlns:p14="http://schemas.microsoft.com/office/powerpoint/2010/main" val="2642481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311700"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Discussion &amp; Conclusions</a:t>
            </a:r>
            <a:br>
              <a:rPr lang="en" dirty="0"/>
            </a:br>
            <a:br>
              <a:rPr lang="en" dirty="0"/>
            </a:br>
            <a:r>
              <a:rPr lang="en-CA" sz="2200" dirty="0"/>
              <a:t>Implications for Corporation: </a:t>
            </a:r>
            <a:endParaRPr sz="2200" dirty="0"/>
          </a:p>
        </p:txBody>
      </p:sp>
      <p:sp>
        <p:nvSpPr>
          <p:cNvPr id="130" name="Google Shape;130;p21"/>
          <p:cNvSpPr txBox="1">
            <a:spLocks noGrp="1"/>
          </p:cNvSpPr>
          <p:nvPr>
            <p:ph type="body" idx="1"/>
          </p:nvPr>
        </p:nvSpPr>
        <p:spPr>
          <a:xfrm>
            <a:off x="311700" y="1591089"/>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US" sz="1350" dirty="0"/>
              <a:t>Contractual Adjustments: Findings point to the different implications of month-to-month versus long-term contracts on customer loyalty. Practitioners can use this data to design contracts that better serve customer preferences and foster long-term loyalty. </a:t>
            </a:r>
          </a:p>
          <a:p>
            <a:pPr marL="457200" lvl="0" indent="-342900" algn="l" rtl="0">
              <a:lnSpc>
                <a:spcPct val="150000"/>
              </a:lnSpc>
              <a:spcBef>
                <a:spcPts val="0"/>
              </a:spcBef>
              <a:spcAft>
                <a:spcPts val="0"/>
              </a:spcAft>
              <a:buSzPts val="1800"/>
              <a:buChar char="●"/>
            </a:pPr>
            <a:endParaRPr lang="en-US" sz="1350" dirty="0"/>
          </a:p>
          <a:p>
            <a:pPr marL="457200" lvl="0" indent="-342900" algn="l" rtl="0">
              <a:lnSpc>
                <a:spcPct val="150000"/>
              </a:lnSpc>
              <a:spcBef>
                <a:spcPts val="0"/>
              </a:spcBef>
              <a:spcAft>
                <a:spcPts val="0"/>
              </a:spcAft>
              <a:buSzPts val="1800"/>
              <a:buChar char="●"/>
            </a:pPr>
            <a:r>
              <a:rPr lang="en-US" sz="1350" dirty="0"/>
              <a:t>Referral Programs: The AdaBoost model, in particular, showcased the influence of referral programs on customer retention. This implies that encouraging existing customers to make referrals can be an effective strategy for enhancing the customer base and reducing churn. </a:t>
            </a:r>
          </a:p>
          <a:p>
            <a:pPr marL="114300" lvl="0" indent="0" algn="l" rtl="0">
              <a:lnSpc>
                <a:spcPct val="150000"/>
              </a:lnSpc>
              <a:spcBef>
                <a:spcPts val="0"/>
              </a:spcBef>
              <a:spcAft>
                <a:spcPts val="0"/>
              </a:spcAft>
              <a:buSzPts val="1800"/>
              <a:buNone/>
            </a:pPr>
            <a:endParaRPr lang="en-US" sz="1350" dirty="0"/>
          </a:p>
          <a:p>
            <a:pPr marL="457200" lvl="0" indent="-342900" algn="l" rtl="0">
              <a:lnSpc>
                <a:spcPct val="150000"/>
              </a:lnSpc>
              <a:spcBef>
                <a:spcPts val="0"/>
              </a:spcBef>
              <a:spcAft>
                <a:spcPts val="0"/>
              </a:spcAft>
              <a:buSzPts val="1800"/>
              <a:buChar char="●"/>
            </a:pPr>
            <a:r>
              <a:rPr lang="en-US" sz="1350" dirty="0"/>
              <a:t>Pricing and Billing Strategies: Ensemble methods have demonstrated the predictive importance of billing-related features. This insight can inform practitioners to revise their pricing strategies to balance affordability and service value, aiming to reduce churn rates associated with billing concerns.</a:t>
            </a:r>
            <a:endParaRPr lang="en-US" sz="1350" b="0" i="0" dirty="0">
              <a:solidFill>
                <a:srgbClr val="0F0F0F"/>
              </a:solidFill>
              <a:effectLst/>
              <a:latin typeface="Söhne"/>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endParaRPr lang="en-US" sz="1400" dirty="0"/>
          </a:p>
          <a:p>
            <a:pPr marL="457200" lvl="0" indent="-342900" algn="l" rtl="0">
              <a:lnSpc>
                <a:spcPct val="150000"/>
              </a:lnSpc>
              <a:spcBef>
                <a:spcPts val="0"/>
              </a:spcBef>
              <a:spcAft>
                <a:spcPts val="0"/>
              </a:spcAft>
              <a:buSzPts val="1800"/>
              <a:buChar char="●"/>
            </a:pPr>
            <a:r>
              <a:rPr lang="en-US" sz="1400" dirty="0"/>
              <a:t>Product and Service Development: The importance of specific features like Total Long Distance Charges suggests that service usage patterns are key in predicting churn. This can direct product development teams to create services that more accurately meet customer needs, potentially reducing the incentive to churn.</a:t>
            </a:r>
            <a:endParaRPr lang="en-US" sz="1350" dirty="0"/>
          </a:p>
          <a:p>
            <a:pPr marL="457200" lvl="0" indent="-342900" algn="l" rtl="0">
              <a:lnSpc>
                <a:spcPct val="150000"/>
              </a:lnSpc>
              <a:spcBef>
                <a:spcPts val="0"/>
              </a:spcBef>
              <a:spcAft>
                <a:spcPts val="0"/>
              </a:spcAft>
              <a:buSzPts val="1800"/>
              <a:buChar char="●"/>
            </a:pPr>
            <a:r>
              <a:rPr lang="en-US" sz="1400" dirty="0"/>
              <a:t>Retention Campaigns: By understanding the drivers behind churn, marketing teams can tailor retention campaigns more effectively, focusing on the areas most likely to influence customer decisions to stay.</a:t>
            </a:r>
            <a:endParaRPr lang="en-US" sz="1350" dirty="0"/>
          </a:p>
          <a:p>
            <a:pPr marL="457200" lvl="0" indent="-342900" algn="l" rtl="0">
              <a:lnSpc>
                <a:spcPct val="150000"/>
              </a:lnSpc>
              <a:spcBef>
                <a:spcPts val="0"/>
              </a:spcBef>
              <a:spcAft>
                <a:spcPts val="0"/>
              </a:spcAft>
              <a:buSzPts val="1800"/>
              <a:buChar char="●"/>
            </a:pPr>
            <a:r>
              <a:rPr lang="en-US" sz="1400" dirty="0"/>
              <a:t>Predictive Customer Support: Deploying the final model into a production environment enables real-time prediction of customer churn. This can be particularly useful for customer support teams, as they could receive alerts about customers who might be at risk of churning, prompting timely intervention.</a:t>
            </a:r>
            <a:endParaRPr lang="en-US" sz="1350" b="0" i="0" dirty="0">
              <a:solidFill>
                <a:srgbClr val="0F0F0F"/>
              </a:solidFill>
              <a:effectLst/>
              <a:latin typeface="Söhne"/>
            </a:endParaRPr>
          </a:p>
        </p:txBody>
      </p:sp>
      <p:sp>
        <p:nvSpPr>
          <p:cNvPr id="5" name="Google Shape;129;p21">
            <a:extLst>
              <a:ext uri="{FF2B5EF4-FFF2-40B4-BE49-F238E27FC236}">
                <a16:creationId xmlns:a16="http://schemas.microsoft.com/office/drawing/2014/main" id="{E9FA33C8-C9C6-F6CB-37E3-D96CEC8277E8}"/>
              </a:ext>
            </a:extLst>
          </p:cNvPr>
          <p:cNvSpPr txBox="1">
            <a:spLocks noGrp="1"/>
          </p:cNvSpPr>
          <p:nvPr>
            <p:ph type="title"/>
          </p:nvPr>
        </p:nvSpPr>
        <p:spPr>
          <a:xfrm>
            <a:off x="311700"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Discussion &amp; Conclusions</a:t>
            </a:r>
            <a:br>
              <a:rPr lang="en" dirty="0"/>
            </a:br>
            <a:br>
              <a:rPr lang="en" dirty="0"/>
            </a:br>
            <a:r>
              <a:rPr lang="en-CA" sz="2200" dirty="0"/>
              <a:t>Implications for Corporation: </a:t>
            </a:r>
            <a:endParaRPr sz="2200" dirty="0"/>
          </a:p>
        </p:txBody>
      </p:sp>
    </p:spTree>
    <p:extLst>
      <p:ext uri="{BB962C8B-B14F-4D97-AF65-F5344CB8AC3E}">
        <p14:creationId xmlns:p14="http://schemas.microsoft.com/office/powerpoint/2010/main" val="3015749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Presentation Outline</a:t>
            </a:r>
            <a:endParaRPr/>
          </a:p>
        </p:txBody>
      </p:sp>
      <p:sp>
        <p:nvSpPr>
          <p:cNvPr id="61" name="Google Shape;61;p14"/>
          <p:cNvSpPr txBox="1">
            <a:spLocks noGrp="1"/>
          </p:cNvSpPr>
          <p:nvPr>
            <p:ph type="body" idx="1"/>
          </p:nvPr>
        </p:nvSpPr>
        <p:spPr>
          <a:xfrm>
            <a:off x="2009800" y="719004"/>
            <a:ext cx="6822600" cy="4002296"/>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SzPts val="2000"/>
              <a:buAutoNum type="arabicPeriod"/>
            </a:pPr>
            <a:r>
              <a:rPr lang="en-CA" sz="2000" dirty="0"/>
              <a:t>Introduction</a:t>
            </a:r>
            <a:endParaRPr sz="2000" dirty="0"/>
          </a:p>
          <a:p>
            <a:pPr marL="457200" lvl="0" indent="-355600" algn="l" rtl="0">
              <a:lnSpc>
                <a:spcPct val="150000"/>
              </a:lnSpc>
              <a:spcBef>
                <a:spcPts val="0"/>
              </a:spcBef>
              <a:spcAft>
                <a:spcPts val="0"/>
              </a:spcAft>
              <a:buClr>
                <a:schemeClr val="bg1">
                  <a:lumMod val="75000"/>
                </a:schemeClr>
              </a:buClr>
              <a:buSzPts val="2000"/>
              <a:buAutoNum type="arabicPeriod"/>
            </a:pPr>
            <a:r>
              <a:rPr lang="en-CA" sz="2000" dirty="0">
                <a:solidFill>
                  <a:schemeClr val="tx2">
                    <a:lumMod val="90000"/>
                  </a:schemeClr>
                </a:solidFill>
              </a:rPr>
              <a:t>Background</a:t>
            </a:r>
            <a:endParaRPr sz="2000" dirty="0">
              <a:solidFill>
                <a:schemeClr val="tx2">
                  <a:lumMod val="90000"/>
                </a:schemeClr>
              </a:solidFill>
            </a:endParaRPr>
          </a:p>
          <a:p>
            <a:pPr marL="457200" lvl="0" indent="-355600" algn="l" rtl="0">
              <a:lnSpc>
                <a:spcPct val="150000"/>
              </a:lnSpc>
              <a:spcBef>
                <a:spcPts val="0"/>
              </a:spcBef>
              <a:spcAft>
                <a:spcPts val="0"/>
              </a:spcAft>
              <a:buClr>
                <a:schemeClr val="bg1">
                  <a:lumMod val="75000"/>
                </a:schemeClr>
              </a:buClr>
              <a:buSzPts val="2000"/>
              <a:buAutoNum type="arabicPeriod"/>
            </a:pPr>
            <a:r>
              <a:rPr lang="en" sz="2000" dirty="0">
                <a:solidFill>
                  <a:schemeClr val="tx2">
                    <a:lumMod val="90000"/>
                  </a:schemeClr>
                </a:solidFill>
              </a:rPr>
              <a:t>Methodologies</a:t>
            </a:r>
          </a:p>
          <a:p>
            <a:pPr marL="914400" lvl="0" indent="-469900" algn="l" rtl="0">
              <a:lnSpc>
                <a:spcPct val="150000"/>
              </a:lnSpc>
              <a:spcBef>
                <a:spcPts val="0"/>
              </a:spcBef>
              <a:spcAft>
                <a:spcPts val="0"/>
              </a:spcAft>
              <a:buClr>
                <a:schemeClr val="tx2"/>
              </a:buClr>
              <a:buSzPts val="2000"/>
              <a:buChar char="●"/>
            </a:pPr>
            <a:r>
              <a:rPr lang="en-CA" sz="1600" dirty="0">
                <a:solidFill>
                  <a:schemeClr val="tx2">
                    <a:lumMod val="90000"/>
                  </a:schemeClr>
                </a:solidFill>
                <a:latin typeface="+mj-lt"/>
              </a:rPr>
              <a:t>Exploratory Data Analysis</a:t>
            </a:r>
          </a:p>
          <a:p>
            <a:pPr marL="914400" indent="-469900">
              <a:lnSpc>
                <a:spcPct val="150000"/>
              </a:lnSpc>
              <a:buClr>
                <a:schemeClr val="tx2"/>
              </a:buClr>
              <a:buSzPts val="2000"/>
            </a:pPr>
            <a:r>
              <a:rPr lang="en-CA" sz="1600" dirty="0">
                <a:solidFill>
                  <a:schemeClr val="tx2">
                    <a:lumMod val="90000"/>
                  </a:schemeClr>
                </a:solidFill>
                <a:latin typeface="+mj-lt"/>
              </a:rPr>
              <a:t>Data </a:t>
            </a:r>
            <a:r>
              <a:rPr lang="en-CA" sz="1600" dirty="0">
                <a:solidFill>
                  <a:schemeClr val="bg1">
                    <a:lumMod val="75000"/>
                  </a:schemeClr>
                </a:solidFill>
                <a:latin typeface="+mj-lt"/>
              </a:rPr>
              <a:t>Preparation </a:t>
            </a:r>
          </a:p>
          <a:p>
            <a:pPr marL="914400" indent="-469900">
              <a:lnSpc>
                <a:spcPct val="150000"/>
              </a:lnSpc>
              <a:buClr>
                <a:schemeClr val="tx2"/>
              </a:buClr>
              <a:buSzPts val="2000"/>
            </a:pPr>
            <a:r>
              <a:rPr lang="en-US" sz="1600" dirty="0">
                <a:solidFill>
                  <a:schemeClr val="tx2">
                    <a:lumMod val="90000"/>
                  </a:schemeClr>
                </a:solidFill>
                <a:latin typeface="+mj-lt"/>
              </a:rPr>
              <a:t>Model Building </a:t>
            </a:r>
          </a:p>
          <a:p>
            <a:pPr marL="914400" indent="-469900">
              <a:lnSpc>
                <a:spcPct val="150000"/>
              </a:lnSpc>
              <a:buClr>
                <a:schemeClr val="tx2"/>
              </a:buClr>
              <a:buSzPts val="2000"/>
            </a:pPr>
            <a:r>
              <a:rPr lang="en-US" sz="1600" dirty="0">
                <a:solidFill>
                  <a:schemeClr val="tx2">
                    <a:lumMod val="90000"/>
                  </a:schemeClr>
                </a:solidFill>
                <a:latin typeface="+mj-lt"/>
              </a:rPr>
              <a:t>Model Evaluation</a:t>
            </a:r>
          </a:p>
          <a:p>
            <a:pPr marL="914400" indent="-469900">
              <a:lnSpc>
                <a:spcPct val="150000"/>
              </a:lnSpc>
              <a:buClr>
                <a:schemeClr val="tx2"/>
              </a:buClr>
              <a:buSzPts val="2000"/>
            </a:pPr>
            <a:r>
              <a:rPr lang="en-US" sz="1600" dirty="0">
                <a:solidFill>
                  <a:schemeClr val="tx2">
                    <a:lumMod val="90000"/>
                  </a:schemeClr>
                </a:solidFill>
                <a:latin typeface="+mj-lt"/>
              </a:rPr>
              <a:t>Model Deployment</a:t>
            </a:r>
          </a:p>
          <a:p>
            <a:pPr marL="101600" lvl="0" indent="0" algn="l" rtl="0">
              <a:lnSpc>
                <a:spcPct val="150000"/>
              </a:lnSpc>
              <a:spcBef>
                <a:spcPts val="0"/>
              </a:spcBef>
              <a:spcAft>
                <a:spcPts val="0"/>
              </a:spcAft>
              <a:buSzPts val="2000"/>
              <a:buNone/>
            </a:pPr>
            <a:r>
              <a:rPr lang="en" sz="2000" dirty="0">
                <a:solidFill>
                  <a:schemeClr val="tx2">
                    <a:lumMod val="90000"/>
                  </a:schemeClr>
                </a:solidFill>
              </a:rPr>
              <a:t>5.  Results </a:t>
            </a:r>
            <a:endParaRPr sz="2000" dirty="0">
              <a:solidFill>
                <a:schemeClr val="tx2">
                  <a:lumMod val="90000"/>
                </a:schemeClr>
              </a:solidFill>
            </a:endParaRPr>
          </a:p>
          <a:p>
            <a:pPr marL="101600" lvl="0" indent="0" algn="l" rtl="0">
              <a:lnSpc>
                <a:spcPct val="150000"/>
              </a:lnSpc>
              <a:spcBef>
                <a:spcPts val="0"/>
              </a:spcBef>
              <a:spcAft>
                <a:spcPts val="0"/>
              </a:spcAft>
              <a:buSzPts val="2000"/>
              <a:buNone/>
            </a:pPr>
            <a:r>
              <a:rPr lang="en" sz="2000" dirty="0">
                <a:solidFill>
                  <a:schemeClr val="tx2">
                    <a:lumMod val="90000"/>
                  </a:schemeClr>
                </a:solidFill>
              </a:rPr>
              <a:t>6.  Discussion &amp; Conclusions</a:t>
            </a:r>
            <a:endParaRPr sz="2000" dirty="0">
              <a:solidFill>
                <a:schemeClr val="tx2">
                  <a:lumMod val="90000"/>
                </a:schemeClr>
              </a:solidFill>
            </a:endParaRPr>
          </a:p>
        </p:txBody>
      </p:sp>
    </p:spTree>
    <p:extLst>
      <p:ext uri="{BB962C8B-B14F-4D97-AF65-F5344CB8AC3E}">
        <p14:creationId xmlns:p14="http://schemas.microsoft.com/office/powerpoint/2010/main" val="4119117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311700"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Discussion &amp; Conclusions</a:t>
            </a:r>
            <a:br>
              <a:rPr lang="en" sz="2200" dirty="0"/>
            </a:br>
            <a:br>
              <a:rPr lang="en" sz="2200" dirty="0"/>
            </a:br>
            <a:r>
              <a:rPr lang="en" sz="2200" dirty="0"/>
              <a:t>Contributions</a:t>
            </a:r>
            <a:endParaRPr sz="2200" dirty="0"/>
          </a:p>
        </p:txBody>
      </p:sp>
      <p:sp>
        <p:nvSpPr>
          <p:cNvPr id="130" name="Google Shape;130;p21"/>
          <p:cNvSpPr txBox="1">
            <a:spLocks noGrp="1"/>
          </p:cNvSpPr>
          <p:nvPr>
            <p:ph type="body" idx="1"/>
          </p:nvPr>
        </p:nvSpPr>
        <p:spPr>
          <a:xfrm>
            <a:off x="311699" y="1152475"/>
            <a:ext cx="8765393"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US" sz="1400" dirty="0"/>
              <a:t>The study showcases the effectiveness of different supervised machine learning models, namely ensemble techniques in accurately forecasting customer attrition. This contributes to the increasing amount of evidence that machine learning offers a strong analytical foundation for dealing with churn.</a:t>
            </a:r>
            <a:endParaRPr lang="en-US" sz="1350" dirty="0"/>
          </a:p>
          <a:p>
            <a:pPr marL="457200" lvl="0" indent="-342900" algn="l" rtl="0">
              <a:lnSpc>
                <a:spcPct val="150000"/>
              </a:lnSpc>
              <a:spcBef>
                <a:spcPts val="0"/>
              </a:spcBef>
              <a:spcAft>
                <a:spcPts val="0"/>
              </a:spcAft>
              <a:buSzPts val="1800"/>
              <a:buChar char="●"/>
            </a:pPr>
            <a:r>
              <a:rPr lang="en-US" sz="1400" dirty="0"/>
              <a:t>The research offers valuable insights into the primary aspects that contribute to churn, including the duration of customer retention, the types of contracts, the number of referrals, and the amount of invoicing. This contributes to our comprehension of consumer behavior and assists in the creation of focused retention efforts. </a:t>
            </a:r>
          </a:p>
          <a:p>
            <a:pPr marL="457200" lvl="0" indent="-342900" algn="l" rtl="0">
              <a:lnSpc>
                <a:spcPct val="150000"/>
              </a:lnSpc>
              <a:spcBef>
                <a:spcPts val="0"/>
              </a:spcBef>
              <a:spcAft>
                <a:spcPts val="0"/>
              </a:spcAft>
              <a:buSzPts val="1800"/>
              <a:buChar char="●"/>
            </a:pPr>
            <a:r>
              <a:rPr lang="en-US" sz="1400" dirty="0"/>
              <a:t>The study demonstrates the potential for real-time churn prediction by implementing the final </a:t>
            </a:r>
            <a:r>
              <a:rPr lang="en-US" sz="1400" dirty="0" err="1"/>
              <a:t>LightGBM</a:t>
            </a:r>
            <a:r>
              <a:rPr lang="en-US" sz="1400" dirty="0"/>
              <a:t> model in a production scenario on the Azure Cloud. This enables firms to promptly identify potential customers who are likely to stop using their services and take proactive actions to keep them.</a:t>
            </a:r>
          </a:p>
          <a:p>
            <a:pPr marL="457200" lvl="0" indent="-342900" algn="l" rtl="0">
              <a:lnSpc>
                <a:spcPct val="150000"/>
              </a:lnSpc>
              <a:spcBef>
                <a:spcPts val="0"/>
              </a:spcBef>
              <a:spcAft>
                <a:spcPts val="0"/>
              </a:spcAft>
              <a:buSzPts val="1800"/>
              <a:buChar char="●"/>
            </a:pPr>
            <a:endParaRPr lang="en-US" sz="1350" b="0" i="0" dirty="0">
              <a:solidFill>
                <a:srgbClr val="0F0F0F"/>
              </a:solidFill>
              <a:effectLst/>
              <a:latin typeface="Söhne"/>
            </a:endParaRPr>
          </a:p>
        </p:txBody>
      </p:sp>
    </p:spTree>
    <p:extLst>
      <p:ext uri="{BB962C8B-B14F-4D97-AF65-F5344CB8AC3E}">
        <p14:creationId xmlns:p14="http://schemas.microsoft.com/office/powerpoint/2010/main" val="2572771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311700"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Discussion &amp; Conclusions</a:t>
            </a:r>
            <a:br>
              <a:rPr lang="en" sz="2200" dirty="0"/>
            </a:br>
            <a:br>
              <a:rPr lang="en" sz="2200" dirty="0"/>
            </a:br>
            <a:r>
              <a:rPr lang="en" sz="2200" dirty="0"/>
              <a:t>Contributions </a:t>
            </a:r>
            <a:endParaRPr sz="2200" dirty="0"/>
          </a:p>
        </p:txBody>
      </p:sp>
      <p:sp>
        <p:nvSpPr>
          <p:cNvPr id="130" name="Google Shape;130;p21"/>
          <p:cNvSpPr txBox="1">
            <a:spLocks noGrp="1"/>
          </p:cNvSpPr>
          <p:nvPr>
            <p:ph type="body" idx="1"/>
          </p:nvPr>
        </p:nvSpPr>
        <p:spPr>
          <a:xfrm>
            <a:off x="311699" y="1152475"/>
            <a:ext cx="8765393"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US" sz="1400" dirty="0"/>
              <a:t>The research showcases the integration of complex prediction models with smart business methods, emphasizing the harmonious relationship between data science and business operations. This facilitates the implementation of better-informed decision-making and more effective churn management measures. </a:t>
            </a:r>
          </a:p>
          <a:p>
            <a:pPr marL="457200" lvl="0" indent="-342900" algn="l" rtl="0">
              <a:lnSpc>
                <a:spcPct val="150000"/>
              </a:lnSpc>
              <a:spcBef>
                <a:spcPts val="0"/>
              </a:spcBef>
              <a:spcAft>
                <a:spcPts val="0"/>
              </a:spcAft>
              <a:buSzPts val="1800"/>
              <a:buChar char="●"/>
            </a:pPr>
            <a:r>
              <a:rPr lang="en-US" sz="1400" dirty="0"/>
              <a:t>This study adds to the body of academic literature on churn prediction by showing that ensemble approaches work in a real-world telecoms dataset. This might function as a point of reference for future research on the topic.</a:t>
            </a:r>
            <a:endParaRPr lang="en-US" sz="1350" b="0" i="0" dirty="0">
              <a:solidFill>
                <a:srgbClr val="0F0F0F"/>
              </a:solidFill>
              <a:effectLst/>
              <a:latin typeface="Söhne"/>
            </a:endParaRPr>
          </a:p>
        </p:txBody>
      </p:sp>
    </p:spTree>
    <p:extLst>
      <p:ext uri="{BB962C8B-B14F-4D97-AF65-F5344CB8AC3E}">
        <p14:creationId xmlns:p14="http://schemas.microsoft.com/office/powerpoint/2010/main" val="28947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965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Introduction</a:t>
            </a:r>
            <a:endParaRPr dirty="0"/>
          </a:p>
        </p:txBody>
      </p:sp>
      <p:sp>
        <p:nvSpPr>
          <p:cNvPr id="67" name="Google Shape;67;p15"/>
          <p:cNvSpPr txBox="1">
            <a:spLocks noGrp="1"/>
          </p:cNvSpPr>
          <p:nvPr>
            <p:ph type="body" idx="1"/>
          </p:nvPr>
        </p:nvSpPr>
        <p:spPr>
          <a:xfrm>
            <a:off x="311700" y="897622"/>
            <a:ext cx="8520600" cy="3671253"/>
          </a:xfrm>
          <a:prstGeom prst="rect">
            <a:avLst/>
          </a:prstGeom>
        </p:spPr>
        <p:txBody>
          <a:bodyPr spcFirstLastPara="1" wrap="square" lIns="91425" tIns="91425" rIns="91425" bIns="91425" anchor="t" anchorCtr="0">
            <a:normAutofit/>
          </a:bodyPr>
          <a:lstStyle/>
          <a:p>
            <a:pPr>
              <a:spcBef>
                <a:spcPts val="1200"/>
              </a:spcBef>
            </a:pPr>
            <a:r>
              <a:rPr lang="en-US" dirty="0">
                <a:solidFill>
                  <a:schemeClr val="tx1"/>
                </a:solidFill>
              </a:rPr>
              <a:t>Telecommunication is a very </a:t>
            </a:r>
            <a:r>
              <a:rPr lang="en-US" dirty="0">
                <a:solidFill>
                  <a:schemeClr val="accent1"/>
                </a:solidFill>
              </a:rPr>
              <a:t>competitive business</a:t>
            </a:r>
            <a:r>
              <a:rPr lang="en-US" dirty="0">
                <a:solidFill>
                  <a:schemeClr val="tx1"/>
                </a:solidFill>
              </a:rPr>
              <a:t> sector. </a:t>
            </a:r>
          </a:p>
          <a:p>
            <a:pPr>
              <a:spcBef>
                <a:spcPts val="1200"/>
              </a:spcBef>
            </a:pPr>
            <a:r>
              <a:rPr lang="en-US" dirty="0">
                <a:solidFill>
                  <a:schemeClr val="tx1"/>
                </a:solidFill>
              </a:rPr>
              <a:t>Availability of enormous amounts of </a:t>
            </a:r>
            <a:r>
              <a:rPr lang="en-US" dirty="0">
                <a:solidFill>
                  <a:schemeClr val="accent1"/>
                </a:solidFill>
              </a:rPr>
              <a:t>customer data</a:t>
            </a:r>
            <a:r>
              <a:rPr lang="en-US" dirty="0">
                <a:solidFill>
                  <a:schemeClr val="tx1"/>
                </a:solidFill>
              </a:rPr>
              <a:t> through large-scale databases and digital platforms.</a:t>
            </a:r>
          </a:p>
          <a:p>
            <a:pPr>
              <a:spcBef>
                <a:spcPts val="1200"/>
              </a:spcBef>
            </a:pPr>
            <a:r>
              <a:rPr lang="en-US" dirty="0">
                <a:solidFill>
                  <a:schemeClr val="tx1"/>
                </a:solidFill>
              </a:rPr>
              <a:t>Rapid development of many </a:t>
            </a:r>
            <a:r>
              <a:rPr lang="en-US" dirty="0">
                <a:solidFill>
                  <a:schemeClr val="accent1"/>
                </a:solidFill>
              </a:rPr>
              <a:t>machine learning </a:t>
            </a:r>
            <a:r>
              <a:rPr lang="en-US" dirty="0">
                <a:solidFill>
                  <a:schemeClr val="tx1"/>
                </a:solidFill>
              </a:rPr>
              <a:t>algorithms. </a:t>
            </a:r>
          </a:p>
          <a:p>
            <a:pPr>
              <a:spcBef>
                <a:spcPts val="1200"/>
              </a:spcBef>
              <a:buFont typeface="Wingdings" panose="05000000000000000000" pitchFamily="2" charset="2"/>
              <a:buChar char="Ø"/>
            </a:pPr>
            <a:r>
              <a:rPr lang="en-US" dirty="0">
                <a:solidFill>
                  <a:schemeClr val="tx1"/>
                </a:solidFill>
              </a:rPr>
              <a:t>Many corporations have applied machine learning to predict customer churn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Introduction</a:t>
            </a:r>
            <a:endParaRPr dirty="0"/>
          </a:p>
        </p:txBody>
      </p:sp>
      <p:sp>
        <p:nvSpPr>
          <p:cNvPr id="67" name="Google Shape;67;p15"/>
          <p:cNvSpPr txBox="1">
            <a:spLocks noGrp="1"/>
          </p:cNvSpPr>
          <p:nvPr>
            <p:ph type="body" idx="1"/>
          </p:nvPr>
        </p:nvSpPr>
        <p:spPr>
          <a:xfrm>
            <a:off x="311700" y="897622"/>
            <a:ext cx="8520600" cy="3671253"/>
          </a:xfrm>
          <a:prstGeom prst="rect">
            <a:avLst/>
          </a:prstGeom>
        </p:spPr>
        <p:txBody>
          <a:bodyPr spcFirstLastPara="1" wrap="square" lIns="91425" tIns="91425" rIns="91425" bIns="91425" anchor="t" anchorCtr="0">
            <a:normAutofit/>
          </a:bodyPr>
          <a:lstStyle/>
          <a:p>
            <a:pPr marL="114300" indent="0">
              <a:spcBef>
                <a:spcPts val="1200"/>
              </a:spcBef>
              <a:buNone/>
            </a:pPr>
            <a:r>
              <a:rPr lang="en" b="1" dirty="0">
                <a:solidFill>
                  <a:schemeClr val="tx1"/>
                </a:solidFill>
              </a:rPr>
              <a:t>Project Objectives:</a:t>
            </a:r>
            <a:endParaRPr lang="en-US" b="1" dirty="0">
              <a:solidFill>
                <a:schemeClr val="tx1"/>
              </a:solidFill>
            </a:endParaRPr>
          </a:p>
          <a:p>
            <a:pPr>
              <a:spcBef>
                <a:spcPts val="1200"/>
              </a:spcBef>
            </a:pPr>
            <a:r>
              <a:rPr lang="en-US" dirty="0">
                <a:solidFill>
                  <a:schemeClr val="tx1"/>
                </a:solidFill>
              </a:rPr>
              <a:t>This research aims to determine the main factors that lead to customer churn by analyzing customer data and identifying trends. </a:t>
            </a:r>
          </a:p>
          <a:p>
            <a:pPr>
              <a:spcBef>
                <a:spcPts val="1200"/>
              </a:spcBef>
            </a:pPr>
            <a:r>
              <a:rPr lang="en-US" dirty="0">
                <a:solidFill>
                  <a:schemeClr val="tx1"/>
                </a:solidFill>
              </a:rPr>
              <a:t>The research will propose strategies to boost client retention.</a:t>
            </a:r>
          </a:p>
          <a:p>
            <a:pPr>
              <a:spcBef>
                <a:spcPts val="1200"/>
              </a:spcBef>
            </a:pPr>
            <a:r>
              <a:rPr lang="en-US" dirty="0">
                <a:solidFill>
                  <a:schemeClr val="tx1"/>
                </a:solidFill>
              </a:rPr>
              <a:t>Create reliable machine learning models for predicting customer churn, which is a strong tool for proactive churn control. </a:t>
            </a:r>
          </a:p>
        </p:txBody>
      </p:sp>
    </p:spTree>
    <p:extLst>
      <p:ext uri="{BB962C8B-B14F-4D97-AF65-F5344CB8AC3E}">
        <p14:creationId xmlns:p14="http://schemas.microsoft.com/office/powerpoint/2010/main" val="29571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Introduction</a:t>
            </a:r>
            <a:endParaRPr dirty="0"/>
          </a:p>
        </p:txBody>
      </p:sp>
      <p:pic>
        <p:nvPicPr>
          <p:cNvPr id="5" name="Picture 4" descr="A diagram of a diagram&#10;&#10;Description automatically generated">
            <a:extLst>
              <a:ext uri="{FF2B5EF4-FFF2-40B4-BE49-F238E27FC236}">
                <a16:creationId xmlns:a16="http://schemas.microsoft.com/office/drawing/2014/main" id="{68848BFC-E20A-DE5B-8C63-43703D77BB6B}"/>
              </a:ext>
            </a:extLst>
          </p:cNvPr>
          <p:cNvPicPr>
            <a:picLocks noChangeAspect="1"/>
          </p:cNvPicPr>
          <p:nvPr/>
        </p:nvPicPr>
        <p:blipFill>
          <a:blip r:embed="rId3"/>
          <a:stretch>
            <a:fillRect/>
          </a:stretch>
        </p:blipFill>
        <p:spPr>
          <a:xfrm>
            <a:off x="4166839" y="991585"/>
            <a:ext cx="4720684" cy="3009436"/>
          </a:xfrm>
          <a:prstGeom prst="rect">
            <a:avLst/>
          </a:prstGeom>
        </p:spPr>
      </p:pic>
      <p:sp>
        <p:nvSpPr>
          <p:cNvPr id="6" name="Google Shape;67;p15">
            <a:extLst>
              <a:ext uri="{FF2B5EF4-FFF2-40B4-BE49-F238E27FC236}">
                <a16:creationId xmlns:a16="http://schemas.microsoft.com/office/drawing/2014/main" id="{5EE8F560-82D4-2A3A-FE4E-E7821DCFD54E}"/>
              </a:ext>
            </a:extLst>
          </p:cNvPr>
          <p:cNvSpPr txBox="1">
            <a:spLocks noGrp="1"/>
          </p:cNvSpPr>
          <p:nvPr>
            <p:ph type="body" idx="1"/>
          </p:nvPr>
        </p:nvSpPr>
        <p:spPr>
          <a:xfrm>
            <a:off x="311700" y="897622"/>
            <a:ext cx="3442544" cy="3671253"/>
          </a:xfrm>
          <a:prstGeom prst="rect">
            <a:avLst/>
          </a:prstGeom>
        </p:spPr>
        <p:txBody>
          <a:bodyPr spcFirstLastPara="1" wrap="square" lIns="91425" tIns="91425" rIns="91425" bIns="91425" anchor="t" anchorCtr="0">
            <a:normAutofit/>
          </a:bodyPr>
          <a:lstStyle/>
          <a:p>
            <a:pPr>
              <a:spcBef>
                <a:spcPts val="1200"/>
              </a:spcBef>
            </a:pPr>
            <a:r>
              <a:rPr lang="en-US" dirty="0">
                <a:solidFill>
                  <a:schemeClr val="tx1"/>
                </a:solidFill>
              </a:rPr>
              <a:t>To address these research goals, I will implement a thorough full life-cycle of data science approach to understand customer churn and create successful retention tactics.</a:t>
            </a:r>
          </a:p>
        </p:txBody>
      </p:sp>
    </p:spTree>
    <p:extLst>
      <p:ext uri="{BB962C8B-B14F-4D97-AF65-F5344CB8AC3E}">
        <p14:creationId xmlns:p14="http://schemas.microsoft.com/office/powerpoint/2010/main" val="804545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Presentation Outline</a:t>
            </a:r>
            <a:endParaRPr/>
          </a:p>
        </p:txBody>
      </p:sp>
      <p:sp>
        <p:nvSpPr>
          <p:cNvPr id="61" name="Google Shape;61;p14"/>
          <p:cNvSpPr txBox="1">
            <a:spLocks noGrp="1"/>
          </p:cNvSpPr>
          <p:nvPr>
            <p:ph type="body" idx="1"/>
          </p:nvPr>
        </p:nvSpPr>
        <p:spPr>
          <a:xfrm>
            <a:off x="2009800" y="719004"/>
            <a:ext cx="6822600" cy="4002296"/>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chemeClr val="bg1">
                  <a:lumMod val="75000"/>
                </a:schemeClr>
              </a:buClr>
              <a:buSzPts val="2000"/>
              <a:buAutoNum type="arabicPeriod"/>
            </a:pPr>
            <a:r>
              <a:rPr lang="en-CA" sz="2000" dirty="0">
                <a:solidFill>
                  <a:schemeClr val="bg1">
                    <a:lumMod val="75000"/>
                  </a:schemeClr>
                </a:solidFill>
              </a:rPr>
              <a:t>Introduction</a:t>
            </a:r>
            <a:endParaRPr sz="2000" dirty="0">
              <a:solidFill>
                <a:schemeClr val="bg1">
                  <a:lumMod val="75000"/>
                </a:schemeClr>
              </a:solidFill>
            </a:endParaRPr>
          </a:p>
          <a:p>
            <a:pPr marL="457200" lvl="0" indent="-355600" algn="l" rtl="0">
              <a:lnSpc>
                <a:spcPct val="150000"/>
              </a:lnSpc>
              <a:spcBef>
                <a:spcPts val="0"/>
              </a:spcBef>
              <a:spcAft>
                <a:spcPts val="0"/>
              </a:spcAft>
              <a:buClr>
                <a:schemeClr val="tx1"/>
              </a:buClr>
              <a:buSzPts val="2000"/>
              <a:buAutoNum type="arabicPeriod"/>
            </a:pPr>
            <a:r>
              <a:rPr lang="en-CA" sz="2000" dirty="0">
                <a:solidFill>
                  <a:schemeClr val="tx1"/>
                </a:solidFill>
              </a:rPr>
              <a:t>Background</a:t>
            </a:r>
            <a:endParaRPr sz="2000" dirty="0">
              <a:solidFill>
                <a:schemeClr val="tx1"/>
              </a:solidFill>
            </a:endParaRPr>
          </a:p>
          <a:p>
            <a:pPr marL="457200" lvl="0" indent="-355600" algn="l" rtl="0">
              <a:lnSpc>
                <a:spcPct val="150000"/>
              </a:lnSpc>
              <a:spcBef>
                <a:spcPts val="0"/>
              </a:spcBef>
              <a:spcAft>
                <a:spcPts val="0"/>
              </a:spcAft>
              <a:buClr>
                <a:schemeClr val="bg1">
                  <a:lumMod val="75000"/>
                </a:schemeClr>
              </a:buClr>
              <a:buSzPts val="2000"/>
              <a:buAutoNum type="arabicPeriod"/>
            </a:pPr>
            <a:r>
              <a:rPr lang="en" sz="2000" dirty="0">
                <a:solidFill>
                  <a:schemeClr val="bg1">
                    <a:lumMod val="75000"/>
                  </a:schemeClr>
                </a:solidFill>
              </a:rPr>
              <a:t>Methodologies</a:t>
            </a:r>
          </a:p>
          <a:p>
            <a:pPr marL="914400" lvl="0" indent="-469900" algn="l" rtl="0">
              <a:lnSpc>
                <a:spcPct val="150000"/>
              </a:lnSpc>
              <a:spcBef>
                <a:spcPts val="0"/>
              </a:spcBef>
              <a:spcAft>
                <a:spcPts val="0"/>
              </a:spcAft>
              <a:buClr>
                <a:schemeClr val="tx2"/>
              </a:buClr>
              <a:buSzPts val="2000"/>
              <a:buChar char="●"/>
            </a:pPr>
            <a:r>
              <a:rPr lang="en-CA" sz="1600" dirty="0">
                <a:solidFill>
                  <a:schemeClr val="bg1">
                    <a:lumMod val="75000"/>
                  </a:schemeClr>
                </a:solidFill>
                <a:latin typeface="+mj-lt"/>
              </a:rPr>
              <a:t>Exploratory Data Analysis</a:t>
            </a:r>
          </a:p>
          <a:p>
            <a:pPr marL="914400" indent="-469900">
              <a:lnSpc>
                <a:spcPct val="150000"/>
              </a:lnSpc>
              <a:buClr>
                <a:schemeClr val="tx2"/>
              </a:buClr>
              <a:buSzPts val="2000"/>
            </a:pPr>
            <a:r>
              <a:rPr lang="en-CA" sz="1600" dirty="0">
                <a:solidFill>
                  <a:schemeClr val="bg1">
                    <a:lumMod val="75000"/>
                  </a:schemeClr>
                </a:solidFill>
                <a:latin typeface="+mj-lt"/>
              </a:rPr>
              <a:t>Data Preparation</a:t>
            </a:r>
            <a:endParaRPr lang="en-US" sz="1600" dirty="0">
              <a:solidFill>
                <a:schemeClr val="bg1">
                  <a:lumMod val="75000"/>
                </a:schemeClr>
              </a:solidFill>
              <a:latin typeface="+mj-lt"/>
            </a:endParaRPr>
          </a:p>
          <a:p>
            <a:pPr marL="914400" indent="-469900">
              <a:lnSpc>
                <a:spcPct val="150000"/>
              </a:lnSpc>
              <a:buClr>
                <a:schemeClr val="tx2"/>
              </a:buClr>
              <a:buSzPts val="2000"/>
            </a:pPr>
            <a:r>
              <a:rPr lang="en-US" sz="1600" dirty="0">
                <a:solidFill>
                  <a:schemeClr val="bg1">
                    <a:lumMod val="75000"/>
                  </a:schemeClr>
                </a:solidFill>
                <a:latin typeface="+mj-lt"/>
              </a:rPr>
              <a:t>Model Building </a:t>
            </a:r>
          </a:p>
          <a:p>
            <a:pPr marL="914400" indent="-469900">
              <a:lnSpc>
                <a:spcPct val="150000"/>
              </a:lnSpc>
              <a:buClr>
                <a:schemeClr val="tx2"/>
              </a:buClr>
              <a:buSzPts val="2000"/>
            </a:pPr>
            <a:r>
              <a:rPr lang="en-US" sz="1600" dirty="0">
                <a:solidFill>
                  <a:schemeClr val="bg1">
                    <a:lumMod val="75000"/>
                  </a:schemeClr>
                </a:solidFill>
                <a:latin typeface="+mj-lt"/>
              </a:rPr>
              <a:t>Model Evaluation</a:t>
            </a:r>
          </a:p>
          <a:p>
            <a:pPr marL="914400" indent="-469900">
              <a:lnSpc>
                <a:spcPct val="150000"/>
              </a:lnSpc>
              <a:buClr>
                <a:schemeClr val="tx2"/>
              </a:buClr>
              <a:buSzPts val="2000"/>
            </a:pPr>
            <a:r>
              <a:rPr lang="en-US" sz="1600" dirty="0">
                <a:solidFill>
                  <a:schemeClr val="bg1">
                    <a:lumMod val="75000"/>
                  </a:schemeClr>
                </a:solidFill>
                <a:latin typeface="+mj-lt"/>
              </a:rPr>
              <a:t>Model Deployment</a:t>
            </a:r>
          </a:p>
          <a:p>
            <a:pPr marL="101600" lvl="0" indent="0" algn="l" rtl="0">
              <a:lnSpc>
                <a:spcPct val="150000"/>
              </a:lnSpc>
              <a:spcBef>
                <a:spcPts val="0"/>
              </a:spcBef>
              <a:spcAft>
                <a:spcPts val="0"/>
              </a:spcAft>
              <a:buSzPts val="2000"/>
              <a:buNone/>
            </a:pPr>
            <a:r>
              <a:rPr lang="en" sz="2000" dirty="0">
                <a:solidFill>
                  <a:schemeClr val="bg1">
                    <a:lumMod val="75000"/>
                  </a:schemeClr>
                </a:solidFill>
              </a:rPr>
              <a:t>5.  Results </a:t>
            </a:r>
            <a:endParaRPr sz="2000" dirty="0">
              <a:solidFill>
                <a:schemeClr val="bg1">
                  <a:lumMod val="75000"/>
                </a:schemeClr>
              </a:solidFill>
            </a:endParaRPr>
          </a:p>
          <a:p>
            <a:pPr marL="101600" lvl="0" indent="0" algn="l" rtl="0">
              <a:lnSpc>
                <a:spcPct val="150000"/>
              </a:lnSpc>
              <a:spcBef>
                <a:spcPts val="0"/>
              </a:spcBef>
              <a:spcAft>
                <a:spcPts val="0"/>
              </a:spcAft>
              <a:buSzPts val="2000"/>
              <a:buNone/>
            </a:pPr>
            <a:r>
              <a:rPr lang="en" sz="2000" dirty="0">
                <a:solidFill>
                  <a:schemeClr val="bg1">
                    <a:lumMod val="75000"/>
                  </a:schemeClr>
                </a:solidFill>
              </a:rPr>
              <a:t>6.  Discussion &amp; Conclusions</a:t>
            </a:r>
            <a:endParaRPr sz="2000" dirty="0">
              <a:solidFill>
                <a:schemeClr val="bg1">
                  <a:lumMod val="75000"/>
                </a:schemeClr>
              </a:solidFill>
            </a:endParaRPr>
          </a:p>
        </p:txBody>
      </p:sp>
    </p:spTree>
    <p:extLst>
      <p:ext uri="{BB962C8B-B14F-4D97-AF65-F5344CB8AC3E}">
        <p14:creationId xmlns:p14="http://schemas.microsoft.com/office/powerpoint/2010/main" val="2579985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8D02F-8917-4AB2-22AB-1E34AF871C1E}"/>
              </a:ext>
            </a:extLst>
          </p:cNvPr>
          <p:cNvSpPr>
            <a:spLocks noGrp="1"/>
          </p:cNvSpPr>
          <p:nvPr>
            <p:ph type="title"/>
          </p:nvPr>
        </p:nvSpPr>
        <p:spPr/>
        <p:txBody>
          <a:bodyPr>
            <a:normAutofit fontScale="90000"/>
          </a:bodyPr>
          <a:lstStyle/>
          <a:p>
            <a:r>
              <a:rPr lang="en-CA" dirty="0"/>
              <a:t>Background</a:t>
            </a:r>
          </a:p>
        </p:txBody>
      </p:sp>
      <p:sp>
        <p:nvSpPr>
          <p:cNvPr id="3" name="Text Placeholder 2">
            <a:extLst>
              <a:ext uri="{FF2B5EF4-FFF2-40B4-BE49-F238E27FC236}">
                <a16:creationId xmlns:a16="http://schemas.microsoft.com/office/drawing/2014/main" id="{59037901-FA44-F1BE-02E2-91D90D53D86E}"/>
              </a:ext>
            </a:extLst>
          </p:cNvPr>
          <p:cNvSpPr>
            <a:spLocks noGrp="1"/>
          </p:cNvSpPr>
          <p:nvPr>
            <p:ph type="body" idx="1"/>
          </p:nvPr>
        </p:nvSpPr>
        <p:spPr/>
        <p:txBody>
          <a:bodyPr>
            <a:noAutofit/>
          </a:bodyPr>
          <a:lstStyle/>
          <a:p>
            <a:r>
              <a:rPr lang="en-US" sz="1700" dirty="0"/>
              <a:t>Qureshi et al. (2013) used logistic regression, decision trees, and artificial neural networks to predict potential churners for the Customer DNA website dataset. He found that the decision trees were the best classifiers for identifying potential churners on this dataset.</a:t>
            </a:r>
          </a:p>
          <a:p>
            <a:endParaRPr lang="en-US" sz="1700" dirty="0"/>
          </a:p>
          <a:p>
            <a:r>
              <a:rPr lang="en-US" sz="1700" dirty="0"/>
              <a:t>Sisodia et al. (2017) used five machine learning algorithms—linear SVM, decision tree, random forest, k-nearest neighbor, and naive Bayes classifier—to build a model for predicting the churn rate for an HR analytics dataset. The authors evaluated the correlation between attributes, generated a histogram to contrast left employees with various factors, and proposed strategies to optimize employee attrition in organizations.</a:t>
            </a:r>
            <a:endParaRPr lang="en-CA" sz="1700" dirty="0"/>
          </a:p>
        </p:txBody>
      </p:sp>
    </p:spTree>
    <p:extLst>
      <p:ext uri="{BB962C8B-B14F-4D97-AF65-F5344CB8AC3E}">
        <p14:creationId xmlns:p14="http://schemas.microsoft.com/office/powerpoint/2010/main" val="1759162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8D02F-8917-4AB2-22AB-1E34AF871C1E}"/>
              </a:ext>
            </a:extLst>
          </p:cNvPr>
          <p:cNvSpPr>
            <a:spLocks noGrp="1"/>
          </p:cNvSpPr>
          <p:nvPr>
            <p:ph type="title"/>
          </p:nvPr>
        </p:nvSpPr>
        <p:spPr/>
        <p:txBody>
          <a:bodyPr>
            <a:normAutofit fontScale="90000"/>
          </a:bodyPr>
          <a:lstStyle/>
          <a:p>
            <a:r>
              <a:rPr lang="en-CA" dirty="0"/>
              <a:t>Background (cont.)</a:t>
            </a:r>
          </a:p>
        </p:txBody>
      </p:sp>
      <p:sp>
        <p:nvSpPr>
          <p:cNvPr id="3" name="Text Placeholder 2">
            <a:extLst>
              <a:ext uri="{FF2B5EF4-FFF2-40B4-BE49-F238E27FC236}">
                <a16:creationId xmlns:a16="http://schemas.microsoft.com/office/drawing/2014/main" id="{59037901-FA44-F1BE-02E2-91D90D53D86E}"/>
              </a:ext>
            </a:extLst>
          </p:cNvPr>
          <p:cNvSpPr>
            <a:spLocks noGrp="1"/>
          </p:cNvSpPr>
          <p:nvPr>
            <p:ph type="body" idx="1"/>
          </p:nvPr>
        </p:nvSpPr>
        <p:spPr/>
        <p:txBody>
          <a:bodyPr>
            <a:normAutofit fontScale="92500" lnSpcReduction="10000"/>
          </a:bodyPr>
          <a:lstStyle/>
          <a:p>
            <a:r>
              <a:rPr lang="en-US" dirty="0"/>
              <a:t>Ahmad et al. (2019) developed a churn prediction model using a dataset from </a:t>
            </a:r>
            <a:r>
              <a:rPr lang="en-US" dirty="0" err="1"/>
              <a:t>SyriaTel</a:t>
            </a:r>
            <a:r>
              <a:rPr lang="en-US" dirty="0"/>
              <a:t> telecom company, which includes customer information over nine months. The authors experimented with several ML algorithms, and they found that the </a:t>
            </a:r>
            <a:r>
              <a:rPr lang="en-US" dirty="0" err="1"/>
              <a:t>XGBoost</a:t>
            </a:r>
            <a:r>
              <a:rPr lang="en-US" dirty="0"/>
              <a:t> algorithm had the best results with an AUC score of 93.3%.</a:t>
            </a:r>
          </a:p>
          <a:p>
            <a:endParaRPr lang="en-US" dirty="0"/>
          </a:p>
          <a:p>
            <a:r>
              <a:rPr lang="en-US" dirty="0"/>
              <a:t>Lalwani et al. (2022) applied various predictive models such as logistic regression, naive bayes, support vector machine, random forest, decision trees, boosting, and ensemble techniques. The paper also discusses the use of K-fold cross-validation for hyperparameter tuning and preventing overfitting. The results show that </a:t>
            </a:r>
            <a:r>
              <a:rPr lang="en-US" dirty="0" err="1"/>
              <a:t>Adaboost</a:t>
            </a:r>
            <a:r>
              <a:rPr lang="en-US" dirty="0"/>
              <a:t> and </a:t>
            </a:r>
            <a:r>
              <a:rPr lang="en-US" dirty="0" err="1"/>
              <a:t>XGBoost</a:t>
            </a:r>
            <a:r>
              <a:rPr lang="en-US" dirty="0"/>
              <a:t> classifiers achieve the highest accuracy of 81.71% and 80.8%, respectively.</a:t>
            </a:r>
            <a:endParaRPr lang="en-CA" dirty="0"/>
          </a:p>
        </p:txBody>
      </p:sp>
    </p:spTree>
    <p:extLst>
      <p:ext uri="{BB962C8B-B14F-4D97-AF65-F5344CB8AC3E}">
        <p14:creationId xmlns:p14="http://schemas.microsoft.com/office/powerpoint/2010/main" val="402329314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5153</TotalTime>
  <Words>1619</Words>
  <Application>Microsoft Office PowerPoint</Application>
  <PresentationFormat>On-screen Show (16:9)</PresentationFormat>
  <Paragraphs>182</Paragraphs>
  <Slides>32</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Consolas</vt:lpstr>
      <vt:lpstr>Söhne</vt:lpstr>
      <vt:lpstr>Wingdings</vt:lpstr>
      <vt:lpstr>Simple Light</vt:lpstr>
      <vt:lpstr>Assessing and Implementing Supervised Machine Learning for Effective Customer Churn Prediction </vt:lpstr>
      <vt:lpstr>Presentation Outline</vt:lpstr>
      <vt:lpstr>Presentation Outline</vt:lpstr>
      <vt:lpstr>Introduction</vt:lpstr>
      <vt:lpstr>Introduction</vt:lpstr>
      <vt:lpstr>Introduction</vt:lpstr>
      <vt:lpstr>Presentation Outline</vt:lpstr>
      <vt:lpstr>Background</vt:lpstr>
      <vt:lpstr>Background (cont.)</vt:lpstr>
      <vt:lpstr>Background (cont.)</vt:lpstr>
      <vt:lpstr>Presentation Outline</vt:lpstr>
      <vt:lpstr>Exploratory Data Analysis</vt:lpstr>
      <vt:lpstr>Exploratory Data Analysis</vt:lpstr>
      <vt:lpstr>Exploratory Data Analysis</vt:lpstr>
      <vt:lpstr>Data Preparation</vt:lpstr>
      <vt:lpstr>Data Preparation</vt:lpstr>
      <vt:lpstr>Model Building</vt:lpstr>
      <vt:lpstr>Model Evaluation</vt:lpstr>
      <vt:lpstr>Model Evaluation</vt:lpstr>
      <vt:lpstr>Model Deployment</vt:lpstr>
      <vt:lpstr>Presentation Outline</vt:lpstr>
      <vt:lpstr>Results</vt:lpstr>
      <vt:lpstr>Results</vt:lpstr>
      <vt:lpstr>Results</vt:lpstr>
      <vt:lpstr>Results</vt:lpstr>
      <vt:lpstr>Results</vt:lpstr>
      <vt:lpstr>Presentation Outline</vt:lpstr>
      <vt:lpstr>Discussion &amp; Conclusions  Implications for Corporation: </vt:lpstr>
      <vt:lpstr>Discussion &amp; Conclusions  Implications for Corporation: </vt:lpstr>
      <vt:lpstr>Discussion &amp; Conclusions  Contributions</vt:lpstr>
      <vt:lpstr>Discussion &amp; Conclusions  Contributions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Pima Indians Diabetes Analysis Using Inferential Statistical Methods</dc:title>
  <dc:creator>Khanh Tran</dc:creator>
  <cp:lastModifiedBy>Khanh Tran</cp:lastModifiedBy>
  <cp:revision>30</cp:revision>
  <dcterms:modified xsi:type="dcterms:W3CDTF">2024-03-21T20:58:41Z</dcterms:modified>
</cp:coreProperties>
</file>