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
  </p:notesMasterIdLst>
  <p:sldIdLst>
    <p:sldId id="256" r:id="rId2"/>
    <p:sldId id="257" r:id="rId3"/>
    <p:sldId id="370" r:id="rId4"/>
    <p:sldId id="371" r:id="rId5"/>
    <p:sldId id="372" r:id="rId6"/>
    <p:sldId id="382" r:id="rId7"/>
    <p:sldId id="362" r:id="rId8"/>
    <p:sldId id="3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8" autoAdjust="0"/>
    <p:restoredTop sz="94694"/>
  </p:normalViewPr>
  <p:slideViewPr>
    <p:cSldViewPr snapToGrid="0">
      <p:cViewPr varScale="1">
        <p:scale>
          <a:sx n="121" d="100"/>
          <a:sy n="121"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7FB0B-5F25-4E4B-BA98-C3C9C8423313}"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7AB78-57BF-4835-A4E5-B94F4D9FF983}" type="slidenum">
              <a:rPr lang="en-US" smtClean="0"/>
              <a:t>‹#›</a:t>
            </a:fld>
            <a:endParaRPr lang="en-US"/>
          </a:p>
        </p:txBody>
      </p:sp>
    </p:spTree>
    <p:extLst>
      <p:ext uri="{BB962C8B-B14F-4D97-AF65-F5344CB8AC3E}">
        <p14:creationId xmlns:p14="http://schemas.microsoft.com/office/powerpoint/2010/main" val="278278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surveys have been published that explore how adversarial attacks affect</a:t>
            </a:r>
          </a:p>
          <a:p>
            <a:r>
              <a:rPr lang="en-US" dirty="0"/>
              <a:t>the performance of ML-based systems in diverse domains, including, but not limited to,</a:t>
            </a:r>
          </a:p>
          <a:p>
            <a:r>
              <a:rPr lang="en-US" dirty="0"/>
              <a:t>computer vision , natural language processing  and speech recognition.</a:t>
            </a:r>
          </a:p>
          <a:p>
            <a:r>
              <a:rPr lang="en-US" dirty="0"/>
              <a:t>The majority of existing surveys are related to adversarial attacks against ML in the domain of computer vision and traditional network security .However, these attacks have received less attention in the field of IoT network</a:t>
            </a:r>
          </a:p>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3</a:t>
            </a:fld>
            <a:endParaRPr lang="en-US"/>
          </a:p>
        </p:txBody>
      </p:sp>
    </p:spTree>
    <p:extLst>
      <p:ext uri="{BB962C8B-B14F-4D97-AF65-F5344CB8AC3E}">
        <p14:creationId xmlns:p14="http://schemas.microsoft.com/office/powerpoint/2010/main" val="52386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F487AB78-57BF-4835-A4E5-B94F4D9FF983}" type="slidenum">
              <a:rPr lang="en-US" smtClean="0"/>
              <a:t>4</a:t>
            </a:fld>
            <a:endParaRPr lang="en-US"/>
          </a:p>
        </p:txBody>
      </p:sp>
    </p:spTree>
    <p:extLst>
      <p:ext uri="{BB962C8B-B14F-4D97-AF65-F5344CB8AC3E}">
        <p14:creationId xmlns:p14="http://schemas.microsoft.com/office/powerpoint/2010/main" val="26174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E7DE2-2C58-4C24-8196-0522E0F8C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E0322E-D1BD-45CA-95F3-6184FD561B81}" type="slidenum">
              <a:rPr lang="en-AU" altLang="en-US"/>
              <a:pPr>
                <a:spcBef>
                  <a:spcPct val="0"/>
                </a:spcBef>
              </a:pPr>
              <a:t>7</a:t>
            </a:fld>
            <a:endParaRPr lang="en-AU" altLang="en-US"/>
          </a:p>
        </p:txBody>
      </p:sp>
      <p:sp>
        <p:nvSpPr>
          <p:cNvPr id="65539" name="Rectangle 4">
            <a:extLst>
              <a:ext uri="{FF2B5EF4-FFF2-40B4-BE49-F238E27FC236}">
                <a16:creationId xmlns:a16="http://schemas.microsoft.com/office/drawing/2014/main" id="{A8D60F34-5362-4099-86DA-A7F9A842BC68}"/>
              </a:ext>
            </a:extLst>
          </p:cNvPr>
          <p:cNvSpPr>
            <a:spLocks noGrp="1" noRot="1" noChangeAspect="1" noChangeArrowheads="1" noTextEdit="1"/>
          </p:cNvSpPr>
          <p:nvPr>
            <p:ph type="sldImg"/>
          </p:nvPr>
        </p:nvSpPr>
        <p:spPr>
          <a:ln/>
        </p:spPr>
      </p:sp>
      <p:sp>
        <p:nvSpPr>
          <p:cNvPr id="65540" name="Rectangle 5">
            <a:extLst>
              <a:ext uri="{FF2B5EF4-FFF2-40B4-BE49-F238E27FC236}">
                <a16:creationId xmlns:a16="http://schemas.microsoft.com/office/drawing/2014/main" id="{1C23A6C9-D3BB-4E83-83D3-74748E942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Chapter 7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6AE7DE2-2C58-4C24-8196-0522E0F8C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E0322E-D1BD-45CA-95F3-6184FD561B81}" type="slidenum">
              <a:rPr lang="en-AU" altLang="en-US"/>
              <a:pPr>
                <a:spcBef>
                  <a:spcPct val="0"/>
                </a:spcBef>
              </a:pPr>
              <a:t>8</a:t>
            </a:fld>
            <a:endParaRPr lang="en-AU" altLang="en-US"/>
          </a:p>
        </p:txBody>
      </p:sp>
      <p:sp>
        <p:nvSpPr>
          <p:cNvPr id="65539" name="Rectangle 4">
            <a:extLst>
              <a:ext uri="{FF2B5EF4-FFF2-40B4-BE49-F238E27FC236}">
                <a16:creationId xmlns:a16="http://schemas.microsoft.com/office/drawing/2014/main" id="{A8D60F34-5362-4099-86DA-A7F9A842BC68}"/>
              </a:ext>
            </a:extLst>
          </p:cNvPr>
          <p:cNvSpPr>
            <a:spLocks noGrp="1" noRot="1" noChangeAspect="1" noChangeArrowheads="1" noTextEdit="1"/>
          </p:cNvSpPr>
          <p:nvPr>
            <p:ph type="sldImg"/>
          </p:nvPr>
        </p:nvSpPr>
        <p:spPr>
          <a:ln/>
        </p:spPr>
      </p:sp>
      <p:sp>
        <p:nvSpPr>
          <p:cNvPr id="65540" name="Rectangle 5">
            <a:extLst>
              <a:ext uri="{FF2B5EF4-FFF2-40B4-BE49-F238E27FC236}">
                <a16:creationId xmlns:a16="http://schemas.microsoft.com/office/drawing/2014/main" id="{1C23A6C9-D3BB-4E83-83D3-74748E942D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 New Roman" panose="02020603050405020304" pitchFamily="18" charset="0"/>
              </a:rPr>
              <a:t>Chapter 7 summary.</a:t>
            </a:r>
          </a:p>
        </p:txBody>
      </p:sp>
    </p:spTree>
    <p:extLst>
      <p:ext uri="{BB962C8B-B14F-4D97-AF65-F5344CB8AC3E}">
        <p14:creationId xmlns:p14="http://schemas.microsoft.com/office/powerpoint/2010/main" val="892859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0E46-68B9-47EF-A055-7A6F5E425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20C86-AF96-4551-B775-09834A457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73082B81-4B33-4597-844D-30BE06BE07D4}"/>
              </a:ext>
            </a:extLst>
          </p:cNvPr>
          <p:cNvSpPr>
            <a:spLocks noGrp="1"/>
          </p:cNvSpPr>
          <p:nvPr>
            <p:ph type="sldNum" sz="quarter" idx="12"/>
          </p:nvPr>
        </p:nvSpPr>
        <p:spPr>
          <a:xfrm>
            <a:off x="4299857" y="6356350"/>
            <a:ext cx="2743200" cy="365125"/>
          </a:xfrm>
        </p:spPr>
        <p:txBody>
          <a:bodyPr/>
          <a:lstStyle/>
          <a:p>
            <a:fld id="{3475899F-7EAF-4969-ADEB-61849910C062}" type="slidenum">
              <a:rPr lang="en-US" smtClean="0"/>
              <a:t>‹#›</a:t>
            </a:fld>
            <a:endParaRPr lang="en-US" dirty="0"/>
          </a:p>
        </p:txBody>
      </p:sp>
    </p:spTree>
    <p:extLst>
      <p:ext uri="{BB962C8B-B14F-4D97-AF65-F5344CB8AC3E}">
        <p14:creationId xmlns:p14="http://schemas.microsoft.com/office/powerpoint/2010/main" val="9983430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FED5E-2FE2-40F0-A994-DF2A7C672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92A25-AC0E-4FC4-9101-315F2CA69A5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957AB3-9C98-4517-9F66-9E139066F753}"/>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5" name="Footer Placeholder 4">
            <a:extLst>
              <a:ext uri="{FF2B5EF4-FFF2-40B4-BE49-F238E27FC236}">
                <a16:creationId xmlns:a16="http://schemas.microsoft.com/office/drawing/2014/main" id="{9287AE8F-4C72-4102-83DA-6918394583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96A551C-0002-42CA-8F3C-4C16D4FBCA17}"/>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315386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8468A6-5B0B-46F0-A179-6056EAB3AC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AB75F-836E-4BAF-A69F-BCDC5FA7E06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6B693-EA31-4719-8A09-7E91F8F36969}"/>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5" name="Footer Placeholder 4">
            <a:extLst>
              <a:ext uri="{FF2B5EF4-FFF2-40B4-BE49-F238E27FC236}">
                <a16:creationId xmlns:a16="http://schemas.microsoft.com/office/drawing/2014/main" id="{FCE8F3E5-19D2-40B8-A8F5-51FF45AE04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BBC1757-F6F3-4FDA-B6FF-F9A51D834D5D}"/>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96833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8066A-4582-4ACC-A046-9B86DF997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A59B38-B120-4657-9454-E000787DA1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87A5E-E11A-4CCA-BB86-AB9B4055B804}"/>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5" name="Footer Placeholder 4">
            <a:extLst>
              <a:ext uri="{FF2B5EF4-FFF2-40B4-BE49-F238E27FC236}">
                <a16:creationId xmlns:a16="http://schemas.microsoft.com/office/drawing/2014/main" id="{6C27486F-8D50-4DBF-8DCA-4FCD5227357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3E14BDF-5D68-474E-8D4B-5726DEFADE3C}"/>
              </a:ext>
            </a:extLst>
          </p:cNvPr>
          <p:cNvSpPr>
            <a:spLocks noGrp="1"/>
          </p:cNvSpPr>
          <p:nvPr>
            <p:ph type="sldNum" sz="quarter" idx="12"/>
          </p:nvPr>
        </p:nvSpPr>
        <p:spPr>
          <a:xfrm>
            <a:off x="8610600" y="6356350"/>
            <a:ext cx="2743200" cy="365125"/>
          </a:xfrm>
        </p:spPr>
        <p:txBody>
          <a:bodyPr/>
          <a:lstStyle/>
          <a:p>
            <a:fld id="{3475899F-7EAF-4969-ADEB-61849910C062}" type="slidenum">
              <a:rPr lang="en-US" smtClean="0"/>
              <a:t>‹#›</a:t>
            </a:fld>
            <a:endParaRPr lang="en-US"/>
          </a:p>
        </p:txBody>
      </p:sp>
      <p:cxnSp>
        <p:nvCxnSpPr>
          <p:cNvPr id="7" name="Straight Connector 6">
            <a:extLst>
              <a:ext uri="{FF2B5EF4-FFF2-40B4-BE49-F238E27FC236}">
                <a16:creationId xmlns:a16="http://schemas.microsoft.com/office/drawing/2014/main" id="{A7A0A184-CABF-4402-B889-9BAB22B2E576}"/>
              </a:ext>
            </a:extLst>
          </p:cNvPr>
          <p:cNvCxnSpPr/>
          <p:nvPr userDrawn="1"/>
        </p:nvCxnSpPr>
        <p:spPr>
          <a:xfrm>
            <a:off x="838200" y="1690688"/>
            <a:ext cx="6700935" cy="0"/>
          </a:xfrm>
          <a:prstGeom prst="line">
            <a:avLst/>
          </a:prstGeom>
          <a:ln w="41275">
            <a:gradFill>
              <a:gsLst>
                <a:gs pos="0">
                  <a:srgbClr val="1A12C4"/>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610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F77C-06CB-4D15-A77A-08CC1C9F9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68FF5C-4B18-439E-83E3-ED1E48766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3A3800-B495-41CD-9AEA-C2FA3D0530EB}"/>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5" name="Footer Placeholder 4">
            <a:extLst>
              <a:ext uri="{FF2B5EF4-FFF2-40B4-BE49-F238E27FC236}">
                <a16:creationId xmlns:a16="http://schemas.microsoft.com/office/drawing/2014/main" id="{AC56BC04-842E-4E03-8DC4-B85291E821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9ACF231-0582-4AA1-AFFE-C982AAFA2827}"/>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5431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1929-DA7A-4C63-8193-CBF1BADC70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411B5-B111-4814-BCEF-4C8EB69CD3B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8565DA-172E-4EE6-9EDA-CF6E4834E76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0ECB2C-7015-4A9D-8AEB-96050639E6BB}"/>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6" name="Footer Placeholder 5">
            <a:extLst>
              <a:ext uri="{FF2B5EF4-FFF2-40B4-BE49-F238E27FC236}">
                <a16:creationId xmlns:a16="http://schemas.microsoft.com/office/drawing/2014/main" id="{421AF9F0-D833-43D9-8C41-EC94A0116D8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F21785C-6F97-4788-9E23-A0BEDAF9F8FF}"/>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410641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51386-49CC-4361-813F-9256D7F09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3AC3C8-955F-4964-8E74-722344646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EB1BB4E-40D0-4850-8D7D-DF73513C8B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090F4D-9B15-4A52-B1E1-A9AD255891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F36393-BC94-4A0F-AC4D-EB0B99C78B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38E1F-C862-4FF5-BA18-6162683A7E4F}"/>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8" name="Footer Placeholder 7">
            <a:extLst>
              <a:ext uri="{FF2B5EF4-FFF2-40B4-BE49-F238E27FC236}">
                <a16:creationId xmlns:a16="http://schemas.microsoft.com/office/drawing/2014/main" id="{03F3DB8B-AF99-4E18-9884-21AB6499F22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7DFA57B-3781-43CB-AD5F-7C2E2442BEF3}"/>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146022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4202-B78F-447B-BA76-DE51DA6945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7CCFEA-8734-44F6-BD2E-EAAFB6985E9D}"/>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4" name="Footer Placeholder 3">
            <a:extLst>
              <a:ext uri="{FF2B5EF4-FFF2-40B4-BE49-F238E27FC236}">
                <a16:creationId xmlns:a16="http://schemas.microsoft.com/office/drawing/2014/main" id="{7A5E02D7-B149-4A73-9729-95FE60894D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A22D7DD-AFD7-4A10-8667-D79D646010A8}"/>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923732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F81140-176F-436E-B472-89A877F2EB0C}"/>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3" name="Footer Placeholder 2">
            <a:extLst>
              <a:ext uri="{FF2B5EF4-FFF2-40B4-BE49-F238E27FC236}">
                <a16:creationId xmlns:a16="http://schemas.microsoft.com/office/drawing/2014/main" id="{F5667272-5A6D-4C90-AB5B-E38BB51BF9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BAD0DD9-0EC4-4349-8F3C-176F0210F46B}"/>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246003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64A70-2267-420E-8254-8A11EFD4F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09F2B4-99EF-493E-8506-00D32D435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9719BB-995F-4706-8EF6-69413398E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2AA6013-F765-48D5-A3F1-2F6731D9C709}"/>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6" name="Footer Placeholder 5">
            <a:extLst>
              <a:ext uri="{FF2B5EF4-FFF2-40B4-BE49-F238E27FC236}">
                <a16:creationId xmlns:a16="http://schemas.microsoft.com/office/drawing/2014/main" id="{056AFA84-02AF-4393-B61F-19A6EC57613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BAE14B-63E8-4CAE-BD41-2C9FDAD07991}"/>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295950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B10F-D360-4B0D-A79D-3D5E2AB0F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E34FC4-639F-4F44-889A-88A673EED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30CE1C-E536-490C-8AC7-1A947E7D1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144061-71D8-4E4E-B330-3B4D15CB8D00}"/>
              </a:ext>
            </a:extLst>
          </p:cNvPr>
          <p:cNvSpPr>
            <a:spLocks noGrp="1"/>
          </p:cNvSpPr>
          <p:nvPr>
            <p:ph type="dt" sz="half" idx="10"/>
          </p:nvPr>
        </p:nvSpPr>
        <p:spPr>
          <a:xfrm>
            <a:off x="838200" y="6356350"/>
            <a:ext cx="2743200" cy="365125"/>
          </a:xfrm>
          <a:prstGeom prst="rect">
            <a:avLst/>
          </a:prstGeom>
        </p:spPr>
        <p:txBody>
          <a:bodyPr/>
          <a:lstStyle/>
          <a:p>
            <a:fld id="{F67FB388-CFB1-4D24-97DC-2E03E2FE9CD0}" type="datetimeFigureOut">
              <a:rPr lang="en-US" smtClean="0"/>
              <a:t>9/4/24</a:t>
            </a:fld>
            <a:endParaRPr lang="en-US"/>
          </a:p>
        </p:txBody>
      </p:sp>
      <p:sp>
        <p:nvSpPr>
          <p:cNvPr id="6" name="Footer Placeholder 5">
            <a:extLst>
              <a:ext uri="{FF2B5EF4-FFF2-40B4-BE49-F238E27FC236}">
                <a16:creationId xmlns:a16="http://schemas.microsoft.com/office/drawing/2014/main" id="{4899017F-F8CD-41B2-BBE8-6AA5083A16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E5D739-3BA8-458C-B0E3-4F6B1B0BF424}"/>
              </a:ext>
            </a:extLst>
          </p:cNvPr>
          <p:cNvSpPr>
            <a:spLocks noGrp="1"/>
          </p:cNvSpPr>
          <p:nvPr>
            <p:ph type="sldNum" sz="quarter" idx="12"/>
          </p:nvPr>
        </p:nvSpPr>
        <p:spPr/>
        <p:txBody>
          <a:bodyPr/>
          <a:lstStyle/>
          <a:p>
            <a:fld id="{3475899F-7EAF-4969-ADEB-61849910C062}" type="slidenum">
              <a:rPr lang="en-US" smtClean="0"/>
              <a:t>‹#›</a:t>
            </a:fld>
            <a:endParaRPr lang="en-US"/>
          </a:p>
        </p:txBody>
      </p:sp>
    </p:spTree>
    <p:extLst>
      <p:ext uri="{BB962C8B-B14F-4D97-AF65-F5344CB8AC3E}">
        <p14:creationId xmlns:p14="http://schemas.microsoft.com/office/powerpoint/2010/main" val="5439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06066-2297-4A5E-A1E3-56C15593F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32FEC2-99A1-4910-AE56-C0C068EED1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D746475-BA4C-469A-90A2-2C58CCD1319D}"/>
              </a:ext>
            </a:extLst>
          </p:cNvPr>
          <p:cNvSpPr>
            <a:spLocks noGrp="1"/>
          </p:cNvSpPr>
          <p:nvPr>
            <p:ph type="sldNum" sz="quarter" idx="4"/>
          </p:nvPr>
        </p:nvSpPr>
        <p:spPr>
          <a:xfrm>
            <a:off x="4724400" y="642783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AC5C3-986C-4726-8383-9CACA34AA294}" type="slidenum">
              <a:rPr lang="en-US" smtClean="0"/>
              <a:pPr/>
              <a:t>‹#›</a:t>
            </a:fld>
            <a:endParaRPr lang="en-US" dirty="0"/>
          </a:p>
        </p:txBody>
      </p:sp>
      <p:pic>
        <p:nvPicPr>
          <p:cNvPr id="7" name="Picture 6">
            <a:extLst>
              <a:ext uri="{FF2B5EF4-FFF2-40B4-BE49-F238E27FC236}">
                <a16:creationId xmlns:a16="http://schemas.microsoft.com/office/drawing/2014/main" id="{5D37AE13-277B-46E2-A3F6-6469D000BF3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277553" y="6480890"/>
            <a:ext cx="1914447" cy="404938"/>
          </a:xfrm>
          <a:prstGeom prst="rect">
            <a:avLst/>
          </a:prstGeom>
        </p:spPr>
      </p:pic>
      <p:pic>
        <p:nvPicPr>
          <p:cNvPr id="8" name="Picture 2" descr="https://www.cs.ccu.edu.tw/static/media/logo.1fafc6b9.png">
            <a:extLst>
              <a:ext uri="{FF2B5EF4-FFF2-40B4-BE49-F238E27FC236}">
                <a16:creationId xmlns:a16="http://schemas.microsoft.com/office/drawing/2014/main" id="{1404A762-D12D-44D3-A13D-10C86291BB4E}"/>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1771" y="6362790"/>
            <a:ext cx="1632857" cy="49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158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EB5E-4B1A-4C30-8FC2-11CDE4F73587}"/>
              </a:ext>
            </a:extLst>
          </p:cNvPr>
          <p:cNvSpPr>
            <a:spLocks noGrp="1"/>
          </p:cNvSpPr>
          <p:nvPr>
            <p:ph type="ctrTitle"/>
          </p:nvPr>
        </p:nvSpPr>
        <p:spPr>
          <a:xfrm>
            <a:off x="1164898" y="1041400"/>
            <a:ext cx="10287699" cy="2387600"/>
          </a:xfrm>
        </p:spPr>
        <p:txBody>
          <a:bodyPr>
            <a:normAutofit/>
          </a:bodyPr>
          <a:lstStyle/>
          <a:p>
            <a:r>
              <a:rPr lang="en-US" sz="3000" dirty="0">
                <a:latin typeface="Arial" panose="020B0604020202020204" pitchFamily="34" charset="0"/>
                <a:cs typeface="Arial" panose="020B0604020202020204" pitchFamily="34" charset="0"/>
              </a:rPr>
              <a:t>Adversarial Defense For Anomaly Detection in IOT Systems </a:t>
            </a:r>
          </a:p>
        </p:txBody>
      </p:sp>
      <p:sp>
        <p:nvSpPr>
          <p:cNvPr id="3" name="Subtitle 2">
            <a:extLst>
              <a:ext uri="{FF2B5EF4-FFF2-40B4-BE49-F238E27FC236}">
                <a16:creationId xmlns:a16="http://schemas.microsoft.com/office/drawing/2014/main" id="{08E3B9BE-749D-49FD-88EE-4B4A10A0E3C3}"/>
              </a:ext>
            </a:extLst>
          </p:cNvPr>
          <p:cNvSpPr>
            <a:spLocks noGrp="1"/>
          </p:cNvSpPr>
          <p:nvPr>
            <p:ph type="subTitle" idx="1"/>
          </p:nvPr>
        </p:nvSpPr>
        <p:spPr>
          <a:xfrm>
            <a:off x="1633164" y="3602038"/>
            <a:ext cx="9144000" cy="1655762"/>
          </a:xfrm>
        </p:spPr>
        <p:txBody>
          <a:bodyPr>
            <a:normAutofit/>
          </a:bodyPr>
          <a:lstStyle/>
          <a:p>
            <a:r>
              <a:rPr lang="en-US" dirty="0">
                <a:latin typeface="Arial" panose="020B0604020202020204" pitchFamily="34" charset="0"/>
                <a:cs typeface="Arial" panose="020B0604020202020204" pitchFamily="34" charset="0"/>
              </a:rPr>
              <a:t>Tran Cat </a:t>
            </a:r>
            <a:r>
              <a:rPr lang="en-US" dirty="0" err="1">
                <a:latin typeface="Arial" panose="020B0604020202020204" pitchFamily="34" charset="0"/>
                <a:cs typeface="Arial" panose="020B0604020202020204" pitchFamily="34" charset="0"/>
              </a:rPr>
              <a:t>Khanh</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06D780E-A3AE-4FFB-9C3C-92B9FB9C4A0B}"/>
              </a:ext>
            </a:extLst>
          </p:cNvPr>
          <p:cNvSpPr>
            <a:spLocks noGrp="1"/>
          </p:cNvSpPr>
          <p:nvPr>
            <p:ph type="sldNum" sz="quarter" idx="12"/>
          </p:nvPr>
        </p:nvSpPr>
        <p:spPr/>
        <p:txBody>
          <a:bodyPr/>
          <a:lstStyle/>
          <a:p>
            <a:fld id="{3475899F-7EAF-4969-ADEB-61849910C062}" type="slidenum">
              <a:rPr lang="en-US" smtClean="0"/>
              <a:t>1</a:t>
            </a:fld>
            <a:endParaRPr lang="en-US"/>
          </a:p>
        </p:txBody>
      </p:sp>
      <p:sp>
        <p:nvSpPr>
          <p:cNvPr id="5" name="Rectangle 4">
            <a:extLst>
              <a:ext uri="{FF2B5EF4-FFF2-40B4-BE49-F238E27FC236}">
                <a16:creationId xmlns:a16="http://schemas.microsoft.com/office/drawing/2014/main" id="{DAE060FD-C63E-4AD3-90B8-AF9AD727A229}"/>
              </a:ext>
            </a:extLst>
          </p:cNvPr>
          <p:cNvSpPr/>
          <p:nvPr/>
        </p:nvSpPr>
        <p:spPr>
          <a:xfrm>
            <a:off x="5671457" y="5622409"/>
            <a:ext cx="1891125"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08/2024</a:t>
            </a:r>
          </a:p>
        </p:txBody>
      </p:sp>
      <p:sp>
        <p:nvSpPr>
          <p:cNvPr id="6" name="TextBox 5">
            <a:extLst>
              <a:ext uri="{FF2B5EF4-FFF2-40B4-BE49-F238E27FC236}">
                <a16:creationId xmlns:a16="http://schemas.microsoft.com/office/drawing/2014/main" id="{44F12AF1-C1B2-4C25-A692-7732EC183940}"/>
              </a:ext>
            </a:extLst>
          </p:cNvPr>
          <p:cNvSpPr txBox="1"/>
          <p:nvPr/>
        </p:nvSpPr>
        <p:spPr>
          <a:xfrm>
            <a:off x="5160358" y="2057212"/>
            <a:ext cx="2089611" cy="446276"/>
          </a:xfrm>
          <a:prstGeom prst="rect">
            <a:avLst/>
          </a:prstGeom>
          <a:noFill/>
        </p:spPr>
        <p:txBody>
          <a:bodyPr wrap="none" rtlCol="0">
            <a:spAutoFit/>
          </a:bodyPr>
          <a:lstStyle/>
          <a:p>
            <a:pPr algn="ctr"/>
            <a:r>
              <a:rPr lang="en-US" sz="2300" dirty="0"/>
              <a:t>Progress Report</a:t>
            </a:r>
          </a:p>
        </p:txBody>
      </p:sp>
    </p:spTree>
    <p:extLst>
      <p:ext uri="{BB962C8B-B14F-4D97-AF65-F5344CB8AC3E}">
        <p14:creationId xmlns:p14="http://schemas.microsoft.com/office/powerpoint/2010/main" val="322017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7CB0-020E-4048-9EE5-41FB6F7503D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94C9C341-E3F9-41EB-8310-CAA1B1781507}"/>
              </a:ext>
            </a:extLst>
          </p:cNvPr>
          <p:cNvSpPr>
            <a:spLocks noGrp="1"/>
          </p:cNvSpPr>
          <p:nvPr>
            <p:ph idx="1"/>
          </p:nvPr>
        </p:nvSpPr>
        <p:spPr/>
        <p:txBody>
          <a:bodyPr/>
          <a:lstStyle/>
          <a:p>
            <a:r>
              <a:rPr lang="en-US" altLang="en-US" dirty="0">
                <a:latin typeface="Arial" panose="020B0604020202020204" pitchFamily="34" charset="0"/>
                <a:cs typeface="Arial" panose="020B0604020202020204" pitchFamily="34" charset="0"/>
              </a:rPr>
              <a:t>Motivation</a:t>
            </a:r>
          </a:p>
          <a:p>
            <a:r>
              <a:rPr lang="en-US" altLang="en-US" dirty="0">
                <a:latin typeface="Arial" panose="020B0604020202020204" pitchFamily="34" charset="0"/>
                <a:cs typeface="Arial" panose="020B0604020202020204" pitchFamily="34" charset="0"/>
              </a:rPr>
              <a:t>Literature review</a:t>
            </a:r>
          </a:p>
          <a:p>
            <a:r>
              <a:rPr lang="en-US" altLang="en-US" dirty="0">
                <a:latin typeface="Arial" panose="020B0604020202020204" pitchFamily="34" charset="0"/>
                <a:cs typeface="Arial" panose="020B0604020202020204" pitchFamily="34" charset="0"/>
              </a:rPr>
              <a:t>Problem statement</a:t>
            </a:r>
          </a:p>
          <a:p>
            <a:r>
              <a:rPr lang="en-US" altLang="en-US" dirty="0">
                <a:latin typeface="Arial" panose="020B0604020202020204" pitchFamily="34" charset="0"/>
                <a:cs typeface="Arial" panose="020B0604020202020204" pitchFamily="34" charset="0"/>
              </a:rPr>
              <a:t>Our proposed method</a:t>
            </a:r>
          </a:p>
          <a:p>
            <a:r>
              <a:rPr lang="en-US" altLang="en-US" dirty="0">
                <a:latin typeface="Arial" panose="020B0604020202020204" pitchFamily="34" charset="0"/>
                <a:cs typeface="Arial" panose="020B0604020202020204" pitchFamily="34" charset="0"/>
              </a:rPr>
              <a:t>Conclusion</a:t>
            </a:r>
          </a:p>
          <a:p>
            <a:pPr marL="0" indent="0">
              <a:buNone/>
            </a:pP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0" indent="0">
              <a:buNone/>
            </a:pP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75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11CF-0800-4FCA-94DE-434C4C93EF06}"/>
              </a:ext>
            </a:extLst>
          </p:cNvPr>
          <p:cNvSpPr>
            <a:spLocks noGrp="1"/>
          </p:cNvSpPr>
          <p:nvPr>
            <p:ph type="title"/>
          </p:nvPr>
        </p:nvSpPr>
        <p:spPr/>
        <p:txBody>
          <a:bodyPr>
            <a:normAutofit/>
          </a:bodyPr>
          <a:lstStyle/>
          <a:p>
            <a:r>
              <a:rPr lang="en-US" sz="3200" dirty="0">
                <a:latin typeface="Arial" panose="020B0604020202020204" pitchFamily="34" charset="0"/>
                <a:cs typeface="Arial" panose="020B0604020202020204" pitchFamily="34" charset="0"/>
              </a:rPr>
              <a:t>Motivation</a:t>
            </a:r>
          </a:p>
        </p:txBody>
      </p:sp>
      <p:sp>
        <p:nvSpPr>
          <p:cNvPr id="3" name="Content Placeholder 2">
            <a:extLst>
              <a:ext uri="{FF2B5EF4-FFF2-40B4-BE49-F238E27FC236}">
                <a16:creationId xmlns:a16="http://schemas.microsoft.com/office/drawing/2014/main" id="{21194DAC-E686-4A15-A476-437FD888EF96}"/>
              </a:ext>
            </a:extLst>
          </p:cNvPr>
          <p:cNvSpPr>
            <a:spLocks noGrp="1"/>
          </p:cNvSpPr>
          <p:nvPr>
            <p:ph idx="1"/>
          </p:nvPr>
        </p:nvSpPr>
        <p:spPr>
          <a:xfrm>
            <a:off x="606301" y="1794064"/>
            <a:ext cx="5757947" cy="4351338"/>
          </a:xfrm>
        </p:spPr>
        <p:txBody>
          <a:bodyPr>
            <a:normAutofit/>
          </a:bodyPr>
          <a:lstStyle/>
          <a:p>
            <a:pPr marL="0" indent="0">
              <a:buNone/>
            </a:pPr>
            <a:endParaRPr lang="en-US" sz="1800" dirty="0">
              <a:latin typeface="Arial" panose="020B0604020202020204" pitchFamily="34" charset="0"/>
              <a:cs typeface="Arial" panose="020B0604020202020204" pitchFamily="34" charset="0"/>
            </a:endParaRPr>
          </a:p>
          <a:p>
            <a:r>
              <a:rPr lang="en-US" sz="1800" dirty="0"/>
              <a:t> Adversarial attacks have been extensively studied in computer vision and traditional network security, but their impact on IoT networks has received less attention.</a:t>
            </a:r>
          </a:p>
          <a:p>
            <a:pPr marL="0" indent="0">
              <a:buNone/>
            </a:pPr>
            <a:r>
              <a:rPr lang="en-US" sz="1800" dirty="0"/>
              <a:t> </a:t>
            </a:r>
          </a:p>
          <a:p>
            <a:r>
              <a:rPr lang="en-US" sz="1800" dirty="0"/>
              <a:t>Developing a deep learning model for anomaly detection systems resilient to adversarial attacks will increase security for  IOT Systems</a:t>
            </a:r>
          </a:p>
        </p:txBody>
      </p:sp>
      <p:pic>
        <p:nvPicPr>
          <p:cNvPr id="6" name="Picture 5">
            <a:extLst>
              <a:ext uri="{FF2B5EF4-FFF2-40B4-BE49-F238E27FC236}">
                <a16:creationId xmlns:a16="http://schemas.microsoft.com/office/drawing/2014/main" id="{364635FE-CB2B-FA61-3352-53F8E5AD9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248" y="2109889"/>
            <a:ext cx="5661543" cy="2523856"/>
          </a:xfrm>
          <a:prstGeom prst="rect">
            <a:avLst/>
          </a:prstGeom>
        </p:spPr>
      </p:pic>
      <p:sp>
        <p:nvSpPr>
          <p:cNvPr id="7" name="TextBox 6">
            <a:extLst>
              <a:ext uri="{FF2B5EF4-FFF2-40B4-BE49-F238E27FC236}">
                <a16:creationId xmlns:a16="http://schemas.microsoft.com/office/drawing/2014/main" id="{3B451A12-5BA0-777B-B4CD-E0B1184EE1D4}"/>
              </a:ext>
            </a:extLst>
          </p:cNvPr>
          <p:cNvSpPr txBox="1"/>
          <p:nvPr/>
        </p:nvSpPr>
        <p:spPr>
          <a:xfrm>
            <a:off x="6968355" y="4748111"/>
            <a:ext cx="4685898" cy="369332"/>
          </a:xfrm>
          <a:prstGeom prst="rect">
            <a:avLst/>
          </a:prstGeom>
          <a:noFill/>
        </p:spPr>
        <p:txBody>
          <a:bodyPr wrap="none" rtlCol="0">
            <a:spAutoFit/>
          </a:bodyPr>
          <a:lstStyle/>
          <a:p>
            <a:r>
              <a:rPr lang="en-US" b="0" i="0" dirty="0">
                <a:solidFill>
                  <a:srgbClr val="222222"/>
                </a:solidFill>
                <a:effectLst/>
                <a:latin typeface="Arial" panose="020B0604020202020204" pitchFamily="34" charset="0"/>
              </a:rPr>
              <a:t>Generic process of adversarial attack in IOT</a:t>
            </a:r>
            <a:endParaRPr lang="en-VN" dirty="0"/>
          </a:p>
        </p:txBody>
      </p:sp>
    </p:spTree>
    <p:extLst>
      <p:ext uri="{BB962C8B-B14F-4D97-AF65-F5344CB8AC3E}">
        <p14:creationId xmlns:p14="http://schemas.microsoft.com/office/powerpoint/2010/main" val="86646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A8F9-A0CC-4FFC-932E-56C9253D0209}"/>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Literature review : Attack Technique</a:t>
            </a:r>
            <a:endParaRPr lang="en-US" dirty="0"/>
          </a:p>
        </p:txBody>
      </p:sp>
      <p:graphicFrame>
        <p:nvGraphicFramePr>
          <p:cNvPr id="4" name="Content Placeholder 3">
            <a:extLst>
              <a:ext uri="{FF2B5EF4-FFF2-40B4-BE49-F238E27FC236}">
                <a16:creationId xmlns:a16="http://schemas.microsoft.com/office/drawing/2014/main" id="{9CE00B70-B58E-4959-8936-3AB8B25817EA}"/>
              </a:ext>
            </a:extLst>
          </p:cNvPr>
          <p:cNvGraphicFramePr>
            <a:graphicFrameLocks noGrp="1"/>
          </p:cNvGraphicFramePr>
          <p:nvPr>
            <p:ph idx="1"/>
            <p:extLst>
              <p:ext uri="{D42A27DB-BD31-4B8C-83A1-F6EECF244321}">
                <p14:modId xmlns:p14="http://schemas.microsoft.com/office/powerpoint/2010/main" val="1884526328"/>
              </p:ext>
            </p:extLst>
          </p:nvPr>
        </p:nvGraphicFramePr>
        <p:xfrm>
          <a:off x="746233" y="1816086"/>
          <a:ext cx="10975428" cy="4211907"/>
        </p:xfrm>
        <a:graphic>
          <a:graphicData uri="http://schemas.openxmlformats.org/drawingml/2006/table">
            <a:tbl>
              <a:tblPr firstRow="1" bandRow="1">
                <a:tableStyleId>{5C22544A-7EE6-4342-B048-85BDC9FD1C3A}</a:tableStyleId>
              </a:tblPr>
              <a:tblGrid>
                <a:gridCol w="1667937">
                  <a:extLst>
                    <a:ext uri="{9D8B030D-6E8A-4147-A177-3AD203B41FA5}">
                      <a16:colId xmlns:a16="http://schemas.microsoft.com/office/drawing/2014/main" val="1084676933"/>
                    </a:ext>
                  </a:extLst>
                </a:gridCol>
                <a:gridCol w="675871">
                  <a:extLst>
                    <a:ext uri="{9D8B030D-6E8A-4147-A177-3AD203B41FA5}">
                      <a16:colId xmlns:a16="http://schemas.microsoft.com/office/drawing/2014/main" val="1987059634"/>
                    </a:ext>
                  </a:extLst>
                </a:gridCol>
                <a:gridCol w="1481959">
                  <a:extLst>
                    <a:ext uri="{9D8B030D-6E8A-4147-A177-3AD203B41FA5}">
                      <a16:colId xmlns:a16="http://schemas.microsoft.com/office/drawing/2014/main" val="886347337"/>
                    </a:ext>
                  </a:extLst>
                </a:gridCol>
                <a:gridCol w="2445904">
                  <a:extLst>
                    <a:ext uri="{9D8B030D-6E8A-4147-A177-3AD203B41FA5}">
                      <a16:colId xmlns:a16="http://schemas.microsoft.com/office/drawing/2014/main" val="2488127118"/>
                    </a:ext>
                  </a:extLst>
                </a:gridCol>
                <a:gridCol w="1567919">
                  <a:extLst>
                    <a:ext uri="{9D8B030D-6E8A-4147-A177-3AD203B41FA5}">
                      <a16:colId xmlns:a16="http://schemas.microsoft.com/office/drawing/2014/main" val="945031566"/>
                    </a:ext>
                  </a:extLst>
                </a:gridCol>
                <a:gridCol w="2250343">
                  <a:extLst>
                    <a:ext uri="{9D8B030D-6E8A-4147-A177-3AD203B41FA5}">
                      <a16:colId xmlns:a16="http://schemas.microsoft.com/office/drawing/2014/main" val="3737313078"/>
                    </a:ext>
                  </a:extLst>
                </a:gridCol>
                <a:gridCol w="885495">
                  <a:extLst>
                    <a:ext uri="{9D8B030D-6E8A-4147-A177-3AD203B41FA5}">
                      <a16:colId xmlns:a16="http://schemas.microsoft.com/office/drawing/2014/main" val="758290215"/>
                    </a:ext>
                  </a:extLst>
                </a:gridCol>
              </a:tblGrid>
              <a:tr h="159629">
                <a:tc>
                  <a:txBody>
                    <a:bodyPr/>
                    <a:lstStyle/>
                    <a:p>
                      <a:r>
                        <a:rPr lang="en-US" sz="1000" b="0" dirty="0"/>
                        <a:t>Paper</a:t>
                      </a:r>
                    </a:p>
                  </a:txBody>
                  <a:tcPr/>
                </a:tc>
                <a:tc>
                  <a:txBody>
                    <a:bodyPr/>
                    <a:lstStyle/>
                    <a:p>
                      <a:r>
                        <a:rPr lang="en-US" sz="1000" b="0" dirty="0"/>
                        <a:t>Time</a:t>
                      </a:r>
                    </a:p>
                  </a:txBody>
                  <a:tcPr/>
                </a:tc>
                <a:tc>
                  <a:txBody>
                    <a:bodyPr/>
                    <a:lstStyle/>
                    <a:p>
                      <a:r>
                        <a:rPr lang="en-US" sz="1000" b="0" dirty="0"/>
                        <a:t>Problem Solved</a:t>
                      </a:r>
                    </a:p>
                  </a:txBody>
                  <a:tcPr/>
                </a:tc>
                <a:tc>
                  <a:txBody>
                    <a:bodyPr/>
                    <a:lstStyle/>
                    <a:p>
                      <a:r>
                        <a:rPr lang="en-US" sz="1000" b="0" dirty="0"/>
                        <a:t>Approach</a:t>
                      </a:r>
                    </a:p>
                  </a:txBody>
                  <a:tcPr/>
                </a:tc>
                <a:tc>
                  <a:txBody>
                    <a:bodyPr/>
                    <a:lstStyle/>
                    <a:p>
                      <a:r>
                        <a:rPr lang="en-US" sz="1000" b="0" dirty="0"/>
                        <a:t>Pros</a:t>
                      </a:r>
                    </a:p>
                  </a:txBody>
                  <a:tcPr/>
                </a:tc>
                <a:tc>
                  <a:txBody>
                    <a:bodyPr/>
                    <a:lstStyle/>
                    <a:p>
                      <a:r>
                        <a:rPr lang="en-US" sz="1000" b="0" dirty="0"/>
                        <a:t>Cons</a:t>
                      </a:r>
                    </a:p>
                  </a:txBody>
                  <a:tcPr/>
                </a:tc>
                <a:tc>
                  <a:txBody>
                    <a:bodyPr/>
                    <a:lstStyle/>
                    <a:p>
                      <a:r>
                        <a:rPr lang="en-US" sz="1000" b="0" dirty="0"/>
                        <a:t>Datasets</a:t>
                      </a:r>
                    </a:p>
                  </a:txBody>
                  <a:tcPr/>
                </a:tc>
                <a:extLst>
                  <a:ext uri="{0D108BD9-81ED-4DB2-BD59-A6C34878D82A}">
                    <a16:rowId xmlns:a16="http://schemas.microsoft.com/office/drawing/2014/main" val="3380477269"/>
                  </a:ext>
                </a:extLst>
              </a:tr>
              <a:tr h="1117405">
                <a:tc>
                  <a:txBody>
                    <a:bodyPr/>
                    <a:lstStyle/>
                    <a:p>
                      <a:r>
                        <a:rPr lang="en-US" sz="1000" dirty="0"/>
                        <a:t>Adversarial Learning Attacks on Graph-based IoT Malware Detection Systems [1]</a:t>
                      </a:r>
                      <a:endParaRPr lang="en-US" sz="1000" b="0" dirty="0"/>
                    </a:p>
                  </a:txBody>
                  <a:tcPr/>
                </a:tc>
                <a:tc>
                  <a:txBody>
                    <a:bodyPr/>
                    <a:lstStyle/>
                    <a:p>
                      <a:r>
                        <a:rPr lang="en-US" sz="1000" b="0" dirty="0"/>
                        <a:t>2021</a:t>
                      </a:r>
                    </a:p>
                  </a:txBody>
                  <a:tcPr/>
                </a:tc>
                <a:tc>
                  <a:txBody>
                    <a:bodyPr/>
                    <a:lstStyle/>
                    <a:p>
                      <a:r>
                        <a:rPr lang="en-US" sz="1000" b="0" dirty="0"/>
                        <a:t>Investigates vulnerabilities in IoT malware detection systems</a:t>
                      </a:r>
                    </a:p>
                  </a:txBody>
                  <a:tcPr/>
                </a:tc>
                <a:tc>
                  <a:txBody>
                    <a:bodyPr/>
                    <a:lstStyle/>
                    <a:p>
                      <a:r>
                        <a:rPr lang="en-US" sz="1000" dirty="0"/>
                        <a:t>Explores adversarial attacks on graph-based models used in IoT malware detection. Proposes techniques to enhance the robustness of these systems against such attacks.</a:t>
                      </a:r>
                      <a:endParaRPr lang="en-US" sz="1000" b="0" dirty="0"/>
                    </a:p>
                  </a:txBody>
                  <a:tcPr/>
                </a:tc>
                <a:tc>
                  <a:txBody>
                    <a:bodyPr/>
                    <a:lstStyle/>
                    <a:p>
                      <a:r>
                        <a:rPr lang="en-US" sz="1000" dirty="0"/>
                        <a:t>Highlights specific vulnerabilities and provides solutions for improving security. Advances understanding of adversarial attacks in the context of IoT malware.</a:t>
                      </a:r>
                      <a:endParaRPr lang="en-US" sz="1000" b="0" dirty="0"/>
                    </a:p>
                  </a:txBody>
                  <a:tcPr/>
                </a:tc>
                <a:tc>
                  <a:txBody>
                    <a:bodyPr/>
                    <a:lstStyle/>
                    <a:p>
                      <a:r>
                        <a:rPr lang="en-US" sz="1000" dirty="0"/>
                        <a:t>May not cover all types of graph-based models or attack scenarios. </a:t>
                      </a:r>
                    </a:p>
                    <a:p>
                      <a:endParaRPr lang="en-US" sz="1000" dirty="0"/>
                    </a:p>
                    <a:p>
                      <a:r>
                        <a:rPr lang="en-US" sz="1000" dirty="0"/>
                        <a:t>The effectiveness of proposed techniques may vary with different datasets or IoT environments.</a:t>
                      </a:r>
                      <a:endParaRPr lang="en-US" sz="1000" b="0" dirty="0"/>
                    </a:p>
                  </a:txBody>
                  <a:tcPr/>
                </a:tc>
                <a:tc>
                  <a:txBody>
                    <a:bodyPr/>
                    <a:lstStyle/>
                    <a:p>
                      <a:r>
                        <a:rPr lang="en-US" sz="1000" dirty="0"/>
                        <a:t>Dataset get from </a:t>
                      </a:r>
                      <a:r>
                        <a:rPr lang="en-US" sz="1000" dirty="0" err="1"/>
                        <a:t>OpenWRT</a:t>
                      </a:r>
                      <a:endParaRPr lang="en-US" sz="1000" b="0" dirty="0"/>
                    </a:p>
                  </a:txBody>
                  <a:tcPr/>
                </a:tc>
                <a:extLst>
                  <a:ext uri="{0D108BD9-81ED-4DB2-BD59-A6C34878D82A}">
                    <a16:rowId xmlns:a16="http://schemas.microsoft.com/office/drawing/2014/main" val="3465637233"/>
                  </a:ext>
                </a:extLst>
              </a:tr>
              <a:tr h="585308">
                <a:tc>
                  <a:txBody>
                    <a:bodyPr/>
                    <a:lstStyle/>
                    <a:p>
                      <a:pPr algn="l"/>
                      <a:r>
                        <a:rPr lang="en-US" sz="1000" b="0" i="0" dirty="0">
                          <a:solidFill>
                            <a:srgbClr val="030303"/>
                          </a:solidFill>
                          <a:effectLst/>
                          <a:latin typeface="ProximaVara-Roman"/>
                        </a:rPr>
                        <a:t>Evading Machine-Learning-Based Android Malware Detector for IoT Devices [2]</a:t>
                      </a:r>
                    </a:p>
                    <a:p>
                      <a:endParaRPr lang="en-US" sz="1000" b="0" dirty="0"/>
                    </a:p>
                  </a:txBody>
                  <a:tcPr/>
                </a:tc>
                <a:tc>
                  <a:txBody>
                    <a:bodyPr/>
                    <a:lstStyle/>
                    <a:p>
                      <a:r>
                        <a:rPr lang="en-VN" sz="1000" dirty="0"/>
                        <a:t>2023</a:t>
                      </a:r>
                      <a:endParaRPr lang="en-US" sz="1000" b="0" dirty="0"/>
                    </a:p>
                  </a:txBody>
                  <a:tcPr/>
                </a:tc>
                <a:tc>
                  <a:txBody>
                    <a:bodyPr/>
                    <a:lstStyle/>
                    <a:p>
                      <a:r>
                        <a:rPr lang="en-US" sz="1000" dirty="0"/>
                        <a:t>Creating evasion attacks using feature manipulation in Android malware detection</a:t>
                      </a:r>
                      <a:endParaRPr lang="en-US" sz="1000" b="0" dirty="0"/>
                    </a:p>
                  </a:txBody>
                  <a:tcPr/>
                </a:tc>
                <a:tc>
                  <a:txBody>
                    <a:bodyPr/>
                    <a:lstStyle/>
                    <a:p>
                      <a:r>
                        <a:rPr lang="en-US" sz="1000" dirty="0"/>
                        <a:t>Uses particle swarm optimization and Euclidean distance to generate malware variants.</a:t>
                      </a:r>
                      <a:endParaRPr lang="en-US" sz="1000" b="0" dirty="0"/>
                    </a:p>
                  </a:txBody>
                  <a:tcPr/>
                </a:tc>
                <a:tc>
                  <a:txBody>
                    <a:bodyPr/>
                    <a:lstStyle/>
                    <a:p>
                      <a:r>
                        <a:rPr lang="en-US" sz="1000" dirty="0"/>
                        <a:t>Find existing Android malware detection models are not resilient to adversarial attacks</a:t>
                      </a:r>
                      <a:endParaRPr lang="en-US" sz="1000" b="0" dirty="0"/>
                    </a:p>
                  </a:txBody>
                  <a:tcPr/>
                </a:tc>
                <a:tc>
                  <a:txBody>
                    <a:bodyPr/>
                    <a:lstStyle/>
                    <a:p>
                      <a:r>
                        <a:rPr lang="en-US" sz="1000" dirty="0"/>
                        <a:t>Vulnerable to more complex adversarial defense strategies, limited real-world testing.</a:t>
                      </a:r>
                      <a:endParaRPr lang="en-US" sz="1000" b="0" dirty="0"/>
                    </a:p>
                  </a:txBody>
                  <a:tcPr/>
                </a:tc>
                <a:tc>
                  <a:txBody>
                    <a:bodyPr/>
                    <a:lstStyle/>
                    <a:p>
                      <a:r>
                        <a:rPr lang="en-US" sz="1000" dirty="0"/>
                        <a:t>Datasets from </a:t>
                      </a:r>
                      <a:r>
                        <a:rPr lang="en-US" sz="1000" dirty="0" err="1"/>
                        <a:t>Androzoo</a:t>
                      </a:r>
                      <a:r>
                        <a:rPr lang="en-US" sz="1000" dirty="0"/>
                        <a:t>, </a:t>
                      </a:r>
                      <a:r>
                        <a:rPr lang="en-US" sz="1000" dirty="0" err="1"/>
                        <a:t>Drebin</a:t>
                      </a:r>
                      <a:r>
                        <a:rPr lang="en-US" sz="1000" dirty="0"/>
                        <a:t>  and AMD.</a:t>
                      </a:r>
                      <a:endParaRPr lang="en-US" sz="1000" b="0" dirty="0"/>
                    </a:p>
                  </a:txBody>
                  <a:tcPr/>
                </a:tc>
                <a:extLst>
                  <a:ext uri="{0D108BD9-81ED-4DB2-BD59-A6C34878D82A}">
                    <a16:rowId xmlns:a16="http://schemas.microsoft.com/office/drawing/2014/main" val="2263499022"/>
                  </a:ext>
                </a:extLst>
              </a:tr>
              <a:tr h="798147">
                <a:tc>
                  <a:txBody>
                    <a:bodyPr/>
                    <a:lstStyle/>
                    <a:p>
                      <a:pPr algn="l"/>
                      <a:r>
                        <a:rPr lang="en-US" sz="1000" b="0" i="0" dirty="0">
                          <a:solidFill>
                            <a:srgbClr val="030303"/>
                          </a:solidFill>
                          <a:effectLst/>
                          <a:latin typeface="ProximaVara-Roman"/>
                        </a:rPr>
                        <a:t>Adversarial Attack with Genetic Algorithm against IoT Malware Detectors [3]</a:t>
                      </a:r>
                    </a:p>
                    <a:p>
                      <a:pPr algn="l"/>
                      <a:br>
                        <a:rPr lang="en-US" sz="1000" b="0" i="0" dirty="0">
                          <a:effectLst/>
                          <a:latin typeface="ProximaVara-Roman"/>
                        </a:rPr>
                      </a:br>
                      <a:endParaRPr lang="en-US" sz="1000" b="0" i="0" dirty="0">
                        <a:effectLst/>
                        <a:latin typeface="ProximaVara-Roman"/>
                      </a:endParaRPr>
                    </a:p>
                    <a:p>
                      <a:endParaRPr lang="en-US" sz="1000" b="0" dirty="0"/>
                    </a:p>
                  </a:txBody>
                  <a:tcPr/>
                </a:tc>
                <a:tc>
                  <a:txBody>
                    <a:bodyPr/>
                    <a:lstStyle/>
                    <a:p>
                      <a:r>
                        <a:rPr lang="en-VN" sz="1000" dirty="0"/>
                        <a:t>2023</a:t>
                      </a:r>
                      <a:endParaRPr lang="en-US" sz="1000" b="0" dirty="0"/>
                    </a:p>
                  </a:txBody>
                  <a:tcPr/>
                </a:tc>
                <a:tc>
                  <a:txBody>
                    <a:bodyPr/>
                    <a:lstStyle/>
                    <a:p>
                      <a:r>
                        <a:rPr lang="en-US" sz="1000" dirty="0"/>
                        <a:t>Proposing a genetic algorithm to perform URL-based attacks on IoT malware detectors.</a:t>
                      </a:r>
                      <a:endParaRPr lang="en-US" sz="1000" b="0" dirty="0"/>
                    </a:p>
                  </a:txBody>
                  <a:tcPr/>
                </a:tc>
                <a:tc>
                  <a:txBody>
                    <a:bodyPr/>
                    <a:lstStyle/>
                    <a:p>
                      <a:r>
                        <a:rPr lang="en-US" sz="1000" dirty="0"/>
                        <a:t>Uses genetic algorithms to perturb URL requests without breaking functionality.</a:t>
                      </a:r>
                      <a:endParaRPr lang="en-US" sz="1000" b="0" dirty="0"/>
                    </a:p>
                  </a:txBody>
                  <a:tcPr/>
                </a:tc>
                <a:tc>
                  <a:txBody>
                    <a:bodyPr/>
                    <a:lstStyle/>
                    <a:p>
                      <a:r>
                        <a:rPr lang="en-US" sz="1000" dirty="0"/>
                        <a:t>Achieves high attack success rate with over 92% accuracy.</a:t>
                      </a:r>
                      <a:endParaRPr lang="en-US" sz="1000" b="0" dirty="0"/>
                    </a:p>
                  </a:txBody>
                  <a:tcPr/>
                </a:tc>
                <a:tc>
                  <a:txBody>
                    <a:bodyPr/>
                    <a:lstStyle/>
                    <a:p>
                      <a:r>
                        <a:rPr lang="en-US" sz="1000" dirty="0"/>
                        <a:t>Only focuses on URL-based detectors; generalization to other detectors unclear.</a:t>
                      </a:r>
                      <a:endParaRPr lang="en-US" sz="1000" b="0" dirty="0"/>
                    </a:p>
                  </a:txBody>
                  <a:tcPr/>
                </a:tc>
                <a:tc>
                  <a:txBody>
                    <a:bodyPr/>
                    <a:lstStyle/>
                    <a:p>
                      <a:r>
                        <a:rPr lang="en-US" sz="1000" dirty="0"/>
                        <a:t>CSIC2010,</a:t>
                      </a:r>
                      <a:endParaRPr lang="en-US" sz="1000" b="0" dirty="0"/>
                    </a:p>
                  </a:txBody>
                  <a:tcPr/>
                </a:tc>
                <a:extLst>
                  <a:ext uri="{0D108BD9-81ED-4DB2-BD59-A6C34878D82A}">
                    <a16:rowId xmlns:a16="http://schemas.microsoft.com/office/drawing/2014/main" val="200385405"/>
                  </a:ext>
                </a:extLst>
              </a:tr>
              <a:tr h="798147">
                <a:tc>
                  <a:txBody>
                    <a:bodyPr/>
                    <a:lstStyle/>
                    <a:p>
                      <a:r>
                        <a:rPr lang="en-US" sz="1000" b="0" dirty="0"/>
                        <a:t>Federated Learning for Malware Detection in </a:t>
                      </a:r>
                      <a:r>
                        <a:rPr lang="en-US" sz="1000" b="0" dirty="0" err="1"/>
                        <a:t>Iot</a:t>
                      </a:r>
                      <a:r>
                        <a:rPr lang="en-US" sz="1000" b="0" dirty="0"/>
                        <a:t> Devices [4]</a:t>
                      </a:r>
                    </a:p>
                  </a:txBody>
                  <a:tcPr/>
                </a:tc>
                <a:tc>
                  <a:txBody>
                    <a:bodyPr/>
                    <a:lstStyle/>
                    <a:p>
                      <a:r>
                        <a:rPr lang="en-US" sz="1000" b="0" dirty="0"/>
                        <a:t>2022</a:t>
                      </a:r>
                    </a:p>
                  </a:txBody>
                  <a:tcPr/>
                </a:tc>
                <a:tc>
                  <a:txBody>
                    <a:bodyPr/>
                    <a:lstStyle/>
                    <a:p>
                      <a:endParaRPr lang="en-VN"/>
                    </a:p>
                  </a:txBody>
                  <a:tcPr anchor="ctr"/>
                </a:tc>
                <a:tc>
                  <a:txBody>
                    <a:bodyPr/>
                    <a:lstStyle/>
                    <a:p>
                      <a:endParaRPr lang="en-VN"/>
                    </a:p>
                  </a:txBody>
                  <a:tcPr anchor="ctr"/>
                </a:tc>
                <a:tc>
                  <a:txBody>
                    <a:bodyPr/>
                    <a:lstStyle/>
                    <a:p>
                      <a:endParaRPr lang="en-VN"/>
                    </a:p>
                  </a:txBody>
                  <a:tcPr anchor="ctr"/>
                </a:tc>
                <a:tc>
                  <a:txBody>
                    <a:bodyPr/>
                    <a:lstStyle/>
                    <a:p>
                      <a:endParaRPr lang="en-VN"/>
                    </a:p>
                  </a:txBody>
                  <a:tcPr anchor="ctr"/>
                </a:tc>
                <a:tc>
                  <a:txBody>
                    <a:bodyPr/>
                    <a:lstStyle/>
                    <a:p>
                      <a:endParaRPr lang="en-VN" dirty="0"/>
                    </a:p>
                  </a:txBody>
                  <a:tcPr anchor="ctr"/>
                </a:tc>
                <a:extLst>
                  <a:ext uri="{0D108BD9-81ED-4DB2-BD59-A6C34878D82A}">
                    <a16:rowId xmlns:a16="http://schemas.microsoft.com/office/drawing/2014/main" val="2659343222"/>
                  </a:ext>
                </a:extLst>
              </a:tr>
            </a:tbl>
          </a:graphicData>
        </a:graphic>
      </p:graphicFrame>
    </p:spTree>
    <p:extLst>
      <p:ext uri="{BB962C8B-B14F-4D97-AF65-F5344CB8AC3E}">
        <p14:creationId xmlns:p14="http://schemas.microsoft.com/office/powerpoint/2010/main" val="146670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1C25-DF23-4D5D-B1E4-BB1739F72F92}"/>
              </a:ext>
            </a:extLst>
          </p:cNvPr>
          <p:cNvSpPr>
            <a:spLocks noGrp="1"/>
          </p:cNvSpPr>
          <p:nvPr>
            <p:ph type="title"/>
          </p:nvPr>
        </p:nvSpPr>
        <p:spPr/>
        <p:txBody>
          <a:bodyPr/>
          <a:lstStyle/>
          <a:p>
            <a:r>
              <a:rPr lang="en-US" altLang="en-US"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EEB62273-75EA-4E4F-9F7C-FAE726ABA270}"/>
              </a:ext>
            </a:extLst>
          </p:cNvPr>
          <p:cNvSpPr>
            <a:spLocks noGrp="1"/>
          </p:cNvSpPr>
          <p:nvPr>
            <p:ph idx="1"/>
          </p:nvPr>
        </p:nvSpPr>
        <p:spPr/>
        <p:txBody>
          <a:bodyPr>
            <a:normAutofit/>
          </a:bodyPr>
          <a:lstStyle/>
          <a:p>
            <a:r>
              <a:rPr lang="en-US" sz="1800" dirty="0"/>
              <a:t>Input:</a:t>
            </a:r>
          </a:p>
          <a:p>
            <a:pPr lvl="1">
              <a:buFont typeface="Wingdings" panose="05000000000000000000" pitchFamily="2" charset="2"/>
              <a:buChar char="ü"/>
            </a:pPr>
            <a:r>
              <a:rPr lang="en-US" sz="1800" dirty="0"/>
              <a:t>     Network data from infected IoT network .</a:t>
            </a:r>
          </a:p>
          <a:p>
            <a:r>
              <a:rPr lang="en-US" sz="1800" dirty="0"/>
              <a:t>Output:</a:t>
            </a:r>
          </a:p>
          <a:p>
            <a:pPr lvl="1">
              <a:buFont typeface="Wingdings" panose="05000000000000000000" pitchFamily="2" charset="2"/>
              <a:buChar char="ü"/>
            </a:pPr>
            <a:r>
              <a:rPr lang="en-US" sz="1800" dirty="0"/>
              <a:t>      Adversarial Defense Techniques</a:t>
            </a:r>
          </a:p>
          <a:p>
            <a:r>
              <a:rPr lang="en-US" sz="1800" dirty="0"/>
              <a:t>Objective:</a:t>
            </a:r>
          </a:p>
          <a:p>
            <a:pPr marL="971550" lvl="1" indent="-514350">
              <a:buFont typeface="+mj-lt"/>
              <a:buAutoNum type="arabicPeriod"/>
            </a:pPr>
            <a:r>
              <a:rPr lang="en-US" sz="1800" dirty="0"/>
              <a:t>Enhance Resiliency for Anomaly Model against Adversarial attacks IoT Systems</a:t>
            </a:r>
          </a:p>
          <a:p>
            <a:r>
              <a:rPr lang="en-US" sz="1800" dirty="0"/>
              <a:t>Main challenges:</a:t>
            </a:r>
          </a:p>
          <a:p>
            <a:pPr marL="971550" lvl="1" indent="-514350">
              <a:buFont typeface="+mj-lt"/>
              <a:buAutoNum type="arabicPeriod"/>
            </a:pPr>
            <a:r>
              <a:rPr lang="en-US" sz="1800" dirty="0"/>
              <a:t>Reduce the Attack Success Rate of the Attacks .</a:t>
            </a:r>
          </a:p>
          <a:p>
            <a:pPr marL="971550" lvl="1" indent="-514350">
              <a:buFont typeface="+mj-lt"/>
              <a:buAutoNum type="arabicPeriod"/>
            </a:pPr>
            <a:r>
              <a:rPr lang="en-US" sz="1800" dirty="0"/>
              <a:t>Adversarial attacks can vary widely in their approach and impact, making it challenging to develop A resilience model for adversarial attacks in IoT systems</a:t>
            </a:r>
          </a:p>
        </p:txBody>
      </p:sp>
    </p:spTree>
    <p:extLst>
      <p:ext uri="{BB962C8B-B14F-4D97-AF65-F5344CB8AC3E}">
        <p14:creationId xmlns:p14="http://schemas.microsoft.com/office/powerpoint/2010/main" val="267427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1C25-DF23-4D5D-B1E4-BB1739F72F92}"/>
              </a:ext>
            </a:extLst>
          </p:cNvPr>
          <p:cNvSpPr>
            <a:spLocks noGrp="1"/>
          </p:cNvSpPr>
          <p:nvPr>
            <p:ph type="title"/>
          </p:nvPr>
        </p:nvSpPr>
        <p:spPr>
          <a:xfrm>
            <a:off x="838200" y="492726"/>
            <a:ext cx="10515600" cy="1325563"/>
          </a:xfrm>
        </p:spPr>
        <p:txBody>
          <a:bodyPr/>
          <a:lstStyle/>
          <a:p>
            <a:r>
              <a:rPr lang="en-US" altLang="en-US" dirty="0">
                <a:latin typeface="Arial" panose="020B0604020202020204" pitchFamily="34" charset="0"/>
                <a:cs typeface="Arial" panose="020B0604020202020204" pitchFamily="34" charset="0"/>
              </a:rPr>
              <a:t>Dataset</a:t>
            </a:r>
          </a:p>
        </p:txBody>
      </p:sp>
      <p:graphicFrame>
        <p:nvGraphicFramePr>
          <p:cNvPr id="4" name="Content Placeholder 3">
            <a:extLst>
              <a:ext uri="{FF2B5EF4-FFF2-40B4-BE49-F238E27FC236}">
                <a16:creationId xmlns:a16="http://schemas.microsoft.com/office/drawing/2014/main" id="{1365F178-BA57-1A49-23F1-52080F50461F}"/>
              </a:ext>
            </a:extLst>
          </p:cNvPr>
          <p:cNvGraphicFramePr>
            <a:graphicFrameLocks noGrp="1"/>
          </p:cNvGraphicFramePr>
          <p:nvPr>
            <p:ph idx="1"/>
            <p:extLst>
              <p:ext uri="{D42A27DB-BD31-4B8C-83A1-F6EECF244321}">
                <p14:modId xmlns:p14="http://schemas.microsoft.com/office/powerpoint/2010/main" val="1089111359"/>
              </p:ext>
            </p:extLst>
          </p:nvPr>
        </p:nvGraphicFramePr>
        <p:xfrm>
          <a:off x="825063" y="1818289"/>
          <a:ext cx="11041116" cy="4330903"/>
        </p:xfrm>
        <a:graphic>
          <a:graphicData uri="http://schemas.openxmlformats.org/drawingml/2006/table">
            <a:tbl>
              <a:tblPr>
                <a:tableStyleId>{2D5ABB26-0587-4C30-8999-92F81FD0307C}</a:tableStyleId>
              </a:tblPr>
              <a:tblGrid>
                <a:gridCol w="1391712">
                  <a:extLst>
                    <a:ext uri="{9D8B030D-6E8A-4147-A177-3AD203B41FA5}">
                      <a16:colId xmlns:a16="http://schemas.microsoft.com/office/drawing/2014/main" val="3876856664"/>
                    </a:ext>
                  </a:extLst>
                </a:gridCol>
                <a:gridCol w="4825156">
                  <a:extLst>
                    <a:ext uri="{9D8B030D-6E8A-4147-A177-3AD203B41FA5}">
                      <a16:colId xmlns:a16="http://schemas.microsoft.com/office/drawing/2014/main" val="3706484955"/>
                    </a:ext>
                  </a:extLst>
                </a:gridCol>
                <a:gridCol w="4824248">
                  <a:extLst>
                    <a:ext uri="{9D8B030D-6E8A-4147-A177-3AD203B41FA5}">
                      <a16:colId xmlns:a16="http://schemas.microsoft.com/office/drawing/2014/main" val="590451928"/>
                    </a:ext>
                  </a:extLst>
                </a:gridCol>
              </a:tblGrid>
              <a:tr h="219179">
                <a:tc>
                  <a:txBody>
                    <a:bodyPr/>
                    <a:lstStyle/>
                    <a:p>
                      <a:r>
                        <a:rPr lang="en-US" sz="1500" b="1">
                          <a:latin typeface="Times New Roman" panose="02020603050405020304" pitchFamily="18" charset="0"/>
                          <a:cs typeface="Times New Roman" panose="02020603050405020304" pitchFamily="18" charset="0"/>
                        </a:rPr>
                        <a:t>Characteristic</a:t>
                      </a:r>
                      <a:endParaRPr lang="en-US" sz="15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latin typeface="Times New Roman" panose="02020603050405020304" pitchFamily="18" charset="0"/>
                          <a:cs typeface="Times New Roman" panose="02020603050405020304" pitchFamily="18" charset="0"/>
                        </a:rPr>
                        <a:t>CIC IoT Dataset 2023 [5]</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b="1" dirty="0">
                          <a:latin typeface="Times New Roman" panose="02020603050405020304" pitchFamily="18" charset="0"/>
                          <a:cs typeface="Times New Roman" panose="02020603050405020304" pitchFamily="18" charset="0"/>
                        </a:rPr>
                        <a:t>N-</a:t>
                      </a:r>
                      <a:r>
                        <a:rPr lang="en-US" sz="1500" b="1" dirty="0" err="1">
                          <a:latin typeface="Times New Roman" panose="02020603050405020304" pitchFamily="18" charset="0"/>
                          <a:cs typeface="Times New Roman" panose="02020603050405020304" pitchFamily="18" charset="0"/>
                        </a:rPr>
                        <a:t>BaIoT</a:t>
                      </a:r>
                      <a:r>
                        <a:rPr lang="en-US" sz="1500" b="1" dirty="0">
                          <a:latin typeface="Times New Roman" panose="02020603050405020304" pitchFamily="18" charset="0"/>
                          <a:cs typeface="Times New Roman" panose="02020603050405020304" pitchFamily="18" charset="0"/>
                        </a:rPr>
                        <a:t> Dataset [6]</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36229"/>
                  </a:ext>
                </a:extLst>
              </a:tr>
              <a:tr h="724975">
                <a:tc>
                  <a:txBody>
                    <a:bodyPr/>
                    <a:lstStyle/>
                    <a:p>
                      <a:r>
                        <a:rPr lang="en-US" sz="1500" b="1">
                          <a:latin typeface="Times New Roman" panose="02020603050405020304" pitchFamily="18" charset="0"/>
                          <a:cs typeface="Times New Roman" panose="02020603050405020304" pitchFamily="18" charset="0"/>
                        </a:rPr>
                        <a:t>Description</a:t>
                      </a:r>
                      <a:endParaRPr lang="en-US" sz="15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A dataset for network intrusion detection in IoT environments, containing labeled network traffic data for various IoT devices.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A dataset designed for IoT intrusion detection, focusing on network traffic data from IoT devices with anomalies.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6546171"/>
                  </a:ext>
                </a:extLst>
              </a:tr>
              <a:tr h="221200">
                <a:tc>
                  <a:txBody>
                    <a:bodyPr/>
                    <a:lstStyle/>
                    <a:p>
                      <a:r>
                        <a:rPr lang="en-US" sz="1500" b="1">
                          <a:latin typeface="Times New Roman" panose="02020603050405020304" pitchFamily="18" charset="0"/>
                          <a:cs typeface="Times New Roman" panose="02020603050405020304" pitchFamily="18" charset="0"/>
                        </a:rPr>
                        <a:t>Size</a:t>
                      </a:r>
                      <a:endParaRPr lang="en-US" sz="15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~13.76 GB</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~8.14 GB</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321873"/>
                  </a:ext>
                </a:extLst>
              </a:tr>
              <a:tr h="389125">
                <a:tc>
                  <a:txBody>
                    <a:bodyPr/>
                    <a:lstStyle/>
                    <a:p>
                      <a:r>
                        <a:rPr lang="en-US" sz="1500" b="1" dirty="0">
                          <a:latin typeface="Times New Roman" panose="02020603050405020304" pitchFamily="18" charset="0"/>
                          <a:cs typeface="Times New Roman" panose="02020603050405020304" pitchFamily="18" charset="0"/>
                        </a:rPr>
                        <a:t>IoT Devices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Utilizes a large-scale IoT topology with 105 devices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Employs a smaller network with 9 commercial IoT devices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7685133"/>
                  </a:ext>
                </a:extLst>
              </a:tr>
              <a:tr h="724975">
                <a:tc>
                  <a:txBody>
                    <a:bodyPr/>
                    <a:lstStyle/>
                    <a:p>
                      <a:r>
                        <a:rPr lang="en-US" sz="1500" b="1" dirty="0">
                          <a:latin typeface="Times New Roman" panose="02020603050405020304" pitchFamily="18" charset="0"/>
                          <a:cs typeface="Times New Roman" panose="02020603050405020304" pitchFamily="18" charset="0"/>
                        </a:rPr>
                        <a:t>Number of Features</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32 features, including timestamps, protocol, source/destination IPs, port numbers, etc.</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VN" sz="1500" b="0" i="0" dirty="0">
                          <a:solidFill>
                            <a:srgbClr val="3C4043"/>
                          </a:solidFill>
                          <a:effectLst/>
                          <a:latin typeface="Times New Roman" panose="02020603050405020304" pitchFamily="18" charset="0"/>
                          <a:cs typeface="Times New Roman" panose="02020603050405020304" pitchFamily="18" charset="0"/>
                        </a:rPr>
                        <a:t>115</a:t>
                      </a:r>
                      <a:r>
                        <a:rPr lang="en-US" sz="1500" dirty="0">
                          <a:latin typeface="Times New Roman" panose="02020603050405020304" pitchFamily="18" charset="0"/>
                          <a:cs typeface="Times New Roman" panose="02020603050405020304" pitchFamily="18" charset="0"/>
                        </a:rPr>
                        <a:t> features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2192899"/>
                  </a:ext>
                </a:extLst>
              </a:tr>
              <a:tr h="557049">
                <a:tc>
                  <a:txBody>
                    <a:bodyPr/>
                    <a:lstStyle/>
                    <a:p>
                      <a:r>
                        <a:rPr lang="en-US" sz="1500" b="1" dirty="0">
                          <a:latin typeface="Times New Roman" panose="02020603050405020304" pitchFamily="18" charset="0"/>
                          <a:cs typeface="Times New Roman" panose="02020603050405020304" pitchFamily="18" charset="0"/>
                        </a:rPr>
                        <a:t>Attack Types</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Includes a range of attacks such as DoS, DDoS, etc.</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Includes attacks such </a:t>
                      </a:r>
                      <a:r>
                        <a:rPr lang="en-US" sz="1500" b="0" i="0" dirty="0" err="1">
                          <a:solidFill>
                            <a:srgbClr val="3C4043"/>
                          </a:solidFill>
                          <a:effectLst/>
                          <a:latin typeface="Times New Roman" panose="02020603050405020304" pitchFamily="18" charset="0"/>
                          <a:cs typeface="Times New Roman" panose="02020603050405020304" pitchFamily="18" charset="0"/>
                        </a:rPr>
                        <a:t>Mirai</a:t>
                      </a:r>
                      <a:r>
                        <a:rPr lang="en-US" sz="1500" b="0" i="0" dirty="0">
                          <a:solidFill>
                            <a:srgbClr val="3C4043"/>
                          </a:solidFill>
                          <a:effectLst/>
                          <a:latin typeface="Times New Roman" panose="02020603050405020304" pitchFamily="18" charset="0"/>
                          <a:cs typeface="Times New Roman" panose="02020603050405020304" pitchFamily="18" charset="0"/>
                        </a:rPr>
                        <a:t> and BASHLITE.</a:t>
                      </a:r>
                      <a:r>
                        <a:rPr lang="en-US" sz="1500" dirty="0">
                          <a:latin typeface="Times New Roman" panose="02020603050405020304" pitchFamily="18" charset="0"/>
                          <a:cs typeface="Times New Roman" panose="02020603050405020304" pitchFamily="18" charset="0"/>
                        </a:rPr>
                        <a:t>.</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423526"/>
                  </a:ext>
                </a:extLst>
              </a:tr>
              <a:tr h="221200">
                <a:tc>
                  <a:txBody>
                    <a:bodyPr/>
                    <a:lstStyle/>
                    <a:p>
                      <a:r>
                        <a:rPr lang="en-US" sz="1500" b="1">
                          <a:latin typeface="Times New Roman" panose="02020603050405020304" pitchFamily="18" charset="0"/>
                          <a:cs typeface="Times New Roman" panose="02020603050405020304" pitchFamily="18" charset="0"/>
                        </a:rPr>
                        <a:t>Format</a:t>
                      </a:r>
                      <a:endParaRPr lang="en-US" sz="150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latin typeface="Times New Roman" panose="02020603050405020304" pitchFamily="18" charset="0"/>
                          <a:cs typeface="Times New Roman" panose="02020603050405020304" pitchFamily="18" charset="0"/>
                        </a:rPr>
                        <a:t>CSV and PCAP files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CSV files</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342121"/>
                  </a:ext>
                </a:extLst>
              </a:tr>
              <a:tr h="557049">
                <a:tc>
                  <a:txBody>
                    <a:bodyPr/>
                    <a:lstStyle/>
                    <a:p>
                      <a:r>
                        <a:rPr lang="en-US" sz="1500" b="1" dirty="0">
                          <a:latin typeface="Times New Roman" panose="02020603050405020304" pitchFamily="18" charset="0"/>
                          <a:cs typeface="Times New Roman" panose="02020603050405020304" pitchFamily="18" charset="0"/>
                        </a:rPr>
                        <a:t>Use Cases</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Intrusion detection, network anomaly detection, IoT security research.</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Intrusion detection, network anomaly detection, IoT security research.</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189896"/>
                  </a:ext>
                </a:extLst>
              </a:tr>
              <a:tr h="557049">
                <a:tc>
                  <a:txBody>
                    <a:bodyPr/>
                    <a:lstStyle/>
                    <a:p>
                      <a:r>
                        <a:rPr lang="en-US" sz="1500" b="1" dirty="0">
                          <a:latin typeface="Times New Roman" panose="02020603050405020304" pitchFamily="18" charset="0"/>
                          <a:cs typeface="Times New Roman" panose="02020603050405020304" pitchFamily="18" charset="0"/>
                        </a:rPr>
                        <a:t>Strengths</a:t>
                      </a:r>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dirty="0">
                          <a:latin typeface="Times New Roman" panose="02020603050405020304" pitchFamily="18" charset="0"/>
                          <a:cs typeface="Times New Roman" panose="02020603050405020304" pitchFamily="18" charset="0"/>
                        </a:rPr>
                        <a:t>Large scale, diverse attack types, real-world scenario</a:t>
                      </a: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latin typeface="Times New Roman" panose="02020603050405020304" pitchFamily="18" charset="0"/>
                          <a:cs typeface="Times New Roman" panose="02020603050405020304" pitchFamily="18" charset="0"/>
                        </a:rPr>
                        <a:t>Focus on botnet attacks, well-defined attack types</a:t>
                      </a:r>
                    </a:p>
                    <a:p>
                      <a:endParaRPr lang="en-US" sz="1500" dirty="0">
                        <a:latin typeface="Times New Roman" panose="02020603050405020304" pitchFamily="18" charset="0"/>
                        <a:cs typeface="Times New Roman" panose="02020603050405020304" pitchFamily="18" charset="0"/>
                      </a:endParaRPr>
                    </a:p>
                  </a:txBody>
                  <a:tcPr marL="43513" marR="43513" marT="21757" marB="217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454169"/>
                  </a:ext>
                </a:extLst>
              </a:tr>
            </a:tbl>
          </a:graphicData>
        </a:graphic>
      </p:graphicFrame>
    </p:spTree>
    <p:extLst>
      <p:ext uri="{BB962C8B-B14F-4D97-AF65-F5344CB8AC3E}">
        <p14:creationId xmlns:p14="http://schemas.microsoft.com/office/powerpoint/2010/main" val="353890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22603B-3E87-4268-9A3A-6E67363F9DA1}"/>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Conclusion</a:t>
            </a:r>
            <a:endParaRPr lang="en-AU" altLang="en-US" dirty="0">
              <a:latin typeface="Arial" panose="020B0604020202020204" pitchFamily="34" charset="0"/>
              <a:cs typeface="Arial" panose="020B0604020202020204" pitchFamily="34" charset="0"/>
            </a:endParaRPr>
          </a:p>
        </p:txBody>
      </p:sp>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1073791" y="1860959"/>
            <a:ext cx="11118209" cy="4454525"/>
          </a:xfrm>
        </p:spPr>
        <p:txBody>
          <a:bodyPr>
            <a:normAutofit/>
          </a:bodyPr>
          <a:lstStyle/>
          <a:p>
            <a:pPr marL="0" indent="0">
              <a:buNone/>
            </a:pPr>
            <a:endParaRPr lang="en-US" alt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Future work : Co operate with PTQ. Nguyen to work on the field Adversarial Attacks Against  Anomaly Detection in Federated Learning IoT Systems</a:t>
            </a: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22603B-3E87-4268-9A3A-6E67363F9DA1}"/>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Reference</a:t>
            </a:r>
            <a:endParaRPr lang="en-AU" altLang="en-US" dirty="0">
              <a:latin typeface="Arial" panose="020B0604020202020204" pitchFamily="34" charset="0"/>
              <a:cs typeface="Arial" panose="020B0604020202020204" pitchFamily="34" charset="0"/>
            </a:endParaRPr>
          </a:p>
        </p:txBody>
      </p:sp>
      <p:sp>
        <p:nvSpPr>
          <p:cNvPr id="64515" name="Rectangle 3">
            <a:extLst>
              <a:ext uri="{FF2B5EF4-FFF2-40B4-BE49-F238E27FC236}">
                <a16:creationId xmlns:a16="http://schemas.microsoft.com/office/drawing/2014/main" id="{810F8120-F35E-406C-9593-0A84CB4DB5D0}"/>
              </a:ext>
            </a:extLst>
          </p:cNvPr>
          <p:cNvSpPr>
            <a:spLocks noGrp="1" noChangeArrowheads="1"/>
          </p:cNvSpPr>
          <p:nvPr>
            <p:ph idx="1"/>
          </p:nvPr>
        </p:nvSpPr>
        <p:spPr>
          <a:xfrm>
            <a:off x="1073791" y="1860959"/>
            <a:ext cx="11118209" cy="4454525"/>
          </a:xfrm>
        </p:spPr>
        <p:txBody>
          <a:bodyPr>
            <a:normAutofit/>
          </a:bodyPr>
          <a:lstStyle/>
          <a:p>
            <a:pPr marL="342900" indent="-342900" eaLnBrk="1" hangingPunct="1">
              <a:buAutoNum type="arabicPeriod"/>
            </a:pPr>
            <a:r>
              <a:rPr lang="en-US" sz="1400" b="0" i="0" dirty="0">
                <a:solidFill>
                  <a:srgbClr val="333333"/>
                </a:solidFill>
                <a:effectLst/>
                <a:latin typeface="HelveticaNeue Regular"/>
              </a:rPr>
              <a:t>A. </a:t>
            </a:r>
            <a:r>
              <a:rPr lang="en-US" sz="1400" b="0" i="0" dirty="0" err="1">
                <a:solidFill>
                  <a:srgbClr val="333333"/>
                </a:solidFill>
                <a:effectLst/>
                <a:latin typeface="HelveticaNeue Regular"/>
              </a:rPr>
              <a:t>Abusnaina</a:t>
            </a:r>
            <a:r>
              <a:rPr lang="en-US" sz="1400" b="0" i="0" dirty="0">
                <a:solidFill>
                  <a:srgbClr val="333333"/>
                </a:solidFill>
                <a:effectLst/>
                <a:latin typeface="HelveticaNeue Regular"/>
              </a:rPr>
              <a:t>, A. </a:t>
            </a:r>
            <a:r>
              <a:rPr lang="en-US" sz="1400" b="0" i="0" dirty="0" err="1">
                <a:solidFill>
                  <a:srgbClr val="333333"/>
                </a:solidFill>
                <a:effectLst/>
                <a:latin typeface="HelveticaNeue Regular"/>
              </a:rPr>
              <a:t>Khormali</a:t>
            </a:r>
            <a:r>
              <a:rPr lang="en-US" sz="1400" b="0" i="0" dirty="0">
                <a:solidFill>
                  <a:srgbClr val="333333"/>
                </a:solidFill>
                <a:effectLst/>
                <a:latin typeface="HelveticaNeue Regular"/>
              </a:rPr>
              <a:t>, H. </a:t>
            </a:r>
            <a:r>
              <a:rPr lang="en-US" sz="1400" b="0" i="0" dirty="0" err="1">
                <a:solidFill>
                  <a:srgbClr val="333333"/>
                </a:solidFill>
                <a:effectLst/>
                <a:latin typeface="HelveticaNeue Regular"/>
              </a:rPr>
              <a:t>Alasmary</a:t>
            </a:r>
            <a:r>
              <a:rPr lang="en-US" sz="1400" b="0" i="0" dirty="0">
                <a:solidFill>
                  <a:srgbClr val="333333"/>
                </a:solidFill>
                <a:effectLst/>
                <a:latin typeface="HelveticaNeue Regular"/>
              </a:rPr>
              <a:t>, J. Park, A. Anwar and A. </a:t>
            </a:r>
            <a:r>
              <a:rPr lang="en-US" sz="1400" b="0" i="0" dirty="0" err="1">
                <a:solidFill>
                  <a:srgbClr val="333333"/>
                </a:solidFill>
                <a:effectLst/>
                <a:latin typeface="HelveticaNeue Regular"/>
              </a:rPr>
              <a:t>Mohaisen</a:t>
            </a:r>
            <a:r>
              <a:rPr lang="en-US" sz="1400" b="0" i="0" dirty="0">
                <a:solidFill>
                  <a:srgbClr val="333333"/>
                </a:solidFill>
                <a:effectLst/>
                <a:latin typeface="HelveticaNeue Regular"/>
              </a:rPr>
              <a:t>, "Adversarial Learning Attacks on Graph-based IoT Malware Detection Systems," </a:t>
            </a:r>
            <a:r>
              <a:rPr lang="en-US" sz="1400" b="0" i="1" dirty="0">
                <a:solidFill>
                  <a:srgbClr val="333333"/>
                </a:solidFill>
                <a:effectLst/>
                <a:latin typeface="HelveticaNeue Regular"/>
              </a:rPr>
              <a:t>2019 IEEE 39th International Conference on Distributed Computing Systems (ICDCS)</a:t>
            </a:r>
            <a:r>
              <a:rPr lang="en-US" sz="1400" b="0" i="0" dirty="0">
                <a:solidFill>
                  <a:srgbClr val="333333"/>
                </a:solidFill>
                <a:effectLst/>
                <a:latin typeface="HelveticaNeue Regular"/>
              </a:rPr>
              <a:t>, Dallas, TX, USA, 2019</a:t>
            </a:r>
          </a:p>
          <a:p>
            <a:pPr marL="342900" indent="-342900" eaLnBrk="1" hangingPunct="1">
              <a:buAutoNum type="arabicPeriod"/>
            </a:pPr>
            <a:r>
              <a:rPr lang="en-US" sz="1400" b="0" i="0" dirty="0">
                <a:solidFill>
                  <a:srgbClr val="333333"/>
                </a:solidFill>
                <a:effectLst/>
                <a:latin typeface="HelveticaNeue Regular"/>
              </a:rPr>
              <a:t>R. G, V. P and A. S, "Evading Machine-Learning-Based Android Malware Detector for IoT Devices," in </a:t>
            </a:r>
            <a:r>
              <a:rPr lang="en-US" sz="1400" b="0" i="1" dirty="0">
                <a:solidFill>
                  <a:srgbClr val="333333"/>
                </a:solidFill>
                <a:effectLst/>
                <a:latin typeface="HelveticaNeue Regular"/>
              </a:rPr>
              <a:t>IEEE Systems Journal</a:t>
            </a:r>
            <a:r>
              <a:rPr lang="en-US" sz="1400" b="0" i="0" dirty="0">
                <a:solidFill>
                  <a:srgbClr val="333333"/>
                </a:solidFill>
                <a:effectLst/>
                <a:latin typeface="HelveticaNeue Regular"/>
              </a:rPr>
              <a:t>, vol. 17, no. 2, pp. 2745-2755, June 2023,</a:t>
            </a:r>
          </a:p>
          <a:p>
            <a:pPr marL="342900" indent="-342900" eaLnBrk="1" hangingPunct="1">
              <a:buAutoNum type="arabicPeriod"/>
            </a:pPr>
            <a:r>
              <a:rPr lang="en-US" sz="1400" dirty="0">
                <a:solidFill>
                  <a:srgbClr val="333333"/>
                </a:solidFill>
                <a:latin typeface="HelveticaNeue Regular"/>
              </a:rPr>
              <a:t>Yuan, Peng &amp; Wang, Shanshan &amp; Zhao, </a:t>
            </a:r>
            <a:r>
              <a:rPr lang="en-US" sz="1400" dirty="0" err="1">
                <a:solidFill>
                  <a:srgbClr val="333333"/>
                </a:solidFill>
                <a:latin typeface="HelveticaNeue Regular"/>
              </a:rPr>
              <a:t>Chuan</a:t>
            </a:r>
            <a:r>
              <a:rPr lang="en-US" sz="1400" dirty="0">
                <a:solidFill>
                  <a:srgbClr val="333333"/>
                </a:solidFill>
                <a:latin typeface="HelveticaNeue Regular"/>
              </a:rPr>
              <a:t> &amp; Wang, </a:t>
            </a:r>
            <a:r>
              <a:rPr lang="en-US" sz="1400" dirty="0" err="1">
                <a:solidFill>
                  <a:srgbClr val="333333"/>
                </a:solidFill>
                <a:latin typeface="HelveticaNeue Regular"/>
              </a:rPr>
              <a:t>Wenyue</a:t>
            </a:r>
            <a:r>
              <a:rPr lang="en-US" sz="1400" dirty="0">
                <a:solidFill>
                  <a:srgbClr val="333333"/>
                </a:solidFill>
                <a:latin typeface="HelveticaNeue Regular"/>
              </a:rPr>
              <a:t> &amp; Peng, </a:t>
            </a:r>
            <a:r>
              <a:rPr lang="en-US" sz="1400" dirty="0" err="1">
                <a:solidFill>
                  <a:srgbClr val="333333"/>
                </a:solidFill>
                <a:latin typeface="HelveticaNeue Regular"/>
              </a:rPr>
              <a:t>Lizhi</a:t>
            </a:r>
            <a:r>
              <a:rPr lang="en-US" sz="1400" dirty="0">
                <a:solidFill>
                  <a:srgbClr val="333333"/>
                </a:solidFill>
                <a:latin typeface="HelveticaNeue Regular"/>
              </a:rPr>
              <a:t> &amp; Chen, </a:t>
            </a:r>
            <a:r>
              <a:rPr lang="en-US" sz="1400" dirty="0" err="1">
                <a:solidFill>
                  <a:srgbClr val="333333"/>
                </a:solidFill>
                <a:latin typeface="HelveticaNeue Regular"/>
              </a:rPr>
              <a:t>Zhenxiang</a:t>
            </a:r>
            <a:r>
              <a:rPr lang="en-US" sz="1400" dirty="0">
                <a:solidFill>
                  <a:srgbClr val="333333"/>
                </a:solidFill>
                <a:latin typeface="HelveticaNeue Regular"/>
              </a:rPr>
              <a:t>. (2023). Adversarial Attack with Genetic Algorithm against IoT Malware Detectors. 1413-1418. 10.1109/ICC45041.2023.10279299. </a:t>
            </a:r>
          </a:p>
          <a:p>
            <a:pPr marL="342900" indent="-342900" eaLnBrk="1" hangingPunct="1">
              <a:buAutoNum type="arabicPeriod"/>
            </a:pPr>
            <a:r>
              <a:rPr lang="en-US" sz="1400" b="0" i="0" dirty="0">
                <a:solidFill>
                  <a:srgbClr val="333333"/>
                </a:solidFill>
                <a:effectLst/>
                <a:latin typeface="HelveticaNeue Regular"/>
              </a:rPr>
              <a:t>Valerian Rey, Pedro Miguel Sánchez Sánchez, Alberto Huertas </a:t>
            </a:r>
            <a:r>
              <a:rPr lang="en-US" sz="1400" b="0" i="0" dirty="0" err="1">
                <a:solidFill>
                  <a:srgbClr val="333333"/>
                </a:solidFill>
                <a:effectLst/>
                <a:latin typeface="HelveticaNeue Regular"/>
              </a:rPr>
              <a:t>Celdrán</a:t>
            </a:r>
            <a:r>
              <a:rPr lang="en-US" sz="1400" b="0" i="0" dirty="0">
                <a:solidFill>
                  <a:srgbClr val="333333"/>
                </a:solidFill>
                <a:effectLst/>
                <a:latin typeface="HelveticaNeue Regular"/>
              </a:rPr>
              <a:t>, </a:t>
            </a:r>
            <a:r>
              <a:rPr lang="en-US" sz="1400" b="0" i="0" dirty="0" err="1">
                <a:solidFill>
                  <a:srgbClr val="333333"/>
                </a:solidFill>
                <a:effectLst/>
                <a:latin typeface="HelveticaNeue Regular"/>
              </a:rPr>
              <a:t>Gérôme</a:t>
            </a:r>
            <a:r>
              <a:rPr lang="en-US" sz="1400" b="0" i="0" dirty="0">
                <a:solidFill>
                  <a:srgbClr val="333333"/>
                </a:solidFill>
                <a:effectLst/>
                <a:latin typeface="HelveticaNeue Regular"/>
              </a:rPr>
              <a:t> Bovet, Federated learning for malware detection in IoT devices, Computer Networks, Volume 204,</a:t>
            </a:r>
          </a:p>
          <a:p>
            <a:pPr marL="342900" indent="-342900">
              <a:buFont typeface="Arial" panose="020B0604020202020204" pitchFamily="34" charset="0"/>
              <a:buAutoNum type="arabicPeriod"/>
            </a:pPr>
            <a:r>
              <a:rPr lang="en-US" sz="1400" b="0" i="1" dirty="0">
                <a:solidFill>
                  <a:srgbClr val="000000"/>
                </a:solidFill>
                <a:effectLst/>
                <a:latin typeface="system-ui"/>
              </a:rPr>
              <a:t>CIC </a:t>
            </a:r>
            <a:r>
              <a:rPr lang="en-US" sz="1400" b="0" i="1" dirty="0" err="1">
                <a:solidFill>
                  <a:srgbClr val="000000"/>
                </a:solidFill>
                <a:effectLst/>
                <a:latin typeface="system-ui"/>
              </a:rPr>
              <a:t>Iot</a:t>
            </a:r>
            <a:r>
              <a:rPr lang="en-US" sz="1400" b="0" i="1" dirty="0">
                <a:solidFill>
                  <a:srgbClr val="000000"/>
                </a:solidFill>
                <a:effectLst/>
                <a:latin typeface="system-ui"/>
              </a:rPr>
              <a:t> Dataset 2023 , University of New Brunswick </a:t>
            </a:r>
            <a:r>
              <a:rPr lang="en-US" sz="1400" b="0" i="0" dirty="0">
                <a:solidFill>
                  <a:srgbClr val="000000"/>
                </a:solidFill>
                <a:effectLst/>
                <a:latin typeface="system-ui"/>
              </a:rPr>
              <a:t>. Available at: https://</a:t>
            </a:r>
            <a:r>
              <a:rPr lang="en-US" sz="1400" b="0" i="0" dirty="0" err="1">
                <a:solidFill>
                  <a:srgbClr val="000000"/>
                </a:solidFill>
                <a:effectLst/>
                <a:latin typeface="system-ui"/>
              </a:rPr>
              <a:t>www.unb.ca</a:t>
            </a:r>
            <a:r>
              <a:rPr lang="en-US" sz="1400" b="0" i="0" dirty="0">
                <a:solidFill>
                  <a:srgbClr val="000000"/>
                </a:solidFill>
                <a:effectLst/>
                <a:latin typeface="system-ui"/>
              </a:rPr>
              <a:t>/</a:t>
            </a:r>
            <a:r>
              <a:rPr lang="en-US" sz="1400" b="0" i="0" dirty="0" err="1">
                <a:solidFill>
                  <a:srgbClr val="000000"/>
                </a:solidFill>
                <a:effectLst/>
                <a:latin typeface="system-ui"/>
              </a:rPr>
              <a:t>cic</a:t>
            </a:r>
            <a:r>
              <a:rPr lang="en-US" sz="1400" b="0" i="0" dirty="0">
                <a:solidFill>
                  <a:srgbClr val="000000"/>
                </a:solidFill>
                <a:effectLst/>
                <a:latin typeface="system-ui"/>
              </a:rPr>
              <a:t>/datasets/iotdataset-2023.html (Accessed: 21 August 2024).</a:t>
            </a:r>
          </a:p>
          <a:p>
            <a:pPr marL="342900" indent="-342900">
              <a:buFont typeface="Arial" panose="020B0604020202020204" pitchFamily="34" charset="0"/>
              <a:buAutoNum type="arabicPeriod"/>
            </a:pPr>
            <a:r>
              <a:rPr lang="en-US" sz="1400" dirty="0" err="1"/>
              <a:t>Meidan,Yair</a:t>
            </a:r>
            <a:r>
              <a:rPr lang="en-US" sz="1400" dirty="0"/>
              <a:t>, </a:t>
            </a:r>
            <a:r>
              <a:rPr lang="en-US" sz="1400" dirty="0" err="1"/>
              <a:t>Bohadana,Michael</a:t>
            </a:r>
            <a:r>
              <a:rPr lang="en-US" sz="1400" dirty="0"/>
              <a:t>, </a:t>
            </a:r>
            <a:r>
              <a:rPr lang="en-US" sz="1400" dirty="0" err="1"/>
              <a:t>Mathov,Yael</a:t>
            </a:r>
            <a:r>
              <a:rPr lang="en-US" sz="1400" dirty="0"/>
              <a:t>, </a:t>
            </a:r>
            <a:r>
              <a:rPr lang="en-US" sz="1400" dirty="0" err="1"/>
              <a:t>Mirsky,Yisroel</a:t>
            </a:r>
            <a:r>
              <a:rPr lang="en-US" sz="1400" dirty="0"/>
              <a:t>, </a:t>
            </a:r>
            <a:r>
              <a:rPr lang="en-US" sz="1400" dirty="0" err="1"/>
              <a:t>Breitenbacher,Dominik</a:t>
            </a:r>
            <a:r>
              <a:rPr lang="en-US" sz="1400" dirty="0"/>
              <a:t>, ,Asaf, and </a:t>
            </a:r>
            <a:r>
              <a:rPr lang="en-US" sz="1400" dirty="0" err="1"/>
              <a:t>Shabtai,Asaf</a:t>
            </a:r>
            <a:r>
              <a:rPr lang="en-US" sz="1400" dirty="0"/>
              <a:t>. (2018). </a:t>
            </a:r>
            <a:r>
              <a:rPr lang="en-US" sz="1400" dirty="0" err="1"/>
              <a:t>detection_of_IoT_botnet_attacks_N_BaIoT</a:t>
            </a:r>
            <a:r>
              <a:rPr lang="en-US" sz="1400" dirty="0"/>
              <a:t>. UCI Machine Learning Repository. https://</a:t>
            </a:r>
            <a:r>
              <a:rPr lang="en-US" sz="1400" dirty="0" err="1"/>
              <a:t>doi.org</a:t>
            </a:r>
            <a:r>
              <a:rPr lang="en-US" sz="1400" dirty="0"/>
              <a:t>/10.24432/C5RC8J.</a:t>
            </a:r>
            <a:endParaRPr lang="en-AU" sz="2000" b="0" i="0" dirty="0">
              <a:solidFill>
                <a:srgbClr val="333333"/>
              </a:solidFill>
              <a:effectLst/>
              <a:latin typeface="Arial" panose="020B0604020202020204" pitchFamily="34" charset="0"/>
              <a:cs typeface="Arial" panose="020B0604020202020204" pitchFamily="34" charset="0"/>
            </a:endParaRPr>
          </a:p>
          <a:p>
            <a:pPr marL="342900" indent="-342900" eaLnBrk="1" hangingPunct="1">
              <a:buAutoNum type="arabicPeriod"/>
            </a:pPr>
            <a:endParaRPr lang="en-US" sz="1400" b="0" i="0" dirty="0">
              <a:solidFill>
                <a:srgbClr val="333333"/>
              </a:solidFill>
              <a:effectLst/>
              <a:latin typeface="HelveticaNeue Regular"/>
            </a:endParaRPr>
          </a:p>
        </p:txBody>
      </p:sp>
    </p:spTree>
    <p:extLst>
      <p:ext uri="{BB962C8B-B14F-4D97-AF65-F5344CB8AC3E}">
        <p14:creationId xmlns:p14="http://schemas.microsoft.com/office/powerpoint/2010/main" val="2064051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6382</TotalTime>
  <Words>947</Words>
  <Application>Microsoft Macintosh PowerPoint</Application>
  <PresentationFormat>Widescreen</PresentationFormat>
  <Paragraphs>111</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HelveticaNeue Regular</vt:lpstr>
      <vt:lpstr>ProximaVara-Roman</vt:lpstr>
      <vt:lpstr>system-ui</vt:lpstr>
      <vt:lpstr>Arial</vt:lpstr>
      <vt:lpstr>Calibri</vt:lpstr>
      <vt:lpstr>Calibri Light</vt:lpstr>
      <vt:lpstr>Times New Roman</vt:lpstr>
      <vt:lpstr>Wingdings</vt:lpstr>
      <vt:lpstr>Office Theme</vt:lpstr>
      <vt:lpstr>Adversarial Defense For Anomaly Detection in IOT Systems </vt:lpstr>
      <vt:lpstr>Outline</vt:lpstr>
      <vt:lpstr>Motivation</vt:lpstr>
      <vt:lpstr>Literature review : Attack Technique</vt:lpstr>
      <vt:lpstr>Problem statement</vt:lpstr>
      <vt:lpstr>Dataset</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Linh Nguyen</dc:creator>
  <cp:lastModifiedBy>Tran Cat Khanh 20204916</cp:lastModifiedBy>
  <cp:revision>655</cp:revision>
  <dcterms:created xsi:type="dcterms:W3CDTF">2022-08-25T14:13:25Z</dcterms:created>
  <dcterms:modified xsi:type="dcterms:W3CDTF">2024-09-03T23:34:43Z</dcterms:modified>
</cp:coreProperties>
</file>