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370" r:id="rId4"/>
    <p:sldId id="384" r:id="rId5"/>
    <p:sldId id="372" r:id="rId6"/>
    <p:sldId id="382" r:id="rId7"/>
    <p:sldId id="386" r:id="rId8"/>
    <p:sldId id="389" r:id="rId9"/>
    <p:sldId id="393" r:id="rId10"/>
    <p:sldId id="394" r:id="rId11"/>
    <p:sldId id="392" r:id="rId12"/>
    <p:sldId id="381" r:id="rId13"/>
    <p:sldId id="3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94"/>
  </p:normalViewPr>
  <p:slideViewPr>
    <p:cSldViewPr snapToGrid="0">
      <p:cViewPr varScale="1">
        <p:scale>
          <a:sx n="121" d="100"/>
          <a:sy n="121"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08:52:40.808"/>
    </inkml:context>
    <inkml:brush xml:id="br0">
      <inkml:brushProperty name="width" value="0.05" units="cm"/>
      <inkml:brushProperty name="height" value="0.05" units="cm"/>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08:53:02.729"/>
    </inkml:context>
    <inkml:brush xml:id="br0">
      <inkml:brushProperty name="width" value="0.05" units="cm"/>
      <inkml:brushProperty name="height" value="0.05" units="cm"/>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08:08:20.676"/>
    </inkml:context>
    <inkml:brush xml:id="br0">
      <inkml:brushProperty name="width" value="0.05" units="cm"/>
      <inkml:brushProperty name="height" value="0.05" units="cm"/>
    </inkml:brush>
  </inkml:definitions>
  <inkml:trace contextRef="#ctx0" brushRef="#br0">0 1 24575,'14'0'0,"-1"0"0,2 0 0,-3 0 0,0 0 0,-4 0 0,8 0 0,-8 0 0,4 0 0,-1 0 0,-2 0 0,3 0 0,-5 0 0,1 0 0,-1 0 0,1 0 0,-1 0 0,1 0 0,-1 0 0,1 0 0,-1 0 0,0 0 0,1 0 0,-1 0 0,0 0 0,1 0 0,-1 0 0,0 0 0,0 0 0,0 0 0,0 0 0,0 0 0,0 0 0,0 0 0,-1 0 0,-2 3 0,-1-2 0,-3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7FB0B-5F25-4E4B-BA98-C3C9C8423313}"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7AB78-57BF-4835-A4E5-B94F4D9FF983}" type="slidenum">
              <a:rPr lang="en-US" smtClean="0"/>
              <a:t>‹#›</a:t>
            </a:fld>
            <a:endParaRPr lang="en-US"/>
          </a:p>
        </p:txBody>
      </p:sp>
    </p:spTree>
    <p:extLst>
      <p:ext uri="{BB962C8B-B14F-4D97-AF65-F5344CB8AC3E}">
        <p14:creationId xmlns:p14="http://schemas.microsoft.com/office/powerpoint/2010/main" val="278278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3</a:t>
            </a:fld>
            <a:endParaRPr lang="en-US"/>
          </a:p>
        </p:txBody>
      </p:sp>
    </p:spTree>
    <p:extLst>
      <p:ext uri="{BB962C8B-B14F-4D97-AF65-F5344CB8AC3E}">
        <p14:creationId xmlns:p14="http://schemas.microsoft.com/office/powerpoint/2010/main" val="52386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4</a:t>
            </a:fld>
            <a:endParaRPr lang="en-US"/>
          </a:p>
        </p:txBody>
      </p:sp>
    </p:spTree>
    <p:extLst>
      <p:ext uri="{BB962C8B-B14F-4D97-AF65-F5344CB8AC3E}">
        <p14:creationId xmlns:p14="http://schemas.microsoft.com/office/powerpoint/2010/main" val="337741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7</a:t>
            </a:fld>
            <a:endParaRPr lang="en-US"/>
          </a:p>
        </p:txBody>
      </p:sp>
    </p:spTree>
    <p:extLst>
      <p:ext uri="{BB962C8B-B14F-4D97-AF65-F5344CB8AC3E}">
        <p14:creationId xmlns:p14="http://schemas.microsoft.com/office/powerpoint/2010/main" val="385855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8</a:t>
            </a:fld>
            <a:endParaRPr lang="en-US"/>
          </a:p>
        </p:txBody>
      </p:sp>
    </p:spTree>
    <p:extLst>
      <p:ext uri="{BB962C8B-B14F-4D97-AF65-F5344CB8AC3E}">
        <p14:creationId xmlns:p14="http://schemas.microsoft.com/office/powerpoint/2010/main" val="196385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9</a:t>
            </a:fld>
            <a:endParaRPr lang="en-US"/>
          </a:p>
        </p:txBody>
      </p:sp>
    </p:spTree>
    <p:extLst>
      <p:ext uri="{BB962C8B-B14F-4D97-AF65-F5344CB8AC3E}">
        <p14:creationId xmlns:p14="http://schemas.microsoft.com/office/powerpoint/2010/main" val="251282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10</a:t>
            </a:fld>
            <a:endParaRPr lang="en-US"/>
          </a:p>
        </p:txBody>
      </p:sp>
    </p:spTree>
    <p:extLst>
      <p:ext uri="{BB962C8B-B14F-4D97-AF65-F5344CB8AC3E}">
        <p14:creationId xmlns:p14="http://schemas.microsoft.com/office/powerpoint/2010/main" val="276918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E7DE2-2C58-4C24-8196-0522E0F8C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E0322E-D1BD-45CA-95F3-6184FD561B81}" type="slidenum">
              <a:rPr lang="en-AU" altLang="en-US"/>
              <a:pPr>
                <a:spcBef>
                  <a:spcPct val="0"/>
                </a:spcBef>
              </a:pPr>
              <a:t>11</a:t>
            </a:fld>
            <a:endParaRPr lang="en-AU" altLang="en-US"/>
          </a:p>
        </p:txBody>
      </p:sp>
      <p:sp>
        <p:nvSpPr>
          <p:cNvPr id="65539" name="Rectangle 4">
            <a:extLst>
              <a:ext uri="{FF2B5EF4-FFF2-40B4-BE49-F238E27FC236}">
                <a16:creationId xmlns:a16="http://schemas.microsoft.com/office/drawing/2014/main" id="{A8D60F34-5362-4099-86DA-A7F9A842BC68}"/>
              </a:ext>
            </a:extLst>
          </p:cNvPr>
          <p:cNvSpPr>
            <a:spLocks noGrp="1" noRot="1" noChangeAspect="1" noChangeArrowheads="1" noTextEdit="1"/>
          </p:cNvSpPr>
          <p:nvPr>
            <p:ph type="sldImg"/>
          </p:nvPr>
        </p:nvSpPr>
        <p:spPr>
          <a:ln/>
        </p:spPr>
      </p:sp>
      <p:sp>
        <p:nvSpPr>
          <p:cNvPr id="65540" name="Rectangle 5">
            <a:extLst>
              <a:ext uri="{FF2B5EF4-FFF2-40B4-BE49-F238E27FC236}">
                <a16:creationId xmlns:a16="http://schemas.microsoft.com/office/drawing/2014/main" id="{1C23A6C9-D3BB-4E83-83D3-74748E942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Chapter 7 summary.</a:t>
            </a:r>
          </a:p>
        </p:txBody>
      </p:sp>
    </p:spTree>
    <p:extLst>
      <p:ext uri="{BB962C8B-B14F-4D97-AF65-F5344CB8AC3E}">
        <p14:creationId xmlns:p14="http://schemas.microsoft.com/office/powerpoint/2010/main" val="25555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E7DE2-2C58-4C24-8196-0522E0F8C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E0322E-D1BD-45CA-95F3-6184FD561B81}" type="slidenum">
              <a:rPr lang="en-AU" altLang="en-US"/>
              <a:pPr>
                <a:spcBef>
                  <a:spcPct val="0"/>
                </a:spcBef>
              </a:pPr>
              <a:t>12</a:t>
            </a:fld>
            <a:endParaRPr lang="en-AU" altLang="en-US"/>
          </a:p>
        </p:txBody>
      </p:sp>
      <p:sp>
        <p:nvSpPr>
          <p:cNvPr id="65539" name="Rectangle 4">
            <a:extLst>
              <a:ext uri="{FF2B5EF4-FFF2-40B4-BE49-F238E27FC236}">
                <a16:creationId xmlns:a16="http://schemas.microsoft.com/office/drawing/2014/main" id="{A8D60F34-5362-4099-86DA-A7F9A842BC68}"/>
              </a:ext>
            </a:extLst>
          </p:cNvPr>
          <p:cNvSpPr>
            <a:spLocks noGrp="1" noRot="1" noChangeAspect="1" noChangeArrowheads="1" noTextEdit="1"/>
          </p:cNvSpPr>
          <p:nvPr>
            <p:ph type="sldImg"/>
          </p:nvPr>
        </p:nvSpPr>
        <p:spPr>
          <a:ln/>
        </p:spPr>
      </p:sp>
      <p:sp>
        <p:nvSpPr>
          <p:cNvPr id="65540" name="Rectangle 5">
            <a:extLst>
              <a:ext uri="{FF2B5EF4-FFF2-40B4-BE49-F238E27FC236}">
                <a16:creationId xmlns:a16="http://schemas.microsoft.com/office/drawing/2014/main" id="{1C23A6C9-D3BB-4E83-83D3-74748E942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Chapter 7 summary.</a:t>
            </a:r>
          </a:p>
        </p:txBody>
      </p:sp>
    </p:spTree>
    <p:extLst>
      <p:ext uri="{BB962C8B-B14F-4D97-AF65-F5344CB8AC3E}">
        <p14:creationId xmlns:p14="http://schemas.microsoft.com/office/powerpoint/2010/main" val="89285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E7DE2-2C58-4C24-8196-0522E0F8C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E0322E-D1BD-45CA-95F3-6184FD561B81}" type="slidenum">
              <a:rPr lang="en-AU" altLang="en-US"/>
              <a:pPr>
                <a:spcBef>
                  <a:spcPct val="0"/>
                </a:spcBef>
              </a:pPr>
              <a:t>13</a:t>
            </a:fld>
            <a:endParaRPr lang="en-AU" altLang="en-US"/>
          </a:p>
        </p:txBody>
      </p:sp>
      <p:sp>
        <p:nvSpPr>
          <p:cNvPr id="65539" name="Rectangle 4">
            <a:extLst>
              <a:ext uri="{FF2B5EF4-FFF2-40B4-BE49-F238E27FC236}">
                <a16:creationId xmlns:a16="http://schemas.microsoft.com/office/drawing/2014/main" id="{A8D60F34-5362-4099-86DA-A7F9A842BC68}"/>
              </a:ext>
            </a:extLst>
          </p:cNvPr>
          <p:cNvSpPr>
            <a:spLocks noGrp="1" noRot="1" noChangeAspect="1" noChangeArrowheads="1" noTextEdit="1"/>
          </p:cNvSpPr>
          <p:nvPr>
            <p:ph type="sldImg"/>
          </p:nvPr>
        </p:nvSpPr>
        <p:spPr>
          <a:ln/>
        </p:spPr>
      </p:sp>
      <p:sp>
        <p:nvSpPr>
          <p:cNvPr id="65540" name="Rectangle 5">
            <a:extLst>
              <a:ext uri="{FF2B5EF4-FFF2-40B4-BE49-F238E27FC236}">
                <a16:creationId xmlns:a16="http://schemas.microsoft.com/office/drawing/2014/main" id="{1C23A6C9-D3BB-4E83-83D3-74748E942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Chapter 7 summary.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0E46-68B9-47EF-A055-7A6F5E425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20C86-AF96-4551-B775-09834A457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73082B81-4B33-4597-844D-30BE06BE07D4}"/>
              </a:ext>
            </a:extLst>
          </p:cNvPr>
          <p:cNvSpPr>
            <a:spLocks noGrp="1"/>
          </p:cNvSpPr>
          <p:nvPr>
            <p:ph type="sldNum" sz="quarter" idx="12"/>
          </p:nvPr>
        </p:nvSpPr>
        <p:spPr>
          <a:xfrm>
            <a:off x="4299857" y="6356350"/>
            <a:ext cx="2743200" cy="365125"/>
          </a:xfrm>
        </p:spPr>
        <p:txBody>
          <a:bodyPr/>
          <a:lstStyle/>
          <a:p>
            <a:fld id="{3475899F-7EAF-4969-ADEB-61849910C062}" type="slidenum">
              <a:rPr lang="en-US" smtClean="0"/>
              <a:t>‹#›</a:t>
            </a:fld>
            <a:endParaRPr lang="en-US" dirty="0"/>
          </a:p>
        </p:txBody>
      </p:sp>
    </p:spTree>
    <p:extLst>
      <p:ext uri="{BB962C8B-B14F-4D97-AF65-F5344CB8AC3E}">
        <p14:creationId xmlns:p14="http://schemas.microsoft.com/office/powerpoint/2010/main" val="9983430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ED5E-2FE2-40F0-A994-DF2A7C672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92A25-AC0E-4FC4-9101-315F2CA69A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57AB3-9C98-4517-9F66-9E139066F753}"/>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5" name="Footer Placeholder 4">
            <a:extLst>
              <a:ext uri="{FF2B5EF4-FFF2-40B4-BE49-F238E27FC236}">
                <a16:creationId xmlns:a16="http://schemas.microsoft.com/office/drawing/2014/main" id="{9287AE8F-4C72-4102-83DA-6918394583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6A551C-0002-42CA-8F3C-4C16D4FBCA17}"/>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315386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468A6-5B0B-46F0-A179-6056EAB3A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AB75F-836E-4BAF-A69F-BCDC5FA7E0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6B693-EA31-4719-8A09-7E91F8F36969}"/>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5" name="Footer Placeholder 4">
            <a:extLst>
              <a:ext uri="{FF2B5EF4-FFF2-40B4-BE49-F238E27FC236}">
                <a16:creationId xmlns:a16="http://schemas.microsoft.com/office/drawing/2014/main" id="{FCE8F3E5-19D2-40B8-A8F5-51FF45AE04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BBC1757-F6F3-4FDA-B6FF-F9A51D834D5D}"/>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96833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066A-4582-4ACC-A046-9B86DF997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59B38-B120-4657-9454-E000787DA1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87A5E-E11A-4CCA-BB86-AB9B4055B804}"/>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5" name="Footer Placeholder 4">
            <a:extLst>
              <a:ext uri="{FF2B5EF4-FFF2-40B4-BE49-F238E27FC236}">
                <a16:creationId xmlns:a16="http://schemas.microsoft.com/office/drawing/2014/main" id="{6C27486F-8D50-4DBF-8DCA-4FCD522735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E14BDF-5D68-474E-8D4B-5726DEFADE3C}"/>
              </a:ext>
            </a:extLst>
          </p:cNvPr>
          <p:cNvSpPr>
            <a:spLocks noGrp="1"/>
          </p:cNvSpPr>
          <p:nvPr>
            <p:ph type="sldNum" sz="quarter" idx="12"/>
          </p:nvPr>
        </p:nvSpPr>
        <p:spPr>
          <a:xfrm>
            <a:off x="8610600" y="6356350"/>
            <a:ext cx="2743200" cy="365125"/>
          </a:xfrm>
        </p:spPr>
        <p:txBody>
          <a:bodyPr/>
          <a:lstStyle/>
          <a:p>
            <a:fld id="{3475899F-7EAF-4969-ADEB-61849910C062}" type="slidenum">
              <a:rPr lang="en-US" smtClean="0"/>
              <a:t>‹#›</a:t>
            </a:fld>
            <a:endParaRPr lang="en-US"/>
          </a:p>
        </p:txBody>
      </p:sp>
      <p:cxnSp>
        <p:nvCxnSpPr>
          <p:cNvPr id="7" name="Straight Connector 6">
            <a:extLst>
              <a:ext uri="{FF2B5EF4-FFF2-40B4-BE49-F238E27FC236}">
                <a16:creationId xmlns:a16="http://schemas.microsoft.com/office/drawing/2014/main" id="{A7A0A184-CABF-4402-B889-9BAB22B2E576}"/>
              </a:ext>
            </a:extLst>
          </p:cNvPr>
          <p:cNvCxnSpPr/>
          <p:nvPr userDrawn="1"/>
        </p:nvCxnSpPr>
        <p:spPr>
          <a:xfrm>
            <a:off x="838200" y="1690688"/>
            <a:ext cx="6700935" cy="0"/>
          </a:xfrm>
          <a:prstGeom prst="line">
            <a:avLst/>
          </a:prstGeom>
          <a:ln w="41275">
            <a:gradFill>
              <a:gsLst>
                <a:gs pos="0">
                  <a:srgbClr val="1A12C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1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F77C-06CB-4D15-A77A-08CC1C9F9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8FF5C-4B18-439E-83E3-ED1E48766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3A3800-B495-41CD-9AEA-C2FA3D0530EB}"/>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5" name="Footer Placeholder 4">
            <a:extLst>
              <a:ext uri="{FF2B5EF4-FFF2-40B4-BE49-F238E27FC236}">
                <a16:creationId xmlns:a16="http://schemas.microsoft.com/office/drawing/2014/main" id="{AC56BC04-842E-4E03-8DC4-B85291E821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9ACF231-0582-4AA1-AFFE-C982AAFA2827}"/>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5431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1929-DA7A-4C63-8193-CBF1BADC7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411B5-B111-4814-BCEF-4C8EB69CD3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565DA-172E-4EE6-9EDA-CF6E4834E7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0ECB2C-7015-4A9D-8AEB-96050639E6BB}"/>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6" name="Footer Placeholder 5">
            <a:extLst>
              <a:ext uri="{FF2B5EF4-FFF2-40B4-BE49-F238E27FC236}">
                <a16:creationId xmlns:a16="http://schemas.microsoft.com/office/drawing/2014/main" id="{421AF9F0-D833-43D9-8C41-EC94A0116D8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F21785C-6F97-4788-9E23-A0BEDAF9F8FF}"/>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410641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1386-49CC-4361-813F-9256D7F09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AC3C8-955F-4964-8E74-722344646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B1BB4E-40D0-4850-8D7D-DF73513C8B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90F4D-9B15-4A52-B1E1-A9AD25589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F36393-BC94-4A0F-AC4D-EB0B99C78B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38E1F-C862-4FF5-BA18-6162683A7E4F}"/>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8" name="Footer Placeholder 7">
            <a:extLst>
              <a:ext uri="{FF2B5EF4-FFF2-40B4-BE49-F238E27FC236}">
                <a16:creationId xmlns:a16="http://schemas.microsoft.com/office/drawing/2014/main" id="{03F3DB8B-AF99-4E18-9884-21AB6499F22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7DFA57B-3781-43CB-AD5F-7C2E2442BEF3}"/>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4602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4202-B78F-447B-BA76-DE51DA694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7CCFEA-8734-44F6-BD2E-EAAFB6985E9D}"/>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4" name="Footer Placeholder 3">
            <a:extLst>
              <a:ext uri="{FF2B5EF4-FFF2-40B4-BE49-F238E27FC236}">
                <a16:creationId xmlns:a16="http://schemas.microsoft.com/office/drawing/2014/main" id="{7A5E02D7-B149-4A73-9729-95FE60894D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A22D7DD-AFD7-4A10-8667-D79D646010A8}"/>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92373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F81140-176F-436E-B472-89A877F2EB0C}"/>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3" name="Footer Placeholder 2">
            <a:extLst>
              <a:ext uri="{FF2B5EF4-FFF2-40B4-BE49-F238E27FC236}">
                <a16:creationId xmlns:a16="http://schemas.microsoft.com/office/drawing/2014/main" id="{F5667272-5A6D-4C90-AB5B-E38BB51BF9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BAD0DD9-0EC4-4349-8F3C-176F0210F46B}"/>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246003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4A70-2267-420E-8254-8A11EFD4F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9F2B4-99EF-493E-8506-00D32D435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719BB-995F-4706-8EF6-69413398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A6013-F765-48D5-A3F1-2F6731D9C709}"/>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6" name="Footer Placeholder 5">
            <a:extLst>
              <a:ext uri="{FF2B5EF4-FFF2-40B4-BE49-F238E27FC236}">
                <a16:creationId xmlns:a16="http://schemas.microsoft.com/office/drawing/2014/main" id="{056AFA84-02AF-4393-B61F-19A6EC57613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BAE14B-63E8-4CAE-BD41-2C9FDAD07991}"/>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295950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B10F-D360-4B0D-A79D-3D5E2AB0F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34FC4-639F-4F44-889A-88A673EED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0CE1C-E536-490C-8AC7-1A947E7D1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144061-71D8-4E4E-B330-3B4D15CB8D00}"/>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9/26/24</a:t>
            </a:fld>
            <a:endParaRPr lang="en-US"/>
          </a:p>
        </p:txBody>
      </p:sp>
      <p:sp>
        <p:nvSpPr>
          <p:cNvPr id="6" name="Footer Placeholder 5">
            <a:extLst>
              <a:ext uri="{FF2B5EF4-FFF2-40B4-BE49-F238E27FC236}">
                <a16:creationId xmlns:a16="http://schemas.microsoft.com/office/drawing/2014/main" id="{4899017F-F8CD-41B2-BBE8-6AA5083A16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E5D739-3BA8-458C-B0E3-4F6B1B0BF424}"/>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5439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06066-2297-4A5E-A1E3-56C15593F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2FEC2-99A1-4910-AE56-C0C068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D746475-BA4C-469A-90A2-2C58CCD1319D}"/>
              </a:ext>
            </a:extLst>
          </p:cNvPr>
          <p:cNvSpPr>
            <a:spLocks noGrp="1"/>
          </p:cNvSpPr>
          <p:nvPr>
            <p:ph type="sldNum" sz="quarter" idx="4"/>
          </p:nvPr>
        </p:nvSpPr>
        <p:spPr>
          <a:xfrm>
            <a:off x="4724400" y="642783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C5C3-986C-4726-8383-9CACA34AA294}" type="slidenum">
              <a:rPr lang="en-US" smtClean="0"/>
              <a:pPr/>
              <a:t>‹#›</a:t>
            </a:fld>
            <a:endParaRPr lang="en-US" dirty="0"/>
          </a:p>
        </p:txBody>
      </p:sp>
      <p:pic>
        <p:nvPicPr>
          <p:cNvPr id="7" name="Picture 6">
            <a:extLst>
              <a:ext uri="{FF2B5EF4-FFF2-40B4-BE49-F238E27FC236}">
                <a16:creationId xmlns:a16="http://schemas.microsoft.com/office/drawing/2014/main" id="{5D37AE13-277B-46E2-A3F6-6469D000BF3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7553" y="6480890"/>
            <a:ext cx="1914447" cy="404938"/>
          </a:xfrm>
          <a:prstGeom prst="rect">
            <a:avLst/>
          </a:prstGeom>
        </p:spPr>
      </p:pic>
      <p:pic>
        <p:nvPicPr>
          <p:cNvPr id="8" name="Picture 2" descr="https://www.cs.ccu.edu.tw/static/media/logo.1fafc6b9.png">
            <a:extLst>
              <a:ext uri="{FF2B5EF4-FFF2-40B4-BE49-F238E27FC236}">
                <a16:creationId xmlns:a16="http://schemas.microsoft.com/office/drawing/2014/main" id="{1404A762-D12D-44D3-A13D-10C86291BB4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1771" y="6362790"/>
            <a:ext cx="1632857" cy="49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15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EB5E-4B1A-4C30-8FC2-11CDE4F73587}"/>
              </a:ext>
            </a:extLst>
          </p:cNvPr>
          <p:cNvSpPr>
            <a:spLocks noGrp="1"/>
          </p:cNvSpPr>
          <p:nvPr>
            <p:ph type="ctrTitle"/>
          </p:nvPr>
        </p:nvSpPr>
        <p:spPr>
          <a:xfrm>
            <a:off x="1164898" y="673899"/>
            <a:ext cx="10287699" cy="2387600"/>
          </a:xfrm>
        </p:spPr>
        <p:txBody>
          <a:bodyPr>
            <a:normAutofit/>
          </a:bodyPr>
          <a:lstStyle/>
          <a:p>
            <a:r>
              <a:rPr lang="en-US" sz="3000" dirty="0">
                <a:latin typeface="Arial" panose="020B0604020202020204" pitchFamily="34" charset="0"/>
                <a:cs typeface="Arial" panose="020B0604020202020204" pitchFamily="34" charset="0"/>
              </a:rPr>
              <a:t>Quantum Vision Transformers</a:t>
            </a:r>
          </a:p>
        </p:txBody>
      </p:sp>
      <p:sp>
        <p:nvSpPr>
          <p:cNvPr id="3" name="Subtitle 2">
            <a:extLst>
              <a:ext uri="{FF2B5EF4-FFF2-40B4-BE49-F238E27FC236}">
                <a16:creationId xmlns:a16="http://schemas.microsoft.com/office/drawing/2014/main" id="{08E3B9BE-749D-49FD-88EE-4B4A10A0E3C3}"/>
              </a:ext>
            </a:extLst>
          </p:cNvPr>
          <p:cNvSpPr>
            <a:spLocks noGrp="1"/>
          </p:cNvSpPr>
          <p:nvPr>
            <p:ph type="subTitle" idx="1"/>
          </p:nvPr>
        </p:nvSpPr>
        <p:spPr>
          <a:xfrm>
            <a:off x="1807890" y="3607862"/>
            <a:ext cx="9144000" cy="1655762"/>
          </a:xfrm>
        </p:spPr>
        <p:txBody>
          <a:bodyPr>
            <a:normAutofit/>
          </a:bodyPr>
          <a:lstStyle/>
          <a:p>
            <a:r>
              <a:rPr lang="en-US" dirty="0">
                <a:latin typeface="Arial" panose="020B0604020202020204" pitchFamily="34" charset="0"/>
                <a:cs typeface="Arial" panose="020B0604020202020204" pitchFamily="34" charset="0"/>
              </a:rPr>
              <a:t>Tran Cat </a:t>
            </a:r>
            <a:r>
              <a:rPr lang="en-US" dirty="0" err="1">
                <a:latin typeface="Arial" panose="020B0604020202020204" pitchFamily="34" charset="0"/>
                <a:cs typeface="Arial" panose="020B0604020202020204" pitchFamily="34" charset="0"/>
              </a:rPr>
              <a:t>Khanh</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Pham Thai Quang Nguyen</a:t>
            </a:r>
          </a:p>
        </p:txBody>
      </p:sp>
      <p:sp>
        <p:nvSpPr>
          <p:cNvPr id="4" name="Slide Number Placeholder 3">
            <a:extLst>
              <a:ext uri="{FF2B5EF4-FFF2-40B4-BE49-F238E27FC236}">
                <a16:creationId xmlns:a16="http://schemas.microsoft.com/office/drawing/2014/main" id="{606D780E-A3AE-4FFB-9C3C-92B9FB9C4A0B}"/>
              </a:ext>
            </a:extLst>
          </p:cNvPr>
          <p:cNvSpPr>
            <a:spLocks noGrp="1"/>
          </p:cNvSpPr>
          <p:nvPr>
            <p:ph type="sldNum" sz="quarter" idx="12"/>
          </p:nvPr>
        </p:nvSpPr>
        <p:spPr/>
        <p:txBody>
          <a:bodyPr/>
          <a:lstStyle/>
          <a:p>
            <a:fld id="{3475899F-7EAF-4969-ADEB-61849910C062}" type="slidenum">
              <a:rPr lang="en-US" smtClean="0"/>
              <a:t>1</a:t>
            </a:fld>
            <a:endParaRPr lang="en-US"/>
          </a:p>
        </p:txBody>
      </p:sp>
      <p:sp>
        <p:nvSpPr>
          <p:cNvPr id="5" name="Rectangle 4">
            <a:extLst>
              <a:ext uri="{FF2B5EF4-FFF2-40B4-BE49-F238E27FC236}">
                <a16:creationId xmlns:a16="http://schemas.microsoft.com/office/drawing/2014/main" id="{DAE060FD-C63E-4AD3-90B8-AF9AD727A229}"/>
              </a:ext>
            </a:extLst>
          </p:cNvPr>
          <p:cNvSpPr/>
          <p:nvPr/>
        </p:nvSpPr>
        <p:spPr>
          <a:xfrm>
            <a:off x="5671457" y="5548837"/>
            <a:ext cx="1891125"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09/2024</a:t>
            </a:r>
          </a:p>
        </p:txBody>
      </p:sp>
      <p:sp>
        <p:nvSpPr>
          <p:cNvPr id="6" name="TextBox 5">
            <a:extLst>
              <a:ext uri="{FF2B5EF4-FFF2-40B4-BE49-F238E27FC236}">
                <a16:creationId xmlns:a16="http://schemas.microsoft.com/office/drawing/2014/main" id="{44F12AF1-C1B2-4C25-A692-7732EC183940}"/>
              </a:ext>
            </a:extLst>
          </p:cNvPr>
          <p:cNvSpPr txBox="1"/>
          <p:nvPr/>
        </p:nvSpPr>
        <p:spPr>
          <a:xfrm>
            <a:off x="4829949" y="1788924"/>
            <a:ext cx="2957605" cy="446276"/>
          </a:xfrm>
          <a:prstGeom prst="rect">
            <a:avLst/>
          </a:prstGeom>
          <a:noFill/>
        </p:spPr>
        <p:txBody>
          <a:bodyPr wrap="none" rtlCol="0">
            <a:spAutoFit/>
          </a:bodyPr>
          <a:lstStyle/>
          <a:p>
            <a:pPr algn="ctr"/>
            <a:r>
              <a:rPr lang="en-US" sz="2300" dirty="0"/>
              <a:t>Fourth Progress Report</a:t>
            </a:r>
          </a:p>
        </p:txBody>
      </p:sp>
    </p:spTree>
    <p:extLst>
      <p:ext uri="{BB962C8B-B14F-4D97-AF65-F5344CB8AC3E}">
        <p14:creationId xmlns:p14="http://schemas.microsoft.com/office/powerpoint/2010/main" val="322017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Parameter shift rule</a:t>
            </a:r>
          </a:p>
        </p:txBody>
      </p:sp>
      <p:sp>
        <p:nvSpPr>
          <p:cNvPr id="5" name="AutoShape 2">
            <a:extLst>
              <a:ext uri="{FF2B5EF4-FFF2-40B4-BE49-F238E27FC236}">
                <a16:creationId xmlns:a16="http://schemas.microsoft.com/office/drawing/2014/main" id="{0B5C62EA-C51E-31E1-F6AB-9E814D30F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3124199" y="5096976"/>
            <a:ext cx="4743262" cy="565117"/>
          </a:xfrm>
        </p:spPr>
        <p:txBody>
          <a:bodyPr>
            <a:noAutofit/>
          </a:bodyPr>
          <a:lstStyle/>
          <a:p>
            <a:pPr marL="457200" lvl="1" indent="0">
              <a:buNone/>
            </a:pPr>
            <a:r>
              <a:rPr lang="en-US" altLang="en-US" sz="1300" b="1" dirty="0">
                <a:latin typeface="Arial" panose="020B0604020202020204" pitchFamily="34" charset="0"/>
                <a:cs typeface="Arial" panose="020B0604020202020204" pitchFamily="34" charset="0"/>
              </a:rPr>
              <a:t>Figure 4</a:t>
            </a:r>
            <a:r>
              <a:rPr lang="en-US" altLang="en-US" sz="1300" dirty="0">
                <a:latin typeface="Arial" panose="020B0604020202020204" pitchFamily="34" charset="0"/>
                <a:cs typeface="Arial" panose="020B0604020202020204" pitchFamily="34" charset="0"/>
              </a:rPr>
              <a:t>: Probabilistic Quantum Gradient Pruning [1]</a:t>
            </a:r>
          </a:p>
        </p:txBody>
      </p:sp>
      <p:pic>
        <p:nvPicPr>
          <p:cNvPr id="6" name="Picture 5">
            <a:extLst>
              <a:ext uri="{FF2B5EF4-FFF2-40B4-BE49-F238E27FC236}">
                <a16:creationId xmlns:a16="http://schemas.microsoft.com/office/drawing/2014/main" id="{3C2CF366-5755-0BF2-452C-1E0B8FCE3E6B}"/>
              </a:ext>
            </a:extLst>
          </p:cNvPr>
          <p:cNvPicPr>
            <a:picLocks noChangeAspect="1"/>
          </p:cNvPicPr>
          <p:nvPr/>
        </p:nvPicPr>
        <p:blipFill>
          <a:blip r:embed="rId3"/>
          <a:stretch>
            <a:fillRect/>
          </a:stretch>
        </p:blipFill>
        <p:spPr>
          <a:xfrm>
            <a:off x="1329297" y="2518231"/>
            <a:ext cx="9533405" cy="2316319"/>
          </a:xfrm>
          <a:prstGeom prst="rect">
            <a:avLst/>
          </a:prstGeom>
        </p:spPr>
      </p:pic>
    </p:spTree>
    <p:extLst>
      <p:ext uri="{BB962C8B-B14F-4D97-AF65-F5344CB8AC3E}">
        <p14:creationId xmlns:p14="http://schemas.microsoft.com/office/powerpoint/2010/main" val="183342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22603B-3E87-4268-9A3A-6E67363F9DA1}"/>
              </a:ext>
            </a:extLst>
          </p:cNvPr>
          <p:cNvSpPr>
            <a:spLocks noGrp="1" noChangeArrowheads="1"/>
          </p:cNvSpPr>
          <p:nvPr>
            <p:ph type="title"/>
          </p:nvPr>
        </p:nvSpPr>
        <p:spPr>
          <a:xfrm>
            <a:off x="701565" y="365125"/>
            <a:ext cx="10515600" cy="1325563"/>
          </a:xfrm>
        </p:spPr>
        <p:txBody>
          <a:bodyPr/>
          <a:lstStyle/>
          <a:p>
            <a:pPr eaLnBrk="1" hangingPunct="1"/>
            <a:r>
              <a:rPr lang="en-US" altLang="en-US" dirty="0">
                <a:latin typeface="Arial" panose="020B0604020202020204" pitchFamily="34" charset="0"/>
                <a:cs typeface="Arial" panose="020B0604020202020204" pitchFamily="34" charset="0"/>
              </a:rPr>
              <a:t>Conclusion</a:t>
            </a:r>
            <a:endParaRPr lang="en-AU" altLang="en-US" dirty="0">
              <a:latin typeface="Arial" panose="020B0604020202020204" pitchFamily="34" charset="0"/>
              <a:cs typeface="Arial" panose="020B0604020202020204" pitchFamily="34" charset="0"/>
            </a:endParaRPr>
          </a:p>
        </p:txBody>
      </p:sp>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777767" y="1891862"/>
            <a:ext cx="12297103" cy="4601013"/>
          </a:xfrm>
        </p:spPr>
        <p:txBody>
          <a:bodyPr>
            <a:normAutofit/>
          </a:bodyPr>
          <a:lstStyle/>
          <a:p>
            <a:pPr marL="0" indent="0">
              <a:buNone/>
            </a:pPr>
            <a:r>
              <a:rPr lang="en-US" altLang="en-US" sz="2600" dirty="0">
                <a:latin typeface="Arial" panose="020B0604020202020204" pitchFamily="34" charset="0"/>
                <a:cs typeface="Arial" panose="020B0604020202020204" pitchFamily="34" charset="0"/>
              </a:rPr>
              <a:t>- Implement the New Quantum Vision Transformers</a:t>
            </a:r>
          </a:p>
          <a:p>
            <a:pPr marL="457200" lvl="1" indent="0">
              <a:buNone/>
            </a:pPr>
            <a:r>
              <a:rPr lang="en-US" altLang="en-US" sz="2200" dirty="0">
                <a:latin typeface="Arial" panose="020B0604020202020204" pitchFamily="34" charset="0"/>
                <a:cs typeface="Arial" panose="020B0604020202020204" pitchFamily="34" charset="0"/>
              </a:rPr>
              <a:t>-  Compare the benchmark results table of 3 models : </a:t>
            </a:r>
          </a:p>
          <a:p>
            <a:pPr marL="457200" lvl="1" indent="0">
              <a:buNone/>
            </a:pPr>
            <a:r>
              <a:rPr lang="en-US" altLang="en-US" sz="2200" dirty="0">
                <a:latin typeface="Arial" panose="020B0604020202020204" pitchFamily="34" charset="0"/>
                <a:cs typeface="Arial" panose="020B0604020202020204" pitchFamily="34" charset="0"/>
              </a:rPr>
              <a:t>	+ Traditional Vision Transformers</a:t>
            </a:r>
          </a:p>
          <a:p>
            <a:pPr marL="457200" lvl="1" indent="0">
              <a:buNone/>
            </a:pPr>
            <a:r>
              <a:rPr lang="en-US" altLang="en-US" sz="2200" dirty="0">
                <a:latin typeface="Arial" panose="020B0604020202020204" pitchFamily="34" charset="0"/>
                <a:cs typeface="Arial" panose="020B0604020202020204" pitchFamily="34" charset="0"/>
              </a:rPr>
              <a:t>      + Quantum Vision Transformers</a:t>
            </a:r>
          </a:p>
          <a:p>
            <a:pPr marL="457200" lvl="1" indent="0">
              <a:buNone/>
            </a:pPr>
            <a:r>
              <a:rPr lang="en-US" altLang="en-US" sz="2200" dirty="0">
                <a:latin typeface="Arial" panose="020B0604020202020204" pitchFamily="34" charset="0"/>
                <a:cs typeface="Arial" panose="020B0604020202020204" pitchFamily="34" charset="0"/>
              </a:rPr>
              <a:t>      + New Quantum Vision Transformers</a:t>
            </a:r>
            <a:endParaRPr lang="en-US" altLang="en-US"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0790308-8576-DFD5-6C92-7391BA5350CB}"/>
                  </a:ext>
                </a:extLst>
              </p14:cNvPr>
              <p14:cNvContentPartPr/>
              <p14:nvPr/>
            </p14:nvContentPartPr>
            <p14:xfrm>
              <a:off x="4843692" y="4635612"/>
              <a:ext cx="360" cy="360"/>
            </p14:xfrm>
          </p:contentPart>
        </mc:Choice>
        <mc:Fallback>
          <p:pic>
            <p:nvPicPr>
              <p:cNvPr id="2" name="Ink 1">
                <a:extLst>
                  <a:ext uri="{FF2B5EF4-FFF2-40B4-BE49-F238E27FC236}">
                    <a16:creationId xmlns:a16="http://schemas.microsoft.com/office/drawing/2014/main" id="{00790308-8576-DFD5-6C92-7391BA5350CB}"/>
                  </a:ext>
                </a:extLst>
              </p:cNvPr>
              <p:cNvPicPr/>
              <p:nvPr/>
            </p:nvPicPr>
            <p:blipFill>
              <a:blip r:embed="rId4"/>
              <a:stretch>
                <a:fillRect/>
              </a:stretch>
            </p:blipFill>
            <p:spPr>
              <a:xfrm>
                <a:off x="4835052" y="462697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1D1EE05-C56F-459C-695F-21384F13DB34}"/>
                  </a:ext>
                </a:extLst>
              </p14:cNvPr>
              <p14:cNvContentPartPr/>
              <p14:nvPr/>
            </p14:nvContentPartPr>
            <p14:xfrm>
              <a:off x="6777252" y="3055572"/>
              <a:ext cx="360" cy="360"/>
            </p14:xfrm>
          </p:contentPart>
        </mc:Choice>
        <mc:Fallback>
          <p:pic>
            <p:nvPicPr>
              <p:cNvPr id="3" name="Ink 2">
                <a:extLst>
                  <a:ext uri="{FF2B5EF4-FFF2-40B4-BE49-F238E27FC236}">
                    <a16:creationId xmlns:a16="http://schemas.microsoft.com/office/drawing/2014/main" id="{31D1EE05-C56F-459C-695F-21384F13DB34}"/>
                  </a:ext>
                </a:extLst>
              </p:cNvPr>
              <p:cNvPicPr/>
              <p:nvPr/>
            </p:nvPicPr>
            <p:blipFill>
              <a:blip r:embed="rId4"/>
              <a:stretch>
                <a:fillRect/>
              </a:stretch>
            </p:blipFill>
            <p:spPr>
              <a:xfrm>
                <a:off x="6768252" y="3046572"/>
                <a:ext cx="18000" cy="18000"/>
              </a:xfrm>
              <a:prstGeom prst="rect">
                <a:avLst/>
              </a:prstGeom>
            </p:spPr>
          </p:pic>
        </mc:Fallback>
      </mc:AlternateContent>
    </p:spTree>
    <p:extLst>
      <p:ext uri="{BB962C8B-B14F-4D97-AF65-F5344CB8AC3E}">
        <p14:creationId xmlns:p14="http://schemas.microsoft.com/office/powerpoint/2010/main" val="234555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22603B-3E87-4268-9A3A-6E67363F9DA1}"/>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Reference</a:t>
            </a:r>
            <a:endParaRPr lang="en-AU" altLang="en-US" dirty="0">
              <a:latin typeface="Arial" panose="020B0604020202020204" pitchFamily="34" charset="0"/>
              <a:cs typeface="Arial" panose="020B0604020202020204" pitchFamily="34" charset="0"/>
            </a:endParaRPr>
          </a:p>
        </p:txBody>
      </p:sp>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739281" y="1690688"/>
            <a:ext cx="11118209" cy="4454525"/>
          </a:xfrm>
        </p:spPr>
        <p:txBody>
          <a:bodyPr>
            <a:normAutofit/>
          </a:bodyPr>
          <a:lstStyle/>
          <a:p>
            <a:pPr marL="0" indent="0">
              <a:buNone/>
            </a:pPr>
            <a:endParaRPr lang="en-US" sz="1200" b="0" i="0" dirty="0">
              <a:solidFill>
                <a:srgbClr val="333333"/>
              </a:solidFill>
              <a:effectLst/>
              <a:latin typeface="HelveticaNeue Regular"/>
            </a:endParaRPr>
          </a:p>
          <a:p>
            <a:pPr marL="342900" indent="-342900">
              <a:buFont typeface="Arial" panose="020B0604020202020204" pitchFamily="34" charset="0"/>
              <a:buAutoNum type="arabicPeriod"/>
            </a:pPr>
            <a:r>
              <a:rPr lang="en-US" sz="1200" b="0" i="0" dirty="0" err="1">
                <a:solidFill>
                  <a:srgbClr val="333333"/>
                </a:solidFill>
                <a:effectLst/>
                <a:latin typeface="Arial" panose="020B0604020202020204" pitchFamily="34" charset="0"/>
                <a:cs typeface="Arial" panose="020B0604020202020204" pitchFamily="34" charset="0"/>
              </a:rPr>
              <a:t>Hanrui</a:t>
            </a:r>
            <a:r>
              <a:rPr lang="en-US" sz="1200" b="0" i="0" dirty="0">
                <a:solidFill>
                  <a:srgbClr val="333333"/>
                </a:solidFill>
                <a:effectLst/>
                <a:latin typeface="Arial" panose="020B0604020202020204" pitchFamily="34" charset="0"/>
                <a:cs typeface="Arial" panose="020B0604020202020204" pitchFamily="34" charset="0"/>
              </a:rPr>
              <a:t> Wang, </a:t>
            </a:r>
            <a:r>
              <a:rPr lang="en-US" sz="1200" b="0" i="0" dirty="0" err="1">
                <a:solidFill>
                  <a:srgbClr val="333333"/>
                </a:solidFill>
                <a:effectLst/>
                <a:latin typeface="Arial" panose="020B0604020202020204" pitchFamily="34" charset="0"/>
                <a:cs typeface="Arial" panose="020B0604020202020204" pitchFamily="34" charset="0"/>
              </a:rPr>
              <a:t>Zirui</a:t>
            </a:r>
            <a:r>
              <a:rPr lang="en-US" sz="1200" b="0" i="0" dirty="0">
                <a:solidFill>
                  <a:srgbClr val="333333"/>
                </a:solidFill>
                <a:effectLst/>
                <a:latin typeface="Arial" panose="020B0604020202020204" pitchFamily="34" charset="0"/>
                <a:cs typeface="Arial" panose="020B0604020202020204" pitchFamily="34" charset="0"/>
              </a:rPr>
              <a:t> Li, Jiaqi Gu, </a:t>
            </a:r>
            <a:r>
              <a:rPr lang="en-US" sz="1200" b="0" i="0" dirty="0" err="1">
                <a:solidFill>
                  <a:srgbClr val="333333"/>
                </a:solidFill>
                <a:effectLst/>
                <a:latin typeface="Arial" panose="020B0604020202020204" pitchFamily="34" charset="0"/>
                <a:cs typeface="Arial" panose="020B0604020202020204" pitchFamily="34" charset="0"/>
              </a:rPr>
              <a:t>Yongshan</a:t>
            </a:r>
            <a:r>
              <a:rPr lang="en-US" sz="1200" b="0" i="0" dirty="0">
                <a:solidFill>
                  <a:srgbClr val="333333"/>
                </a:solidFill>
                <a:effectLst/>
                <a:latin typeface="Arial" panose="020B0604020202020204" pitchFamily="34" charset="0"/>
                <a:cs typeface="Arial" panose="020B0604020202020204" pitchFamily="34" charset="0"/>
              </a:rPr>
              <a:t> Ding, David Z. Pan, and Song Han. 2022. QOC: quantum on-chip training with parameter shift and gradient pruning. In </a:t>
            </a:r>
            <a:r>
              <a:rPr lang="en-US" sz="1200" b="1" i="1" dirty="0">
                <a:solidFill>
                  <a:srgbClr val="333333"/>
                </a:solidFill>
                <a:effectLst/>
                <a:latin typeface="Arial" panose="020B0604020202020204" pitchFamily="34" charset="0"/>
                <a:cs typeface="Arial" panose="020B0604020202020204" pitchFamily="34" charset="0"/>
              </a:rPr>
              <a:t>Proceedings of the 59th ACM/IEEE Design Automation Conference (DAC ‘22)</a:t>
            </a:r>
            <a:endParaRPr lang="en-US" sz="1200" b="1" i="1" dirty="0">
              <a:solidFill>
                <a:srgbClr val="333333"/>
              </a:solidFill>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sz="1200" b="0" i="0" dirty="0" err="1">
                <a:solidFill>
                  <a:srgbClr val="000000"/>
                </a:solidFill>
                <a:effectLst/>
                <a:latin typeface="Arial" panose="020B0604020202020204" pitchFamily="34" charset="0"/>
                <a:cs typeface="Arial" panose="020B0604020202020204" pitchFamily="34" charset="0"/>
              </a:rPr>
              <a:t>Cherrat</a:t>
            </a:r>
            <a:r>
              <a:rPr lang="en-US" sz="1200" b="0" i="0" dirty="0">
                <a:solidFill>
                  <a:srgbClr val="000000"/>
                </a:solidFill>
                <a:effectLst/>
                <a:latin typeface="Arial" panose="020B0604020202020204" pitchFamily="34" charset="0"/>
                <a:cs typeface="Arial" panose="020B0604020202020204" pitchFamily="34" charset="0"/>
              </a:rPr>
              <a:t>, E. A., </a:t>
            </a:r>
            <a:r>
              <a:rPr lang="en-US" sz="1200" b="0" i="0" dirty="0" err="1">
                <a:solidFill>
                  <a:srgbClr val="000000"/>
                </a:solidFill>
                <a:effectLst/>
                <a:latin typeface="Arial" panose="020B0604020202020204" pitchFamily="34" charset="0"/>
                <a:cs typeface="Arial" panose="020B0604020202020204" pitchFamily="34" charset="0"/>
              </a:rPr>
              <a:t>Kerenidis</a:t>
            </a:r>
            <a:r>
              <a:rPr lang="en-US" sz="1200" b="0" i="0" dirty="0">
                <a:solidFill>
                  <a:srgbClr val="000000"/>
                </a:solidFill>
                <a:effectLst/>
                <a:latin typeface="Arial" panose="020B0604020202020204" pitchFamily="34" charset="0"/>
                <a:cs typeface="Arial" panose="020B0604020202020204" pitchFamily="34" charset="0"/>
              </a:rPr>
              <a:t>, I., Mathur, N., Landman, J., </a:t>
            </a:r>
            <a:r>
              <a:rPr lang="en-US" sz="1200" b="0" i="0" dirty="0" err="1">
                <a:solidFill>
                  <a:srgbClr val="000000"/>
                </a:solidFill>
                <a:effectLst/>
                <a:latin typeface="Arial" panose="020B0604020202020204" pitchFamily="34" charset="0"/>
                <a:cs typeface="Arial" panose="020B0604020202020204" pitchFamily="34" charset="0"/>
              </a:rPr>
              <a:t>Strahm</a:t>
            </a:r>
            <a:r>
              <a:rPr lang="en-US" sz="1200" b="0" i="0" dirty="0">
                <a:solidFill>
                  <a:srgbClr val="000000"/>
                </a:solidFill>
                <a:effectLst/>
                <a:latin typeface="Arial" panose="020B0604020202020204" pitchFamily="34" charset="0"/>
                <a:cs typeface="Arial" panose="020B0604020202020204" pitchFamily="34" charset="0"/>
              </a:rPr>
              <a:t>, M. and Li, Y. Y. (2024) </a:t>
            </a:r>
            <a:r>
              <a:rPr lang="en-US" sz="1200" b="0" i="1" dirty="0">
                <a:solidFill>
                  <a:srgbClr val="000000"/>
                </a:solidFill>
                <a:effectLst/>
                <a:latin typeface="Arial" panose="020B0604020202020204" pitchFamily="34" charset="0"/>
                <a:cs typeface="Arial" panose="020B0604020202020204" pitchFamily="34" charset="0"/>
              </a:rPr>
              <a:t>Quantum Vision Transformers</a:t>
            </a:r>
            <a:r>
              <a:rPr lang="en-US" sz="1200" b="0" i="0" dirty="0">
                <a:solidFill>
                  <a:srgbClr val="000000"/>
                </a:solidFill>
                <a:effectLst/>
                <a:latin typeface="Arial" panose="020B0604020202020204" pitchFamily="34" charset="0"/>
                <a:cs typeface="Arial" panose="020B0604020202020204" pitchFamily="34" charset="0"/>
              </a:rPr>
              <a:t>, </a:t>
            </a:r>
            <a:r>
              <a:rPr lang="en-US" sz="1200" b="1" i="1" dirty="0">
                <a:solidFill>
                  <a:srgbClr val="000000"/>
                </a:solidFill>
                <a:effectLst/>
                <a:latin typeface="Arial" panose="020B0604020202020204" pitchFamily="34" charset="0"/>
                <a:cs typeface="Arial" panose="020B0604020202020204" pitchFamily="34" charset="0"/>
              </a:rPr>
              <a:t>Quantum</a:t>
            </a:r>
            <a:r>
              <a:rPr lang="en-US" sz="1200" b="0" i="1" dirty="0">
                <a:solidFill>
                  <a:srgbClr val="000000"/>
                </a:solidFill>
                <a:effectLst/>
                <a:latin typeface="Arial" panose="020B0604020202020204" pitchFamily="34" charset="0"/>
                <a:cs typeface="Arial" panose="020B0604020202020204" pitchFamily="34" charset="0"/>
              </a:rPr>
              <a:t>. </a:t>
            </a:r>
            <a:r>
              <a:rPr lang="en-US" sz="1200" b="0" i="0" dirty="0">
                <a:solidFill>
                  <a:srgbClr val="000000"/>
                </a:solidFill>
                <a:effectLst/>
                <a:latin typeface="Arial" panose="020B0604020202020204" pitchFamily="34" charset="0"/>
                <a:cs typeface="Arial" panose="020B0604020202020204" pitchFamily="34" charset="0"/>
              </a:rPr>
              <a:t>Available at: https://quantum-</a:t>
            </a:r>
            <a:r>
              <a:rPr lang="en-US" sz="1200" b="0" i="0" dirty="0" err="1">
                <a:solidFill>
                  <a:srgbClr val="000000"/>
                </a:solidFill>
                <a:effectLst/>
                <a:latin typeface="Arial" panose="020B0604020202020204" pitchFamily="34" charset="0"/>
                <a:cs typeface="Arial" panose="020B0604020202020204" pitchFamily="34" charset="0"/>
              </a:rPr>
              <a:t>journal.org</a:t>
            </a:r>
            <a:r>
              <a:rPr lang="en-US" sz="1200" b="0" i="0" dirty="0">
                <a:solidFill>
                  <a:srgbClr val="000000"/>
                </a:solidFill>
                <a:effectLst/>
                <a:latin typeface="Arial" panose="020B0604020202020204" pitchFamily="34" charset="0"/>
                <a:cs typeface="Arial" panose="020B0604020202020204" pitchFamily="34" charset="0"/>
              </a:rPr>
              <a:t>/papers/q-2024-02-22-1265/ (Accessed: 16 September 2024).</a:t>
            </a:r>
          </a:p>
          <a:p>
            <a:pPr marL="342900" indent="-342900">
              <a:buFont typeface="Arial" panose="020B0604020202020204" pitchFamily="34" charset="0"/>
              <a:buAutoNum type="arabicPeriod"/>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sz="1200" b="1" i="1" dirty="0">
              <a:solidFill>
                <a:srgbClr val="333333"/>
              </a:solidFill>
              <a:effectLst/>
              <a:latin typeface="Courier New" panose="02070309020205020404" pitchFamily="49" charset="0"/>
            </a:endParaRPr>
          </a:p>
        </p:txBody>
      </p:sp>
    </p:spTree>
    <p:extLst>
      <p:ext uri="{BB962C8B-B14F-4D97-AF65-F5344CB8AC3E}">
        <p14:creationId xmlns:p14="http://schemas.microsoft.com/office/powerpoint/2010/main" val="206405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22603B-3E87-4268-9A3A-6E67363F9DA1}"/>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Results of </a:t>
            </a:r>
            <a:r>
              <a:rPr lang="en-US" altLang="en-US" dirty="0" err="1">
                <a:latin typeface="Arial" panose="020B0604020202020204" pitchFamily="34" charset="0"/>
                <a:cs typeface="Arial" panose="020B0604020202020204" pitchFamily="34" charset="0"/>
              </a:rPr>
              <a:t>QOrthoNN</a:t>
            </a:r>
            <a:endParaRPr lang="en-AU" altLang="en-US" dirty="0">
              <a:latin typeface="Arial" panose="020B0604020202020204" pitchFamily="34" charset="0"/>
              <a:cs typeface="Arial" panose="020B0604020202020204" pitchFamily="34" charset="0"/>
            </a:endParaRPr>
          </a:p>
        </p:txBody>
      </p:sp>
      <p:pic>
        <p:nvPicPr>
          <p:cNvPr id="3" name="Picture 2" descr="A close-up of a table&#10;&#10;Description automatically generated">
            <a:extLst>
              <a:ext uri="{FF2B5EF4-FFF2-40B4-BE49-F238E27FC236}">
                <a16:creationId xmlns:a16="http://schemas.microsoft.com/office/drawing/2014/main" id="{679DEB9A-EE94-2F89-D6DA-2D28109E4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887" y="2103437"/>
            <a:ext cx="7699160" cy="1325563"/>
          </a:xfrm>
          <a:prstGeom prst="rect">
            <a:avLst/>
          </a:prstGeom>
        </p:spPr>
      </p:pic>
      <p:sp>
        <p:nvSpPr>
          <p:cNvPr id="4" name="TextBox 3">
            <a:extLst>
              <a:ext uri="{FF2B5EF4-FFF2-40B4-BE49-F238E27FC236}">
                <a16:creationId xmlns:a16="http://schemas.microsoft.com/office/drawing/2014/main" id="{0EB5FE3F-A59F-964C-CE25-2C808A819F00}"/>
              </a:ext>
            </a:extLst>
          </p:cNvPr>
          <p:cNvSpPr txBox="1"/>
          <p:nvPr/>
        </p:nvSpPr>
        <p:spPr>
          <a:xfrm>
            <a:off x="1324304" y="3657083"/>
            <a:ext cx="9014327" cy="369332"/>
          </a:xfrm>
          <a:prstGeom prst="rect">
            <a:avLst/>
          </a:prstGeom>
          <a:noFill/>
        </p:spPr>
        <p:txBody>
          <a:bodyPr wrap="none" rtlCol="0">
            <a:spAutoFit/>
          </a:bodyPr>
          <a:lstStyle/>
          <a:p>
            <a:r>
              <a:rPr lang="en-US" dirty="0"/>
              <a:t>They used a 16 and 5 qubits device to perform respectively a [8,2] and a [4,2] orthogonal layer</a:t>
            </a:r>
            <a:endParaRPr lang="en-VN" dirty="0"/>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CD49DE2-DA21-C854-29E5-D757A71B6C4F}"/>
                  </a:ext>
                </a:extLst>
              </p14:cNvPr>
              <p14:cNvContentPartPr/>
              <p14:nvPr/>
            </p14:nvContentPartPr>
            <p14:xfrm>
              <a:off x="2628612" y="2991492"/>
              <a:ext cx="113760" cy="2880"/>
            </p14:xfrm>
          </p:contentPart>
        </mc:Choice>
        <mc:Fallback>
          <p:pic>
            <p:nvPicPr>
              <p:cNvPr id="5" name="Ink 4">
                <a:extLst>
                  <a:ext uri="{FF2B5EF4-FFF2-40B4-BE49-F238E27FC236}">
                    <a16:creationId xmlns:a16="http://schemas.microsoft.com/office/drawing/2014/main" id="{1CD49DE2-DA21-C854-29E5-D757A71B6C4F}"/>
                  </a:ext>
                </a:extLst>
              </p:cNvPr>
              <p:cNvPicPr/>
              <p:nvPr/>
            </p:nvPicPr>
            <p:blipFill>
              <a:blip r:embed="rId5"/>
              <a:stretch>
                <a:fillRect/>
              </a:stretch>
            </p:blipFill>
            <p:spPr>
              <a:xfrm>
                <a:off x="2619612" y="2982852"/>
                <a:ext cx="131400" cy="205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7CB0-020E-4048-9EE5-41FB6F7503D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94C9C341-E3F9-41EB-8310-CAA1B1781507}"/>
              </a:ext>
            </a:extLst>
          </p:cNvPr>
          <p:cNvSpPr>
            <a:spLocks noGrp="1"/>
          </p:cNvSpPr>
          <p:nvPr>
            <p:ph idx="1"/>
          </p:nvPr>
        </p:nvSpPr>
        <p:spPr/>
        <p:txBody>
          <a:bodyPr/>
          <a:lstStyle/>
          <a:p>
            <a:r>
              <a:rPr lang="en-US" altLang="en-US" dirty="0">
                <a:latin typeface="Arial" panose="020B0604020202020204" pitchFamily="34" charset="0"/>
                <a:cs typeface="Arial" panose="020B0604020202020204" pitchFamily="34" charset="0"/>
              </a:rPr>
              <a:t>Motivation</a:t>
            </a:r>
          </a:p>
          <a:p>
            <a:r>
              <a:rPr lang="en-US" altLang="en-US" dirty="0">
                <a:latin typeface="Arial" panose="020B0604020202020204" pitchFamily="34" charset="0"/>
                <a:cs typeface="Arial" panose="020B0604020202020204" pitchFamily="34" charset="0"/>
              </a:rPr>
              <a:t>Literature review</a:t>
            </a:r>
          </a:p>
          <a:p>
            <a:r>
              <a:rPr lang="en-US" altLang="en-US" dirty="0">
                <a:latin typeface="Arial" panose="020B0604020202020204" pitchFamily="34" charset="0"/>
                <a:cs typeface="Arial" panose="020B0604020202020204" pitchFamily="34" charset="0"/>
              </a:rPr>
              <a:t>Problem statement</a:t>
            </a:r>
          </a:p>
          <a:p>
            <a:r>
              <a:rPr lang="en-US" altLang="en-US" dirty="0">
                <a:latin typeface="Arial" panose="020B0604020202020204" pitchFamily="34" charset="0"/>
                <a:cs typeface="Arial" panose="020B0604020202020204" pitchFamily="34" charset="0"/>
              </a:rPr>
              <a:t>Our </a:t>
            </a:r>
            <a:r>
              <a:rPr lang="en-US" sz="2800" dirty="0">
                <a:latin typeface="Arial" panose="020B0604020202020204" pitchFamily="34" charset="0"/>
                <a:cs typeface="Arial" panose="020B0604020202020204" pitchFamily="34" charset="0"/>
              </a:rPr>
              <a:t>Preliminary</a:t>
            </a:r>
            <a:r>
              <a:rPr lang="en-US" altLang="en-US" dirty="0">
                <a:latin typeface="Arial" panose="020B0604020202020204" pitchFamily="34" charset="0"/>
                <a:cs typeface="Arial" panose="020B0604020202020204" pitchFamily="34" charset="0"/>
              </a:rPr>
              <a:t> Propose</a:t>
            </a:r>
          </a:p>
          <a:p>
            <a:r>
              <a:rPr lang="en-US" altLang="en-US" dirty="0">
                <a:latin typeface="Arial" panose="020B0604020202020204" pitchFamily="34" charset="0"/>
                <a:cs typeface="Arial" panose="020B0604020202020204" pitchFamily="34" charset="0"/>
              </a:rPr>
              <a:t>Conclusion</a:t>
            </a:r>
          </a:p>
          <a:p>
            <a:pPr marL="0" indent="0">
              <a:buNone/>
            </a:pP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75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21194DAC-E686-4A15-A476-437FD888EF96}"/>
              </a:ext>
            </a:extLst>
          </p:cNvPr>
          <p:cNvSpPr>
            <a:spLocks noGrp="1"/>
          </p:cNvSpPr>
          <p:nvPr>
            <p:ph idx="1"/>
          </p:nvPr>
        </p:nvSpPr>
        <p:spPr>
          <a:xfrm>
            <a:off x="606301" y="1794064"/>
            <a:ext cx="6393589" cy="4351338"/>
          </a:xfrm>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r>
              <a:rPr lang="en-US" sz="2100" dirty="0"/>
              <a:t>The integration of quantum computing with machine learning, specifically within the realm of computer vision, presents a compelling and transformative opportunity for future advancements.</a:t>
            </a:r>
          </a:p>
          <a:p>
            <a:r>
              <a:rPr lang="en-US" sz="2100" dirty="0"/>
              <a:t>In the field of computer vision, which requires processing and interpreting massive amounts of high-dimensional visual data, Quantum Machine Learning can revolutionize tasks such as image recognition, object </a:t>
            </a:r>
            <a:r>
              <a:rPr lang="en-US" sz="2100" dirty="0" err="1"/>
              <a:t>detection,etc</a:t>
            </a:r>
            <a:r>
              <a:rPr lang="en-US" sz="2100" dirty="0"/>
              <a:t>.</a:t>
            </a:r>
          </a:p>
        </p:txBody>
      </p:sp>
      <p:pic>
        <p:nvPicPr>
          <p:cNvPr id="5" name="Picture 4" descr="A diagram of a machine learning&#10;&#10;Description automatically generated">
            <a:extLst>
              <a:ext uri="{FF2B5EF4-FFF2-40B4-BE49-F238E27FC236}">
                <a16:creationId xmlns:a16="http://schemas.microsoft.com/office/drawing/2014/main" id="{D02255AB-550C-BEFF-0A0E-86F4A6E4E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719" y="1794064"/>
            <a:ext cx="4693018" cy="4113402"/>
          </a:xfrm>
          <a:prstGeom prst="rect">
            <a:avLst/>
          </a:prstGeom>
        </p:spPr>
      </p:pic>
    </p:spTree>
    <p:extLst>
      <p:ext uri="{BB962C8B-B14F-4D97-AF65-F5344CB8AC3E}">
        <p14:creationId xmlns:p14="http://schemas.microsoft.com/office/powerpoint/2010/main" val="86646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A8F9-A0CC-4FFC-932E-56C9253D0209}"/>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Literature review</a:t>
            </a:r>
            <a:endParaRPr lang="en-US" dirty="0"/>
          </a:p>
        </p:txBody>
      </p:sp>
      <p:graphicFrame>
        <p:nvGraphicFramePr>
          <p:cNvPr id="4" name="Content Placeholder 3">
            <a:extLst>
              <a:ext uri="{FF2B5EF4-FFF2-40B4-BE49-F238E27FC236}">
                <a16:creationId xmlns:a16="http://schemas.microsoft.com/office/drawing/2014/main" id="{9CE00B70-B58E-4959-8936-3AB8B25817EA}"/>
              </a:ext>
            </a:extLst>
          </p:cNvPr>
          <p:cNvGraphicFramePr>
            <a:graphicFrameLocks noGrp="1"/>
          </p:cNvGraphicFramePr>
          <p:nvPr>
            <p:ph idx="1"/>
            <p:extLst>
              <p:ext uri="{D42A27DB-BD31-4B8C-83A1-F6EECF244321}">
                <p14:modId xmlns:p14="http://schemas.microsoft.com/office/powerpoint/2010/main" val="3339073634"/>
              </p:ext>
            </p:extLst>
          </p:nvPr>
        </p:nvGraphicFramePr>
        <p:xfrm>
          <a:off x="735722" y="1500774"/>
          <a:ext cx="11140967" cy="4882699"/>
        </p:xfrm>
        <a:graphic>
          <a:graphicData uri="http://schemas.openxmlformats.org/drawingml/2006/table">
            <a:tbl>
              <a:tblPr firstRow="1" bandRow="1">
                <a:tableStyleId>{5C22544A-7EE6-4342-B048-85BDC9FD1C3A}</a:tableStyleId>
              </a:tblPr>
              <a:tblGrid>
                <a:gridCol w="1404567">
                  <a:extLst>
                    <a:ext uri="{9D8B030D-6E8A-4147-A177-3AD203B41FA5}">
                      <a16:colId xmlns:a16="http://schemas.microsoft.com/office/drawing/2014/main" val="1084676933"/>
                    </a:ext>
                  </a:extLst>
                </a:gridCol>
                <a:gridCol w="854951">
                  <a:extLst>
                    <a:ext uri="{9D8B030D-6E8A-4147-A177-3AD203B41FA5}">
                      <a16:colId xmlns:a16="http://schemas.microsoft.com/office/drawing/2014/main" val="1987059634"/>
                    </a:ext>
                  </a:extLst>
                </a:gridCol>
                <a:gridCol w="1213165">
                  <a:extLst>
                    <a:ext uri="{9D8B030D-6E8A-4147-A177-3AD203B41FA5}">
                      <a16:colId xmlns:a16="http://schemas.microsoft.com/office/drawing/2014/main" val="671487249"/>
                    </a:ext>
                  </a:extLst>
                </a:gridCol>
                <a:gridCol w="2462542">
                  <a:extLst>
                    <a:ext uri="{9D8B030D-6E8A-4147-A177-3AD203B41FA5}">
                      <a16:colId xmlns:a16="http://schemas.microsoft.com/office/drawing/2014/main" val="886347337"/>
                    </a:ext>
                  </a:extLst>
                </a:gridCol>
                <a:gridCol w="1702052">
                  <a:extLst>
                    <a:ext uri="{9D8B030D-6E8A-4147-A177-3AD203B41FA5}">
                      <a16:colId xmlns:a16="http://schemas.microsoft.com/office/drawing/2014/main" val="2488127118"/>
                    </a:ext>
                  </a:extLst>
                </a:gridCol>
                <a:gridCol w="1285592">
                  <a:extLst>
                    <a:ext uri="{9D8B030D-6E8A-4147-A177-3AD203B41FA5}">
                      <a16:colId xmlns:a16="http://schemas.microsoft.com/office/drawing/2014/main" val="945031566"/>
                    </a:ext>
                  </a:extLst>
                </a:gridCol>
                <a:gridCol w="1376127">
                  <a:extLst>
                    <a:ext uri="{9D8B030D-6E8A-4147-A177-3AD203B41FA5}">
                      <a16:colId xmlns:a16="http://schemas.microsoft.com/office/drawing/2014/main" val="3737313078"/>
                    </a:ext>
                  </a:extLst>
                </a:gridCol>
                <a:gridCol w="841971">
                  <a:extLst>
                    <a:ext uri="{9D8B030D-6E8A-4147-A177-3AD203B41FA5}">
                      <a16:colId xmlns:a16="http://schemas.microsoft.com/office/drawing/2014/main" val="758290215"/>
                    </a:ext>
                  </a:extLst>
                </a:gridCol>
              </a:tblGrid>
              <a:tr h="286781">
                <a:tc>
                  <a:txBody>
                    <a:bodyPr/>
                    <a:lstStyle/>
                    <a:p>
                      <a:r>
                        <a:rPr lang="en-US" sz="1000" b="0" dirty="0"/>
                        <a:t>Paper</a:t>
                      </a:r>
                    </a:p>
                  </a:txBody>
                  <a:tcPr/>
                </a:tc>
                <a:tc>
                  <a:txBody>
                    <a:bodyPr/>
                    <a:lstStyle/>
                    <a:p>
                      <a:r>
                        <a:rPr lang="en-US" sz="1000" b="0" dirty="0"/>
                        <a:t>Time</a:t>
                      </a:r>
                    </a:p>
                  </a:txBody>
                  <a:tcPr/>
                </a:tc>
                <a:tc>
                  <a:txBody>
                    <a:bodyPr/>
                    <a:lstStyle/>
                    <a:p>
                      <a:r>
                        <a:rPr lang="en-US" sz="1000" b="0" dirty="0"/>
                        <a:t>Sources</a:t>
                      </a:r>
                    </a:p>
                  </a:txBody>
                  <a:tcPr/>
                </a:tc>
                <a:tc>
                  <a:txBody>
                    <a:bodyPr/>
                    <a:lstStyle/>
                    <a:p>
                      <a:r>
                        <a:rPr lang="en-US" sz="1000" b="0" dirty="0"/>
                        <a:t>Contribution</a:t>
                      </a:r>
                    </a:p>
                  </a:txBody>
                  <a:tcPr/>
                </a:tc>
                <a:tc>
                  <a:txBody>
                    <a:bodyPr/>
                    <a:lstStyle/>
                    <a:p>
                      <a:r>
                        <a:rPr lang="en-US" sz="1000" b="0" dirty="0"/>
                        <a:t>Approach</a:t>
                      </a:r>
                    </a:p>
                  </a:txBody>
                  <a:tcPr/>
                </a:tc>
                <a:tc>
                  <a:txBody>
                    <a:bodyPr/>
                    <a:lstStyle/>
                    <a:p>
                      <a:r>
                        <a:rPr lang="en-US" sz="1000" b="0" dirty="0"/>
                        <a:t>Pros</a:t>
                      </a:r>
                    </a:p>
                  </a:txBody>
                  <a:tcPr/>
                </a:tc>
                <a:tc>
                  <a:txBody>
                    <a:bodyPr/>
                    <a:lstStyle/>
                    <a:p>
                      <a:r>
                        <a:rPr lang="en-US" sz="1000" b="0" dirty="0"/>
                        <a:t>Cons</a:t>
                      </a:r>
                    </a:p>
                  </a:txBody>
                  <a:tcPr/>
                </a:tc>
                <a:tc>
                  <a:txBody>
                    <a:bodyPr/>
                    <a:lstStyle/>
                    <a:p>
                      <a:r>
                        <a:rPr lang="en-US" sz="1000" b="0" dirty="0"/>
                        <a:t>Datasets</a:t>
                      </a:r>
                    </a:p>
                  </a:txBody>
                  <a:tcPr/>
                </a:tc>
                <a:extLst>
                  <a:ext uri="{0D108BD9-81ED-4DB2-BD59-A6C34878D82A}">
                    <a16:rowId xmlns:a16="http://schemas.microsoft.com/office/drawing/2014/main" val="3380477269"/>
                  </a:ext>
                </a:extLst>
              </a:tr>
              <a:tr h="10968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QOC: Quantum On-Chip Training with Parameter Shift and Gradient Pruning [1]</a:t>
                      </a:r>
                      <a:endParaRPr lang="en-US" sz="1000" b="0" dirty="0"/>
                    </a:p>
                  </a:txBody>
                  <a:tcPr/>
                </a:tc>
                <a:tc>
                  <a:txBody>
                    <a:bodyPr/>
                    <a:lstStyle/>
                    <a:p>
                      <a:r>
                        <a:rPr lang="en-US" sz="1000" b="0" dirty="0"/>
                        <a:t>July 2022</a:t>
                      </a:r>
                    </a:p>
                  </a:txBody>
                  <a:tcPr/>
                </a:tc>
                <a:tc>
                  <a:txBody>
                    <a:bodyPr/>
                    <a:lstStyle/>
                    <a:p>
                      <a:r>
                        <a:rPr lang="en-US" sz="1000" b="0" dirty="0"/>
                        <a:t>ACM/IEEE Design Automation Conference</a:t>
                      </a:r>
                    </a:p>
                  </a:txBody>
                  <a:tcPr/>
                </a:tc>
                <a:tc>
                  <a:txBody>
                    <a:bodyPr/>
                    <a:lstStyle/>
                    <a:p>
                      <a:pPr marL="171450" indent="-171450">
                        <a:buFont typeface="Arial" panose="020B0604020202020204" pitchFamily="34" charset="0"/>
                        <a:buChar char="•"/>
                      </a:pPr>
                      <a:r>
                        <a:rPr lang="en-US" sz="1000" b="0" dirty="0"/>
                        <a:t>Parameter shift rule for gradients computation.</a:t>
                      </a:r>
                    </a:p>
                    <a:p>
                      <a:pPr marL="171450" indent="-171450">
                        <a:buFont typeface="Arial" panose="020B0604020202020204" pitchFamily="34" charset="0"/>
                        <a:buChar char="•"/>
                      </a:pPr>
                      <a:r>
                        <a:rPr lang="en-US" sz="1000" b="0" dirty="0"/>
                        <a:t>Probabilistic Gradient Pruning to address the noises.</a:t>
                      </a:r>
                    </a:p>
                  </a:txBody>
                  <a:tcPr/>
                </a:tc>
                <a:tc>
                  <a:txBody>
                    <a:bodyPr/>
                    <a:lstStyle/>
                    <a:p>
                      <a:r>
                        <a:rPr lang="en-US" sz="1000" dirty="0"/>
                        <a:t>On-chip quantum training with parameter shift and gradient pruning</a:t>
                      </a:r>
                      <a:endParaRPr lang="en-US" sz="1000" b="0" dirty="0"/>
                    </a:p>
                  </a:txBody>
                  <a:tcPr/>
                </a:tc>
                <a:tc>
                  <a:txBody>
                    <a:bodyPr/>
                    <a:lstStyle/>
                    <a:p>
                      <a:r>
                        <a:rPr lang="en-US" sz="1000" dirty="0"/>
                        <a:t>Reduces noise and computational cost</a:t>
                      </a:r>
                      <a:endParaRPr lang="en-US" sz="1000" b="0" dirty="0"/>
                    </a:p>
                  </a:txBody>
                  <a:tcPr/>
                </a:tc>
                <a:tc>
                  <a:txBody>
                    <a:bodyPr/>
                    <a:lstStyle/>
                    <a:p>
                      <a:r>
                        <a:rPr lang="en-US" sz="1000" dirty="0"/>
                        <a:t>Pruning can reduce accuracy</a:t>
                      </a:r>
                      <a:endParaRPr lang="en-US" sz="1000" b="0" dirty="0"/>
                    </a:p>
                  </a:txBody>
                  <a:tcPr/>
                </a:tc>
                <a:tc>
                  <a:txBody>
                    <a:bodyPr/>
                    <a:lstStyle/>
                    <a:p>
                      <a:r>
                        <a:rPr lang="en-US" sz="1000" b="0" dirty="0"/>
                        <a:t>MNIST, Fashion</a:t>
                      </a:r>
                    </a:p>
                  </a:txBody>
                  <a:tcPr/>
                </a:tc>
                <a:extLst>
                  <a:ext uri="{0D108BD9-81ED-4DB2-BD59-A6C34878D82A}">
                    <a16:rowId xmlns:a16="http://schemas.microsoft.com/office/drawing/2014/main" val="3465637233"/>
                  </a:ext>
                </a:extLst>
              </a:tr>
              <a:tr h="824494">
                <a:tc>
                  <a:txBody>
                    <a:bodyPr/>
                    <a:lstStyle/>
                    <a:p>
                      <a:r>
                        <a:rPr lang="en-US" sz="1000" b="0" dirty="0"/>
                        <a:t>Quantum Methods for Neural Networks and Application to Medical Image Classification [2]</a:t>
                      </a:r>
                    </a:p>
                  </a:txBody>
                  <a:tcPr/>
                </a:tc>
                <a:tc>
                  <a:txBody>
                    <a:bodyPr/>
                    <a:lstStyle/>
                    <a:p>
                      <a:r>
                        <a:rPr lang="en-US" sz="1000" b="0" dirty="0"/>
                        <a:t>December 2022</a:t>
                      </a:r>
                    </a:p>
                  </a:txBody>
                  <a:tcPr/>
                </a:tc>
                <a:tc>
                  <a:txBody>
                    <a:bodyPr/>
                    <a:lstStyle/>
                    <a:p>
                      <a:r>
                        <a:rPr lang="en-US" sz="1000" b="0" dirty="0"/>
                        <a:t>Quantum</a:t>
                      </a:r>
                    </a:p>
                  </a:txBody>
                  <a:tcPr/>
                </a:tc>
                <a:tc>
                  <a:txBody>
                    <a:bodyPr/>
                    <a:lstStyle/>
                    <a:p>
                      <a:pPr marL="171450" indent="-171450">
                        <a:buFont typeface="Arial" panose="020B0604020202020204" pitchFamily="34" charset="0"/>
                        <a:buChar char="•"/>
                      </a:pPr>
                      <a:r>
                        <a:rPr lang="en-US" sz="1000" b="0" dirty="0"/>
                        <a:t>Offloads expensive tasks of classical neural network via quantum computing. </a:t>
                      </a:r>
                    </a:p>
                    <a:p>
                      <a:pPr marL="0" indent="0">
                        <a:buFont typeface="Arial" panose="020B0604020202020204" pitchFamily="34" charset="0"/>
                        <a:buNone/>
                      </a:pPr>
                      <a:r>
                        <a:rPr lang="en-US" sz="1000" b="0" dirty="0"/>
                        <a:t>(method 1)</a:t>
                      </a:r>
                    </a:p>
                    <a:p>
                      <a:pPr marL="171450" indent="-171450">
                        <a:buFont typeface="Arial" panose="020B0604020202020204" pitchFamily="34" charset="0"/>
                        <a:buChar char="•"/>
                      </a:pPr>
                      <a:r>
                        <a:rPr lang="en-US" sz="1000" b="0" dirty="0"/>
                        <a:t>Constructs entire quantum layer using pyramidal quantum circuit.</a:t>
                      </a:r>
                    </a:p>
                    <a:p>
                      <a:pPr marL="0" indent="0">
                        <a:buFont typeface="Arial" panose="020B0604020202020204" pitchFamily="34" charset="0"/>
                        <a:buNone/>
                      </a:pPr>
                      <a:r>
                        <a:rPr lang="en-US" sz="1000" b="0" dirty="0"/>
                        <a:t>(method 2)</a:t>
                      </a:r>
                    </a:p>
                    <a:p>
                      <a:pPr marL="0" indent="0">
                        <a:buFont typeface="Arial" panose="020B0604020202020204" pitchFamily="34" charset="0"/>
                        <a:buNone/>
                      </a:pPr>
                      <a:endParaRPr lang="en-US" sz="1000" b="0" dirty="0"/>
                    </a:p>
                  </a:txBody>
                  <a:tcPr/>
                </a:tc>
                <a:tc>
                  <a:txBody>
                    <a:bodyPr/>
                    <a:lstStyle/>
                    <a:p>
                      <a:r>
                        <a:rPr lang="en-US" sz="1000" dirty="0"/>
                        <a:t>Two quantum methods for neural networks</a:t>
                      </a:r>
                      <a:endParaRPr lang="en-US" sz="1000" b="0" dirty="0"/>
                    </a:p>
                  </a:txBody>
                  <a:tcPr/>
                </a:tc>
                <a:tc>
                  <a:txBody>
                    <a:bodyPr/>
                    <a:lstStyle/>
                    <a:p>
                      <a:r>
                        <a:rPr lang="en-US" sz="1000" dirty="0"/>
                        <a:t>Quantum speedup in tasks</a:t>
                      </a:r>
                    </a:p>
                  </a:txBody>
                  <a:tcPr anchor="ctr"/>
                </a:tc>
                <a:tc>
                  <a:txBody>
                    <a:bodyPr/>
                    <a:lstStyle/>
                    <a:p>
                      <a:r>
                        <a:rPr lang="en-US" sz="1000" b="0" dirty="0"/>
                        <a:t>Noisy output</a:t>
                      </a:r>
                    </a:p>
                  </a:txBody>
                  <a:tcPr/>
                </a:tc>
                <a:tc>
                  <a:txBody>
                    <a:bodyPr/>
                    <a:lstStyle/>
                    <a:p>
                      <a:r>
                        <a:rPr lang="en-US" sz="1000" b="0" dirty="0" err="1"/>
                        <a:t>MedMNIST</a:t>
                      </a:r>
                      <a:endParaRPr lang="en-US" sz="1000" b="0" dirty="0"/>
                    </a:p>
                  </a:txBody>
                  <a:tcPr/>
                </a:tc>
                <a:extLst>
                  <a:ext uri="{0D108BD9-81ED-4DB2-BD59-A6C34878D82A}">
                    <a16:rowId xmlns:a16="http://schemas.microsoft.com/office/drawing/2014/main" val="2263499022"/>
                  </a:ext>
                </a:extLst>
              </a:tr>
              <a:tr h="938701">
                <a:tc>
                  <a:txBody>
                    <a:bodyPr/>
                    <a:lstStyle/>
                    <a:p>
                      <a:r>
                        <a:rPr lang="en-US" sz="1000" b="0" dirty="0"/>
                        <a:t>Quantum Vision Transformers [3]</a:t>
                      </a:r>
                    </a:p>
                  </a:txBody>
                  <a:tcPr/>
                </a:tc>
                <a:tc>
                  <a:txBody>
                    <a:bodyPr/>
                    <a:lstStyle/>
                    <a:p>
                      <a:r>
                        <a:rPr lang="en-US" sz="1000" b="0" dirty="0"/>
                        <a:t>2024-02-22</a:t>
                      </a:r>
                    </a:p>
                  </a:txBody>
                  <a:tcPr/>
                </a:tc>
                <a:tc>
                  <a:txBody>
                    <a:bodyPr/>
                    <a:lstStyle/>
                    <a:p>
                      <a:r>
                        <a:rPr lang="en-US" sz="1000" b="0" dirty="0"/>
                        <a:t>Quantum</a:t>
                      </a:r>
                    </a:p>
                  </a:txBody>
                  <a:tcPr/>
                </a:tc>
                <a:tc>
                  <a:txBody>
                    <a:bodyPr/>
                    <a:lstStyle/>
                    <a:p>
                      <a:pPr marL="171450" indent="-171450">
                        <a:buFont typeface="Arial" panose="020B0604020202020204" pitchFamily="34" charset="0"/>
                        <a:buChar char="•"/>
                      </a:pPr>
                      <a:r>
                        <a:rPr lang="en-US" sz="1000" b="0" dirty="0"/>
                        <a:t>Quantum orthogonal Layers and Data loaders.</a:t>
                      </a:r>
                    </a:p>
                    <a:p>
                      <a:pPr marL="171450" indent="-171450">
                        <a:buFont typeface="Arial" panose="020B0604020202020204" pitchFamily="34" charset="0"/>
                        <a:buChar char="•"/>
                      </a:pPr>
                      <a:r>
                        <a:rPr lang="en-US" sz="1000" b="0" dirty="0"/>
                        <a:t>Quantum attention Layers </a:t>
                      </a:r>
                    </a:p>
                  </a:txBody>
                  <a:tcPr/>
                </a:tc>
                <a:tc>
                  <a:txBody>
                    <a:bodyPr/>
                    <a:lstStyle/>
                    <a:p>
                      <a:r>
                        <a:rPr lang="en-US" sz="1000" b="0" dirty="0"/>
                        <a:t>Develop quantum circuits to present transformer architectures</a:t>
                      </a:r>
                    </a:p>
                  </a:txBody>
                  <a:tcPr/>
                </a:tc>
                <a:tc>
                  <a:txBody>
                    <a:bodyPr/>
                    <a:lstStyle/>
                    <a:p>
                      <a:r>
                        <a:rPr lang="en-US" sz="1000" b="0" dirty="0"/>
                        <a:t>Reduce trainable parameters</a:t>
                      </a:r>
                    </a:p>
                  </a:txBody>
                  <a:tcPr/>
                </a:tc>
                <a:tc>
                  <a:txBody>
                    <a:bodyPr/>
                    <a:lstStyle/>
                    <a:p>
                      <a:r>
                        <a:rPr lang="en-US" sz="1200" dirty="0"/>
                        <a:t>Requires quantum hardware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err="1"/>
                        <a:t>MedMNIST</a:t>
                      </a:r>
                      <a:endParaRPr lang="en-US" sz="1000" b="0" dirty="0"/>
                    </a:p>
                    <a:p>
                      <a:endParaRPr lang="en-US" sz="1000" b="0" dirty="0"/>
                    </a:p>
                  </a:txBody>
                  <a:tcPr/>
                </a:tc>
                <a:extLst>
                  <a:ext uri="{0D108BD9-81ED-4DB2-BD59-A6C34878D82A}">
                    <a16:rowId xmlns:a16="http://schemas.microsoft.com/office/drawing/2014/main" val="200385405"/>
                  </a:ext>
                </a:extLst>
              </a:tr>
              <a:tr h="245910">
                <a:tc>
                  <a:txBody>
                    <a:bodyPr/>
                    <a:lstStyle/>
                    <a:p>
                      <a:r>
                        <a:rPr lang="en-US" sz="1000" dirty="0"/>
                        <a:t>Classical and Quantum Algorithms for Orthogonal Neural Networks</a:t>
                      </a: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Explores classical and quantum approaches for orthogonal neural networks.</a:t>
                      </a:r>
                      <a:endParaRPr lang="en-US" sz="1000" b="0" dirty="0"/>
                    </a:p>
                  </a:txBody>
                  <a:tcPr/>
                </a:tc>
                <a:tc>
                  <a:txBody>
                    <a:bodyPr/>
                    <a:lstStyle/>
                    <a:p>
                      <a:r>
                        <a:rPr lang="en-US" sz="1000" dirty="0"/>
                        <a:t>Comparison of classical and quantum algorithms</a:t>
                      </a:r>
                      <a:endParaRPr lang="en-US" sz="1000" b="0" dirty="0"/>
                    </a:p>
                  </a:txBody>
                  <a:tcPr/>
                </a:tc>
                <a:tc>
                  <a:txBody>
                    <a:bodyPr/>
                    <a:lstStyle/>
                    <a:p>
                      <a:r>
                        <a:rPr lang="en-US" sz="1000" dirty="0"/>
                        <a:t>Insights into algorithm performance</a:t>
                      </a: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MNIST</a:t>
                      </a:r>
                    </a:p>
                  </a:txBody>
                  <a:tcPr/>
                </a:tc>
                <a:extLst>
                  <a:ext uri="{0D108BD9-81ED-4DB2-BD59-A6C34878D82A}">
                    <a16:rowId xmlns:a16="http://schemas.microsoft.com/office/drawing/2014/main" val="2659343222"/>
                  </a:ext>
                </a:extLst>
              </a:tr>
              <a:tr h="0">
                <a:tc>
                  <a:txBody>
                    <a:bodyPr/>
                    <a:lstStyle/>
                    <a:p>
                      <a:r>
                        <a:rPr lang="en-US" sz="1000" dirty="0"/>
                        <a:t>Medical image classification via quantum neural networks</a:t>
                      </a: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Application of quantum neural networks to medical image classification.</a:t>
                      </a:r>
                      <a:endParaRPr lang="en-US" sz="1000" b="0" dirty="0"/>
                    </a:p>
                  </a:txBody>
                  <a:tcPr/>
                </a:tc>
                <a:tc>
                  <a:txBody>
                    <a:bodyPr/>
                    <a:lstStyle/>
                    <a:p>
                      <a:r>
                        <a:rPr lang="en-US" sz="1000" dirty="0"/>
                        <a:t>Use of quantum layers for image classification</a:t>
                      </a:r>
                      <a:endParaRPr lang="en-US" sz="1000" b="0" dirty="0"/>
                    </a:p>
                  </a:txBody>
                  <a:tcPr/>
                </a:tc>
                <a:tc>
                  <a:txBody>
                    <a:bodyPr/>
                    <a:lstStyle/>
                    <a:p>
                      <a:r>
                        <a:rPr lang="en-US" sz="1000" dirty="0"/>
                        <a:t>Potential for quantum advantage</a:t>
                      </a: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err="1"/>
                        <a:t>MedMNIST</a:t>
                      </a:r>
                      <a:endParaRPr lang="en-US" sz="1000" b="0" dirty="0"/>
                    </a:p>
                  </a:txBody>
                  <a:tcPr/>
                </a:tc>
                <a:extLst>
                  <a:ext uri="{0D108BD9-81ED-4DB2-BD59-A6C34878D82A}">
                    <a16:rowId xmlns:a16="http://schemas.microsoft.com/office/drawing/2014/main" val="3930645196"/>
                  </a:ext>
                </a:extLst>
              </a:tr>
            </a:tbl>
          </a:graphicData>
        </a:graphic>
      </p:graphicFrame>
    </p:spTree>
    <p:extLst>
      <p:ext uri="{BB962C8B-B14F-4D97-AF65-F5344CB8AC3E}">
        <p14:creationId xmlns:p14="http://schemas.microsoft.com/office/powerpoint/2010/main" val="291147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1C25-DF23-4D5D-B1E4-BB1739F72F92}"/>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EEB62273-75EA-4E4F-9F7C-FAE726ABA270}"/>
              </a:ext>
            </a:extLst>
          </p:cNvPr>
          <p:cNvSpPr>
            <a:spLocks noGrp="1"/>
          </p:cNvSpPr>
          <p:nvPr>
            <p:ph idx="1"/>
          </p:nvPr>
        </p:nvSpPr>
        <p:spPr/>
        <p:txBody>
          <a:bodyPr>
            <a:normAutofit/>
          </a:bodyPr>
          <a:lstStyle/>
          <a:p>
            <a:r>
              <a:rPr lang="en-US" sz="2100" dirty="0"/>
              <a:t>Input:</a:t>
            </a:r>
          </a:p>
          <a:p>
            <a:pPr lvl="1">
              <a:buFont typeface="Wingdings" panose="05000000000000000000" pitchFamily="2" charset="2"/>
              <a:buChar char="ü"/>
            </a:pPr>
            <a:r>
              <a:rPr lang="en-US" sz="2100" dirty="0"/>
              <a:t>  Image Data.</a:t>
            </a:r>
          </a:p>
          <a:p>
            <a:r>
              <a:rPr lang="en-US" sz="2100" dirty="0"/>
              <a:t>Output:</a:t>
            </a:r>
          </a:p>
          <a:p>
            <a:pPr lvl="1">
              <a:buFont typeface="Wingdings" panose="05000000000000000000" pitchFamily="2" charset="2"/>
              <a:buChar char="ü"/>
            </a:pPr>
            <a:r>
              <a:rPr lang="en-US" sz="2100" dirty="0"/>
              <a:t>      Quantum Deep Learning Model </a:t>
            </a:r>
          </a:p>
          <a:p>
            <a:r>
              <a:rPr lang="en-US" sz="2100" dirty="0"/>
              <a:t>Objective:</a:t>
            </a:r>
          </a:p>
          <a:p>
            <a:pPr marL="971550" lvl="1" indent="-514350">
              <a:buFont typeface="+mj-lt"/>
              <a:buAutoNum type="arabicPeriod"/>
            </a:pPr>
            <a:r>
              <a:rPr lang="en-US" sz="2100" dirty="0"/>
              <a:t>To leverage quantum computing to accelerate the training process of vision transformers and achieve higher efficiency with fewer parameters, while maintaining or improving performance in image recognition tasks</a:t>
            </a:r>
          </a:p>
          <a:p>
            <a:r>
              <a:rPr lang="en-US" sz="2100" dirty="0"/>
              <a:t>Main challenges:</a:t>
            </a:r>
          </a:p>
          <a:p>
            <a:pPr marL="971550" lvl="1" indent="-514350">
              <a:buFont typeface="+mj-lt"/>
              <a:buAutoNum type="arabicPeriod"/>
            </a:pPr>
            <a:r>
              <a:rPr lang="en-US" sz="2100" dirty="0"/>
              <a:t>Implementing quantum algorithms that can outperform classical algorithms for inference in practical vision tasks</a:t>
            </a:r>
          </a:p>
        </p:txBody>
      </p:sp>
    </p:spTree>
    <p:extLst>
      <p:ext uri="{BB962C8B-B14F-4D97-AF65-F5344CB8AC3E}">
        <p14:creationId xmlns:p14="http://schemas.microsoft.com/office/powerpoint/2010/main" val="267427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1C25-DF23-4D5D-B1E4-BB1739F72F92}"/>
              </a:ext>
            </a:extLst>
          </p:cNvPr>
          <p:cNvSpPr>
            <a:spLocks noGrp="1"/>
          </p:cNvSpPr>
          <p:nvPr>
            <p:ph type="title"/>
          </p:nvPr>
        </p:nvSpPr>
        <p:spPr>
          <a:xfrm>
            <a:off x="838200" y="492726"/>
            <a:ext cx="10515600" cy="1325563"/>
          </a:xfrm>
        </p:spPr>
        <p:txBody>
          <a:bodyPr/>
          <a:lstStyle/>
          <a:p>
            <a:r>
              <a:rPr lang="en-US" altLang="en-US" dirty="0">
                <a:latin typeface="Arial" panose="020B0604020202020204" pitchFamily="34" charset="0"/>
                <a:cs typeface="Arial" panose="020B0604020202020204" pitchFamily="34" charset="0"/>
              </a:rPr>
              <a:t>Dataset</a:t>
            </a:r>
          </a:p>
        </p:txBody>
      </p:sp>
      <p:graphicFrame>
        <p:nvGraphicFramePr>
          <p:cNvPr id="4" name="Content Placeholder 3">
            <a:extLst>
              <a:ext uri="{FF2B5EF4-FFF2-40B4-BE49-F238E27FC236}">
                <a16:creationId xmlns:a16="http://schemas.microsoft.com/office/drawing/2014/main" id="{1365F178-BA57-1A49-23F1-52080F50461F}"/>
              </a:ext>
            </a:extLst>
          </p:cNvPr>
          <p:cNvGraphicFramePr>
            <a:graphicFrameLocks noGrp="1"/>
          </p:cNvGraphicFramePr>
          <p:nvPr>
            <p:ph idx="1"/>
            <p:extLst>
              <p:ext uri="{D42A27DB-BD31-4B8C-83A1-F6EECF244321}">
                <p14:modId xmlns:p14="http://schemas.microsoft.com/office/powerpoint/2010/main" val="2021844384"/>
              </p:ext>
            </p:extLst>
          </p:nvPr>
        </p:nvGraphicFramePr>
        <p:xfrm>
          <a:off x="838200" y="1818289"/>
          <a:ext cx="10218683" cy="4388195"/>
        </p:xfrm>
        <a:graphic>
          <a:graphicData uri="http://schemas.openxmlformats.org/drawingml/2006/table">
            <a:tbl>
              <a:tblPr>
                <a:tableStyleId>{2D5ABB26-0587-4C30-8999-92F81FD0307C}</a:tableStyleId>
              </a:tblPr>
              <a:tblGrid>
                <a:gridCol w="1476136">
                  <a:extLst>
                    <a:ext uri="{9D8B030D-6E8A-4147-A177-3AD203B41FA5}">
                      <a16:colId xmlns:a16="http://schemas.microsoft.com/office/drawing/2014/main" val="3876856664"/>
                    </a:ext>
                  </a:extLst>
                </a:gridCol>
                <a:gridCol w="3405919">
                  <a:extLst>
                    <a:ext uri="{9D8B030D-6E8A-4147-A177-3AD203B41FA5}">
                      <a16:colId xmlns:a16="http://schemas.microsoft.com/office/drawing/2014/main" val="1007170316"/>
                    </a:ext>
                  </a:extLst>
                </a:gridCol>
                <a:gridCol w="5336628">
                  <a:extLst>
                    <a:ext uri="{9D8B030D-6E8A-4147-A177-3AD203B41FA5}">
                      <a16:colId xmlns:a16="http://schemas.microsoft.com/office/drawing/2014/main" val="3706484955"/>
                    </a:ext>
                  </a:extLst>
                </a:gridCol>
              </a:tblGrid>
              <a:tr h="273395">
                <a:tc>
                  <a:txBody>
                    <a:bodyPr/>
                    <a:lstStyle/>
                    <a:p>
                      <a:r>
                        <a:rPr lang="en-US" sz="1500" b="1" dirty="0">
                          <a:latin typeface="Times New Roman" panose="02020603050405020304" pitchFamily="18" charset="0"/>
                          <a:cs typeface="Times New Roman" panose="02020603050405020304" pitchFamily="18" charset="0"/>
                        </a:rPr>
                        <a:t>Characteristic</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err="1">
                          <a:latin typeface="Times New Roman" panose="02020603050405020304" pitchFamily="18" charset="0"/>
                          <a:cs typeface="Times New Roman" panose="02020603050405020304" pitchFamily="18" charset="0"/>
                        </a:rPr>
                        <a:t>MedMNIST</a:t>
                      </a:r>
                      <a:endParaRPr lang="en-US" sz="1500" b="1"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latin typeface="Times New Roman" panose="02020603050405020304" pitchFamily="18" charset="0"/>
                          <a:cs typeface="Times New Roman" panose="02020603050405020304" pitchFamily="18" charset="0"/>
                        </a:rPr>
                        <a:t>MNIST</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36229"/>
                  </a:ext>
                </a:extLst>
              </a:tr>
              <a:tr h="732746">
                <a:tc>
                  <a:txBody>
                    <a:bodyPr/>
                    <a:lstStyle/>
                    <a:p>
                      <a:r>
                        <a:rPr lang="en-US" sz="1600" b="1">
                          <a:latin typeface="Times New Roman" panose="02020603050405020304" pitchFamily="18" charset="0"/>
                          <a:cs typeface="Times New Roman" panose="02020603050405020304" pitchFamily="18" charset="0"/>
                        </a:rPr>
                        <a:t>Description</a:t>
                      </a:r>
                      <a:endParaRPr lang="en-US" sz="16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large-scale benchmark for biomedical image classification across different medical imaging tasks and modalities.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dataset of handwritten digit images for basic image classification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546171"/>
                  </a:ext>
                </a:extLst>
              </a:tr>
              <a:tr h="273395">
                <a:tc>
                  <a:txBody>
                    <a:bodyPr/>
                    <a:lstStyle/>
                    <a:p>
                      <a:r>
                        <a:rPr lang="en-US" sz="1600" b="1">
                          <a:latin typeface="Times New Roman" panose="02020603050405020304" pitchFamily="18" charset="0"/>
                          <a:cs typeface="Times New Roman" panose="02020603050405020304" pitchFamily="18" charset="0"/>
                        </a:rPr>
                        <a:t>Size</a:t>
                      </a:r>
                      <a:endParaRPr lang="en-US" sz="16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Over 100,000 images across multiple subsets (e.g., </a:t>
                      </a:r>
                      <a:r>
                        <a:rPr lang="en-US" sz="1600" dirty="0" err="1"/>
                        <a:t>PathMNIST</a:t>
                      </a:r>
                      <a:r>
                        <a:rPr lang="en-US" sz="1600" dirty="0"/>
                        <a:t>, </a:t>
                      </a:r>
                      <a:r>
                        <a:rPr lang="en-US" sz="1600" dirty="0" err="1"/>
                        <a:t>RetinaMNIST</a:t>
                      </a:r>
                      <a:r>
                        <a:rPr lang="en-US" sz="1600" dirty="0"/>
                        <a:t>, </a:t>
                      </a:r>
                      <a:r>
                        <a:rPr lang="en-US" sz="1600" dirty="0" err="1"/>
                        <a:t>ChestMNIST</a:t>
                      </a:r>
                      <a:r>
                        <a:rPr 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70,000 images (60,000 training, 10,000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321873"/>
                  </a:ext>
                </a:extLst>
              </a:tr>
              <a:tr h="390956">
                <a:tc>
                  <a:txBody>
                    <a:bodyPr/>
                    <a:lstStyle/>
                    <a:p>
                      <a:r>
                        <a:rPr lang="en-US" sz="1600" b="1" dirty="0">
                          <a:latin typeface="Times New Roman" panose="02020603050405020304" pitchFamily="18" charset="0"/>
                          <a:cs typeface="Times New Roman" panose="02020603050405020304" pitchFamily="18" charset="0"/>
                        </a:rPr>
                        <a:t>Number of Class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Ranges from 2 to 11 depending on the specific medical dataset (e.g., disease types, organ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 classes (digits 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685133"/>
                  </a:ext>
                </a:extLst>
              </a:tr>
              <a:tr h="273395">
                <a:tc>
                  <a:txBody>
                    <a:bodyPr/>
                    <a:lstStyle/>
                    <a:p>
                      <a:r>
                        <a:rPr lang="en-US" sz="1600" b="1">
                          <a:latin typeface="Times New Roman" panose="02020603050405020304" pitchFamily="18" charset="0"/>
                          <a:cs typeface="Times New Roman" panose="02020603050405020304" pitchFamily="18" charset="0"/>
                        </a:rPr>
                        <a:t>Format</a:t>
                      </a:r>
                      <a:endParaRPr lang="en-US" sz="16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Grayscale or RGB images, typically 28x28 or 32x32 pixels, depending on medical imaging modality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28x28 grayscale images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42121"/>
                  </a:ext>
                </a:extLst>
              </a:tr>
              <a:tr h="559670">
                <a:tc>
                  <a:txBody>
                    <a:bodyPr/>
                    <a:lstStyle/>
                    <a:p>
                      <a:r>
                        <a:rPr lang="en-US" sz="1600" b="1" dirty="0">
                          <a:latin typeface="Times New Roman" panose="02020603050405020304" pitchFamily="18" charset="0"/>
                          <a:cs typeface="Times New Roman" panose="02020603050405020304" pitchFamily="18" charset="0"/>
                        </a:rPr>
                        <a:t>Use Cases</a:t>
                      </a:r>
                      <a:endParaRPr lang="en-US" sz="16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Medical image classification, disease diagnosis, healthcare AI research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Handwritten digit recognition, model testing, and basic computer vision 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189896"/>
                  </a:ext>
                </a:extLst>
              </a:tr>
            </a:tbl>
          </a:graphicData>
        </a:graphic>
      </p:graphicFrame>
    </p:spTree>
    <p:extLst>
      <p:ext uri="{BB962C8B-B14F-4D97-AF65-F5344CB8AC3E}">
        <p14:creationId xmlns:p14="http://schemas.microsoft.com/office/powerpoint/2010/main" val="353890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Our Observations </a:t>
            </a:r>
          </a:p>
        </p:txBody>
      </p:sp>
      <p:sp>
        <p:nvSpPr>
          <p:cNvPr id="4" name="AutoShape 2">
            <a:extLst>
              <a:ext uri="{FF2B5EF4-FFF2-40B4-BE49-F238E27FC236}">
                <a16:creationId xmlns:a16="http://schemas.microsoft.com/office/drawing/2014/main" id="{7F314643-97D5-CD11-BBDE-A2B46FFE0A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674DBFC-DF04-65F9-9B0A-C03EA0E6AEFD}"/>
                  </a:ext>
                </a:extLst>
              </p:cNvPr>
              <p:cNvSpPr txBox="1">
                <a:spLocks/>
              </p:cNvSpPr>
              <p:nvPr/>
            </p:nvSpPr>
            <p:spPr>
              <a:xfrm>
                <a:off x="838200" y="18618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Orthogonality in Proposed quantum methods </a:t>
                </a:r>
                <a:r>
                  <a:rPr lang="en-US" sz="1800" b="1" dirty="0"/>
                  <a:t>[2]</a:t>
                </a:r>
                <a:r>
                  <a:rPr lang="en-US" sz="1800" dirty="0"/>
                  <a:t> are depended on quantum circuits architectures and the weight matrix is orthogonal due to the unitary nature of quantum operations. Thus, Parameter shift rule could be used while preserving the orthogonality of quantum </a:t>
                </a:r>
                <a:r>
                  <a:rPr lang="en-US" sz="1800" dirty="0" err="1"/>
                  <a:t>ViT</a:t>
                </a:r>
                <a:r>
                  <a:rPr lang="en-US" sz="1800" dirty="0"/>
                  <a:t>.</a:t>
                </a:r>
              </a:p>
              <a:p>
                <a:endParaRPr lang="en-US" sz="1800" dirty="0"/>
              </a:p>
              <a:p>
                <a:r>
                  <a:rPr lang="en-US" sz="1800" dirty="0"/>
                  <a:t>Angle’s gradient calculation complexity: </a:t>
                </a:r>
              </a:p>
              <a:p>
                <a:pPr marL="0" indent="0">
                  <a:buNone/>
                </a:pPr>
                <a:r>
                  <a:rPr lang="en-US" sz="1800" dirty="0"/>
                  <a:t>		</a:t>
                </a:r>
                <a:r>
                  <a:rPr lang="en-US" sz="1800" dirty="0" err="1"/>
                  <a:t>QOrthoNN</a:t>
                </a:r>
                <a:r>
                  <a:rPr lang="en-US" sz="1800" dirty="0"/>
                  <a:t> backpropagation 	          and 	Parameter shift rule</a:t>
                </a:r>
              </a:p>
              <a:p>
                <a:pPr marL="0" indent="0">
                  <a:buNone/>
                </a:pPr>
                <a:r>
                  <a:rPr lang="en-US" sz="1800" dirty="0"/>
                  <a:t>	forward :		O(</a:t>
                </a:r>
                <a14:m>
                  <m:oMath xmlns:m="http://schemas.openxmlformats.org/officeDocument/2006/math">
                    <m:r>
                      <a:rPr lang="en-US" sz="1800" i="1">
                        <a:latin typeface="Cambria Math" panose="02040503050406030204" pitchFamily="18" charset="0"/>
                      </a:rPr>
                      <m:t>𝑛</m:t>
                    </m:r>
                  </m:oMath>
                </a14:m>
                <a:r>
                  <a:rPr lang="en-US" sz="1800" dirty="0"/>
                  <a:t>)				O(3</a:t>
                </a:r>
                <a14:m>
                  <m:oMath xmlns:m="http://schemas.openxmlformats.org/officeDocument/2006/math">
                    <m:r>
                      <a:rPr lang="en-US" sz="1800" b="0" i="1" smtClean="0">
                        <a:latin typeface="Cambria Math" panose="02040503050406030204" pitchFamily="18" charset="0"/>
                      </a:rPr>
                      <m:t>𝑛</m:t>
                    </m:r>
                  </m:oMath>
                </a14:m>
                <a:r>
                  <a:rPr lang="en-US" sz="1800" dirty="0"/>
                  <a:t>)</a:t>
                </a:r>
              </a:p>
              <a:p>
                <a:pPr marL="0" indent="0">
                  <a:buNone/>
                </a:pPr>
                <a:r>
                  <a:rPr lang="en-US" sz="1800" dirty="0"/>
                  <a:t>	backward:	O(</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2</m:t>
                        </m:r>
                      </m:sup>
                    </m:sSup>
                  </m:oMath>
                </a14:m>
                <a:r>
                  <a:rPr lang="en-US" sz="1800" b="0" dirty="0"/>
                  <a:t>)				O(</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𝑛</m:t>
                        </m:r>
                      </m:e>
                      <m:sup>
                        <m:r>
                          <a:rPr lang="en-US" sz="1800" i="1">
                            <a:latin typeface="Cambria Math" panose="02040503050406030204" pitchFamily="18" charset="0"/>
                          </a:rPr>
                          <m:t>2</m:t>
                        </m:r>
                      </m:sup>
                    </m:sSup>
                  </m:oMath>
                </a14:m>
                <a:r>
                  <a:rPr lang="en-US" sz="1800" b="0" dirty="0"/>
                  <a:t>- </a:t>
                </a:r>
                <a14:m>
                  <m:oMath xmlns:m="http://schemas.openxmlformats.org/officeDocument/2006/math">
                    <m:r>
                      <a:rPr lang="en-US" sz="1800" b="0" i="1" smtClean="0">
                        <a:latin typeface="Cambria Math" panose="02040503050406030204" pitchFamily="18" charset="0"/>
                      </a:rPr>
                      <m:t>𝑛</m:t>
                    </m:r>
                    <m:r>
                      <a:rPr lang="en-US" sz="1800" b="0" i="0" smtClean="0">
                        <a:latin typeface="Cambria Math" panose="02040503050406030204" pitchFamily="18" charset="0"/>
                      </a:rPr>
                      <m:t>)</m:t>
                    </m:r>
                  </m:oMath>
                </a14:m>
                <a:endParaRPr lang="en-US" sz="1800" b="0" dirty="0"/>
              </a:p>
              <a:p>
                <a:pPr marL="0" indent="0">
                  <a:buNone/>
                </a:pPr>
                <a:r>
                  <a:rPr lang="en-US" sz="1800" dirty="0"/>
                  <a:t>	memory:		O(2</a:t>
                </a:r>
                <a14:m>
                  <m:oMath xmlns:m="http://schemas.openxmlformats.org/officeDocument/2006/math">
                    <m:r>
                      <a:rPr lang="en-US" sz="1800" b="0" i="1" smtClean="0">
                        <a:latin typeface="Cambria Math" panose="02040503050406030204" pitchFamily="18" charset="0"/>
                      </a:rPr>
                      <m:t>𝑛</m:t>
                    </m:r>
                  </m:oMath>
                </a14:m>
                <a:r>
                  <a:rPr lang="en-US" sz="1800" dirty="0"/>
                  <a:t>-3)				O(</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𝑛</m:t>
                        </m:r>
                      </m:e>
                      <m:sup>
                        <m:r>
                          <a:rPr lang="en-US" sz="1800" i="1">
                            <a:latin typeface="Cambria Math" panose="02040503050406030204" pitchFamily="18" charset="0"/>
                          </a:rPr>
                          <m:t>2</m:t>
                        </m:r>
                      </m:sup>
                    </m:sSup>
                  </m:oMath>
                </a14:m>
                <a:r>
                  <a:rPr lang="en-US" sz="1800" dirty="0"/>
                  <a:t>- </a:t>
                </a:r>
                <a14:m>
                  <m:oMath xmlns:m="http://schemas.openxmlformats.org/officeDocument/2006/math">
                    <m:r>
                      <a:rPr lang="en-US" sz="1800" i="1">
                        <a:latin typeface="Cambria Math" panose="02040503050406030204" pitchFamily="18" charset="0"/>
                      </a:rPr>
                      <m:t>𝑛</m:t>
                    </m:r>
                  </m:oMath>
                </a14:m>
                <a:r>
                  <a:rPr lang="en-US" sz="1800" dirty="0"/>
                  <a:t>)</a:t>
                </a:r>
              </a:p>
              <a:p>
                <a:pPr marL="0" indent="0">
                  <a:buNone/>
                </a:pPr>
                <a:endParaRPr lang="en-US" sz="1800" dirty="0"/>
              </a:p>
              <a:p>
                <a:r>
                  <a:rPr lang="en-US" sz="1800" dirty="0"/>
                  <a:t>Probabilistic Quantum Gradient Pruning </a:t>
                </a:r>
                <a:r>
                  <a:rPr lang="en-US" sz="1800" b="1" dirty="0"/>
                  <a:t>[1]</a:t>
                </a:r>
                <a:r>
                  <a:rPr lang="en-US" sz="1800" dirty="0"/>
                  <a:t> proposed and play a more important role than Parameter shift rule in improving noise robustness. </a:t>
                </a:r>
              </a:p>
            </p:txBody>
          </p:sp>
        </mc:Choice>
        <mc:Fallback xmlns="">
          <p:sp>
            <p:nvSpPr>
              <p:cNvPr id="5" name="Content Placeholder 2">
                <a:extLst>
                  <a:ext uri="{FF2B5EF4-FFF2-40B4-BE49-F238E27FC236}">
                    <a16:creationId xmlns:a16="http://schemas.microsoft.com/office/drawing/2014/main" id="{E674DBFC-DF04-65F9-9B0A-C03EA0E6AEFD}"/>
                  </a:ext>
                </a:extLst>
              </p:cNvPr>
              <p:cNvSpPr txBox="1">
                <a:spLocks noRot="1" noChangeAspect="1" noMove="1" noResize="1" noEditPoints="1" noAdjustHandles="1" noChangeArrowheads="1" noChangeShapeType="1" noTextEdit="1"/>
              </p:cNvSpPr>
              <p:nvPr/>
            </p:nvSpPr>
            <p:spPr>
              <a:xfrm>
                <a:off x="838200" y="1861839"/>
                <a:ext cx="10515600" cy="4351338"/>
              </a:xfrm>
              <a:prstGeom prst="rect">
                <a:avLst/>
              </a:prstGeom>
              <a:blipFill>
                <a:blip r:embed="rId3"/>
                <a:stretch>
                  <a:fillRect l="-406" t="-1261"/>
                </a:stretch>
              </a:blipFill>
            </p:spPr>
            <p:txBody>
              <a:bodyPr/>
              <a:lstStyle/>
              <a:p>
                <a:r>
                  <a:rPr lang="en-US">
                    <a:noFill/>
                  </a:rPr>
                  <a:t> </a:t>
                </a:r>
              </a:p>
            </p:txBody>
          </p:sp>
        </mc:Fallback>
      </mc:AlternateContent>
    </p:spTree>
    <p:extLst>
      <p:ext uri="{BB962C8B-B14F-4D97-AF65-F5344CB8AC3E}">
        <p14:creationId xmlns:p14="http://schemas.microsoft.com/office/powerpoint/2010/main" val="163592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From classical computer to quantum computer</a:t>
            </a:r>
          </a:p>
        </p:txBody>
      </p:sp>
      <p:sp>
        <p:nvSpPr>
          <p:cNvPr id="5" name="AutoShape 2">
            <a:extLst>
              <a:ext uri="{FF2B5EF4-FFF2-40B4-BE49-F238E27FC236}">
                <a16:creationId xmlns:a16="http://schemas.microsoft.com/office/drawing/2014/main" id="{0B5C62EA-C51E-31E1-F6AB-9E814D30F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6" name="Picture 5">
            <a:extLst>
              <a:ext uri="{FF2B5EF4-FFF2-40B4-BE49-F238E27FC236}">
                <a16:creationId xmlns:a16="http://schemas.microsoft.com/office/drawing/2014/main" id="{CB0BA243-A566-73A0-1439-9ECFF2AD3980}"/>
              </a:ext>
            </a:extLst>
          </p:cNvPr>
          <p:cNvPicPr>
            <a:picLocks noChangeAspect="1"/>
          </p:cNvPicPr>
          <p:nvPr/>
        </p:nvPicPr>
        <p:blipFill>
          <a:blip r:embed="rId3"/>
          <a:stretch>
            <a:fillRect/>
          </a:stretch>
        </p:blipFill>
        <p:spPr>
          <a:xfrm>
            <a:off x="838200" y="1935823"/>
            <a:ext cx="2100943" cy="824421"/>
          </a:xfrm>
          <a:prstGeom prst="rect">
            <a:avLst/>
          </a:prstGeom>
        </p:spPr>
      </p:pic>
      <p:pic>
        <p:nvPicPr>
          <p:cNvPr id="8" name="Picture 7">
            <a:extLst>
              <a:ext uri="{FF2B5EF4-FFF2-40B4-BE49-F238E27FC236}">
                <a16:creationId xmlns:a16="http://schemas.microsoft.com/office/drawing/2014/main" id="{8F24AB56-E7A1-9638-0F78-23F7D14B82A5}"/>
              </a:ext>
            </a:extLst>
          </p:cNvPr>
          <p:cNvPicPr>
            <a:picLocks noChangeAspect="1"/>
          </p:cNvPicPr>
          <p:nvPr/>
        </p:nvPicPr>
        <p:blipFill>
          <a:blip r:embed="rId4"/>
          <a:stretch>
            <a:fillRect/>
          </a:stretch>
        </p:blipFill>
        <p:spPr>
          <a:xfrm>
            <a:off x="838200" y="3276600"/>
            <a:ext cx="4853473" cy="2113194"/>
          </a:xfrm>
          <a:prstGeom prst="rect">
            <a:avLst/>
          </a:prstGeom>
        </p:spPr>
      </p:pic>
      <p:pic>
        <p:nvPicPr>
          <p:cNvPr id="10" name="Picture 9">
            <a:extLst>
              <a:ext uri="{FF2B5EF4-FFF2-40B4-BE49-F238E27FC236}">
                <a16:creationId xmlns:a16="http://schemas.microsoft.com/office/drawing/2014/main" id="{5B545004-5463-F1B6-35D2-D7D65FB90144}"/>
              </a:ext>
            </a:extLst>
          </p:cNvPr>
          <p:cNvPicPr>
            <a:picLocks noChangeAspect="1"/>
          </p:cNvPicPr>
          <p:nvPr/>
        </p:nvPicPr>
        <p:blipFill>
          <a:blip r:embed="rId5"/>
          <a:stretch>
            <a:fillRect/>
          </a:stretch>
        </p:blipFill>
        <p:spPr>
          <a:xfrm>
            <a:off x="6390988" y="1807312"/>
            <a:ext cx="5029902" cy="2372056"/>
          </a:xfrm>
          <a:prstGeom prst="rect">
            <a:avLst/>
          </a:prstGeom>
        </p:spPr>
      </p:pic>
      <p:pic>
        <p:nvPicPr>
          <p:cNvPr id="12" name="Picture 11">
            <a:extLst>
              <a:ext uri="{FF2B5EF4-FFF2-40B4-BE49-F238E27FC236}">
                <a16:creationId xmlns:a16="http://schemas.microsoft.com/office/drawing/2014/main" id="{BDB7530D-93F1-B512-5644-5734D70E5947}"/>
              </a:ext>
            </a:extLst>
          </p:cNvPr>
          <p:cNvPicPr>
            <a:picLocks noChangeAspect="1"/>
          </p:cNvPicPr>
          <p:nvPr/>
        </p:nvPicPr>
        <p:blipFill>
          <a:blip r:embed="rId6"/>
          <a:stretch>
            <a:fillRect/>
          </a:stretch>
        </p:blipFill>
        <p:spPr>
          <a:xfrm>
            <a:off x="6581112" y="4108648"/>
            <a:ext cx="4503656" cy="2359850"/>
          </a:xfrm>
          <a:prstGeom prst="rect">
            <a:avLst/>
          </a:prstGeom>
        </p:spPr>
      </p:pic>
      <p:sp>
        <p:nvSpPr>
          <p:cNvPr id="13" name="Rectangle 3">
            <a:extLst>
              <a:ext uri="{FF2B5EF4-FFF2-40B4-BE49-F238E27FC236}">
                <a16:creationId xmlns:a16="http://schemas.microsoft.com/office/drawing/2014/main" id="{1631A7AA-3599-798E-4D92-B51C6FD00FB0}"/>
              </a:ext>
            </a:extLst>
          </p:cNvPr>
          <p:cNvSpPr>
            <a:spLocks noGrp="1" noChangeArrowheads="1"/>
          </p:cNvSpPr>
          <p:nvPr>
            <p:ph idx="1"/>
          </p:nvPr>
        </p:nvSpPr>
        <p:spPr>
          <a:xfrm>
            <a:off x="969505" y="5389794"/>
            <a:ext cx="3232088" cy="297224"/>
          </a:xfrm>
        </p:spPr>
        <p:txBody>
          <a:bodyPr>
            <a:normAutofit/>
          </a:bodyPr>
          <a:lstStyle/>
          <a:p>
            <a:pPr marL="457200" lvl="1" indent="0">
              <a:buNone/>
            </a:pPr>
            <a:r>
              <a:rPr lang="en-US" altLang="en-US" sz="1300" b="1" dirty="0">
                <a:latin typeface="Arial" panose="020B0604020202020204" pitchFamily="34" charset="0"/>
                <a:cs typeface="Arial" panose="020B0604020202020204" pitchFamily="34" charset="0"/>
              </a:rPr>
              <a:t>Figure 1</a:t>
            </a:r>
            <a:r>
              <a:rPr lang="en-US" altLang="en-US" sz="1300" dirty="0">
                <a:latin typeface="Arial" panose="020B0604020202020204" pitchFamily="34" charset="0"/>
                <a:cs typeface="Arial" panose="020B0604020202020204" pitchFamily="34" charset="0"/>
              </a:rPr>
              <a:t>: data loader circuits [2]</a:t>
            </a:r>
          </a:p>
        </p:txBody>
      </p:sp>
      <p:sp>
        <p:nvSpPr>
          <p:cNvPr id="14" name="Rectangle 3">
            <a:extLst>
              <a:ext uri="{FF2B5EF4-FFF2-40B4-BE49-F238E27FC236}">
                <a16:creationId xmlns:a16="http://schemas.microsoft.com/office/drawing/2014/main" id="{7DF11BAB-CEA9-803D-1BAC-7C4FEF4FC195}"/>
              </a:ext>
            </a:extLst>
          </p:cNvPr>
          <p:cNvSpPr txBox="1">
            <a:spLocks noChangeArrowheads="1"/>
          </p:cNvSpPr>
          <p:nvPr/>
        </p:nvSpPr>
        <p:spPr>
          <a:xfrm>
            <a:off x="6163900" y="6492875"/>
            <a:ext cx="3232088" cy="29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altLang="en-US" sz="1300" b="1" dirty="0">
                <a:latin typeface="Arial" panose="020B0604020202020204" pitchFamily="34" charset="0"/>
                <a:cs typeface="Arial" panose="020B0604020202020204" pitchFamily="34" charset="0"/>
              </a:rPr>
              <a:t>Figure 2</a:t>
            </a:r>
            <a:r>
              <a:rPr lang="en-US" altLang="en-US" sz="1300" dirty="0">
                <a:latin typeface="Arial" panose="020B0604020202020204" pitchFamily="34" charset="0"/>
                <a:cs typeface="Arial" panose="020B0604020202020204" pitchFamily="34" charset="0"/>
              </a:rPr>
              <a:t>: equivalent circuits [2] </a:t>
            </a:r>
          </a:p>
        </p:txBody>
      </p:sp>
      <p:sp>
        <p:nvSpPr>
          <p:cNvPr id="15" name="Rectangle 3">
            <a:extLst>
              <a:ext uri="{FF2B5EF4-FFF2-40B4-BE49-F238E27FC236}">
                <a16:creationId xmlns:a16="http://schemas.microsoft.com/office/drawing/2014/main" id="{7B079643-3889-C3C7-0577-D501CA46D448}"/>
              </a:ext>
            </a:extLst>
          </p:cNvPr>
          <p:cNvSpPr txBox="1">
            <a:spLocks noChangeArrowheads="1"/>
          </p:cNvSpPr>
          <p:nvPr/>
        </p:nvSpPr>
        <p:spPr>
          <a:xfrm>
            <a:off x="838200" y="2708155"/>
            <a:ext cx="2343339" cy="29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altLang="en-US" sz="1300" b="1" dirty="0">
                <a:latin typeface="Arial" panose="020B0604020202020204" pitchFamily="34" charset="0"/>
                <a:cs typeface="Arial" panose="020B0604020202020204" pitchFamily="34" charset="0"/>
              </a:rPr>
              <a:t>Figure 0</a:t>
            </a:r>
            <a:r>
              <a:rPr lang="en-US" altLang="en-US" sz="1300" dirty="0">
                <a:latin typeface="Arial" panose="020B0604020202020204" pitchFamily="34" charset="0"/>
                <a:cs typeface="Arial" panose="020B0604020202020204" pitchFamily="34" charset="0"/>
              </a:rPr>
              <a:t>: RBS gate [2]</a:t>
            </a:r>
          </a:p>
        </p:txBody>
      </p:sp>
    </p:spTree>
    <p:extLst>
      <p:ext uri="{BB962C8B-B14F-4D97-AF65-F5344CB8AC3E}">
        <p14:creationId xmlns:p14="http://schemas.microsoft.com/office/powerpoint/2010/main" val="226397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Parameter shift rule</a:t>
            </a:r>
          </a:p>
        </p:txBody>
      </p:sp>
      <p:sp>
        <p:nvSpPr>
          <p:cNvPr id="5" name="AutoShape 2">
            <a:extLst>
              <a:ext uri="{FF2B5EF4-FFF2-40B4-BE49-F238E27FC236}">
                <a16:creationId xmlns:a16="http://schemas.microsoft.com/office/drawing/2014/main" id="{0B5C62EA-C51E-31E1-F6AB-9E814D30F8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4" name="Picture 3">
            <a:extLst>
              <a:ext uri="{FF2B5EF4-FFF2-40B4-BE49-F238E27FC236}">
                <a16:creationId xmlns:a16="http://schemas.microsoft.com/office/drawing/2014/main" id="{F592CD65-C12B-38A4-37A5-578D93B1FCB0}"/>
              </a:ext>
            </a:extLst>
          </p:cNvPr>
          <p:cNvPicPr>
            <a:picLocks noChangeAspect="1"/>
          </p:cNvPicPr>
          <p:nvPr/>
        </p:nvPicPr>
        <p:blipFill>
          <a:blip r:embed="rId3"/>
          <a:stretch>
            <a:fillRect/>
          </a:stretch>
        </p:blipFill>
        <p:spPr>
          <a:xfrm>
            <a:off x="2974818" y="1773938"/>
            <a:ext cx="5553269" cy="3995538"/>
          </a:xfrm>
          <a:prstGeom prst="rect">
            <a:avLst/>
          </a:prstGeom>
        </p:spPr>
      </p:pic>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3124199" y="5852726"/>
            <a:ext cx="5638801" cy="495943"/>
          </a:xfrm>
        </p:spPr>
        <p:txBody>
          <a:bodyPr>
            <a:normAutofit fontScale="55000" lnSpcReduction="20000"/>
          </a:bodyPr>
          <a:lstStyle/>
          <a:p>
            <a:pPr marL="457200" lvl="1" indent="0">
              <a:buNone/>
            </a:pPr>
            <a:r>
              <a:rPr lang="en-US" altLang="en-US" b="1" dirty="0">
                <a:latin typeface="Arial" panose="020B0604020202020204" pitchFamily="34" charset="0"/>
                <a:cs typeface="Arial" panose="020B0604020202020204" pitchFamily="34" charset="0"/>
              </a:rPr>
              <a:t>Figure 3</a:t>
            </a:r>
            <a:r>
              <a:rPr lang="en-US" altLang="en-US" dirty="0">
                <a:latin typeface="Arial" panose="020B0604020202020204" pitchFamily="34" charset="0"/>
                <a:cs typeface="Arial" panose="020B0604020202020204" pitchFamily="34" charset="0"/>
              </a:rPr>
              <a:t>: parameter shift rule application in calculating gradient</a:t>
            </a:r>
          </a:p>
          <a:p>
            <a:pPr marL="457200" lvl="1" indent="0">
              <a:buNone/>
            </a:pPr>
            <a:r>
              <a:rPr lang="en-US" altLang="en-US"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2117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10847</TotalTime>
  <Words>1267</Words>
  <Application>Microsoft Macintosh PowerPoint</Application>
  <PresentationFormat>Widescreen</PresentationFormat>
  <Paragraphs>160</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HelveticaNeue Regular</vt:lpstr>
      <vt:lpstr>Arial</vt:lpstr>
      <vt:lpstr>Calibri</vt:lpstr>
      <vt:lpstr>Calibri Light</vt:lpstr>
      <vt:lpstr>Cambria Math</vt:lpstr>
      <vt:lpstr>Courier New</vt:lpstr>
      <vt:lpstr>Times New Roman</vt:lpstr>
      <vt:lpstr>Wingdings</vt:lpstr>
      <vt:lpstr>Office Theme</vt:lpstr>
      <vt:lpstr>Quantum Vision Transformers</vt:lpstr>
      <vt:lpstr>Outline</vt:lpstr>
      <vt:lpstr>Motivation</vt:lpstr>
      <vt:lpstr>Literature review</vt:lpstr>
      <vt:lpstr>Problem statement</vt:lpstr>
      <vt:lpstr>Dataset</vt:lpstr>
      <vt:lpstr>Our Observations </vt:lpstr>
      <vt:lpstr>From classical computer to quantum computer</vt:lpstr>
      <vt:lpstr>Parameter shift rule</vt:lpstr>
      <vt:lpstr>Parameter shift rule</vt:lpstr>
      <vt:lpstr>Conclusion</vt:lpstr>
      <vt:lpstr>Reference</vt:lpstr>
      <vt:lpstr>Results of QOrthoNN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dc:creator>
  <cp:lastModifiedBy>Tran Cat Khanh 20204916</cp:lastModifiedBy>
  <cp:revision>677</cp:revision>
  <dcterms:created xsi:type="dcterms:W3CDTF">2022-08-25T14:13:25Z</dcterms:created>
  <dcterms:modified xsi:type="dcterms:W3CDTF">2024-09-26T08:53:11Z</dcterms:modified>
</cp:coreProperties>
</file>