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217" autoAdjust="0"/>
  </p:normalViewPr>
  <p:slideViewPr>
    <p:cSldViewPr snapToGrid="0">
      <p:cViewPr varScale="1">
        <p:scale>
          <a:sx n="90" d="100"/>
          <a:sy n="90" d="100"/>
        </p:scale>
        <p:origin x="7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7DDBFE-3423-440E-B185-3F088B710F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4AFA06-AC70-4955-B7D8-AEC7ADC517E8}">
      <dgm:prSet/>
      <dgm:spPr/>
      <dgm:t>
        <a:bodyPr/>
        <a:lstStyle/>
        <a:p>
          <a:pPr>
            <a:lnSpc>
              <a:spcPct val="100000"/>
            </a:lnSpc>
          </a:pPr>
          <a:r>
            <a:rPr lang="de-DE"/>
            <a:t>Schnelle und interaktive Visualisierungen</a:t>
          </a:r>
          <a:endParaRPr lang="en-US"/>
        </a:p>
      </dgm:t>
    </dgm:pt>
    <dgm:pt modelId="{BCE5CF8D-08F5-4041-9C15-0E8565F28B02}" type="parTrans" cxnId="{4E3BDA35-F6A0-44B9-9A55-214ED65EE29F}">
      <dgm:prSet/>
      <dgm:spPr/>
      <dgm:t>
        <a:bodyPr/>
        <a:lstStyle/>
        <a:p>
          <a:endParaRPr lang="en-US"/>
        </a:p>
      </dgm:t>
    </dgm:pt>
    <dgm:pt modelId="{7383B1C4-544E-49DA-AD75-1D15D9F86E0F}" type="sibTrans" cxnId="{4E3BDA35-F6A0-44B9-9A55-214ED65EE29F}">
      <dgm:prSet/>
      <dgm:spPr/>
      <dgm:t>
        <a:bodyPr/>
        <a:lstStyle/>
        <a:p>
          <a:endParaRPr lang="en-US"/>
        </a:p>
      </dgm:t>
    </dgm:pt>
    <dgm:pt modelId="{2D12FB70-1155-4143-AD61-75BBCE04E34A}">
      <dgm:prSet/>
      <dgm:spPr/>
      <dgm:t>
        <a:bodyPr/>
        <a:lstStyle/>
        <a:p>
          <a:pPr>
            <a:lnSpc>
              <a:spcPct val="100000"/>
            </a:lnSpc>
          </a:pPr>
          <a:r>
            <a:rPr lang="de-DE"/>
            <a:t>Benutzerfreundlichkeit</a:t>
          </a:r>
          <a:endParaRPr lang="en-US"/>
        </a:p>
      </dgm:t>
    </dgm:pt>
    <dgm:pt modelId="{5E515708-4A81-40A7-884A-6FE929563E3F}" type="parTrans" cxnId="{A0938133-1A5F-4448-ABBE-5F8EB4D3C16F}">
      <dgm:prSet/>
      <dgm:spPr/>
      <dgm:t>
        <a:bodyPr/>
        <a:lstStyle/>
        <a:p>
          <a:endParaRPr lang="en-US"/>
        </a:p>
      </dgm:t>
    </dgm:pt>
    <dgm:pt modelId="{34640230-41AE-4F74-8A6B-42D3B6884A83}" type="sibTrans" cxnId="{A0938133-1A5F-4448-ABBE-5F8EB4D3C16F}">
      <dgm:prSet/>
      <dgm:spPr/>
      <dgm:t>
        <a:bodyPr/>
        <a:lstStyle/>
        <a:p>
          <a:endParaRPr lang="en-US"/>
        </a:p>
      </dgm:t>
    </dgm:pt>
    <dgm:pt modelId="{D67ED5F0-4929-466F-8D3C-8EACE3E99AB2}">
      <dgm:prSet/>
      <dgm:spPr/>
      <dgm:t>
        <a:bodyPr/>
        <a:lstStyle/>
        <a:p>
          <a:pPr>
            <a:lnSpc>
              <a:spcPct val="100000"/>
            </a:lnSpc>
          </a:pPr>
          <a:r>
            <a:rPr lang="de-DE"/>
            <a:t>Verarbeitung großer Datenmengen</a:t>
          </a:r>
          <a:endParaRPr lang="en-US"/>
        </a:p>
      </dgm:t>
    </dgm:pt>
    <dgm:pt modelId="{0357A9B2-7A2D-446D-8BD9-A31FA474532C}" type="parTrans" cxnId="{7620C2A2-A73D-4BBB-9AC4-C71DD500C7D6}">
      <dgm:prSet/>
      <dgm:spPr/>
      <dgm:t>
        <a:bodyPr/>
        <a:lstStyle/>
        <a:p>
          <a:endParaRPr lang="en-US"/>
        </a:p>
      </dgm:t>
    </dgm:pt>
    <dgm:pt modelId="{2D1E3101-1FE3-485D-8721-34F92F62505A}" type="sibTrans" cxnId="{7620C2A2-A73D-4BBB-9AC4-C71DD500C7D6}">
      <dgm:prSet/>
      <dgm:spPr/>
      <dgm:t>
        <a:bodyPr/>
        <a:lstStyle/>
        <a:p>
          <a:endParaRPr lang="en-US"/>
        </a:p>
      </dgm:t>
    </dgm:pt>
    <dgm:pt modelId="{DC906B72-F707-4010-8AA7-832B8C0E5F3B}">
      <dgm:prSet/>
      <dgm:spPr/>
      <dgm:t>
        <a:bodyPr/>
        <a:lstStyle/>
        <a:p>
          <a:pPr>
            <a:lnSpc>
              <a:spcPct val="100000"/>
            </a:lnSpc>
          </a:pPr>
          <a:r>
            <a:rPr lang="de-DE"/>
            <a:t>Multi-Platform</a:t>
          </a:r>
          <a:endParaRPr lang="en-US"/>
        </a:p>
      </dgm:t>
    </dgm:pt>
    <dgm:pt modelId="{444BC4ED-71A1-4D30-AA2D-D9E99BD87BDE}" type="parTrans" cxnId="{B35157B4-0A0F-42F9-AF3C-DCA150B3BF6B}">
      <dgm:prSet/>
      <dgm:spPr/>
      <dgm:t>
        <a:bodyPr/>
        <a:lstStyle/>
        <a:p>
          <a:endParaRPr lang="en-US"/>
        </a:p>
      </dgm:t>
    </dgm:pt>
    <dgm:pt modelId="{1C2306EE-5101-4D49-82DB-7927A91E222B}" type="sibTrans" cxnId="{B35157B4-0A0F-42F9-AF3C-DCA150B3BF6B}">
      <dgm:prSet/>
      <dgm:spPr/>
      <dgm:t>
        <a:bodyPr/>
        <a:lstStyle/>
        <a:p>
          <a:endParaRPr lang="en-US"/>
        </a:p>
      </dgm:t>
    </dgm:pt>
    <dgm:pt modelId="{8456974E-D74C-4488-AC87-FB75D92E72D3}">
      <dgm:prSet/>
      <dgm:spPr/>
      <dgm:t>
        <a:bodyPr/>
        <a:lstStyle/>
        <a:p>
          <a:pPr>
            <a:lnSpc>
              <a:spcPct val="100000"/>
            </a:lnSpc>
          </a:pPr>
          <a:r>
            <a:rPr lang="de-DE"/>
            <a:t>Analysefähigkeiten </a:t>
          </a:r>
          <a:endParaRPr lang="en-US"/>
        </a:p>
      </dgm:t>
    </dgm:pt>
    <dgm:pt modelId="{33F7535C-6F11-4E89-A42E-125BCFC9E65C}" type="parTrans" cxnId="{CEC89B7E-E2A8-4095-A241-241A81CBA058}">
      <dgm:prSet/>
      <dgm:spPr/>
      <dgm:t>
        <a:bodyPr/>
        <a:lstStyle/>
        <a:p>
          <a:endParaRPr lang="en-US"/>
        </a:p>
      </dgm:t>
    </dgm:pt>
    <dgm:pt modelId="{B8DA4CBA-0211-4FE6-B2C6-DD322D4E54C1}" type="sibTrans" cxnId="{CEC89B7E-E2A8-4095-A241-241A81CBA058}">
      <dgm:prSet/>
      <dgm:spPr/>
      <dgm:t>
        <a:bodyPr/>
        <a:lstStyle/>
        <a:p>
          <a:endParaRPr lang="en-US"/>
        </a:p>
      </dgm:t>
    </dgm:pt>
    <dgm:pt modelId="{474EC33D-F5B7-4C98-A261-FA462FD715E5}">
      <dgm:prSet/>
      <dgm:spPr/>
      <dgm:t>
        <a:bodyPr/>
        <a:lstStyle/>
        <a:p>
          <a:pPr>
            <a:lnSpc>
              <a:spcPct val="100000"/>
            </a:lnSpc>
          </a:pPr>
          <a:r>
            <a:rPr lang="de-DE"/>
            <a:t>Großes Community</a:t>
          </a:r>
          <a:endParaRPr lang="en-US"/>
        </a:p>
      </dgm:t>
    </dgm:pt>
    <dgm:pt modelId="{883DA510-684D-4410-AB3C-39717383A77E}" type="parTrans" cxnId="{4E71CD69-499F-4FEB-B673-C8ABFAB627EE}">
      <dgm:prSet/>
      <dgm:spPr/>
      <dgm:t>
        <a:bodyPr/>
        <a:lstStyle/>
        <a:p>
          <a:endParaRPr lang="en-US"/>
        </a:p>
      </dgm:t>
    </dgm:pt>
    <dgm:pt modelId="{B37E04F5-EAEC-4D3A-9DCE-E555386CC465}" type="sibTrans" cxnId="{4E71CD69-499F-4FEB-B673-C8ABFAB627EE}">
      <dgm:prSet/>
      <dgm:spPr/>
      <dgm:t>
        <a:bodyPr/>
        <a:lstStyle/>
        <a:p>
          <a:endParaRPr lang="en-US"/>
        </a:p>
      </dgm:t>
    </dgm:pt>
    <dgm:pt modelId="{54C3C32A-4286-4DC8-B950-E32810FB33B1}" type="pres">
      <dgm:prSet presAssocID="{0C7DDBFE-3423-440E-B185-3F088B710FC6}" presName="root" presStyleCnt="0">
        <dgm:presLayoutVars>
          <dgm:dir/>
          <dgm:resizeHandles val="exact"/>
        </dgm:presLayoutVars>
      </dgm:prSet>
      <dgm:spPr/>
    </dgm:pt>
    <dgm:pt modelId="{44ACF8C0-D05D-4594-81BB-D58330D86D70}" type="pres">
      <dgm:prSet presAssocID="{424AFA06-AC70-4955-B7D8-AEC7ADC517E8}" presName="compNode" presStyleCnt="0"/>
      <dgm:spPr/>
    </dgm:pt>
    <dgm:pt modelId="{433907E2-9BC6-4133-921E-06197DB16C40}" type="pres">
      <dgm:prSet presAssocID="{424AFA06-AC70-4955-B7D8-AEC7ADC517E8}" presName="bgRect" presStyleLbl="bgShp" presStyleIdx="0" presStyleCnt="6"/>
      <dgm:spPr/>
    </dgm:pt>
    <dgm:pt modelId="{6E9D02C1-AD35-413E-9881-05B451E2C0DF}" type="pres">
      <dgm:prSet presAssocID="{424AFA06-AC70-4955-B7D8-AEC7ADC517E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54DF6B12-3107-4205-87EE-A9896D12FE49}" type="pres">
      <dgm:prSet presAssocID="{424AFA06-AC70-4955-B7D8-AEC7ADC517E8}" presName="spaceRect" presStyleCnt="0"/>
      <dgm:spPr/>
    </dgm:pt>
    <dgm:pt modelId="{03A21DB6-8880-46FD-9577-30610018DB84}" type="pres">
      <dgm:prSet presAssocID="{424AFA06-AC70-4955-B7D8-AEC7ADC517E8}" presName="parTx" presStyleLbl="revTx" presStyleIdx="0" presStyleCnt="6">
        <dgm:presLayoutVars>
          <dgm:chMax val="0"/>
          <dgm:chPref val="0"/>
        </dgm:presLayoutVars>
      </dgm:prSet>
      <dgm:spPr/>
    </dgm:pt>
    <dgm:pt modelId="{F55A0A49-CF38-4AFB-98B3-F614E0241E2F}" type="pres">
      <dgm:prSet presAssocID="{7383B1C4-544E-49DA-AD75-1D15D9F86E0F}" presName="sibTrans" presStyleCnt="0"/>
      <dgm:spPr/>
    </dgm:pt>
    <dgm:pt modelId="{23DB453E-EE11-4246-9964-4ACE3797FD0D}" type="pres">
      <dgm:prSet presAssocID="{2D12FB70-1155-4143-AD61-75BBCE04E34A}" presName="compNode" presStyleCnt="0"/>
      <dgm:spPr/>
    </dgm:pt>
    <dgm:pt modelId="{42C0440A-6D20-4524-8A15-FD037371CE50}" type="pres">
      <dgm:prSet presAssocID="{2D12FB70-1155-4143-AD61-75BBCE04E34A}" presName="bgRect" presStyleLbl="bgShp" presStyleIdx="1" presStyleCnt="6"/>
      <dgm:spPr/>
    </dgm:pt>
    <dgm:pt modelId="{F0AED444-AE46-4537-93CD-22289FAC92B0}" type="pres">
      <dgm:prSet presAssocID="{2D12FB70-1155-4143-AD61-75BBCE04E34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107CED9D-A372-4E7C-8F61-859FC7B41CEA}" type="pres">
      <dgm:prSet presAssocID="{2D12FB70-1155-4143-AD61-75BBCE04E34A}" presName="spaceRect" presStyleCnt="0"/>
      <dgm:spPr/>
    </dgm:pt>
    <dgm:pt modelId="{758CE366-58E8-4F74-9271-E4A425577BD6}" type="pres">
      <dgm:prSet presAssocID="{2D12FB70-1155-4143-AD61-75BBCE04E34A}" presName="parTx" presStyleLbl="revTx" presStyleIdx="1" presStyleCnt="6">
        <dgm:presLayoutVars>
          <dgm:chMax val="0"/>
          <dgm:chPref val="0"/>
        </dgm:presLayoutVars>
      </dgm:prSet>
      <dgm:spPr/>
    </dgm:pt>
    <dgm:pt modelId="{ED3C7B36-E560-4CFD-9C3F-14E8BC561D02}" type="pres">
      <dgm:prSet presAssocID="{34640230-41AE-4F74-8A6B-42D3B6884A83}" presName="sibTrans" presStyleCnt="0"/>
      <dgm:spPr/>
    </dgm:pt>
    <dgm:pt modelId="{B30D5520-72ED-47B0-81FE-C947F9726A5C}" type="pres">
      <dgm:prSet presAssocID="{D67ED5F0-4929-466F-8D3C-8EACE3E99AB2}" presName="compNode" presStyleCnt="0"/>
      <dgm:spPr/>
    </dgm:pt>
    <dgm:pt modelId="{B67272D2-9869-4848-9F75-08241A7C8EE3}" type="pres">
      <dgm:prSet presAssocID="{D67ED5F0-4929-466F-8D3C-8EACE3E99AB2}" presName="bgRect" presStyleLbl="bgShp" presStyleIdx="2" presStyleCnt="6"/>
      <dgm:spPr/>
    </dgm:pt>
    <dgm:pt modelId="{9DF74E31-9892-41B0-B0C7-AEE2492D6B60}" type="pres">
      <dgm:prSet presAssocID="{D67ED5F0-4929-466F-8D3C-8EACE3E99AB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26450AA-5DA2-41DE-9C12-93DBB5508A66}" type="pres">
      <dgm:prSet presAssocID="{D67ED5F0-4929-466F-8D3C-8EACE3E99AB2}" presName="spaceRect" presStyleCnt="0"/>
      <dgm:spPr/>
    </dgm:pt>
    <dgm:pt modelId="{40CC1CA4-8053-4290-9CAF-6BBD273958F2}" type="pres">
      <dgm:prSet presAssocID="{D67ED5F0-4929-466F-8D3C-8EACE3E99AB2}" presName="parTx" presStyleLbl="revTx" presStyleIdx="2" presStyleCnt="6">
        <dgm:presLayoutVars>
          <dgm:chMax val="0"/>
          <dgm:chPref val="0"/>
        </dgm:presLayoutVars>
      </dgm:prSet>
      <dgm:spPr/>
    </dgm:pt>
    <dgm:pt modelId="{9E0EB244-0077-4F56-850F-07AD22E5E6D4}" type="pres">
      <dgm:prSet presAssocID="{2D1E3101-1FE3-485D-8721-34F92F62505A}" presName="sibTrans" presStyleCnt="0"/>
      <dgm:spPr/>
    </dgm:pt>
    <dgm:pt modelId="{9DC00F24-E7CD-4EC0-BD0A-54648F58D2CC}" type="pres">
      <dgm:prSet presAssocID="{DC906B72-F707-4010-8AA7-832B8C0E5F3B}" presName="compNode" presStyleCnt="0"/>
      <dgm:spPr/>
    </dgm:pt>
    <dgm:pt modelId="{4E2A3C2C-B495-4E42-B5CF-32A422014150}" type="pres">
      <dgm:prSet presAssocID="{DC906B72-F707-4010-8AA7-832B8C0E5F3B}" presName="bgRect" presStyleLbl="bgShp" presStyleIdx="3" presStyleCnt="6"/>
      <dgm:spPr/>
    </dgm:pt>
    <dgm:pt modelId="{A8100CF8-A169-4C34-9BB2-2694EE85BDFA}" type="pres">
      <dgm:prSet presAssocID="{DC906B72-F707-4010-8AA7-832B8C0E5F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BA17F4E-12B2-44B8-B457-17DFF289A22F}" type="pres">
      <dgm:prSet presAssocID="{DC906B72-F707-4010-8AA7-832B8C0E5F3B}" presName="spaceRect" presStyleCnt="0"/>
      <dgm:spPr/>
    </dgm:pt>
    <dgm:pt modelId="{6650BCAE-ED01-4BBB-BF13-835187B53E6B}" type="pres">
      <dgm:prSet presAssocID="{DC906B72-F707-4010-8AA7-832B8C0E5F3B}" presName="parTx" presStyleLbl="revTx" presStyleIdx="3" presStyleCnt="6">
        <dgm:presLayoutVars>
          <dgm:chMax val="0"/>
          <dgm:chPref val="0"/>
        </dgm:presLayoutVars>
      </dgm:prSet>
      <dgm:spPr/>
    </dgm:pt>
    <dgm:pt modelId="{C757E4CC-9767-46B5-A13E-6B1C39A66DD6}" type="pres">
      <dgm:prSet presAssocID="{1C2306EE-5101-4D49-82DB-7927A91E222B}" presName="sibTrans" presStyleCnt="0"/>
      <dgm:spPr/>
    </dgm:pt>
    <dgm:pt modelId="{79CE18AE-A52C-447E-9D45-07B221F38179}" type="pres">
      <dgm:prSet presAssocID="{8456974E-D74C-4488-AC87-FB75D92E72D3}" presName="compNode" presStyleCnt="0"/>
      <dgm:spPr/>
    </dgm:pt>
    <dgm:pt modelId="{DD7223B7-8ECA-4FC3-9539-F96B7B0148B8}" type="pres">
      <dgm:prSet presAssocID="{8456974E-D74C-4488-AC87-FB75D92E72D3}" presName="bgRect" presStyleLbl="bgShp" presStyleIdx="4" presStyleCnt="6"/>
      <dgm:spPr/>
    </dgm:pt>
    <dgm:pt modelId="{A7D52FF8-8DF2-489E-A86C-466397CB8FBE}" type="pres">
      <dgm:prSet presAssocID="{8456974E-D74C-4488-AC87-FB75D92E72D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lue"/>
        </a:ext>
      </dgm:extLst>
    </dgm:pt>
    <dgm:pt modelId="{785D0406-9B24-41AF-ABD4-C730317446E7}" type="pres">
      <dgm:prSet presAssocID="{8456974E-D74C-4488-AC87-FB75D92E72D3}" presName="spaceRect" presStyleCnt="0"/>
      <dgm:spPr/>
    </dgm:pt>
    <dgm:pt modelId="{8BED5A9C-6FDC-4B30-816D-E403D1D3FEAD}" type="pres">
      <dgm:prSet presAssocID="{8456974E-D74C-4488-AC87-FB75D92E72D3}" presName="parTx" presStyleLbl="revTx" presStyleIdx="4" presStyleCnt="6">
        <dgm:presLayoutVars>
          <dgm:chMax val="0"/>
          <dgm:chPref val="0"/>
        </dgm:presLayoutVars>
      </dgm:prSet>
      <dgm:spPr/>
    </dgm:pt>
    <dgm:pt modelId="{7262C77E-E2BD-446F-9456-28D417C4BB33}" type="pres">
      <dgm:prSet presAssocID="{B8DA4CBA-0211-4FE6-B2C6-DD322D4E54C1}" presName="sibTrans" presStyleCnt="0"/>
      <dgm:spPr/>
    </dgm:pt>
    <dgm:pt modelId="{55018944-7439-49BE-8E1D-E0DF0A06F7CB}" type="pres">
      <dgm:prSet presAssocID="{474EC33D-F5B7-4C98-A261-FA462FD715E5}" presName="compNode" presStyleCnt="0"/>
      <dgm:spPr/>
    </dgm:pt>
    <dgm:pt modelId="{1BC91A72-D5E6-444C-A57E-1A8DEDAA65D0}" type="pres">
      <dgm:prSet presAssocID="{474EC33D-F5B7-4C98-A261-FA462FD715E5}" presName="bgRect" presStyleLbl="bgShp" presStyleIdx="5" presStyleCnt="6"/>
      <dgm:spPr/>
    </dgm:pt>
    <dgm:pt modelId="{4B4235EC-283E-40D1-A0DD-5BF951BDB4C0}" type="pres">
      <dgm:prSet presAssocID="{474EC33D-F5B7-4C98-A261-FA462FD715E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oup"/>
        </a:ext>
      </dgm:extLst>
    </dgm:pt>
    <dgm:pt modelId="{A95B4697-EF37-4619-871B-8603AEF634FE}" type="pres">
      <dgm:prSet presAssocID="{474EC33D-F5B7-4C98-A261-FA462FD715E5}" presName="spaceRect" presStyleCnt="0"/>
      <dgm:spPr/>
    </dgm:pt>
    <dgm:pt modelId="{18B8A1F0-9C23-460E-B15A-7A1E12D59CF7}" type="pres">
      <dgm:prSet presAssocID="{474EC33D-F5B7-4C98-A261-FA462FD715E5}" presName="parTx" presStyleLbl="revTx" presStyleIdx="5" presStyleCnt="6">
        <dgm:presLayoutVars>
          <dgm:chMax val="0"/>
          <dgm:chPref val="0"/>
        </dgm:presLayoutVars>
      </dgm:prSet>
      <dgm:spPr/>
    </dgm:pt>
  </dgm:ptLst>
  <dgm:cxnLst>
    <dgm:cxn modelId="{A0938133-1A5F-4448-ABBE-5F8EB4D3C16F}" srcId="{0C7DDBFE-3423-440E-B185-3F088B710FC6}" destId="{2D12FB70-1155-4143-AD61-75BBCE04E34A}" srcOrd="1" destOrd="0" parTransId="{5E515708-4A81-40A7-884A-6FE929563E3F}" sibTransId="{34640230-41AE-4F74-8A6B-42D3B6884A83}"/>
    <dgm:cxn modelId="{4E3BDA35-F6A0-44B9-9A55-214ED65EE29F}" srcId="{0C7DDBFE-3423-440E-B185-3F088B710FC6}" destId="{424AFA06-AC70-4955-B7D8-AEC7ADC517E8}" srcOrd="0" destOrd="0" parTransId="{BCE5CF8D-08F5-4041-9C15-0E8565F28B02}" sibTransId="{7383B1C4-544E-49DA-AD75-1D15D9F86E0F}"/>
    <dgm:cxn modelId="{63A63544-73F7-4055-A146-53C1A2389E44}" type="presOf" srcId="{8456974E-D74C-4488-AC87-FB75D92E72D3}" destId="{8BED5A9C-6FDC-4B30-816D-E403D1D3FEAD}" srcOrd="0" destOrd="0" presId="urn:microsoft.com/office/officeart/2018/2/layout/IconVerticalSolidList"/>
    <dgm:cxn modelId="{4E71CD69-499F-4FEB-B673-C8ABFAB627EE}" srcId="{0C7DDBFE-3423-440E-B185-3F088B710FC6}" destId="{474EC33D-F5B7-4C98-A261-FA462FD715E5}" srcOrd="5" destOrd="0" parTransId="{883DA510-684D-4410-AB3C-39717383A77E}" sibTransId="{B37E04F5-EAEC-4D3A-9DCE-E555386CC465}"/>
    <dgm:cxn modelId="{B8FB4B4C-E32B-4191-8897-6B963489387D}" type="presOf" srcId="{474EC33D-F5B7-4C98-A261-FA462FD715E5}" destId="{18B8A1F0-9C23-460E-B15A-7A1E12D59CF7}" srcOrd="0" destOrd="0" presId="urn:microsoft.com/office/officeart/2018/2/layout/IconVerticalSolidList"/>
    <dgm:cxn modelId="{0196E555-91E2-439F-894F-96C356900152}" type="presOf" srcId="{2D12FB70-1155-4143-AD61-75BBCE04E34A}" destId="{758CE366-58E8-4F74-9271-E4A425577BD6}" srcOrd="0" destOrd="0" presId="urn:microsoft.com/office/officeart/2018/2/layout/IconVerticalSolidList"/>
    <dgm:cxn modelId="{CEC89B7E-E2A8-4095-A241-241A81CBA058}" srcId="{0C7DDBFE-3423-440E-B185-3F088B710FC6}" destId="{8456974E-D74C-4488-AC87-FB75D92E72D3}" srcOrd="4" destOrd="0" parTransId="{33F7535C-6F11-4E89-A42E-125BCFC9E65C}" sibTransId="{B8DA4CBA-0211-4FE6-B2C6-DD322D4E54C1}"/>
    <dgm:cxn modelId="{A05BC391-6337-4DD1-89A1-1BC64F11C297}" type="presOf" srcId="{DC906B72-F707-4010-8AA7-832B8C0E5F3B}" destId="{6650BCAE-ED01-4BBB-BF13-835187B53E6B}" srcOrd="0" destOrd="0" presId="urn:microsoft.com/office/officeart/2018/2/layout/IconVerticalSolidList"/>
    <dgm:cxn modelId="{1B5E0CA1-849B-459D-B6FD-C0468ADB1E1A}" type="presOf" srcId="{424AFA06-AC70-4955-B7D8-AEC7ADC517E8}" destId="{03A21DB6-8880-46FD-9577-30610018DB84}" srcOrd="0" destOrd="0" presId="urn:microsoft.com/office/officeart/2018/2/layout/IconVerticalSolidList"/>
    <dgm:cxn modelId="{7620C2A2-A73D-4BBB-9AC4-C71DD500C7D6}" srcId="{0C7DDBFE-3423-440E-B185-3F088B710FC6}" destId="{D67ED5F0-4929-466F-8D3C-8EACE3E99AB2}" srcOrd="2" destOrd="0" parTransId="{0357A9B2-7A2D-446D-8BD9-A31FA474532C}" sibTransId="{2D1E3101-1FE3-485D-8721-34F92F62505A}"/>
    <dgm:cxn modelId="{1B2A8BA3-CCFC-4929-8D2A-1B518DBF6FDE}" type="presOf" srcId="{0C7DDBFE-3423-440E-B185-3F088B710FC6}" destId="{54C3C32A-4286-4DC8-B950-E32810FB33B1}" srcOrd="0" destOrd="0" presId="urn:microsoft.com/office/officeart/2018/2/layout/IconVerticalSolidList"/>
    <dgm:cxn modelId="{B35157B4-0A0F-42F9-AF3C-DCA150B3BF6B}" srcId="{0C7DDBFE-3423-440E-B185-3F088B710FC6}" destId="{DC906B72-F707-4010-8AA7-832B8C0E5F3B}" srcOrd="3" destOrd="0" parTransId="{444BC4ED-71A1-4D30-AA2D-D9E99BD87BDE}" sibTransId="{1C2306EE-5101-4D49-82DB-7927A91E222B}"/>
    <dgm:cxn modelId="{290442ED-0D97-4E4E-B42C-0642D9727589}" type="presOf" srcId="{D67ED5F0-4929-466F-8D3C-8EACE3E99AB2}" destId="{40CC1CA4-8053-4290-9CAF-6BBD273958F2}" srcOrd="0" destOrd="0" presId="urn:microsoft.com/office/officeart/2018/2/layout/IconVerticalSolidList"/>
    <dgm:cxn modelId="{5FE68809-DB3C-40EE-8C06-D6F7AFAADCCC}" type="presParOf" srcId="{54C3C32A-4286-4DC8-B950-E32810FB33B1}" destId="{44ACF8C0-D05D-4594-81BB-D58330D86D70}" srcOrd="0" destOrd="0" presId="urn:microsoft.com/office/officeart/2018/2/layout/IconVerticalSolidList"/>
    <dgm:cxn modelId="{E8DB1830-3AFE-49C9-857E-52F44EA78720}" type="presParOf" srcId="{44ACF8C0-D05D-4594-81BB-D58330D86D70}" destId="{433907E2-9BC6-4133-921E-06197DB16C40}" srcOrd="0" destOrd="0" presId="urn:microsoft.com/office/officeart/2018/2/layout/IconVerticalSolidList"/>
    <dgm:cxn modelId="{83C40A44-7C38-477F-BA3B-950490D2093C}" type="presParOf" srcId="{44ACF8C0-D05D-4594-81BB-D58330D86D70}" destId="{6E9D02C1-AD35-413E-9881-05B451E2C0DF}" srcOrd="1" destOrd="0" presId="urn:microsoft.com/office/officeart/2018/2/layout/IconVerticalSolidList"/>
    <dgm:cxn modelId="{CA7F66ED-8D9C-4C08-9F7B-BDEB95C31DE8}" type="presParOf" srcId="{44ACF8C0-D05D-4594-81BB-D58330D86D70}" destId="{54DF6B12-3107-4205-87EE-A9896D12FE49}" srcOrd="2" destOrd="0" presId="urn:microsoft.com/office/officeart/2018/2/layout/IconVerticalSolidList"/>
    <dgm:cxn modelId="{D7F914FC-DAC3-4E54-9BE9-93EC8A42DF1A}" type="presParOf" srcId="{44ACF8C0-D05D-4594-81BB-D58330D86D70}" destId="{03A21DB6-8880-46FD-9577-30610018DB84}" srcOrd="3" destOrd="0" presId="urn:microsoft.com/office/officeart/2018/2/layout/IconVerticalSolidList"/>
    <dgm:cxn modelId="{FD35C500-EE4F-43CE-80D3-1DC2C2C10DE1}" type="presParOf" srcId="{54C3C32A-4286-4DC8-B950-E32810FB33B1}" destId="{F55A0A49-CF38-4AFB-98B3-F614E0241E2F}" srcOrd="1" destOrd="0" presId="urn:microsoft.com/office/officeart/2018/2/layout/IconVerticalSolidList"/>
    <dgm:cxn modelId="{5605BCA8-93F1-4E07-8B97-650D4682D084}" type="presParOf" srcId="{54C3C32A-4286-4DC8-B950-E32810FB33B1}" destId="{23DB453E-EE11-4246-9964-4ACE3797FD0D}" srcOrd="2" destOrd="0" presId="urn:microsoft.com/office/officeart/2018/2/layout/IconVerticalSolidList"/>
    <dgm:cxn modelId="{7B568C91-04D3-4E6A-81C9-DAD1C2D5B04F}" type="presParOf" srcId="{23DB453E-EE11-4246-9964-4ACE3797FD0D}" destId="{42C0440A-6D20-4524-8A15-FD037371CE50}" srcOrd="0" destOrd="0" presId="urn:microsoft.com/office/officeart/2018/2/layout/IconVerticalSolidList"/>
    <dgm:cxn modelId="{02EB7337-BD4B-426A-B256-732B79448DC7}" type="presParOf" srcId="{23DB453E-EE11-4246-9964-4ACE3797FD0D}" destId="{F0AED444-AE46-4537-93CD-22289FAC92B0}" srcOrd="1" destOrd="0" presId="urn:microsoft.com/office/officeart/2018/2/layout/IconVerticalSolidList"/>
    <dgm:cxn modelId="{5108411D-FAA6-4E4B-A037-336CE51A0EDB}" type="presParOf" srcId="{23DB453E-EE11-4246-9964-4ACE3797FD0D}" destId="{107CED9D-A372-4E7C-8F61-859FC7B41CEA}" srcOrd="2" destOrd="0" presId="urn:microsoft.com/office/officeart/2018/2/layout/IconVerticalSolidList"/>
    <dgm:cxn modelId="{92A5B714-39A2-4A0E-992E-DD07AC9BC152}" type="presParOf" srcId="{23DB453E-EE11-4246-9964-4ACE3797FD0D}" destId="{758CE366-58E8-4F74-9271-E4A425577BD6}" srcOrd="3" destOrd="0" presId="urn:microsoft.com/office/officeart/2018/2/layout/IconVerticalSolidList"/>
    <dgm:cxn modelId="{68B93258-8D3A-4946-9373-378C18695288}" type="presParOf" srcId="{54C3C32A-4286-4DC8-B950-E32810FB33B1}" destId="{ED3C7B36-E560-4CFD-9C3F-14E8BC561D02}" srcOrd="3" destOrd="0" presId="urn:microsoft.com/office/officeart/2018/2/layout/IconVerticalSolidList"/>
    <dgm:cxn modelId="{451881F1-BC68-4CE6-A1E8-9ADD9B22CC6D}" type="presParOf" srcId="{54C3C32A-4286-4DC8-B950-E32810FB33B1}" destId="{B30D5520-72ED-47B0-81FE-C947F9726A5C}" srcOrd="4" destOrd="0" presId="urn:microsoft.com/office/officeart/2018/2/layout/IconVerticalSolidList"/>
    <dgm:cxn modelId="{50D4FE40-0C15-4E45-91CF-0C20C6C65CE5}" type="presParOf" srcId="{B30D5520-72ED-47B0-81FE-C947F9726A5C}" destId="{B67272D2-9869-4848-9F75-08241A7C8EE3}" srcOrd="0" destOrd="0" presId="urn:microsoft.com/office/officeart/2018/2/layout/IconVerticalSolidList"/>
    <dgm:cxn modelId="{64FEBEB5-3F57-450E-B06F-A8DA4DC905A7}" type="presParOf" srcId="{B30D5520-72ED-47B0-81FE-C947F9726A5C}" destId="{9DF74E31-9892-41B0-B0C7-AEE2492D6B60}" srcOrd="1" destOrd="0" presId="urn:microsoft.com/office/officeart/2018/2/layout/IconVerticalSolidList"/>
    <dgm:cxn modelId="{B3099AC5-D5C6-479A-8A22-CA7F59130F8A}" type="presParOf" srcId="{B30D5520-72ED-47B0-81FE-C947F9726A5C}" destId="{E26450AA-5DA2-41DE-9C12-93DBB5508A66}" srcOrd="2" destOrd="0" presId="urn:microsoft.com/office/officeart/2018/2/layout/IconVerticalSolidList"/>
    <dgm:cxn modelId="{34DFDFF4-0FCB-42AA-8022-E18857D0CFEA}" type="presParOf" srcId="{B30D5520-72ED-47B0-81FE-C947F9726A5C}" destId="{40CC1CA4-8053-4290-9CAF-6BBD273958F2}" srcOrd="3" destOrd="0" presId="urn:microsoft.com/office/officeart/2018/2/layout/IconVerticalSolidList"/>
    <dgm:cxn modelId="{FB12C6F1-E9F8-4122-A2C6-D7C1A07DA090}" type="presParOf" srcId="{54C3C32A-4286-4DC8-B950-E32810FB33B1}" destId="{9E0EB244-0077-4F56-850F-07AD22E5E6D4}" srcOrd="5" destOrd="0" presId="urn:microsoft.com/office/officeart/2018/2/layout/IconVerticalSolidList"/>
    <dgm:cxn modelId="{50890FF2-9E0B-4163-AECD-0FD5F83E773D}" type="presParOf" srcId="{54C3C32A-4286-4DC8-B950-E32810FB33B1}" destId="{9DC00F24-E7CD-4EC0-BD0A-54648F58D2CC}" srcOrd="6" destOrd="0" presId="urn:microsoft.com/office/officeart/2018/2/layout/IconVerticalSolidList"/>
    <dgm:cxn modelId="{EC340E9F-30AB-43AF-B931-69604C7CF8B9}" type="presParOf" srcId="{9DC00F24-E7CD-4EC0-BD0A-54648F58D2CC}" destId="{4E2A3C2C-B495-4E42-B5CF-32A422014150}" srcOrd="0" destOrd="0" presId="urn:microsoft.com/office/officeart/2018/2/layout/IconVerticalSolidList"/>
    <dgm:cxn modelId="{42B1481F-972A-4313-A317-F8E386617421}" type="presParOf" srcId="{9DC00F24-E7CD-4EC0-BD0A-54648F58D2CC}" destId="{A8100CF8-A169-4C34-9BB2-2694EE85BDFA}" srcOrd="1" destOrd="0" presId="urn:microsoft.com/office/officeart/2018/2/layout/IconVerticalSolidList"/>
    <dgm:cxn modelId="{4E1C5FA7-0144-4B04-8690-FC1D223E4C66}" type="presParOf" srcId="{9DC00F24-E7CD-4EC0-BD0A-54648F58D2CC}" destId="{7BA17F4E-12B2-44B8-B457-17DFF289A22F}" srcOrd="2" destOrd="0" presId="urn:microsoft.com/office/officeart/2018/2/layout/IconVerticalSolidList"/>
    <dgm:cxn modelId="{6C8CB43A-167F-4AEB-AF7C-703992601064}" type="presParOf" srcId="{9DC00F24-E7CD-4EC0-BD0A-54648F58D2CC}" destId="{6650BCAE-ED01-4BBB-BF13-835187B53E6B}" srcOrd="3" destOrd="0" presId="urn:microsoft.com/office/officeart/2018/2/layout/IconVerticalSolidList"/>
    <dgm:cxn modelId="{8ED5966F-704C-40AB-8BF6-A9F21C7556E5}" type="presParOf" srcId="{54C3C32A-4286-4DC8-B950-E32810FB33B1}" destId="{C757E4CC-9767-46B5-A13E-6B1C39A66DD6}" srcOrd="7" destOrd="0" presId="urn:microsoft.com/office/officeart/2018/2/layout/IconVerticalSolidList"/>
    <dgm:cxn modelId="{897ED48D-A478-471A-8FED-A0B746F177E1}" type="presParOf" srcId="{54C3C32A-4286-4DC8-B950-E32810FB33B1}" destId="{79CE18AE-A52C-447E-9D45-07B221F38179}" srcOrd="8" destOrd="0" presId="urn:microsoft.com/office/officeart/2018/2/layout/IconVerticalSolidList"/>
    <dgm:cxn modelId="{CCCA7AAA-1AA3-42B0-8F03-F6971DA24C67}" type="presParOf" srcId="{79CE18AE-A52C-447E-9D45-07B221F38179}" destId="{DD7223B7-8ECA-4FC3-9539-F96B7B0148B8}" srcOrd="0" destOrd="0" presId="urn:microsoft.com/office/officeart/2018/2/layout/IconVerticalSolidList"/>
    <dgm:cxn modelId="{6DD7020C-81F2-40A0-81DF-6F8A64C0C3DE}" type="presParOf" srcId="{79CE18AE-A52C-447E-9D45-07B221F38179}" destId="{A7D52FF8-8DF2-489E-A86C-466397CB8FBE}" srcOrd="1" destOrd="0" presId="urn:microsoft.com/office/officeart/2018/2/layout/IconVerticalSolidList"/>
    <dgm:cxn modelId="{0140E64A-5BAA-4419-A507-5C2BA2C7C772}" type="presParOf" srcId="{79CE18AE-A52C-447E-9D45-07B221F38179}" destId="{785D0406-9B24-41AF-ABD4-C730317446E7}" srcOrd="2" destOrd="0" presId="urn:microsoft.com/office/officeart/2018/2/layout/IconVerticalSolidList"/>
    <dgm:cxn modelId="{FA06D76F-E6F8-4F56-8FF3-4CB517CA48E8}" type="presParOf" srcId="{79CE18AE-A52C-447E-9D45-07B221F38179}" destId="{8BED5A9C-6FDC-4B30-816D-E403D1D3FEAD}" srcOrd="3" destOrd="0" presId="urn:microsoft.com/office/officeart/2018/2/layout/IconVerticalSolidList"/>
    <dgm:cxn modelId="{58CC7E9D-C098-4312-83D6-C775D918EBFD}" type="presParOf" srcId="{54C3C32A-4286-4DC8-B950-E32810FB33B1}" destId="{7262C77E-E2BD-446F-9456-28D417C4BB33}" srcOrd="9" destOrd="0" presId="urn:microsoft.com/office/officeart/2018/2/layout/IconVerticalSolidList"/>
    <dgm:cxn modelId="{CA38CD60-D111-4494-BA6A-44698FFBDE4F}" type="presParOf" srcId="{54C3C32A-4286-4DC8-B950-E32810FB33B1}" destId="{55018944-7439-49BE-8E1D-E0DF0A06F7CB}" srcOrd="10" destOrd="0" presId="urn:microsoft.com/office/officeart/2018/2/layout/IconVerticalSolidList"/>
    <dgm:cxn modelId="{AD0F44DF-7705-43C7-A648-0A21664860D8}" type="presParOf" srcId="{55018944-7439-49BE-8E1D-E0DF0A06F7CB}" destId="{1BC91A72-D5E6-444C-A57E-1A8DEDAA65D0}" srcOrd="0" destOrd="0" presId="urn:microsoft.com/office/officeart/2018/2/layout/IconVerticalSolidList"/>
    <dgm:cxn modelId="{44EDE3EA-0D20-4B9F-8C94-0A93D9A761FB}" type="presParOf" srcId="{55018944-7439-49BE-8E1D-E0DF0A06F7CB}" destId="{4B4235EC-283E-40D1-A0DD-5BF951BDB4C0}" srcOrd="1" destOrd="0" presId="urn:microsoft.com/office/officeart/2018/2/layout/IconVerticalSolidList"/>
    <dgm:cxn modelId="{10D3EEA9-9427-415B-8155-41DB250B3508}" type="presParOf" srcId="{55018944-7439-49BE-8E1D-E0DF0A06F7CB}" destId="{A95B4697-EF37-4619-871B-8603AEF634FE}" srcOrd="2" destOrd="0" presId="urn:microsoft.com/office/officeart/2018/2/layout/IconVerticalSolidList"/>
    <dgm:cxn modelId="{6480DFAC-6ACB-4D26-9A26-8420C93D3D63}" type="presParOf" srcId="{55018944-7439-49BE-8E1D-E0DF0A06F7CB}" destId="{18B8A1F0-9C23-460E-B15A-7A1E12D59CF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907E2-9BC6-4133-921E-06197DB16C40}">
      <dsp:nvSpPr>
        <dsp:cNvPr id="0" name=""/>
        <dsp:cNvSpPr/>
      </dsp:nvSpPr>
      <dsp:spPr>
        <a:xfrm>
          <a:off x="0" y="1697"/>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9D02C1-AD35-413E-9881-05B451E2C0DF}">
      <dsp:nvSpPr>
        <dsp:cNvPr id="0" name=""/>
        <dsp:cNvSpPr/>
      </dsp:nvSpPr>
      <dsp:spPr>
        <a:xfrm>
          <a:off x="218771" y="164420"/>
          <a:ext cx="397767" cy="397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A21DB6-8880-46FD-9577-30610018DB84}">
      <dsp:nvSpPr>
        <dsp:cNvPr id="0" name=""/>
        <dsp:cNvSpPr/>
      </dsp:nvSpPr>
      <dsp:spPr>
        <a:xfrm>
          <a:off x="835310" y="1697"/>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Schnelle und interaktive Visualisierungen</a:t>
          </a:r>
          <a:endParaRPr lang="en-US" sz="1900" kern="1200"/>
        </a:p>
      </dsp:txBody>
      <dsp:txXfrm>
        <a:off x="835310" y="1697"/>
        <a:ext cx="5555964" cy="723212"/>
      </dsp:txXfrm>
    </dsp:sp>
    <dsp:sp modelId="{42C0440A-6D20-4524-8A15-FD037371CE50}">
      <dsp:nvSpPr>
        <dsp:cNvPr id="0" name=""/>
        <dsp:cNvSpPr/>
      </dsp:nvSpPr>
      <dsp:spPr>
        <a:xfrm>
          <a:off x="0" y="905713"/>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ED444-AE46-4537-93CD-22289FAC92B0}">
      <dsp:nvSpPr>
        <dsp:cNvPr id="0" name=""/>
        <dsp:cNvSpPr/>
      </dsp:nvSpPr>
      <dsp:spPr>
        <a:xfrm>
          <a:off x="218771" y="1068436"/>
          <a:ext cx="397767" cy="397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8CE366-58E8-4F74-9271-E4A425577BD6}">
      <dsp:nvSpPr>
        <dsp:cNvPr id="0" name=""/>
        <dsp:cNvSpPr/>
      </dsp:nvSpPr>
      <dsp:spPr>
        <a:xfrm>
          <a:off x="835310" y="905713"/>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Benutzerfreundlichkeit</a:t>
          </a:r>
          <a:endParaRPr lang="en-US" sz="1900" kern="1200"/>
        </a:p>
      </dsp:txBody>
      <dsp:txXfrm>
        <a:off x="835310" y="905713"/>
        <a:ext cx="5555964" cy="723212"/>
      </dsp:txXfrm>
    </dsp:sp>
    <dsp:sp modelId="{B67272D2-9869-4848-9F75-08241A7C8EE3}">
      <dsp:nvSpPr>
        <dsp:cNvPr id="0" name=""/>
        <dsp:cNvSpPr/>
      </dsp:nvSpPr>
      <dsp:spPr>
        <a:xfrm>
          <a:off x="0" y="1809729"/>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74E31-9892-41B0-B0C7-AEE2492D6B60}">
      <dsp:nvSpPr>
        <dsp:cNvPr id="0" name=""/>
        <dsp:cNvSpPr/>
      </dsp:nvSpPr>
      <dsp:spPr>
        <a:xfrm>
          <a:off x="218771" y="1972452"/>
          <a:ext cx="397767" cy="397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CC1CA4-8053-4290-9CAF-6BBD273958F2}">
      <dsp:nvSpPr>
        <dsp:cNvPr id="0" name=""/>
        <dsp:cNvSpPr/>
      </dsp:nvSpPr>
      <dsp:spPr>
        <a:xfrm>
          <a:off x="835310" y="1809729"/>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Verarbeitung großer Datenmengen</a:t>
          </a:r>
          <a:endParaRPr lang="en-US" sz="1900" kern="1200"/>
        </a:p>
      </dsp:txBody>
      <dsp:txXfrm>
        <a:off x="835310" y="1809729"/>
        <a:ext cx="5555964" cy="723212"/>
      </dsp:txXfrm>
    </dsp:sp>
    <dsp:sp modelId="{4E2A3C2C-B495-4E42-B5CF-32A422014150}">
      <dsp:nvSpPr>
        <dsp:cNvPr id="0" name=""/>
        <dsp:cNvSpPr/>
      </dsp:nvSpPr>
      <dsp:spPr>
        <a:xfrm>
          <a:off x="0" y="2713745"/>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00CF8-A169-4C34-9BB2-2694EE85BDFA}">
      <dsp:nvSpPr>
        <dsp:cNvPr id="0" name=""/>
        <dsp:cNvSpPr/>
      </dsp:nvSpPr>
      <dsp:spPr>
        <a:xfrm>
          <a:off x="218771" y="2876467"/>
          <a:ext cx="397767" cy="3977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50BCAE-ED01-4BBB-BF13-835187B53E6B}">
      <dsp:nvSpPr>
        <dsp:cNvPr id="0" name=""/>
        <dsp:cNvSpPr/>
      </dsp:nvSpPr>
      <dsp:spPr>
        <a:xfrm>
          <a:off x="835310" y="2713745"/>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Multi-Platform</a:t>
          </a:r>
          <a:endParaRPr lang="en-US" sz="1900" kern="1200"/>
        </a:p>
      </dsp:txBody>
      <dsp:txXfrm>
        <a:off x="835310" y="2713745"/>
        <a:ext cx="5555964" cy="723212"/>
      </dsp:txXfrm>
    </dsp:sp>
    <dsp:sp modelId="{DD7223B7-8ECA-4FC3-9539-F96B7B0148B8}">
      <dsp:nvSpPr>
        <dsp:cNvPr id="0" name=""/>
        <dsp:cNvSpPr/>
      </dsp:nvSpPr>
      <dsp:spPr>
        <a:xfrm>
          <a:off x="0" y="3617761"/>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52FF8-8DF2-489E-A86C-466397CB8FBE}">
      <dsp:nvSpPr>
        <dsp:cNvPr id="0" name=""/>
        <dsp:cNvSpPr/>
      </dsp:nvSpPr>
      <dsp:spPr>
        <a:xfrm>
          <a:off x="218771" y="3780483"/>
          <a:ext cx="397767" cy="3977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ED5A9C-6FDC-4B30-816D-E403D1D3FEAD}">
      <dsp:nvSpPr>
        <dsp:cNvPr id="0" name=""/>
        <dsp:cNvSpPr/>
      </dsp:nvSpPr>
      <dsp:spPr>
        <a:xfrm>
          <a:off x="835310" y="3617761"/>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Analysefähigkeiten </a:t>
          </a:r>
          <a:endParaRPr lang="en-US" sz="1900" kern="1200"/>
        </a:p>
      </dsp:txBody>
      <dsp:txXfrm>
        <a:off x="835310" y="3617761"/>
        <a:ext cx="5555964" cy="723212"/>
      </dsp:txXfrm>
    </dsp:sp>
    <dsp:sp modelId="{1BC91A72-D5E6-444C-A57E-1A8DEDAA65D0}">
      <dsp:nvSpPr>
        <dsp:cNvPr id="0" name=""/>
        <dsp:cNvSpPr/>
      </dsp:nvSpPr>
      <dsp:spPr>
        <a:xfrm>
          <a:off x="0" y="4521777"/>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235EC-283E-40D1-A0DD-5BF951BDB4C0}">
      <dsp:nvSpPr>
        <dsp:cNvPr id="0" name=""/>
        <dsp:cNvSpPr/>
      </dsp:nvSpPr>
      <dsp:spPr>
        <a:xfrm>
          <a:off x="218771" y="4684499"/>
          <a:ext cx="397767" cy="3977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B8A1F0-9C23-460E-B15A-7A1E12D59CF7}">
      <dsp:nvSpPr>
        <dsp:cNvPr id="0" name=""/>
        <dsp:cNvSpPr/>
      </dsp:nvSpPr>
      <dsp:spPr>
        <a:xfrm>
          <a:off x="835310" y="4521777"/>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Großes Community</a:t>
          </a:r>
          <a:endParaRPr lang="en-US" sz="1900" kern="1200"/>
        </a:p>
      </dsp:txBody>
      <dsp:txXfrm>
        <a:off x="835310" y="4521777"/>
        <a:ext cx="5555964" cy="7232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2485D-4CAE-48B5-8547-633FF387AA89}" type="datetimeFigureOut">
              <a:rPr lang="de-DE" smtClean="0"/>
              <a:t>28.05.2019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B3BBB-A686-4836-ADAF-538B2867BC7A}" type="slidenum">
              <a:rPr lang="de-DE" smtClean="0"/>
              <a:t>‹#›</a:t>
            </a:fld>
            <a:endParaRPr lang="de-DE"/>
          </a:p>
        </p:txBody>
      </p:sp>
    </p:spTree>
    <p:extLst>
      <p:ext uri="{BB962C8B-B14F-4D97-AF65-F5344CB8AC3E}">
        <p14:creationId xmlns:p14="http://schemas.microsoft.com/office/powerpoint/2010/main" val="2362402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Heute würd ich gerne das OLAP-Tool Tableau vorstellen</a:t>
            </a:r>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1</a:t>
            </a:fld>
            <a:endParaRPr lang="de-DE"/>
          </a:p>
        </p:txBody>
      </p:sp>
    </p:spTree>
    <p:extLst>
      <p:ext uri="{BB962C8B-B14F-4D97-AF65-F5344CB8AC3E}">
        <p14:creationId xmlns:p14="http://schemas.microsoft.com/office/powerpoint/2010/main" val="119984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Meiner Meinung nach gibt es 6 wichtigste Kriterien für ein gutes OLAP-Tool </a:t>
            </a:r>
          </a:p>
          <a:p>
            <a:pPr marL="171450" indent="-171450">
              <a:buFontTx/>
              <a:buChar char="-"/>
            </a:pPr>
            <a:r>
              <a:rPr lang="en-US"/>
              <a:t>Zuerst können wir mit dem Tool schnelle und interactive Visualisierungen erstellen. Charts und Dashboards helfen wir uns dabei, die Daten schneller und richtiger zu erfassen </a:t>
            </a:r>
          </a:p>
          <a:p>
            <a:pPr marL="171450" indent="-171450">
              <a:buFontTx/>
              <a:buChar char="-"/>
            </a:pPr>
            <a:r>
              <a:rPr lang="de-DE"/>
              <a:t>Benutzerfreundlichkeit ist auch sehr wichtig. Man soll das Tool so schnell wie möglich anwenden und beherrschen</a:t>
            </a:r>
          </a:p>
          <a:p>
            <a:pPr marL="171450" indent="-171450">
              <a:buFontTx/>
              <a:buChar char="-"/>
            </a:pPr>
            <a:r>
              <a:rPr lang="de-DE"/>
              <a:t>Heutezutage sind die Datenmengen immer riesig. Die Fähigkeit große Datenmengen zu behandeln ist ein Muss </a:t>
            </a:r>
          </a:p>
          <a:p>
            <a:pPr marL="171450" indent="-171450">
              <a:buFontTx/>
              <a:buChar char="-"/>
            </a:pPr>
            <a:r>
              <a:rPr lang="de-DE"/>
              <a:t>Man kann das Tool überall benutzen oder in verschiedene Systeme integrieren.  </a:t>
            </a:r>
          </a:p>
          <a:p>
            <a:pPr marL="171450" indent="-171450">
              <a:buFontTx/>
              <a:buChar char="-"/>
            </a:pPr>
            <a:r>
              <a:rPr lang="de-DE"/>
              <a:t>Natürlich ist die Analysefähigkeiten des Tools auch sehr wichtig. Die Daten lassen sich durch verschieden Methoden analysieren</a:t>
            </a:r>
          </a:p>
          <a:p>
            <a:pPr marL="171450" indent="-171450">
              <a:buFontTx/>
              <a:buChar char="-"/>
            </a:pPr>
            <a:r>
              <a:rPr lang="de-DE"/>
              <a:t>Und letztlich soll die Community lebendig und aktiv sein. Damit man viel von den anderen lernen kann und die Probleme des Tools lassen sich schnell beheben.  </a:t>
            </a:r>
          </a:p>
          <a:p>
            <a:pPr marL="171450" indent="-171450">
              <a:buFontTx/>
              <a:buChar char="-"/>
            </a:pPr>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2</a:t>
            </a:fld>
            <a:endParaRPr lang="de-DE"/>
          </a:p>
        </p:txBody>
      </p:sp>
    </p:spTree>
    <p:extLst>
      <p:ext uri="{BB962C8B-B14F-4D97-AF65-F5344CB8AC3E}">
        <p14:creationId xmlns:p14="http://schemas.microsoft.com/office/powerpoint/2010/main" val="59476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Für ein kleines Demo habe ich ein Dashboard mit Hilfe von Tableau erstellt. </a:t>
            </a:r>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3</a:t>
            </a:fld>
            <a:endParaRPr lang="de-DE"/>
          </a:p>
        </p:txBody>
      </p:sp>
    </p:spTree>
    <p:extLst>
      <p:ext uri="{BB962C8B-B14F-4D97-AF65-F5344CB8AC3E}">
        <p14:creationId xmlns:p14="http://schemas.microsoft.com/office/powerpoint/2010/main" val="297427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Tableau spezialisiert in Datenvisualierung und die Firma hat sehr viel in diesen Bereich investiert. Tableau findet immer die beste Farbe, die beste Breite und Höhe der Charts. Seit Jahren ist Tableau immer noch das beste Visualisierung-Tool auf dem Markt. </a:t>
            </a:r>
          </a:p>
          <a:p>
            <a:pPr marL="171450" indent="-171450">
              <a:buFontTx/>
              <a:buChar char="-"/>
            </a:pPr>
            <a:r>
              <a:rPr lang="en-US"/>
              <a:t>Für </a:t>
            </a:r>
            <a:r>
              <a:rPr lang="de-DE"/>
              <a:t>Benutzerfreundlichkeit muss ich sagen, dass man als Anfänger mit Tableau im Vergleich zu MicroStrategy viel Tolles machen kann. Tableau ist einfach zu lernen, aber schwer zu meistern. Man kann sehr schicke und komplexe Charts mit Tableau erstellen, zb. Butterfly-Charts oder Donut-Charts aber sie sind kein Muss, da man 80% der Daten mit Linecharts und Barcharts visualisieren kann</a:t>
            </a:r>
          </a:p>
          <a:p>
            <a:pPr marL="171450" indent="-171450">
              <a:buFontTx/>
              <a:buChar char="-"/>
            </a:pPr>
            <a:r>
              <a:rPr lang="de-DE"/>
              <a:t>Beide Softwares sind ziemlich in Ordnung bei Verarbeitung großer Datenmengen und Multi-Platform</a:t>
            </a:r>
          </a:p>
          <a:p>
            <a:pPr marL="171450" indent="-171450">
              <a:buFontTx/>
              <a:buChar char="-"/>
            </a:pPr>
            <a:r>
              <a:rPr lang="de-DE"/>
              <a:t>Bei der Analysefähigkeiten ist Tableau ein bisschen schwächer, aber mit Integration einer Programmiersprache wie Python oder R wird Tableau viel mächtiger</a:t>
            </a:r>
          </a:p>
          <a:p>
            <a:pPr marL="171450" indent="-171450">
              <a:buFontTx/>
              <a:buChar char="-"/>
            </a:pPr>
            <a:r>
              <a:rPr lang="de-DE"/>
              <a:t>Tableau ist eines der beliebsten OLAP-Tools auf dem Markt. Es gibt tausend Tutorials und aktive Benutzer online, die euch jederzeit helfen kann. </a:t>
            </a:r>
          </a:p>
          <a:p>
            <a:pPr marL="171450" indent="-171450">
              <a:buFontTx/>
              <a:buChar char="-"/>
            </a:pPr>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4</a:t>
            </a:fld>
            <a:endParaRPr lang="de-DE"/>
          </a:p>
        </p:txBody>
      </p:sp>
    </p:spTree>
    <p:extLst>
      <p:ext uri="{BB962C8B-B14F-4D97-AF65-F5344CB8AC3E}">
        <p14:creationId xmlns:p14="http://schemas.microsoft.com/office/powerpoint/2010/main" val="309747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5</a:t>
            </a:fld>
            <a:endParaRPr lang="de-DE"/>
          </a:p>
        </p:txBody>
      </p:sp>
    </p:spTree>
    <p:extLst>
      <p:ext uri="{BB962C8B-B14F-4D97-AF65-F5344CB8AC3E}">
        <p14:creationId xmlns:p14="http://schemas.microsoft.com/office/powerpoint/2010/main" val="3172136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de-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6125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DB8C1-25D5-4FB8-BA85-8A80ED7C0D3D}" type="datetimeFigureOut">
              <a:rPr lang="de-DE" smtClean="0"/>
              <a:t>28.05.2019</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68404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06246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379885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89661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0DB8C1-25D5-4FB8-BA85-8A80ED7C0D3D}" type="datetimeFigureOut">
              <a:rPr lang="de-DE" smtClean="0"/>
              <a:t>28.05.2019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89810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0DB8C1-25D5-4FB8-BA85-8A80ED7C0D3D}" type="datetimeFigureOut">
              <a:rPr lang="de-DE" smtClean="0"/>
              <a:t>28.05.2019</a:t>
            </a:fld>
            <a:endParaRPr lang="de-DE"/>
          </a:p>
        </p:txBody>
      </p:sp>
      <p:sp>
        <p:nvSpPr>
          <p:cNvPr id="8" name="Footer Placeholder 7"/>
          <p:cNvSpPr>
            <a:spLocks noGrp="1"/>
          </p:cNvSpPr>
          <p:nvPr>
            <p:ph type="ftr" sz="quarter" idx="11"/>
          </p:nvPr>
        </p:nvSpPr>
        <p:spPr>
          <a:xfrm>
            <a:off x="561111" y="6391838"/>
            <a:ext cx="3644282" cy="304801"/>
          </a:xfrm>
        </p:spPr>
        <p:txBody>
          <a:bodyPr/>
          <a:lstStyle/>
          <a:p>
            <a:endParaRPr lang="de-DE"/>
          </a:p>
        </p:txBody>
      </p:sp>
      <p:sp>
        <p:nvSpPr>
          <p:cNvPr id="9" name="Slide Number Placeholder 8"/>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109594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63850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40556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45394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18652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DB8C1-25D5-4FB8-BA85-8A80ED7C0D3D}" type="datetimeFigureOut">
              <a:rPr lang="de-DE" smtClean="0"/>
              <a:t>28.05.2019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30300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DB8C1-25D5-4FB8-BA85-8A80ED7C0D3D}" type="datetimeFigureOut">
              <a:rPr lang="de-DE" smtClean="0"/>
              <a:t>28.05.2019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163824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DB8C1-25D5-4FB8-BA85-8A80ED7C0D3D}" type="datetimeFigureOut">
              <a:rPr lang="de-DE" smtClean="0"/>
              <a:t>28.05.2019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76088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DB8C1-25D5-4FB8-BA85-8A80ED7C0D3D}" type="datetimeFigureOut">
              <a:rPr lang="de-DE" smtClean="0"/>
              <a:t>28.05.2019</a:t>
            </a:fld>
            <a:endParaRPr lang="de-DE"/>
          </a:p>
        </p:txBody>
      </p:sp>
      <p:sp>
        <p:nvSpPr>
          <p:cNvPr id="3" name="Footer Placeholder 2"/>
          <p:cNvSpPr>
            <a:spLocks noGrp="1"/>
          </p:cNvSpPr>
          <p:nvPr>
            <p:ph type="ftr" sz="quarter" idx="11"/>
          </p:nvPr>
        </p:nvSpPr>
        <p:spPr/>
        <p:txBody>
          <a:bodyPr/>
          <a:lstStyle/>
          <a:p>
            <a:endParaRPr lang="de-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93836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DB8C1-25D5-4FB8-BA85-8A80ED7C0D3D}" type="datetimeFigureOut">
              <a:rPr lang="de-DE" smtClean="0"/>
              <a:t>28.05.2019</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135517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DB8C1-25D5-4FB8-BA85-8A80ED7C0D3D}" type="datetimeFigureOut">
              <a:rPr lang="de-DE" smtClean="0"/>
              <a:t>28.05.2019</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6797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50DB8C1-25D5-4FB8-BA85-8A80ED7C0D3D}" type="datetimeFigureOut">
              <a:rPr lang="de-DE" smtClean="0"/>
              <a:t>28.05.2019</a:t>
            </a:fld>
            <a:endParaRPr lang="de-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de-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3A9B20E-B527-4DCA-863D-12DFB39B0324}" type="slidenum">
              <a:rPr lang="de-DE" smtClean="0"/>
              <a:t>‹#›</a:t>
            </a:fld>
            <a:endParaRPr lang="de-DE"/>
          </a:p>
        </p:txBody>
      </p:sp>
    </p:spTree>
    <p:extLst>
      <p:ext uri="{BB962C8B-B14F-4D97-AF65-F5344CB8AC3E}">
        <p14:creationId xmlns:p14="http://schemas.microsoft.com/office/powerpoint/2010/main" val="60315213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3CBA-C745-4A96-AD6C-7F06573E536B}"/>
              </a:ext>
            </a:extLst>
          </p:cNvPr>
          <p:cNvSpPr>
            <a:spLocks noGrp="1"/>
          </p:cNvSpPr>
          <p:nvPr>
            <p:ph type="ctrTitle"/>
          </p:nvPr>
        </p:nvSpPr>
        <p:spPr/>
        <p:txBody>
          <a:bodyPr/>
          <a:lstStyle/>
          <a:p>
            <a:r>
              <a:rPr lang="en-US"/>
              <a:t>Tableau</a:t>
            </a:r>
            <a:endParaRPr lang="de-DE"/>
          </a:p>
        </p:txBody>
      </p:sp>
      <p:sp>
        <p:nvSpPr>
          <p:cNvPr id="3" name="Subtitle 2">
            <a:extLst>
              <a:ext uri="{FF2B5EF4-FFF2-40B4-BE49-F238E27FC236}">
                <a16:creationId xmlns:a16="http://schemas.microsoft.com/office/drawing/2014/main" id="{79E3FACA-C26E-4D1D-BC19-B65EDD41541A}"/>
              </a:ext>
            </a:extLst>
          </p:cNvPr>
          <p:cNvSpPr>
            <a:spLocks noGrp="1"/>
          </p:cNvSpPr>
          <p:nvPr>
            <p:ph type="subTitle" idx="1"/>
          </p:nvPr>
        </p:nvSpPr>
        <p:spPr/>
        <p:txBody>
          <a:bodyPr/>
          <a:lstStyle/>
          <a:p>
            <a:r>
              <a:rPr lang="en-US"/>
              <a:t>Eine Nutzwertanalyse</a:t>
            </a:r>
            <a:endParaRPr lang="de-DE"/>
          </a:p>
        </p:txBody>
      </p:sp>
    </p:spTree>
    <p:extLst>
      <p:ext uri="{BB962C8B-B14F-4D97-AF65-F5344CB8AC3E}">
        <p14:creationId xmlns:p14="http://schemas.microsoft.com/office/powerpoint/2010/main" val="215179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AEC7D90-CDBA-4598-A365-15F37E80BEAB}"/>
              </a:ext>
            </a:extLst>
          </p:cNvPr>
          <p:cNvSpPr>
            <a:spLocks noGrp="1"/>
          </p:cNvSpPr>
          <p:nvPr>
            <p:ph type="title"/>
          </p:nvPr>
        </p:nvSpPr>
        <p:spPr>
          <a:xfrm>
            <a:off x="1154955" y="973667"/>
            <a:ext cx="2942210" cy="4833745"/>
          </a:xfrm>
        </p:spPr>
        <p:txBody>
          <a:bodyPr>
            <a:normAutofit/>
          </a:bodyPr>
          <a:lstStyle/>
          <a:p>
            <a:r>
              <a:rPr lang="en-US">
                <a:solidFill>
                  <a:srgbClr val="EBEBEB"/>
                </a:solidFill>
              </a:rPr>
              <a:t>6 Kriterien für ein gutes OLAP-Tool</a:t>
            </a:r>
            <a:endParaRPr lang="de-DE">
              <a:solidFill>
                <a:srgbClr val="EBEBEB"/>
              </a:solidFill>
            </a:endParaRPr>
          </a:p>
        </p:txBody>
      </p:sp>
      <p:sp>
        <p:nvSpPr>
          <p:cNvPr id="28" name="Rectangle 2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52A3E8B-E78D-46CB-B100-D615D0F866FC}"/>
              </a:ext>
            </a:extLst>
          </p:cNvPr>
          <p:cNvGraphicFramePr>
            <a:graphicFrameLocks noGrp="1"/>
          </p:cNvGraphicFramePr>
          <p:nvPr>
            <p:ph idx="1"/>
            <p:extLst>
              <p:ext uri="{D42A27DB-BD31-4B8C-83A1-F6EECF244321}">
                <p14:modId xmlns:p14="http://schemas.microsoft.com/office/powerpoint/2010/main" val="393603390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4735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E42B-EAC6-4BD7-B579-577BA69DA141}"/>
              </a:ext>
            </a:extLst>
          </p:cNvPr>
          <p:cNvSpPr>
            <a:spLocks noGrp="1"/>
          </p:cNvSpPr>
          <p:nvPr>
            <p:ph type="title"/>
          </p:nvPr>
        </p:nvSpPr>
        <p:spPr/>
        <p:txBody>
          <a:bodyPr/>
          <a:lstStyle/>
          <a:p>
            <a:r>
              <a:rPr lang="en-US"/>
              <a:t>Ein Dashboard in Tableau</a:t>
            </a:r>
            <a:endParaRPr lang="de-DE"/>
          </a:p>
        </p:txBody>
      </p:sp>
      <p:pic>
        <p:nvPicPr>
          <p:cNvPr id="4" name="Content Placeholder 3">
            <a:extLst>
              <a:ext uri="{FF2B5EF4-FFF2-40B4-BE49-F238E27FC236}">
                <a16:creationId xmlns:a16="http://schemas.microsoft.com/office/drawing/2014/main" id="{901A11C4-E709-44CF-9C9B-11EF3E38230E}"/>
              </a:ext>
            </a:extLst>
          </p:cNvPr>
          <p:cNvPicPr>
            <a:picLocks noGrp="1" noChangeAspect="1"/>
          </p:cNvPicPr>
          <p:nvPr>
            <p:ph idx="1"/>
          </p:nvPr>
        </p:nvPicPr>
        <p:blipFill>
          <a:blip r:embed="rId3"/>
          <a:stretch>
            <a:fillRect/>
          </a:stretch>
        </p:blipFill>
        <p:spPr>
          <a:xfrm>
            <a:off x="2552862" y="2603500"/>
            <a:ext cx="6030589" cy="3416300"/>
          </a:xfrm>
          <a:prstGeom prst="rect">
            <a:avLst/>
          </a:prstGeom>
        </p:spPr>
      </p:pic>
    </p:spTree>
    <p:extLst>
      <p:ext uri="{BB962C8B-B14F-4D97-AF65-F5344CB8AC3E}">
        <p14:creationId xmlns:p14="http://schemas.microsoft.com/office/powerpoint/2010/main" val="411877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1E03-E615-4E86-B445-BB9E00C9EF52}"/>
              </a:ext>
            </a:extLst>
          </p:cNvPr>
          <p:cNvSpPr>
            <a:spLocks noGrp="1"/>
          </p:cNvSpPr>
          <p:nvPr>
            <p:ph type="title"/>
          </p:nvPr>
        </p:nvSpPr>
        <p:spPr/>
        <p:txBody>
          <a:bodyPr/>
          <a:lstStyle/>
          <a:p>
            <a:r>
              <a:rPr lang="en-US"/>
              <a:t>Tableau vs MicroStrategy</a:t>
            </a:r>
            <a:endParaRPr lang="de-DE"/>
          </a:p>
        </p:txBody>
      </p:sp>
      <p:graphicFrame>
        <p:nvGraphicFramePr>
          <p:cNvPr id="4" name="Content Placeholder 3">
            <a:extLst>
              <a:ext uri="{FF2B5EF4-FFF2-40B4-BE49-F238E27FC236}">
                <a16:creationId xmlns:a16="http://schemas.microsoft.com/office/drawing/2014/main" id="{23BA886B-1807-47EE-A731-222B5CC029D5}"/>
              </a:ext>
            </a:extLst>
          </p:cNvPr>
          <p:cNvGraphicFramePr>
            <a:graphicFrameLocks noGrp="1"/>
          </p:cNvGraphicFramePr>
          <p:nvPr>
            <p:ph idx="1"/>
            <p:extLst>
              <p:ext uri="{D42A27DB-BD31-4B8C-83A1-F6EECF244321}">
                <p14:modId xmlns:p14="http://schemas.microsoft.com/office/powerpoint/2010/main" val="3931976980"/>
              </p:ext>
            </p:extLst>
          </p:nvPr>
        </p:nvGraphicFramePr>
        <p:xfrm>
          <a:off x="1155700" y="2603500"/>
          <a:ext cx="8824914" cy="3505200"/>
        </p:xfrm>
        <a:graphic>
          <a:graphicData uri="http://schemas.openxmlformats.org/drawingml/2006/table">
            <a:tbl>
              <a:tblPr firstRow="1" bandRow="1">
                <a:tableStyleId>{5C22544A-7EE6-4342-B048-85BDC9FD1C3A}</a:tableStyleId>
              </a:tblPr>
              <a:tblGrid>
                <a:gridCol w="2941638">
                  <a:extLst>
                    <a:ext uri="{9D8B030D-6E8A-4147-A177-3AD203B41FA5}">
                      <a16:colId xmlns:a16="http://schemas.microsoft.com/office/drawing/2014/main" val="1491317211"/>
                    </a:ext>
                  </a:extLst>
                </a:gridCol>
                <a:gridCol w="2941638">
                  <a:extLst>
                    <a:ext uri="{9D8B030D-6E8A-4147-A177-3AD203B41FA5}">
                      <a16:colId xmlns:a16="http://schemas.microsoft.com/office/drawing/2014/main" val="521857687"/>
                    </a:ext>
                  </a:extLst>
                </a:gridCol>
                <a:gridCol w="2941638">
                  <a:extLst>
                    <a:ext uri="{9D8B030D-6E8A-4147-A177-3AD203B41FA5}">
                      <a16:colId xmlns:a16="http://schemas.microsoft.com/office/drawing/2014/main" val="56066508"/>
                    </a:ext>
                  </a:extLst>
                </a:gridCol>
              </a:tblGrid>
              <a:tr h="370840">
                <a:tc>
                  <a:txBody>
                    <a:bodyPr/>
                    <a:lstStyle/>
                    <a:p>
                      <a:pPr algn="ctr"/>
                      <a:endParaRPr lang="de-DE"/>
                    </a:p>
                  </a:txBody>
                  <a:tcPr marL="76739" marR="76739"/>
                </a:tc>
                <a:tc>
                  <a:txBody>
                    <a:bodyPr/>
                    <a:lstStyle/>
                    <a:p>
                      <a:pPr algn="ctr"/>
                      <a:r>
                        <a:rPr lang="en-US"/>
                        <a:t>Tableau</a:t>
                      </a:r>
                      <a:endParaRPr lang="de-DE"/>
                    </a:p>
                  </a:txBody>
                  <a:tcPr marL="76739" marR="76739"/>
                </a:tc>
                <a:tc>
                  <a:txBody>
                    <a:bodyPr/>
                    <a:lstStyle/>
                    <a:p>
                      <a:pPr algn="ctr"/>
                      <a:r>
                        <a:rPr lang="en-US"/>
                        <a:t>MicroStrategy</a:t>
                      </a:r>
                      <a:endParaRPr lang="de-DE"/>
                    </a:p>
                  </a:txBody>
                  <a:tcPr marL="76739" marR="76739"/>
                </a:tc>
                <a:extLst>
                  <a:ext uri="{0D108BD9-81ED-4DB2-BD59-A6C34878D82A}">
                    <a16:rowId xmlns:a16="http://schemas.microsoft.com/office/drawing/2014/main" val="3222123702"/>
                  </a:ext>
                </a:extLst>
              </a:tr>
              <a:tr h="370840">
                <a:tc>
                  <a:txBody>
                    <a:bodyPr/>
                    <a:lstStyle/>
                    <a:p>
                      <a:r>
                        <a:rPr lang="de-DE"/>
                        <a:t>Schnelle und interaktive Visualisierungen</a:t>
                      </a:r>
                    </a:p>
                  </a:txBody>
                  <a:tcPr marL="76739" marR="76739"/>
                </a:tc>
                <a:tc>
                  <a:txBody>
                    <a:bodyPr/>
                    <a:lstStyle/>
                    <a:p>
                      <a:pPr algn="ctr"/>
                      <a:r>
                        <a:rPr lang="en-US"/>
                        <a:t>10</a:t>
                      </a:r>
                      <a:endParaRPr lang="de-DE"/>
                    </a:p>
                  </a:txBody>
                  <a:tcPr marL="76739" marR="76739"/>
                </a:tc>
                <a:tc>
                  <a:txBody>
                    <a:bodyPr/>
                    <a:lstStyle/>
                    <a:p>
                      <a:pPr algn="ctr"/>
                      <a:r>
                        <a:rPr lang="en-US"/>
                        <a:t>8</a:t>
                      </a:r>
                      <a:endParaRPr lang="de-DE"/>
                    </a:p>
                  </a:txBody>
                  <a:tcPr marL="76739" marR="76739"/>
                </a:tc>
                <a:extLst>
                  <a:ext uri="{0D108BD9-81ED-4DB2-BD59-A6C34878D82A}">
                    <a16:rowId xmlns:a16="http://schemas.microsoft.com/office/drawing/2014/main" val="1061851172"/>
                  </a:ext>
                </a:extLst>
              </a:tr>
              <a:tr h="370840">
                <a:tc>
                  <a:txBody>
                    <a:bodyPr/>
                    <a:lstStyle/>
                    <a:p>
                      <a:r>
                        <a:rPr lang="de-DE"/>
                        <a:t>Benutzerfreundlichkeit</a:t>
                      </a:r>
                    </a:p>
                  </a:txBody>
                  <a:tcPr marL="76739" marR="76739"/>
                </a:tc>
                <a:tc>
                  <a:txBody>
                    <a:bodyPr/>
                    <a:lstStyle/>
                    <a:p>
                      <a:pPr algn="ctr"/>
                      <a:r>
                        <a:rPr lang="en-US"/>
                        <a:t>8</a:t>
                      </a:r>
                      <a:endParaRPr lang="de-DE"/>
                    </a:p>
                  </a:txBody>
                  <a:tcPr marL="76739" marR="76739"/>
                </a:tc>
                <a:tc>
                  <a:txBody>
                    <a:bodyPr/>
                    <a:lstStyle/>
                    <a:p>
                      <a:pPr algn="ctr"/>
                      <a:r>
                        <a:rPr lang="en-US"/>
                        <a:t>5</a:t>
                      </a:r>
                      <a:endParaRPr lang="de-DE"/>
                    </a:p>
                  </a:txBody>
                  <a:tcPr marL="76739" marR="76739"/>
                </a:tc>
                <a:extLst>
                  <a:ext uri="{0D108BD9-81ED-4DB2-BD59-A6C34878D82A}">
                    <a16:rowId xmlns:a16="http://schemas.microsoft.com/office/drawing/2014/main" val="3486467954"/>
                  </a:ext>
                </a:extLst>
              </a:tr>
              <a:tr h="370840">
                <a:tc>
                  <a:txBody>
                    <a:bodyPr/>
                    <a:lstStyle/>
                    <a:p>
                      <a:pPr fontAlgn="t"/>
                      <a:r>
                        <a:rPr lang="de-DE"/>
                        <a:t>Verarbeitung großer Datenmengen</a:t>
                      </a:r>
                    </a:p>
                  </a:txBody>
                  <a:tcPr marL="76739" marR="76739"/>
                </a:tc>
                <a:tc>
                  <a:txBody>
                    <a:bodyPr/>
                    <a:lstStyle/>
                    <a:p>
                      <a:pPr algn="ctr"/>
                      <a:r>
                        <a:rPr lang="en-US"/>
                        <a:t>10</a:t>
                      </a:r>
                      <a:endParaRPr lang="de-DE"/>
                    </a:p>
                  </a:txBody>
                  <a:tcPr marL="76739" marR="76739"/>
                </a:tc>
                <a:tc>
                  <a:txBody>
                    <a:bodyPr/>
                    <a:lstStyle/>
                    <a:p>
                      <a:pPr algn="ctr"/>
                      <a:r>
                        <a:rPr lang="en-US"/>
                        <a:t>10</a:t>
                      </a:r>
                      <a:endParaRPr lang="de-DE"/>
                    </a:p>
                  </a:txBody>
                  <a:tcPr marL="76739" marR="76739"/>
                </a:tc>
                <a:extLst>
                  <a:ext uri="{0D108BD9-81ED-4DB2-BD59-A6C34878D82A}">
                    <a16:rowId xmlns:a16="http://schemas.microsoft.com/office/drawing/2014/main" val="2573811601"/>
                  </a:ext>
                </a:extLst>
              </a:tr>
              <a:tr h="370840">
                <a:tc>
                  <a:txBody>
                    <a:bodyPr/>
                    <a:lstStyle/>
                    <a:p>
                      <a:pPr fontAlgn="t"/>
                      <a:r>
                        <a:rPr lang="de-DE"/>
                        <a:t>Multi-Platform</a:t>
                      </a:r>
                    </a:p>
                  </a:txBody>
                  <a:tcPr marL="76739" marR="76739"/>
                </a:tc>
                <a:tc>
                  <a:txBody>
                    <a:bodyPr/>
                    <a:lstStyle/>
                    <a:p>
                      <a:pPr algn="ctr"/>
                      <a:r>
                        <a:rPr lang="en-US"/>
                        <a:t>7</a:t>
                      </a:r>
                      <a:endParaRPr lang="de-DE"/>
                    </a:p>
                  </a:txBody>
                  <a:tcPr marL="76739" marR="76739"/>
                </a:tc>
                <a:tc>
                  <a:txBody>
                    <a:bodyPr/>
                    <a:lstStyle/>
                    <a:p>
                      <a:pPr algn="ctr"/>
                      <a:r>
                        <a:rPr lang="en-US"/>
                        <a:t>7</a:t>
                      </a:r>
                      <a:endParaRPr lang="de-DE"/>
                    </a:p>
                  </a:txBody>
                  <a:tcPr marL="76739" marR="76739"/>
                </a:tc>
                <a:extLst>
                  <a:ext uri="{0D108BD9-81ED-4DB2-BD59-A6C34878D82A}">
                    <a16:rowId xmlns:a16="http://schemas.microsoft.com/office/drawing/2014/main" val="1140123627"/>
                  </a:ext>
                </a:extLst>
              </a:tr>
              <a:tr h="370840">
                <a:tc>
                  <a:txBody>
                    <a:bodyPr/>
                    <a:lstStyle/>
                    <a:p>
                      <a:pPr fontAlgn="t"/>
                      <a:r>
                        <a:rPr lang="de-DE"/>
                        <a:t>Analysefähigkeiten </a:t>
                      </a:r>
                    </a:p>
                  </a:txBody>
                  <a:tcPr marL="76739" marR="76739"/>
                </a:tc>
                <a:tc>
                  <a:txBody>
                    <a:bodyPr/>
                    <a:lstStyle/>
                    <a:p>
                      <a:pPr algn="ctr"/>
                      <a:r>
                        <a:rPr lang="en-US"/>
                        <a:t>8</a:t>
                      </a:r>
                      <a:endParaRPr lang="de-DE"/>
                    </a:p>
                  </a:txBody>
                  <a:tcPr marL="76739" marR="76739"/>
                </a:tc>
                <a:tc>
                  <a:txBody>
                    <a:bodyPr/>
                    <a:lstStyle/>
                    <a:p>
                      <a:pPr algn="ctr"/>
                      <a:r>
                        <a:rPr lang="en-US"/>
                        <a:t>8</a:t>
                      </a:r>
                      <a:endParaRPr lang="de-DE"/>
                    </a:p>
                  </a:txBody>
                  <a:tcPr marL="76739" marR="76739"/>
                </a:tc>
                <a:extLst>
                  <a:ext uri="{0D108BD9-81ED-4DB2-BD59-A6C34878D82A}">
                    <a16:rowId xmlns:a16="http://schemas.microsoft.com/office/drawing/2014/main" val="30140609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Großes Community</a:t>
                      </a:r>
                    </a:p>
                  </a:txBody>
                  <a:tcPr marL="76739" marR="76739"/>
                </a:tc>
                <a:tc>
                  <a:txBody>
                    <a:bodyPr/>
                    <a:lstStyle/>
                    <a:p>
                      <a:pPr algn="ctr"/>
                      <a:r>
                        <a:rPr lang="en-US"/>
                        <a:t>10</a:t>
                      </a:r>
                      <a:endParaRPr lang="de-DE"/>
                    </a:p>
                  </a:txBody>
                  <a:tcPr marL="76739" marR="76739"/>
                </a:tc>
                <a:tc>
                  <a:txBody>
                    <a:bodyPr/>
                    <a:lstStyle/>
                    <a:p>
                      <a:pPr algn="ctr"/>
                      <a:r>
                        <a:rPr lang="en-US"/>
                        <a:t>2</a:t>
                      </a:r>
                      <a:endParaRPr lang="de-DE"/>
                    </a:p>
                  </a:txBody>
                  <a:tcPr marL="76739" marR="76739"/>
                </a:tc>
                <a:extLst>
                  <a:ext uri="{0D108BD9-81ED-4DB2-BD59-A6C34878D82A}">
                    <a16:rowId xmlns:a16="http://schemas.microsoft.com/office/drawing/2014/main" val="3668055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a:p>
                  </a:txBody>
                  <a:tcPr marL="76739" marR="76739"/>
                </a:tc>
                <a:tc>
                  <a:txBody>
                    <a:bodyPr/>
                    <a:lstStyle/>
                    <a:p>
                      <a:pPr algn="ctr"/>
                      <a:r>
                        <a:rPr lang="en-US" b="1"/>
                        <a:t>53</a:t>
                      </a:r>
                      <a:endParaRPr lang="de-DE" b="1"/>
                    </a:p>
                  </a:txBody>
                  <a:tcPr marL="76739" marR="76739"/>
                </a:tc>
                <a:tc>
                  <a:txBody>
                    <a:bodyPr/>
                    <a:lstStyle/>
                    <a:p>
                      <a:pPr algn="ctr"/>
                      <a:r>
                        <a:rPr lang="en-US" b="1"/>
                        <a:t>40</a:t>
                      </a:r>
                      <a:endParaRPr lang="de-DE" b="1"/>
                    </a:p>
                  </a:txBody>
                  <a:tcPr marL="76739" marR="76739"/>
                </a:tc>
                <a:extLst>
                  <a:ext uri="{0D108BD9-81ED-4DB2-BD59-A6C34878D82A}">
                    <a16:rowId xmlns:a16="http://schemas.microsoft.com/office/drawing/2014/main" val="1478425093"/>
                  </a:ext>
                </a:extLst>
              </a:tr>
            </a:tbl>
          </a:graphicData>
        </a:graphic>
      </p:graphicFrame>
    </p:spTree>
    <p:extLst>
      <p:ext uri="{BB962C8B-B14F-4D97-AF65-F5344CB8AC3E}">
        <p14:creationId xmlns:p14="http://schemas.microsoft.com/office/powerpoint/2010/main" val="78109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9" name="Rectangle 18">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48D9F1-12D3-4CF4-8542-C5CFC10E017E}"/>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Vielen Dank für eure Aufmerksamkeit</a:t>
            </a:r>
          </a:p>
        </p:txBody>
      </p:sp>
    </p:spTree>
    <p:extLst>
      <p:ext uri="{BB962C8B-B14F-4D97-AF65-F5344CB8AC3E}">
        <p14:creationId xmlns:p14="http://schemas.microsoft.com/office/powerpoint/2010/main" val="589612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Widescreen</PresentationFormat>
  <Paragraphs>53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 Boardroom</vt:lpstr>
      <vt:lpstr>Tableau</vt:lpstr>
      <vt:lpstr>6 Kriterien für ein gutes OLAP-Tool</vt:lpstr>
      <vt:lpstr>Ein Dashboard in Tableau</vt:lpstr>
      <vt:lpstr>Tableau vs MicroStrategy</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Huy Tran</dc:creator>
  <cp:lastModifiedBy>Huy Tran</cp:lastModifiedBy>
  <cp:revision>9</cp:revision>
  <dcterms:created xsi:type="dcterms:W3CDTF">2019-05-28T07:50:05Z</dcterms:created>
  <dcterms:modified xsi:type="dcterms:W3CDTF">2019-05-28T09:01:00Z</dcterms:modified>
</cp:coreProperties>
</file>