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notesSlides/notesSlide4.xml" ContentType="application/vnd.openxmlformats-officedocument.presentationml.notesSlide+xml"/>
  <Override PartName="/ppt/ink/ink2.xml" ContentType="application/inkml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ink/ink3.xml" ContentType="application/inkml+xml"/>
  <Override PartName="/ppt/ink/ink4.xml" ContentType="application/inkml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436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75" r:id="rId8"/>
    <p:sldId id="262" r:id="rId9"/>
    <p:sldId id="263" r:id="rId10"/>
    <p:sldId id="276" r:id="rId11"/>
    <p:sldId id="265" r:id="rId12"/>
    <p:sldId id="266" r:id="rId13"/>
    <p:sldId id="277" r:id="rId14"/>
    <p:sldId id="267" r:id="rId15"/>
    <p:sldId id="278" r:id="rId16"/>
    <p:sldId id="279" r:id="rId17"/>
    <p:sldId id="268" r:id="rId18"/>
    <p:sldId id="270" r:id="rId19"/>
    <p:sldId id="272" r:id="rId20"/>
    <p:sldId id="274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48" autoAdjust="0"/>
    <p:restoredTop sz="90829" autoAdjust="0"/>
  </p:normalViewPr>
  <p:slideViewPr>
    <p:cSldViewPr snapToGrid="0">
      <p:cViewPr varScale="1">
        <p:scale>
          <a:sx n="78" d="100"/>
          <a:sy n="78" d="100"/>
        </p:scale>
        <p:origin x="71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11.62791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09-11T21:52:47.16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26206 11814 0,'28'0'203,"0"0"-203,0 0 15,1 0-15,-1 0 16,0 0-16,1 0 16,-1 0-1,0 0 173,0 0-173,1 0 17,-1 0 30,0 0-46,0 0-16,1 0 15,-1 0 17,0 0 124,1 0-125,-1 0-15,0 0-16,0 0 93,1 0-77,-1 0-16,0 0 16,0 0-16,1 0 15,-1 0 1,0 0 15,0 0 0,29 0-15,-29 0 0,1 0-1,-1 0 17,0 0-17,0 0 1,1 0 62,-1 0-62,0 0-1,0 0 1,1 0 15,-1 0-15,0 0-1,1 0 1,-1 0 296,-28-28-296,28 28 15,0 0-31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11.62791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09-11T22:20:07.514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23435 11108 0,'57'0'141,"-1"0"-126,1 0-15,-1 0 16,1 0-16,0 0 15,56-29 1,-85 29 0,28 0 187,-27-28-188,-1 28-15,0 0 16,29 0-16,-29 0 16,29 0-1,-1 0 1,-28 0 15,1 0-15,-1 0 203,0 0-204,0-28-15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11.62791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09-12T18:39:42.255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3025 11392 0,'59'0'157,"1"0"-142,60 0-15,-30 0 16,-1 0-16,-29 0 15,29 0 1,-59 0-16,0 0 94,30 0-94,-31-30 15,2 30-15,-1 0 16,-1 0 0,1 0-1,1 0 95,57 0-95,2 0-15,30 0 16,-60 0-16,89 0 16,-59 0-1,59 0 1,-89 0-1,-31 0 1,32 0 47,-32 0-48,31 0-15,0 0 16,0 0-16,118 0 15,-58 0 1,-60 0 15,-1 0-31,2 0 16,28 0 0,-29 0-1,0 0 1,-1 0-1,-28 0 1,-2 0 0,1 0-1,30 0 1,-1 0 0,1 0-1,0 0 16,90 0-15,-62 0 0,2 0-1,0 0 1,-30 0 0,29 0-1,-29 0 1,-1 0-1,2 0 1,-32 0-16,31 0 16,0 0-1,-30 0 17,29 0-17,-29 0 1,30 0-1,1 0 1,27 0 0,-27 0-1,-32 0 1,1 0 0,0 0-1,0 0 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11.62791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09-12T18:39:43.869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12834 11562 0,'60'-30'187,"-30"30"-171,-1 0-1,2 0 1,-1 0 0,-1 0-1,1 0 1,0 0-1,0 0 1,0 0-16,0 0 16,0 0-1,-1 0 1,1 0 0,1 0 15,-2 0 78,1 0-93,-1 0-1,2 0-15,28 0 63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C88297-CDE9-4CBB-9D79-08CF1CB27E55}" type="datetimeFigureOut">
              <a:rPr lang="de-DE" smtClean="0"/>
              <a:t>13.09.2021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F66B0F-CDF4-48CA-867D-962D51658BF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0238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F66B0F-CDF4-48CA-867D-962D51658BF0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65000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F66B0F-CDF4-48CA-867D-962D51658BF0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86791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F66B0F-CDF4-48CA-867D-962D51658BF0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98167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F66B0F-CDF4-48CA-867D-962D51658BF0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03144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F66B0F-CDF4-48CA-867D-962D51658BF0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24379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F66B0F-CDF4-48CA-867D-962D51658BF0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60220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F66B0F-CDF4-48CA-867D-962D51658BF0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7904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F66B0F-CDF4-48CA-867D-962D51658BF0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34938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F66B0F-CDF4-48CA-867D-962D51658BF0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43470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F66B0F-CDF4-48CA-867D-962D51658BF0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47188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F66B0F-CDF4-48CA-867D-962D51658BF0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49097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F66B0F-CDF4-48CA-867D-962D51658BF0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7159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F66B0F-CDF4-48CA-867D-962D51658BF0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10232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F66B0F-CDF4-48CA-867D-962D51658BF0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8446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F66B0F-CDF4-48CA-867D-962D51658BF0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12424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F66B0F-CDF4-48CA-867D-962D51658BF0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13131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F66B0F-CDF4-48CA-867D-962D51658BF0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16275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F66B0F-CDF4-48CA-867D-962D51658BF0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27596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F66B0F-CDF4-48CA-867D-962D51658BF0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87058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5AF6B-CEA5-46AF-8FB4-7DF99A4790C5}" type="datetimeFigureOut">
              <a:rPr lang="de-DE" smtClean="0"/>
              <a:t>13.09.2021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63D9A-86F0-4124-971E-E598AF73114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7957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5AF6B-CEA5-46AF-8FB4-7DF99A4790C5}" type="datetimeFigureOut">
              <a:rPr lang="de-DE" smtClean="0"/>
              <a:t>13.09.2021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63D9A-86F0-4124-971E-E598AF73114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5232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5AF6B-CEA5-46AF-8FB4-7DF99A4790C5}" type="datetimeFigureOut">
              <a:rPr lang="de-DE" smtClean="0"/>
              <a:t>13.09.2021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63D9A-86F0-4124-971E-E598AF731141}" type="slidenum">
              <a:rPr lang="de-DE" smtClean="0"/>
              <a:t>‹#›</a:t>
            </a:fld>
            <a:endParaRPr lang="de-DE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202435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5AF6B-CEA5-46AF-8FB4-7DF99A4790C5}" type="datetimeFigureOut">
              <a:rPr lang="de-DE" smtClean="0"/>
              <a:t>13.09.2021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63D9A-86F0-4124-971E-E598AF73114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0856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5AF6B-CEA5-46AF-8FB4-7DF99A4790C5}" type="datetimeFigureOut">
              <a:rPr lang="de-DE" smtClean="0"/>
              <a:t>13.09.2021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63D9A-86F0-4124-971E-E598AF731141}" type="slidenum">
              <a:rPr lang="de-DE" smtClean="0"/>
              <a:t>‹#›</a:t>
            </a:fld>
            <a:endParaRPr lang="de-DE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106028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5AF6B-CEA5-46AF-8FB4-7DF99A4790C5}" type="datetimeFigureOut">
              <a:rPr lang="de-DE" smtClean="0"/>
              <a:t>13.09.2021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63D9A-86F0-4124-971E-E598AF73114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96031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5AF6B-CEA5-46AF-8FB4-7DF99A4790C5}" type="datetimeFigureOut">
              <a:rPr lang="de-DE" smtClean="0"/>
              <a:t>13.09.2021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63D9A-86F0-4124-971E-E598AF73114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4214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5AF6B-CEA5-46AF-8FB4-7DF99A4790C5}" type="datetimeFigureOut">
              <a:rPr lang="de-DE" smtClean="0"/>
              <a:t>13.09.2021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63D9A-86F0-4124-971E-E598AF73114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5081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5AF6B-CEA5-46AF-8FB4-7DF99A4790C5}" type="datetimeFigureOut">
              <a:rPr lang="de-DE" smtClean="0"/>
              <a:t>13.09.2021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63D9A-86F0-4124-971E-E598AF73114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4112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5AF6B-CEA5-46AF-8FB4-7DF99A4790C5}" type="datetimeFigureOut">
              <a:rPr lang="de-DE" smtClean="0"/>
              <a:t>13.09.2021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63D9A-86F0-4124-971E-E598AF73114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29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5AF6B-CEA5-46AF-8FB4-7DF99A4790C5}" type="datetimeFigureOut">
              <a:rPr lang="de-DE" smtClean="0"/>
              <a:t>13.09.2021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63D9A-86F0-4124-971E-E598AF73114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517136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5AF6B-CEA5-46AF-8FB4-7DF99A4790C5}" type="datetimeFigureOut">
              <a:rPr lang="de-DE" smtClean="0"/>
              <a:t>13.09.2021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63D9A-86F0-4124-971E-E598AF73114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805480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5AF6B-CEA5-46AF-8FB4-7DF99A4790C5}" type="datetimeFigureOut">
              <a:rPr lang="de-DE" smtClean="0"/>
              <a:t>13.09.2021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63D9A-86F0-4124-971E-E598AF73114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2907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5AF6B-CEA5-46AF-8FB4-7DF99A4790C5}" type="datetimeFigureOut">
              <a:rPr lang="de-DE" smtClean="0"/>
              <a:t>13.09.2021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63D9A-86F0-4124-971E-E598AF73114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6120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5AF6B-CEA5-46AF-8FB4-7DF99A4790C5}" type="datetimeFigureOut">
              <a:rPr lang="de-DE" smtClean="0"/>
              <a:t>13.09.2021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63D9A-86F0-4124-971E-E598AF73114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585013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5AF6B-CEA5-46AF-8FB4-7DF99A4790C5}" type="datetimeFigureOut">
              <a:rPr lang="de-DE" smtClean="0"/>
              <a:t>13.09.2021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63D9A-86F0-4124-971E-E598AF73114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6157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65AF6B-CEA5-46AF-8FB4-7DF99A4790C5}" type="datetimeFigureOut">
              <a:rPr lang="de-DE" smtClean="0"/>
              <a:t>13.09.2021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9863D9A-86F0-4124-971E-E598AF73114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1494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37" r:id="rId1"/>
    <p:sldLayoutId id="2147484438" r:id="rId2"/>
    <p:sldLayoutId id="2147484439" r:id="rId3"/>
    <p:sldLayoutId id="2147484440" r:id="rId4"/>
    <p:sldLayoutId id="2147484441" r:id="rId5"/>
    <p:sldLayoutId id="2147484442" r:id="rId6"/>
    <p:sldLayoutId id="2147484443" r:id="rId7"/>
    <p:sldLayoutId id="2147484444" r:id="rId8"/>
    <p:sldLayoutId id="2147484445" r:id="rId9"/>
    <p:sldLayoutId id="2147484446" r:id="rId10"/>
    <p:sldLayoutId id="2147484447" r:id="rId11"/>
    <p:sldLayoutId id="2147484448" r:id="rId12"/>
    <p:sldLayoutId id="2147484449" r:id="rId13"/>
    <p:sldLayoutId id="2147484450" r:id="rId14"/>
    <p:sldLayoutId id="2147484451" r:id="rId15"/>
    <p:sldLayoutId id="214748445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JPG"/><Relationship Id="rId3" Type="http://schemas.openxmlformats.org/officeDocument/2006/relationships/image" Target="../media/image29.png"/><Relationship Id="rId7" Type="http://schemas.openxmlformats.org/officeDocument/2006/relationships/image" Target="../media/image34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.xml"/><Relationship Id="rId5" Type="http://schemas.openxmlformats.org/officeDocument/2006/relationships/image" Target="../media/image33.emf"/><Relationship Id="rId4" Type="http://schemas.openxmlformats.org/officeDocument/2006/relationships/customXml" Target="../ink/ink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microsoft.com/office/2007/relationships/hdphoto" Target="../media/hdphoto24.wdp"/><Relationship Id="rId3" Type="http://schemas.openxmlformats.org/officeDocument/2006/relationships/image" Target="../media/image38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microsoft.com/office/2007/relationships/hdphoto" Target="../media/hdphoto23.wdp"/><Relationship Id="rId5" Type="http://schemas.openxmlformats.org/officeDocument/2006/relationships/image" Target="../media/image39.png"/><Relationship Id="rId10" Type="http://schemas.microsoft.com/office/2007/relationships/hdphoto" Target="../media/hdphoto25.wdp"/><Relationship Id="rId4" Type="http://schemas.microsoft.com/office/2007/relationships/hdphoto" Target="../media/hdphoto22.wdp"/><Relationship Id="rId9" Type="http://schemas.openxmlformats.org/officeDocument/2006/relationships/image" Target="../media/image4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.png"/><Relationship Id="rId7" Type="http://schemas.openxmlformats.org/officeDocument/2006/relationships/image" Target="../media/image3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.xml"/><Relationship Id="rId5" Type="http://schemas.openxmlformats.org/officeDocument/2006/relationships/image" Target="../media/image2.JPG"/><Relationship Id="rId4" Type="http://schemas.microsoft.com/office/2007/relationships/hdphoto" Target="../media/hdphoto1.wdp"/><Relationship Id="rId9" Type="http://schemas.microsoft.com/office/2007/relationships/hdphoto" Target="../media/hdphoto2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emf"/><Relationship Id="rId5" Type="http://schemas.openxmlformats.org/officeDocument/2006/relationships/customXml" Target="../ink/ink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microsoft.com/office/2007/relationships/hdphoto" Target="../media/hdphoto4.wdp"/><Relationship Id="rId5" Type="http://schemas.openxmlformats.org/officeDocument/2006/relationships/image" Target="../media/image7.png"/><Relationship Id="rId4" Type="http://schemas.microsoft.com/office/2007/relationships/hdphoto" Target="../media/hdphoto3.wdp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hdphoto" Target="../media/hdphoto7.wdp"/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microsoft.com/office/2007/relationships/hdphoto" Target="../media/hdphoto6.wdp"/><Relationship Id="rId5" Type="http://schemas.openxmlformats.org/officeDocument/2006/relationships/image" Target="../media/image10.png"/><Relationship Id="rId10" Type="http://schemas.microsoft.com/office/2007/relationships/hdphoto" Target="../media/hdphoto8.wdp"/><Relationship Id="rId4" Type="http://schemas.microsoft.com/office/2007/relationships/hdphoto" Target="../media/hdphoto5.wdp"/><Relationship Id="rId9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hdphoto" Target="../media/hdphoto11.wdp"/><Relationship Id="rId13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6.png"/><Relationship Id="rId12" Type="http://schemas.microsoft.com/office/2007/relationships/hdphoto" Target="../media/hdphoto13.wdp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0.wdp"/><Relationship Id="rId11" Type="http://schemas.openxmlformats.org/officeDocument/2006/relationships/image" Target="../media/image18.png"/><Relationship Id="rId5" Type="http://schemas.openxmlformats.org/officeDocument/2006/relationships/image" Target="../media/image15.png"/><Relationship Id="rId10" Type="http://schemas.microsoft.com/office/2007/relationships/hdphoto" Target="../media/hdphoto12.wdp"/><Relationship Id="rId4" Type="http://schemas.microsoft.com/office/2007/relationships/hdphoto" Target="../media/hdphoto9.wdp"/><Relationship Id="rId9" Type="http://schemas.openxmlformats.org/officeDocument/2006/relationships/image" Target="../media/image17.png"/><Relationship Id="rId14" Type="http://schemas.microsoft.com/office/2007/relationships/hdphoto" Target="../media/hdphoto14.wdp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hdphoto" Target="../media/hdphoto16.wdp"/><Relationship Id="rId13" Type="http://schemas.openxmlformats.org/officeDocument/2006/relationships/image" Target="../media/image24.png"/><Relationship Id="rId18" Type="http://schemas.microsoft.com/office/2007/relationships/hdphoto" Target="../media/hdphoto4.wdp"/><Relationship Id="rId3" Type="http://schemas.openxmlformats.org/officeDocument/2006/relationships/image" Target="../media/image20.png"/><Relationship Id="rId7" Type="http://schemas.openxmlformats.org/officeDocument/2006/relationships/image" Target="../media/image21.png"/><Relationship Id="rId12" Type="http://schemas.microsoft.com/office/2007/relationships/hdphoto" Target="../media/hdphoto18.wdp"/><Relationship Id="rId17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6" Type="http://schemas.microsoft.com/office/2007/relationships/hdphoto" Target="../media/hdphoto20.wdp"/><Relationship Id="rId20" Type="http://schemas.microsoft.com/office/2007/relationships/hdphoto" Target="../media/hdphoto21.wdp"/><Relationship Id="rId1" Type="http://schemas.openxmlformats.org/officeDocument/2006/relationships/slideLayout" Target="../slideLayouts/slideLayout2.xml"/><Relationship Id="rId6" Type="http://schemas.microsoft.com/office/2007/relationships/hdphoto" Target="../media/hdphoto10.wdp"/><Relationship Id="rId11" Type="http://schemas.openxmlformats.org/officeDocument/2006/relationships/image" Target="../media/image23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microsoft.com/office/2007/relationships/hdphoto" Target="../media/hdphoto17.wdp"/><Relationship Id="rId19" Type="http://schemas.openxmlformats.org/officeDocument/2006/relationships/image" Target="../media/image26.png"/><Relationship Id="rId4" Type="http://schemas.microsoft.com/office/2007/relationships/hdphoto" Target="../media/hdphoto15.wdp"/><Relationship Id="rId9" Type="http://schemas.openxmlformats.org/officeDocument/2006/relationships/image" Target="../media/image22.png"/><Relationship Id="rId14" Type="http://schemas.microsoft.com/office/2007/relationships/hdphoto" Target="../media/hdphoto19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76179-9473-43B2-90F9-5FB174188F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5342" y="678731"/>
            <a:ext cx="9173291" cy="1626716"/>
          </a:xfrm>
        </p:spPr>
        <p:txBody>
          <a:bodyPr>
            <a:normAutofit fontScale="90000"/>
          </a:bodyPr>
          <a:lstStyle/>
          <a:p>
            <a:r>
              <a:rPr lang="en-US" sz="3200"/>
              <a:t>Development of a Machine Learning System for Aspect-Based Sentiment Analysis and Text Summarization of Video Games Reviews on Steam </a:t>
            </a:r>
            <a:endParaRPr lang="de-DE" sz="32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F429B2-23A4-4D78-9A55-197998CFDD37}"/>
              </a:ext>
            </a:extLst>
          </p:cNvPr>
          <p:cNvSpPr txBox="1"/>
          <p:nvPr/>
        </p:nvSpPr>
        <p:spPr>
          <a:xfrm>
            <a:off x="3191657" y="4307707"/>
            <a:ext cx="59416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Supervising examiner: 	Prof. Dr. Marina Tropmann-Frick</a:t>
            </a:r>
          </a:p>
          <a:p>
            <a:r>
              <a:rPr lang="en-US"/>
              <a:t>Second examiner: 		Prof. Dr. Stefan Sarstedt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565FF3-3E43-44CE-9F43-04851B9F97A1}"/>
              </a:ext>
            </a:extLst>
          </p:cNvPr>
          <p:cNvSpPr txBox="1"/>
          <p:nvPr/>
        </p:nvSpPr>
        <p:spPr>
          <a:xfrm>
            <a:off x="4847501" y="5425078"/>
            <a:ext cx="25053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/>
              <a:t>By Nhat Khanh Huy Tran</a:t>
            </a:r>
          </a:p>
          <a:p>
            <a:pPr algn="ctr"/>
            <a:r>
              <a:rPr lang="en-US"/>
              <a:t>13.09.2021</a:t>
            </a:r>
            <a:endParaRPr lang="de-DE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9131B06E-D355-48EB-B21C-404D1FBA40EA}"/>
              </a:ext>
            </a:extLst>
          </p:cNvPr>
          <p:cNvSpPr txBox="1"/>
          <p:nvPr/>
        </p:nvSpPr>
        <p:spPr>
          <a:xfrm>
            <a:off x="3114774" y="2564545"/>
            <a:ext cx="609442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1800" b="0" i="0">
                <a:effectLst/>
                <a:latin typeface="SFRM1200"/>
              </a:rPr>
              <a:t>Bachelor Thesis Presentation</a:t>
            </a:r>
          </a:p>
          <a:p>
            <a:pPr algn="ctr"/>
            <a:r>
              <a:rPr lang="de-DE" sz="1800" b="0" i="0">
                <a:effectLst/>
                <a:latin typeface="SFRM1200"/>
              </a:rPr>
              <a:t>Department of Computer Science</a:t>
            </a:r>
          </a:p>
          <a:p>
            <a:pPr algn="ctr"/>
            <a:r>
              <a:rPr lang="de-DE">
                <a:latin typeface="SFRM1200"/>
              </a:rPr>
              <a:t>Faculty of Engineering and Computer Science</a:t>
            </a:r>
            <a:r>
              <a:rPr lang="de-DE"/>
              <a:t> </a:t>
            </a:r>
            <a:br>
              <a:rPr lang="de-DE"/>
            </a:br>
            <a:r>
              <a:rPr lang="de-DE"/>
              <a:t>University of Applied Sciences Hamburg</a:t>
            </a:r>
          </a:p>
        </p:txBody>
      </p:sp>
    </p:spTree>
    <p:extLst>
      <p:ext uri="{BB962C8B-B14F-4D97-AF65-F5344CB8AC3E}">
        <p14:creationId xmlns:p14="http://schemas.microsoft.com/office/powerpoint/2010/main" val="15317685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8654B-346E-4E2A-9668-377D810DD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Background – Data visualization (2)</a:t>
            </a:r>
            <a:endParaRPr lang="de-DE"/>
          </a:p>
        </p:txBody>
      </p:sp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531DD431-4D5A-4BA8-838D-85B525371D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427" y="1690688"/>
            <a:ext cx="9405146" cy="4606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6419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B0BF5-3854-4272-839E-148C61765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System overview</a:t>
            </a:r>
            <a:endParaRPr lang="de-DE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F3EC10B9-BF5F-4E64-9617-A44ABA7BF0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643" y="1381195"/>
            <a:ext cx="10782714" cy="5500869"/>
          </a:xfrm>
          <a:prstGeom prst="rect">
            <a:avLst/>
          </a:prstGeom>
        </p:spPr>
      </p:pic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EB3B621E-AFAF-4967-A370-C089FEE44098}"/>
              </a:ext>
            </a:extLst>
          </p:cNvPr>
          <p:cNvSpPr/>
          <p:nvPr/>
        </p:nvSpPr>
        <p:spPr>
          <a:xfrm>
            <a:off x="3518704" y="2407534"/>
            <a:ext cx="3022920" cy="694481"/>
          </a:xfrm>
          <a:prstGeom prst="wedgeRoundRectCallout">
            <a:avLst>
              <a:gd name="adj1" fmla="val 24493"/>
              <a:gd name="adj2" fmla="val 8916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en-US" sz="1400"/>
              <a:t>POS (part-of-speech) tagging</a:t>
            </a:r>
          </a:p>
          <a:p>
            <a:pPr marL="285750" indent="-285750">
              <a:buFontTx/>
              <a:buChar char="-"/>
            </a:pPr>
            <a:r>
              <a:rPr lang="en-US" sz="1400"/>
              <a:t>SBERT (SentenceBERT)</a:t>
            </a:r>
          </a:p>
          <a:p>
            <a:pPr marL="285750" indent="-285750">
              <a:buFontTx/>
              <a:buChar char="-"/>
            </a:pPr>
            <a:r>
              <a:rPr lang="en-US" sz="1400"/>
              <a:t>Agglomerative clustering</a:t>
            </a:r>
            <a:endParaRPr lang="de-DE" sz="1400"/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A6D40B32-D9AF-4CB8-BD57-DA01498DDC68}"/>
              </a:ext>
            </a:extLst>
          </p:cNvPr>
          <p:cNvSpPr/>
          <p:nvPr/>
        </p:nvSpPr>
        <p:spPr>
          <a:xfrm>
            <a:off x="6541624" y="640285"/>
            <a:ext cx="2359307" cy="651075"/>
          </a:xfrm>
          <a:prstGeom prst="wedgeRoundRectCallout">
            <a:avLst>
              <a:gd name="adj1" fmla="val 24493"/>
              <a:gd name="adj2" fmla="val 8916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en-US" sz="1400"/>
              <a:t>Pretrained RNN-based sentiment classifer</a:t>
            </a:r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27940B6C-76F0-4484-B670-33AAD374173D}"/>
              </a:ext>
            </a:extLst>
          </p:cNvPr>
          <p:cNvSpPr/>
          <p:nvPr/>
        </p:nvSpPr>
        <p:spPr>
          <a:xfrm>
            <a:off x="10021229" y="2129742"/>
            <a:ext cx="1332571" cy="599251"/>
          </a:xfrm>
          <a:prstGeom prst="wedgeRoundRectCallout">
            <a:avLst>
              <a:gd name="adj1" fmla="val 24493"/>
              <a:gd name="adj2" fmla="val 8916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en-US" sz="1400"/>
              <a:t>Power BI</a:t>
            </a:r>
          </a:p>
          <a:p>
            <a:pPr marL="285750" indent="-285750">
              <a:buFontTx/>
              <a:buChar char="-"/>
            </a:pPr>
            <a:r>
              <a:rPr lang="en-US" sz="1400"/>
              <a:t>SQLite</a:t>
            </a:r>
          </a:p>
        </p:txBody>
      </p: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802F900D-179C-4A87-97D9-5D0DE5725C0E}"/>
              </a:ext>
            </a:extLst>
          </p:cNvPr>
          <p:cNvSpPr/>
          <p:nvPr/>
        </p:nvSpPr>
        <p:spPr>
          <a:xfrm>
            <a:off x="3773347" y="5690937"/>
            <a:ext cx="2492416" cy="882961"/>
          </a:xfrm>
          <a:prstGeom prst="wedgeRoundRectCallout">
            <a:avLst>
              <a:gd name="adj1" fmla="val 102656"/>
              <a:gd name="adj2" fmla="val -83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en-US" sz="1400"/>
              <a:t>SBERT (SentenceBERT)</a:t>
            </a:r>
          </a:p>
          <a:p>
            <a:pPr marL="285750" indent="-285750">
              <a:buFontTx/>
              <a:buChar char="-"/>
            </a:pPr>
            <a:r>
              <a:rPr lang="en-US" sz="1400"/>
              <a:t>HDBSCAN</a:t>
            </a:r>
          </a:p>
          <a:p>
            <a:pPr marL="285750" indent="-285750">
              <a:buFontTx/>
              <a:buChar char="-"/>
            </a:pPr>
            <a:r>
              <a:rPr lang="en-US" sz="1400"/>
              <a:t>Agglomerative clustering</a:t>
            </a:r>
          </a:p>
        </p:txBody>
      </p:sp>
      <p:sp>
        <p:nvSpPr>
          <p:cNvPr id="10" name="Speech Bubble: Rectangle with Corners Rounded 9">
            <a:extLst>
              <a:ext uri="{FF2B5EF4-FFF2-40B4-BE49-F238E27FC236}">
                <a16:creationId xmlns:a16="http://schemas.microsoft.com/office/drawing/2014/main" id="{783901CE-C69E-4DF1-96D3-6088AF75987E}"/>
              </a:ext>
            </a:extLst>
          </p:cNvPr>
          <p:cNvSpPr/>
          <p:nvPr/>
        </p:nvSpPr>
        <p:spPr>
          <a:xfrm>
            <a:off x="354252" y="2900774"/>
            <a:ext cx="1332571" cy="402481"/>
          </a:xfrm>
          <a:prstGeom prst="wedgeRoundRectCallout">
            <a:avLst>
              <a:gd name="adj1" fmla="val 24493"/>
              <a:gd name="adj2" fmla="val 8916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en-US" sz="1400"/>
              <a:t>Steam API</a:t>
            </a:r>
            <a:endParaRPr lang="de-DE" sz="1400"/>
          </a:p>
        </p:txBody>
      </p:sp>
    </p:spTree>
    <p:extLst>
      <p:ext uri="{BB962C8B-B14F-4D97-AF65-F5344CB8AC3E}">
        <p14:creationId xmlns:p14="http://schemas.microsoft.com/office/powerpoint/2010/main" val="36823429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3B4D1-9AB8-4F19-BF0C-CCBF450E5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Methods – Aspect extraction (1)</a:t>
            </a:r>
            <a:endParaRPr lang="de-DE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13B7A54-DF69-4B54-8F25-0D5AD611A4A0}"/>
              </a:ext>
            </a:extLst>
          </p:cNvPr>
          <p:cNvGrpSpPr/>
          <p:nvPr/>
        </p:nvGrpSpPr>
        <p:grpSpPr>
          <a:xfrm>
            <a:off x="838200" y="2679474"/>
            <a:ext cx="4111983" cy="1499052"/>
            <a:chOff x="1012957" y="2840911"/>
            <a:chExt cx="3891222" cy="1418572"/>
          </a:xfrm>
        </p:grpSpPr>
        <p:pic>
          <p:nvPicPr>
            <p:cNvPr id="5" name="Picture 4" descr="Table&#10;&#10;Description automatically generated">
              <a:extLst>
                <a:ext uri="{FF2B5EF4-FFF2-40B4-BE49-F238E27FC236}">
                  <a16:creationId xmlns:a16="http://schemas.microsoft.com/office/drawing/2014/main" id="{2B84BA14-5D4B-49B0-95DF-3C9DFF0FA37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2957" y="2840911"/>
              <a:ext cx="3891222" cy="1418572"/>
            </a:xfrm>
            <a:prstGeom prst="rect">
              <a:avLst/>
            </a:prstGeom>
          </p:spPr>
        </p:pic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C6C6A532-8677-4585-A8E0-6D3503CADA34}"/>
                    </a:ext>
                  </a:extLst>
                </p14:cNvPr>
                <p14:cNvContentPartPr/>
                <p14:nvPr/>
              </p14:nvContentPartPr>
              <p14:xfrm>
                <a:off x="1089000" y="4090320"/>
                <a:ext cx="1516680" cy="1044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C6C6A532-8677-4585-A8E0-6D3503CADA34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074010" y="4031048"/>
                  <a:ext cx="1546319" cy="12864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1DDB4057-B2D1-48EB-9DDC-482B228E294E}"/>
                    </a:ext>
                  </a:extLst>
                </p14:cNvPr>
                <p14:cNvContentPartPr/>
                <p14:nvPr/>
              </p14:nvContentPartPr>
              <p14:xfrm>
                <a:off x="4620240" y="4151520"/>
                <a:ext cx="224280" cy="1044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1DDB4057-B2D1-48EB-9DDC-482B228E294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605243" y="4092248"/>
                  <a:ext cx="253934" cy="128648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12" name="Picture 11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4CDB7936-1D4E-43D7-B657-EB8CF1D35FE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4429" y="2272338"/>
            <a:ext cx="5705059" cy="229660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A046733-3174-462E-B4F7-661F3DECD04B}"/>
              </a:ext>
            </a:extLst>
          </p:cNvPr>
          <p:cNvSpPr txBox="1"/>
          <p:nvPr/>
        </p:nvSpPr>
        <p:spPr>
          <a:xfrm>
            <a:off x="838200" y="4401235"/>
            <a:ext cx="38119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i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POS tagging </a:t>
            </a:r>
            <a:r>
              <a:rPr lang="en-US" sz="1800" b="0" i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accuracy (%) of trained models in spaCy</a:t>
            </a:r>
            <a:endParaRPr lang="de-DE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de-DE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3A8F26-FE54-45B8-A5AB-83CCE481CABA}"/>
              </a:ext>
            </a:extLst>
          </p:cNvPr>
          <p:cNvSpPr txBox="1"/>
          <p:nvPr/>
        </p:nvSpPr>
        <p:spPr>
          <a:xfrm>
            <a:off x="6091063" y="4688929"/>
            <a:ext cx="44917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Regular expression </a:t>
            </a:r>
            <a:r>
              <a:rPr lang="en-US"/>
              <a:t>for extracting noun chunks from POS tags strings </a:t>
            </a:r>
          </a:p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52683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05C61-DDAB-400F-9D68-4C00BD214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Methods – Aspect extraction (2)</a:t>
            </a:r>
            <a:endParaRPr lang="de-DE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12A762-55A9-47F4-8471-9DECBCEAD0F2}"/>
              </a:ext>
            </a:extLst>
          </p:cNvPr>
          <p:cNvSpPr txBox="1"/>
          <p:nvPr/>
        </p:nvSpPr>
        <p:spPr>
          <a:xfrm>
            <a:off x="838200" y="1967697"/>
            <a:ext cx="176657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music</a:t>
            </a:r>
          </a:p>
          <a:p>
            <a:r>
              <a:rPr lang="en-US"/>
              <a:t>soundtrack</a:t>
            </a:r>
          </a:p>
          <a:p>
            <a:r>
              <a:rPr lang="en-US"/>
              <a:t>great music</a:t>
            </a:r>
          </a:p>
          <a:p>
            <a:r>
              <a:rPr lang="en-US"/>
              <a:t>great soundtrack</a:t>
            </a:r>
          </a:p>
          <a:p>
            <a:r>
              <a:rPr lang="en-US"/>
              <a:t>sound</a:t>
            </a:r>
          </a:p>
          <a:p>
            <a:r>
              <a:rPr lang="en-US"/>
              <a:t>sound design</a:t>
            </a:r>
          </a:p>
          <a:p>
            <a:r>
              <a:rPr lang="en-US"/>
              <a:t>sound effects</a:t>
            </a:r>
            <a:endParaRPr lang="de-D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93AA92-92CE-439F-90E5-FE3EB6E6F64E}"/>
              </a:ext>
            </a:extLst>
          </p:cNvPr>
          <p:cNvSpPr txBox="1"/>
          <p:nvPr/>
        </p:nvSpPr>
        <p:spPr>
          <a:xfrm>
            <a:off x="3044143" y="2743729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music</a:t>
            </a:r>
            <a:endParaRPr lang="de-DE" b="1"/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2ABBB9C4-6B7C-4E9D-B116-0565113CA0C9}"/>
              </a:ext>
            </a:extLst>
          </p:cNvPr>
          <p:cNvSpPr/>
          <p:nvPr/>
        </p:nvSpPr>
        <p:spPr>
          <a:xfrm>
            <a:off x="2604774" y="1967697"/>
            <a:ext cx="300472" cy="192139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915F6C-98BC-4B0A-8E65-13A057D4A753}"/>
              </a:ext>
            </a:extLst>
          </p:cNvPr>
          <p:cNvSpPr txBox="1"/>
          <p:nvPr/>
        </p:nvSpPr>
        <p:spPr>
          <a:xfrm>
            <a:off x="960699" y="4525701"/>
            <a:ext cx="122610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graphics</a:t>
            </a:r>
          </a:p>
          <a:p>
            <a:r>
              <a:rPr lang="en-US"/>
              <a:t>animations</a:t>
            </a:r>
          </a:p>
          <a:p>
            <a:r>
              <a:rPr lang="en-US"/>
              <a:t>pixel art</a:t>
            </a:r>
          </a:p>
          <a:p>
            <a:r>
              <a:rPr lang="en-US"/>
              <a:t>animation</a:t>
            </a:r>
          </a:p>
          <a:p>
            <a:r>
              <a:rPr lang="en-US"/>
              <a:t>visuals</a:t>
            </a:r>
            <a:endParaRPr lang="de-DE"/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7143FE48-7FFE-4CAC-A91B-6899D2302A13}"/>
              </a:ext>
            </a:extLst>
          </p:cNvPr>
          <p:cNvSpPr/>
          <p:nvPr/>
        </p:nvSpPr>
        <p:spPr>
          <a:xfrm>
            <a:off x="2604774" y="4560425"/>
            <a:ext cx="219449" cy="135423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88AAE0-B68B-4016-B6D2-4CFC6C6E90D6}"/>
              </a:ext>
            </a:extLst>
          </p:cNvPr>
          <p:cNvSpPr txBox="1"/>
          <p:nvPr/>
        </p:nvSpPr>
        <p:spPr>
          <a:xfrm>
            <a:off x="2989831" y="5052878"/>
            <a:ext cx="1073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graphics</a:t>
            </a:r>
            <a:endParaRPr lang="de-DE" b="1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A89A76E-7CA8-4609-AE19-2FE823F810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9937" y="2415373"/>
            <a:ext cx="3832126" cy="2779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EC0AB557-33D0-4076-8BF4-99EA7CD8A2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9131" y="2415372"/>
            <a:ext cx="3832129" cy="2779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D7C205B-C0D8-4D20-B832-D66828F91F86}"/>
              </a:ext>
            </a:extLst>
          </p:cNvPr>
          <p:cNvSpPr txBox="1"/>
          <p:nvPr/>
        </p:nvSpPr>
        <p:spPr>
          <a:xfrm>
            <a:off x="4808804" y="5304678"/>
            <a:ext cx="64224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Grey points detected by </a:t>
            </a:r>
            <a:r>
              <a:rPr lang="en-US" b="1"/>
              <a:t>HDBSCAN</a:t>
            </a:r>
            <a:r>
              <a:rPr lang="en-US"/>
              <a:t> as noise. </a:t>
            </a:r>
            <a:r>
              <a:rPr lang="en-US" b="1"/>
              <a:t>HDBSCAN</a:t>
            </a:r>
            <a:r>
              <a:rPr lang="en-US"/>
              <a:t> doesn’t assume that all the data belongs in clusters with no noise like </a:t>
            </a:r>
            <a:r>
              <a:rPr lang="en-US" b="1"/>
              <a:t>agglomerative clustering</a:t>
            </a:r>
            <a:r>
              <a:rPr lang="en-US"/>
              <a:t>.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14163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05552-9C1E-4671-A377-B15950CE5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Methods – Sentiment analysis (1)</a:t>
            </a:r>
            <a:endParaRPr lang="de-D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83E39F-AD8B-4C0D-8688-6C7BEF6ADB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9517" y="2309512"/>
            <a:ext cx="9117551" cy="78177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7ACCCF3-196C-4336-A1A1-AEBCF1AF92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9520" y="3972560"/>
            <a:ext cx="9117550" cy="88496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356BBAE-1826-471D-A95B-354A3ED303A9}"/>
              </a:ext>
            </a:extLst>
          </p:cNvPr>
          <p:cNvSpPr txBox="1"/>
          <p:nvPr/>
        </p:nvSpPr>
        <p:spPr>
          <a:xfrm>
            <a:off x="4421613" y="3091290"/>
            <a:ext cx="27533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/>
              <a:t>“i do like you” = positive</a:t>
            </a:r>
            <a:endParaRPr lang="de-DE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E057913-9925-413A-AF97-D7EDC2813835}"/>
              </a:ext>
            </a:extLst>
          </p:cNvPr>
          <p:cNvSpPr txBox="1"/>
          <p:nvPr/>
        </p:nvSpPr>
        <p:spPr>
          <a:xfrm>
            <a:off x="2750294" y="485752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/>
              <a:t>“I do </a:t>
            </a:r>
            <a:r>
              <a:rPr lang="en-US" b="1"/>
              <a:t>not</a:t>
            </a:r>
            <a:r>
              <a:rPr lang="en-US"/>
              <a:t> like you” = negative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3870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098C1-0EC1-4C18-BC86-C98C67D1D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Methods – Sentiment analysis (2)</a:t>
            </a:r>
            <a:endParaRPr lang="de-D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F3219C-9B83-49EE-9224-4541FD057C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750" y="2065460"/>
            <a:ext cx="11350499" cy="9419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B5340DD-71FA-4677-B531-AACCAAC0A6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750" y="3850641"/>
            <a:ext cx="11176000" cy="98490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A84CC5A-8BAA-4A43-8814-024630516E7F}"/>
              </a:ext>
            </a:extLst>
          </p:cNvPr>
          <p:cNvSpPr txBox="1"/>
          <p:nvPr/>
        </p:nvSpPr>
        <p:spPr>
          <a:xfrm>
            <a:off x="3048000" y="306296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/>
              <a:t>“…but you can be dumb sometimes” = positive</a:t>
            </a:r>
            <a:endParaRPr lang="de-DE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24029EC-6285-4950-BD30-F154925FA473}"/>
              </a:ext>
            </a:extLst>
          </p:cNvPr>
          <p:cNvSpPr txBox="1"/>
          <p:nvPr/>
        </p:nvSpPr>
        <p:spPr>
          <a:xfrm>
            <a:off x="3047999" y="496762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/>
              <a:t>“…but you can be </a:t>
            </a:r>
            <a:r>
              <a:rPr lang="en-US" b="1"/>
              <a:t>so</a:t>
            </a:r>
            <a:r>
              <a:rPr lang="en-US"/>
              <a:t> dumb sometimes” = less positive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89080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9AC8C-5B7B-4DA4-857C-5A3608CE2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Methods – Sentiment analysis (3)</a:t>
            </a:r>
            <a:endParaRPr lang="de-D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366E6B-34B2-4294-B9F4-05F073B510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8267" y="2800350"/>
            <a:ext cx="9191625" cy="12573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31C5ACB-DF34-4FC8-A833-DC1AA5DDA202}"/>
              </a:ext>
            </a:extLst>
          </p:cNvPr>
          <p:cNvSpPr txBox="1"/>
          <p:nvPr/>
        </p:nvSpPr>
        <p:spPr>
          <a:xfrm>
            <a:off x="2598821" y="4169330"/>
            <a:ext cx="64232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/>
              <a:t>predicts a negative sentiment for the misspelt word “</a:t>
            </a:r>
            <a:r>
              <a:rPr lang="en-US" b="1"/>
              <a:t>dum</a:t>
            </a:r>
            <a:r>
              <a:rPr lang="en-US"/>
              <a:t>”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37880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C65EA-27D0-488F-A738-45C953BD7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Methods – Text summarization</a:t>
            </a:r>
            <a:endParaRPr lang="de-DE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B0B401-8CD6-4DA3-BDF0-0CA9847A9BAE}"/>
              </a:ext>
            </a:extLst>
          </p:cNvPr>
          <p:cNvSpPr txBox="1"/>
          <p:nvPr/>
        </p:nvSpPr>
        <p:spPr>
          <a:xfrm>
            <a:off x="838200" y="4384040"/>
            <a:ext cx="1962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/>
              <a:t>Sentences merging</a:t>
            </a:r>
            <a:endParaRPr lang="de-D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2820FC-6B4B-4BE3-B728-D15BDF4D7EB0}"/>
              </a:ext>
            </a:extLst>
          </p:cNvPr>
          <p:cNvSpPr txBox="1"/>
          <p:nvPr/>
        </p:nvSpPr>
        <p:spPr>
          <a:xfrm>
            <a:off x="3586480" y="4384040"/>
            <a:ext cx="20726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/>
              <a:t>Sentence ranking</a:t>
            </a:r>
            <a:endParaRPr lang="de-DE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5A7314-D291-467F-A55D-9314E4BDD578}"/>
              </a:ext>
            </a:extLst>
          </p:cNvPr>
          <p:cNvSpPr txBox="1"/>
          <p:nvPr/>
        </p:nvSpPr>
        <p:spPr>
          <a:xfrm>
            <a:off x="6444747" y="4384040"/>
            <a:ext cx="20726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/>
              <a:t>Sentence filtering</a:t>
            </a:r>
            <a:endParaRPr lang="de-DE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ACA2D1B-C6C2-4AF9-B360-6277F118E2E4}"/>
              </a:ext>
            </a:extLst>
          </p:cNvPr>
          <p:cNvSpPr txBox="1"/>
          <p:nvPr/>
        </p:nvSpPr>
        <p:spPr>
          <a:xfrm>
            <a:off x="9464040" y="4384040"/>
            <a:ext cx="18897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/>
              <a:t>Summarization</a:t>
            </a:r>
            <a:endParaRPr lang="de-DE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3291E9C-B2C1-47DA-A658-9453550F07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6137" r="91336">
                        <a14:foregroundMark x1="13357" y1="87895" x2="13357" y2="87895"/>
                        <a14:foregroundMark x1="7581" y1="20000" x2="7581" y2="20000"/>
                        <a14:foregroundMark x1="14079" y1="90526" x2="14079" y2="90526"/>
                        <a14:foregroundMark x1="15884" y1="10000" x2="15884" y2="10000"/>
                        <a14:foregroundMark x1="91336" y1="46842" x2="91336" y2="46842"/>
                        <a14:foregroundMark x1="6137" y1="20526" x2="6137" y2="20526"/>
                        <a14:foregroundMark x1="6137" y1="78421" x2="6137" y2="7842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60280" y="2882106"/>
            <a:ext cx="1932531" cy="132556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0F50FB6-18DA-46D0-8CDA-CAC08DD23CC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690" b="91860" l="9836" r="89836">
                        <a14:foregroundMark x1="58361" y1="28682" x2="58361" y2="28682"/>
                        <a14:foregroundMark x1="29180" y1="70930" x2="29180" y2="70930"/>
                        <a14:foregroundMark x1="53770" y1="91860" x2="53770" y2="91860"/>
                        <a14:foregroundMark x1="79344" y1="82171" x2="79344" y2="8217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446009" y="2357120"/>
            <a:ext cx="2187665" cy="185054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4AD3148-CA7A-4FA3-8DC6-15A805C54FA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7622" b="95122" l="7491" r="93633">
                        <a14:foregroundMark x1="16105" y1="14634" x2="16105" y2="14634"/>
                        <a14:foregroundMark x1="21348" y1="19817" x2="21348" y2="19817"/>
                        <a14:foregroundMark x1="18727" y1="23780" x2="18727" y2="23780"/>
                        <a14:foregroundMark x1="7491" y1="23780" x2="7491" y2="23780"/>
                        <a14:foregroundMark x1="44944" y1="7622" x2="44944" y2="7622"/>
                        <a14:foregroundMark x1="72659" y1="7622" x2="72659" y2="7622"/>
                        <a14:foregroundMark x1="94007" y1="16159" x2="94007" y2="16159"/>
                        <a14:foregroundMark x1="86142" y1="14939" x2="86142" y2="14939"/>
                        <a14:foregroundMark x1="83895" y1="18902" x2="83895" y2="18902"/>
                        <a14:foregroundMark x1="83146" y1="22866" x2="83146" y2="22866"/>
                        <a14:foregroundMark x1="50936" y1="14634" x2="50936" y2="14634"/>
                        <a14:foregroundMark x1="51685" y1="19512" x2="51685" y2="19512"/>
                        <a14:foregroundMark x1="52434" y1="23476" x2="52434" y2="23476"/>
                        <a14:foregroundMark x1="80150" y1="55793" x2="80150" y2="55793"/>
                        <a14:foregroundMark x1="55431" y1="92073" x2="55431" y2="92073"/>
                        <a14:foregroundMark x1="50187" y1="95122" x2="50187" y2="9512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708810" y="2357120"/>
            <a:ext cx="1544514" cy="189738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567481E-58EA-4B01-B528-9B47ED18AE8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>
                        <a14:foregroundMark x1="33607" y1="29431" x2="33607" y2="29431"/>
                        <a14:foregroundMark x1="36066" y1="40803" x2="36066" y2="40803"/>
                        <a14:foregroundMark x1="32787" y1="56187" x2="32787" y2="56187"/>
                        <a14:foregroundMark x1="33197" y1="64883" x2="33197" y2="64883"/>
                        <a14:foregroundMark x1="52049" y1="67224" x2="52049" y2="67224"/>
                        <a14:foregroundMark x1="56557" y1="54515" x2="56557" y2="54515"/>
                        <a14:foregroundMark x1="55328" y1="41472" x2="55328" y2="41472"/>
                        <a14:foregroundMark x1="54508" y1="28763" x2="54508" y2="2876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450358" y="2254369"/>
            <a:ext cx="1917123" cy="2349261"/>
          </a:xfrm>
          <a:prstGeom prst="rect">
            <a:avLst/>
          </a:prstGeom>
        </p:spPr>
      </p:pic>
      <p:sp>
        <p:nvSpPr>
          <p:cNvPr id="21" name="Arrow: Right 20">
            <a:extLst>
              <a:ext uri="{FF2B5EF4-FFF2-40B4-BE49-F238E27FC236}">
                <a16:creationId xmlns:a16="http://schemas.microsoft.com/office/drawing/2014/main" id="{292D2AE2-8A96-4729-91EA-51F5F0A2C178}"/>
              </a:ext>
            </a:extLst>
          </p:cNvPr>
          <p:cNvSpPr/>
          <p:nvPr/>
        </p:nvSpPr>
        <p:spPr>
          <a:xfrm>
            <a:off x="3083146" y="3428999"/>
            <a:ext cx="494465" cy="298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BE4AF20C-CB8B-4332-90D6-6E819F9E9F22}"/>
              </a:ext>
            </a:extLst>
          </p:cNvPr>
          <p:cNvSpPr/>
          <p:nvPr/>
        </p:nvSpPr>
        <p:spPr>
          <a:xfrm>
            <a:off x="5924009" y="3428999"/>
            <a:ext cx="494465" cy="298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90ED398B-BBCC-474F-A444-FBDDE4459C96}"/>
              </a:ext>
            </a:extLst>
          </p:cNvPr>
          <p:cNvSpPr/>
          <p:nvPr/>
        </p:nvSpPr>
        <p:spPr>
          <a:xfrm>
            <a:off x="8736640" y="3428999"/>
            <a:ext cx="494465" cy="298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Speech Bubble: Rectangle with Corners Rounded 25">
            <a:extLst>
              <a:ext uri="{FF2B5EF4-FFF2-40B4-BE49-F238E27FC236}">
                <a16:creationId xmlns:a16="http://schemas.microsoft.com/office/drawing/2014/main" id="{4AE12C1B-F248-449C-AB12-362002A67A29}"/>
              </a:ext>
            </a:extLst>
          </p:cNvPr>
          <p:cNvSpPr/>
          <p:nvPr/>
        </p:nvSpPr>
        <p:spPr>
          <a:xfrm>
            <a:off x="724156" y="5173380"/>
            <a:ext cx="3125949" cy="1075020"/>
          </a:xfrm>
          <a:prstGeom prst="wedgeRoundRectCallout">
            <a:avLst>
              <a:gd name="adj1" fmla="val -16895"/>
              <a:gd name="adj2" fmla="val -8012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en-US"/>
              <a:t>SBERT (Sentence-BERT)</a:t>
            </a:r>
          </a:p>
          <a:p>
            <a:pPr marL="285750" indent="-285750">
              <a:buFontTx/>
              <a:buChar char="-"/>
            </a:pPr>
            <a:r>
              <a:rPr lang="en-US"/>
              <a:t>HDBSCAN</a:t>
            </a:r>
          </a:p>
          <a:p>
            <a:pPr marL="285750" indent="-285750">
              <a:buFontTx/>
              <a:buChar char="-"/>
            </a:pPr>
            <a:r>
              <a:rPr lang="en-US"/>
              <a:t>Agglomerative clustering</a:t>
            </a:r>
          </a:p>
        </p:txBody>
      </p:sp>
    </p:spTree>
    <p:extLst>
      <p:ext uri="{BB962C8B-B14F-4D97-AF65-F5344CB8AC3E}">
        <p14:creationId xmlns:p14="http://schemas.microsoft.com/office/powerpoint/2010/main" val="42688113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1AEA9-EDC0-4FFF-A282-6E8B8286A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Experiments and evaluation</a:t>
            </a:r>
            <a:endParaRPr lang="de-DE"/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34DE6BDE-7635-45BA-8FB8-72A1383706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5136" y="1690688"/>
            <a:ext cx="6681727" cy="392129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4CB0C12-3AC7-43CA-ABE0-D1D45B346BC9}"/>
              </a:ext>
            </a:extLst>
          </p:cNvPr>
          <p:cNvSpPr txBox="1"/>
          <p:nvPr/>
        </p:nvSpPr>
        <p:spPr>
          <a:xfrm>
            <a:off x="4257643" y="5611984"/>
            <a:ext cx="3676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Dashboard implemented in Power BI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08744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4ECFA-5DE4-4323-B47B-BEC352112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 and future work</a:t>
            </a:r>
            <a:endParaRPr lang="de-DE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3C29632D-B5BF-4CA2-BE1B-D74B567BEE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808" y="1354238"/>
            <a:ext cx="10788384" cy="5503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516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30962-B7D8-48F1-9CEB-4273BD7EE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4E5783-77F2-4BAE-B2D4-0821FA8971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41" y="1930400"/>
            <a:ext cx="10379676" cy="3880773"/>
          </a:xfrm>
        </p:spPr>
        <p:txBody>
          <a:bodyPr numCol="2">
            <a:normAutofit/>
          </a:bodyPr>
          <a:lstStyle/>
          <a:p>
            <a:pPr marL="514350" indent="-514350">
              <a:buAutoNum type="arabicPeriod"/>
            </a:pPr>
            <a:r>
              <a:rPr lang="de-DE"/>
              <a:t>Introduction </a:t>
            </a:r>
          </a:p>
          <a:p>
            <a:pPr lvl="1"/>
            <a:r>
              <a:rPr lang="de-DE"/>
              <a:t>Opinion summarization of video games reviews</a:t>
            </a:r>
          </a:p>
          <a:p>
            <a:pPr lvl="1"/>
            <a:r>
              <a:rPr lang="de-DE"/>
              <a:t>Transfer learning in NLP (natural language processing)</a:t>
            </a:r>
          </a:p>
          <a:p>
            <a:pPr lvl="1"/>
            <a:r>
              <a:rPr lang="de-DE"/>
              <a:t>Objectives</a:t>
            </a:r>
          </a:p>
          <a:p>
            <a:pPr marL="514350" indent="-514350">
              <a:buAutoNum type="arabicPeriod"/>
            </a:pPr>
            <a:r>
              <a:rPr lang="de-DE"/>
              <a:t>Background</a:t>
            </a:r>
          </a:p>
          <a:p>
            <a:pPr lvl="1"/>
            <a:r>
              <a:rPr lang="de-DE"/>
              <a:t>Aspect-based sentiment analysis</a:t>
            </a:r>
          </a:p>
          <a:p>
            <a:pPr lvl="1"/>
            <a:r>
              <a:rPr lang="de-DE"/>
              <a:t>Text summarization </a:t>
            </a:r>
          </a:p>
          <a:p>
            <a:pPr lvl="1"/>
            <a:r>
              <a:rPr lang="de-DE"/>
              <a:t>Data visualzation</a:t>
            </a:r>
          </a:p>
          <a:p>
            <a:pPr marL="514350" indent="-514350">
              <a:buAutoNum type="arabicPeriod"/>
            </a:pPr>
            <a:r>
              <a:rPr lang="de-DE"/>
              <a:t>System overview</a:t>
            </a:r>
          </a:p>
          <a:p>
            <a:pPr marL="514350" indent="-514350">
              <a:buAutoNum type="arabicPeriod"/>
            </a:pPr>
            <a:r>
              <a:rPr lang="de-DE"/>
              <a:t>Methods</a:t>
            </a:r>
          </a:p>
          <a:p>
            <a:pPr lvl="1"/>
            <a:r>
              <a:rPr lang="de-DE"/>
              <a:t>Aspect extraction</a:t>
            </a:r>
          </a:p>
          <a:p>
            <a:pPr lvl="1"/>
            <a:r>
              <a:rPr lang="de-DE"/>
              <a:t>Sentiment analysis</a:t>
            </a:r>
          </a:p>
          <a:p>
            <a:pPr lvl="1"/>
            <a:r>
              <a:rPr lang="de-DE"/>
              <a:t>Text summarization</a:t>
            </a:r>
          </a:p>
          <a:p>
            <a:pPr lvl="1"/>
            <a:r>
              <a:rPr lang="de-DE"/>
              <a:t>Data visualization</a:t>
            </a:r>
          </a:p>
          <a:p>
            <a:pPr marL="514350" indent="-514350">
              <a:buAutoNum type="arabicPeriod"/>
            </a:pPr>
            <a:r>
              <a:rPr lang="de-DE"/>
              <a:t>Experiments and evaluation</a:t>
            </a:r>
          </a:p>
          <a:p>
            <a:pPr marL="514350" indent="-514350">
              <a:buAutoNum type="arabicPeriod"/>
            </a:pPr>
            <a:r>
              <a:rPr lang="de-DE"/>
              <a:t>Conclusion and future work</a:t>
            </a:r>
          </a:p>
          <a:p>
            <a:pPr marL="514350" indent="-514350">
              <a:buAutoNum type="arabicPeriod"/>
            </a:pPr>
            <a:endParaRPr lang="de-DE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1CB7C52-112D-4537-ACEA-17714AAC153E}"/>
              </a:ext>
            </a:extLst>
          </p:cNvPr>
          <p:cNvSpPr txBox="1">
            <a:spLocks/>
          </p:cNvSpPr>
          <p:nvPr/>
        </p:nvSpPr>
        <p:spPr>
          <a:xfrm>
            <a:off x="7360510" y="1046828"/>
            <a:ext cx="4621427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Wingdings 3" charset="2"/>
              <a:buAutoNum type="arabicPeriod"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1209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CD1CB-F195-49C1-BEF4-1615A44AF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35872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6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Thank you for your attention!</a:t>
            </a:r>
            <a:endParaRPr lang="de-DE" sz="660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82855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C2322-90DD-4F14-A864-C26D01348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 – Opinion summarization of video game reviews</a:t>
            </a:r>
            <a:endParaRPr lang="de-DE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9AEE672-FDC9-4A91-A86F-207DA321FD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26471" y1="31373" x2="26471" y2="31373"/>
                        <a14:foregroundMark x1="44958" y1="60784" x2="44958" y2="60784"/>
                        <a14:foregroundMark x1="41176" y1="64706" x2="41176" y2="64706"/>
                        <a14:foregroundMark x1="33193" y1="61275" x2="33193" y2="61275"/>
                        <a14:foregroundMark x1="32353" y1="21078" x2="32353" y2="21078"/>
                        <a14:foregroundMark x1="73950" y1="22059" x2="73950" y2="2205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38199" y="2163564"/>
            <a:ext cx="3282823" cy="281384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B829847-F5B0-41B9-AB83-11F3B577C80E}"/>
              </a:ext>
            </a:extLst>
          </p:cNvPr>
          <p:cNvSpPr txBox="1"/>
          <p:nvPr/>
        </p:nvSpPr>
        <p:spPr>
          <a:xfrm>
            <a:off x="572529" y="4791562"/>
            <a:ext cx="38176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Gaming Industry</a:t>
            </a:r>
          </a:p>
          <a:p>
            <a:pPr algn="ctr"/>
            <a:r>
              <a:rPr lang="de-DE"/>
              <a:t>Market Value: $159.3 Billion (2020)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1499F6-EEC1-47AD-B01E-A021D2C7A1C4}"/>
              </a:ext>
            </a:extLst>
          </p:cNvPr>
          <p:cNvSpPr txBox="1"/>
          <p:nvPr/>
        </p:nvSpPr>
        <p:spPr>
          <a:xfrm>
            <a:off x="3910226" y="5834969"/>
            <a:ext cx="45368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The game </a:t>
            </a:r>
            <a:r>
              <a:rPr lang="en-US" i="1"/>
              <a:t>The Witcher 3: Wild Hunt </a:t>
            </a:r>
            <a:r>
              <a:rPr lang="en-US"/>
              <a:t>with nearly half a million reviews on Steam  </a:t>
            </a:r>
            <a:endParaRPr lang="de-DE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1BA20C4-0C10-42C0-B33A-369D674630D1}"/>
              </a:ext>
            </a:extLst>
          </p:cNvPr>
          <p:cNvGrpSpPr/>
          <p:nvPr/>
        </p:nvGrpSpPr>
        <p:grpSpPr>
          <a:xfrm>
            <a:off x="4619563" y="1845380"/>
            <a:ext cx="3221665" cy="3904351"/>
            <a:chOff x="4795379" y="1559312"/>
            <a:chExt cx="3221665" cy="3904351"/>
          </a:xfrm>
        </p:grpSpPr>
        <p:pic>
          <p:nvPicPr>
            <p:cNvPr id="12" name="Picture 11" descr="Text&#10;&#10;Description automatically generated">
              <a:extLst>
                <a:ext uri="{FF2B5EF4-FFF2-40B4-BE49-F238E27FC236}">
                  <a16:creationId xmlns:a16="http://schemas.microsoft.com/office/drawing/2014/main" id="{7C1F898E-0435-4DE7-A54F-212F71D9F51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95379" y="1559312"/>
              <a:ext cx="3221665" cy="3904351"/>
            </a:xfrm>
            <a:prstGeom prst="rect">
              <a:avLst/>
            </a:prstGeom>
          </p:spPr>
        </p:pic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E9014A8F-6074-44F7-92A8-D7E8642CB965}"/>
                    </a:ext>
                  </a:extLst>
                </p14:cNvPr>
                <p14:cNvContentPartPr/>
                <p14:nvPr/>
              </p14:nvContentPartPr>
              <p14:xfrm>
                <a:off x="7140880" y="4242960"/>
                <a:ext cx="478440" cy="104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E9014A8F-6074-44F7-92A8-D7E8642CB96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131520" y="4233600"/>
                  <a:ext cx="497160" cy="2916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18" name="Picture 17">
            <a:extLst>
              <a:ext uri="{FF2B5EF4-FFF2-40B4-BE49-F238E27FC236}">
                <a16:creationId xmlns:a16="http://schemas.microsoft.com/office/drawing/2014/main" id="{1789E065-B02D-4830-BB78-C7214F43762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1765" l="9804" r="89916">
                        <a14:foregroundMark x1="54062" y1="45882" x2="54062" y2="45882"/>
                        <a14:foregroundMark x1="17647" y1="63529" x2="17647" y2="63529"/>
                        <a14:foregroundMark x1="12325" y1="63235" x2="12325" y2="63235"/>
                        <a14:foregroundMark x1="77591" y1="59412" x2="77591" y2="59412"/>
                        <a14:foregroundMark x1="82913" y1="63235" x2="82913" y2="63235"/>
                        <a14:foregroundMark x1="47339" y1="50294" x2="47339" y2="50294"/>
                        <a14:foregroundMark x1="35014" y1="41765" x2="35014" y2="41765"/>
                        <a14:foregroundMark x1="59664" y1="41176" x2="59664" y2="41176"/>
                        <a14:foregroundMark x1="47899" y1="24706" x2="47899" y2="24706"/>
                        <a14:foregroundMark x1="47899" y1="30000" x2="47899" y2="30000"/>
                        <a14:foregroundMark x1="48179" y1="91765" x2="48179" y2="91765"/>
                        <a14:foregroundMark x1="47339" y1="17059" x2="47339" y2="1705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447068" y="1809750"/>
            <a:ext cx="3400425" cy="32385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5227773-BE20-47C9-9639-4F4B5F2F0B01}"/>
              </a:ext>
            </a:extLst>
          </p:cNvPr>
          <p:cNvSpPr txBox="1"/>
          <p:nvPr/>
        </p:nvSpPr>
        <p:spPr>
          <a:xfrm>
            <a:off x="8258818" y="5023818"/>
            <a:ext cx="37419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System for automatic opinion summarization of video game reviews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9885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99AC7-6D50-43E9-8FD5-6711D1163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 – Transfer learning in NLP</a:t>
            </a:r>
            <a:endParaRPr lang="de-DE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4CD3512F-3DFA-4644-85E3-D3ACA1D653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631" y="2095530"/>
            <a:ext cx="6065412" cy="296295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68C8BDD-56F0-41E8-AF61-368882BC4BC1}"/>
              </a:ext>
            </a:extLst>
          </p:cNvPr>
          <p:cNvSpPr txBox="1"/>
          <p:nvPr/>
        </p:nvSpPr>
        <p:spPr>
          <a:xfrm>
            <a:off x="419350" y="5324264"/>
            <a:ext cx="5497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The process of transfer learning</a:t>
            </a:r>
            <a:endParaRPr lang="de-DE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E9D738-EFE2-401E-BA00-629C4F40858C}"/>
              </a:ext>
            </a:extLst>
          </p:cNvPr>
          <p:cNvGrpSpPr/>
          <p:nvPr/>
        </p:nvGrpSpPr>
        <p:grpSpPr>
          <a:xfrm>
            <a:off x="6455406" y="2967128"/>
            <a:ext cx="4774810" cy="1482579"/>
            <a:chOff x="6559578" y="2978703"/>
            <a:chExt cx="4774810" cy="1482579"/>
          </a:xfrm>
        </p:grpSpPr>
        <p:pic>
          <p:nvPicPr>
            <p:cNvPr id="8" name="Picture 7" descr="Diagram&#10;&#10;Description automatically generated">
              <a:extLst>
                <a:ext uri="{FF2B5EF4-FFF2-40B4-BE49-F238E27FC236}">
                  <a16:creationId xmlns:a16="http://schemas.microsoft.com/office/drawing/2014/main" id="{15B55EF2-5036-46A0-8439-3338511AC2D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59578" y="2978703"/>
              <a:ext cx="4774810" cy="1482579"/>
            </a:xfrm>
            <a:prstGeom prst="rect">
              <a:avLst/>
            </a:prstGeom>
          </p:spPr>
        </p:pic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78E8BED6-D27E-4B05-99A4-4A630C6CA88A}"/>
                    </a:ext>
                  </a:extLst>
                </p14:cNvPr>
                <p14:cNvContentPartPr/>
                <p14:nvPr/>
              </p14:nvContentPartPr>
              <p14:xfrm>
                <a:off x="8436600" y="3968280"/>
                <a:ext cx="346320" cy="309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78E8BED6-D27E-4B05-99A4-4A630C6CA88A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8420760" y="3904920"/>
                  <a:ext cx="377640" cy="1576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8B101697-B220-44E1-A07C-B4B70E45F080}"/>
              </a:ext>
            </a:extLst>
          </p:cNvPr>
          <p:cNvSpPr txBox="1"/>
          <p:nvPr/>
        </p:nvSpPr>
        <p:spPr>
          <a:xfrm>
            <a:off x="5929761" y="5278660"/>
            <a:ext cx="5497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The general procedure of sequential transfer learning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8107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46502-77E5-4A8D-9B67-7D8604F2A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 – Objectives</a:t>
            </a:r>
            <a:endParaRPr lang="de-DE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EEB9DF6-84CE-49D9-8855-C9EE899307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31662" y1="58430" x2="31662" y2="58430"/>
                        <a14:foregroundMark x1="31398" y1="46802" x2="31398" y2="46802"/>
                        <a14:foregroundMark x1="24538" y1="35174" x2="24538" y2="35174"/>
                        <a14:foregroundMark x1="44063" y1="33721" x2="44063" y2="33721"/>
                        <a14:foregroundMark x1="44855" y1="13953" x2="44855" y2="13953"/>
                        <a14:foregroundMark x1="50660" y1="13953" x2="50660" y2="1395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707573" y="2200480"/>
            <a:ext cx="2495868" cy="226537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F8D585A-DAE5-4716-B3FA-022ADE996A5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50327" y1="31291" x2="50327" y2="31291"/>
                        <a14:foregroundMark x1="37473" y1="30635" x2="37473" y2="30635"/>
                        <a14:foregroundMark x1="27451" y1="30635" x2="27451" y2="30635"/>
                        <a14:foregroundMark x1="30501" y1="36105" x2="30501" y2="36105"/>
                        <a14:foregroundMark x1="33551" y1="38950" x2="33551" y2="38950"/>
                        <a14:foregroundMark x1="33551" y1="44201" x2="33551" y2="44201"/>
                        <a14:foregroundMark x1="37037" y1="50109" x2="37037" y2="50109"/>
                        <a14:foregroundMark x1="27451" y1="53173" x2="27451" y2="53173"/>
                        <a14:foregroundMark x1="36819" y1="61269" x2="36819" y2="61269"/>
                        <a14:foregroundMark x1="25054" y1="70678" x2="25054" y2="70678"/>
                        <a14:foregroundMark x1="27015" y1="70460" x2="27015" y2="70460"/>
                        <a14:foregroundMark x1="33333" y1="69365" x2="33333" y2="69365"/>
                        <a14:foregroundMark x1="40087" y1="68709" x2="40087" y2="68709"/>
                        <a14:foregroundMark x1="46187" y1="68271" x2="46187" y2="68271"/>
                        <a14:foregroundMark x1="47712" y1="78775" x2="47712" y2="78775"/>
                        <a14:foregroundMark x1="49020" y1="82057" x2="49020" y2="82057"/>
                        <a14:foregroundMark x1="67320" y1="89934" x2="67320" y2="89934"/>
                        <a14:foregroundMark x1="59695" y1="72648" x2="59695" y2="72648"/>
                        <a14:foregroundMark x1="59913" y1="70022" x2="59913" y2="70022"/>
                        <a14:foregroundMark x1="62527" y1="69803" x2="62527" y2="69803"/>
                        <a14:foregroundMark x1="59913" y1="65864" x2="59913" y2="65864"/>
                        <a14:foregroundMark x1="59259" y1="62801" x2="59259" y2="62801"/>
                        <a14:foregroundMark x1="63181" y1="62363" x2="63181" y2="62363"/>
                        <a14:foregroundMark x1="59695" y1="59081" x2="59695" y2="59081"/>
                        <a14:foregroundMark x1="62745" y1="57768" x2="62745" y2="57768"/>
                        <a14:foregroundMark x1="60131" y1="56236" x2="60131" y2="56236"/>
                        <a14:foregroundMark x1="76906" y1="59519" x2="76906" y2="59519"/>
                        <a14:foregroundMark x1="79303" y1="59081" x2="79303" y2="59081"/>
                        <a14:foregroundMark x1="80174" y1="56018" x2="80174" y2="56018"/>
                        <a14:foregroundMark x1="75599" y1="52516" x2="75599" y2="52516"/>
                        <a14:foregroundMark x1="75599" y1="45733" x2="75599" y2="45733"/>
                        <a14:foregroundMark x1="78867" y1="46389" x2="78867" y2="46389"/>
                        <a14:foregroundMark x1="63399" y1="21663" x2="63399" y2="21663"/>
                        <a14:foregroundMark x1="54248" y1="19475" x2="54248" y2="19475"/>
                        <a14:foregroundMark x1="46841" y1="19475" x2="46841" y2="1947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638426" y="2200480"/>
            <a:ext cx="2291829" cy="2281842"/>
          </a:xfrm>
          <a:prstGeom prst="rect">
            <a:avLst/>
          </a:prstGeom>
        </p:spPr>
      </p:pic>
      <p:pic>
        <p:nvPicPr>
          <p:cNvPr id="9" name="Picture 2" descr="Data Mining Icons - Download Free Vector Icons | Noun Project">
            <a:extLst>
              <a:ext uri="{FF2B5EF4-FFF2-40B4-BE49-F238E27FC236}">
                <a16:creationId xmlns:a16="http://schemas.microsoft.com/office/drawing/2014/main" id="{52A5FEFD-C2B3-43E4-A30E-BC936BF4C0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225" y="2359486"/>
            <a:ext cx="1928495" cy="1928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E0792FB-1703-4660-AC6A-B3BA38733A15}"/>
              </a:ext>
            </a:extLst>
          </p:cNvPr>
          <p:cNvSpPr txBox="1"/>
          <p:nvPr/>
        </p:nvSpPr>
        <p:spPr>
          <a:xfrm>
            <a:off x="1201547" y="4587447"/>
            <a:ext cx="1601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/>
              <a:t>Gather reviews</a:t>
            </a:r>
            <a:endParaRPr lang="de-DE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40AC4EA-8EFC-4E47-9DC5-AA898B4EAADB}"/>
              </a:ext>
            </a:extLst>
          </p:cNvPr>
          <p:cNvSpPr txBox="1"/>
          <p:nvPr/>
        </p:nvSpPr>
        <p:spPr>
          <a:xfrm>
            <a:off x="4218960" y="4587447"/>
            <a:ext cx="37540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Use unsupervised methods for </a:t>
            </a:r>
            <a:r>
              <a:rPr lang="en-US" b="1"/>
              <a:t>aspect-based sentiment analysis</a:t>
            </a:r>
            <a:r>
              <a:rPr lang="en-US"/>
              <a:t> and </a:t>
            </a:r>
            <a:r>
              <a:rPr lang="en-US" b="1"/>
              <a:t>text summarization</a:t>
            </a:r>
            <a:endParaRPr lang="de-DE" b="1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750708C-1E8C-4532-A3B7-491375C1C40A}"/>
              </a:ext>
            </a:extLst>
          </p:cNvPr>
          <p:cNvSpPr txBox="1"/>
          <p:nvPr/>
        </p:nvSpPr>
        <p:spPr>
          <a:xfrm>
            <a:off x="8698624" y="4633613"/>
            <a:ext cx="22918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Build a dashboard for </a:t>
            </a:r>
            <a:r>
              <a:rPr lang="en-US" b="1"/>
              <a:t>data visualization</a:t>
            </a:r>
            <a:endParaRPr lang="de-DE" b="1"/>
          </a:p>
        </p:txBody>
      </p:sp>
    </p:spTree>
    <p:extLst>
      <p:ext uri="{BB962C8B-B14F-4D97-AF65-F5344CB8AC3E}">
        <p14:creationId xmlns:p14="http://schemas.microsoft.com/office/powerpoint/2010/main" val="2942775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7C4B8-F7BF-4A61-961C-A6706FD8F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093" y="596982"/>
            <a:ext cx="10515600" cy="1325563"/>
          </a:xfrm>
        </p:spPr>
        <p:txBody>
          <a:bodyPr/>
          <a:lstStyle/>
          <a:p>
            <a:r>
              <a:rPr lang="en-US"/>
              <a:t>Background – Aspect-based sentiment analysis  (1)</a:t>
            </a:r>
            <a:endParaRPr lang="de-DE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5AF888A7-43DE-477C-B735-172F9B7350E7}"/>
              </a:ext>
            </a:extLst>
          </p:cNvPr>
          <p:cNvGrpSpPr/>
          <p:nvPr/>
        </p:nvGrpSpPr>
        <p:grpSpPr>
          <a:xfrm>
            <a:off x="1491758" y="3134902"/>
            <a:ext cx="778551" cy="871184"/>
            <a:chOff x="1156093" y="3027466"/>
            <a:chExt cx="778551" cy="871184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F5F0644-782A-4571-ADD5-6005810D798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>
                          <a14:foregroundMark x1="54390" y1="41667" x2="54390" y2="41667"/>
                          <a14:foregroundMark x1="49512" y1="48380" x2="49512" y2="48380"/>
                          <a14:foregroundMark x1="29756" y1="55093" x2="29756" y2="55093"/>
                          <a14:foregroundMark x1="32927" y1="33102" x2="32927" y2="33102"/>
                          <a14:foregroundMark x1="44634" y1="27546" x2="44634" y2="27546"/>
                          <a14:foregroundMark x1="48780" y1="34722" x2="48780" y2="34722"/>
                          <a14:foregroundMark x1="24878" y1="75000" x2="24878" y2="75000"/>
                          <a14:foregroundMark x1="25122" y1="75463" x2="25122" y2="75463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156093" y="3078322"/>
              <a:ext cx="778551" cy="820328"/>
            </a:xfrm>
            <a:prstGeom prst="rect">
              <a:avLst/>
            </a:prstGeom>
          </p:spPr>
        </p:pic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7F61CB3E-B70D-42A4-B263-9F0DE4DCC9F7}"/>
                </a:ext>
              </a:extLst>
            </p:cNvPr>
            <p:cNvGrpSpPr/>
            <p:nvPr/>
          </p:nvGrpSpPr>
          <p:grpSpPr>
            <a:xfrm>
              <a:off x="1190849" y="3027466"/>
              <a:ext cx="709036" cy="257305"/>
              <a:chOff x="5709381" y="3993454"/>
              <a:chExt cx="2332259" cy="846363"/>
            </a:xfrm>
          </p:grpSpPr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EBBF1FEF-13D7-4440-B456-FA12F142388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432437" y="3993454"/>
                <a:ext cx="878503" cy="846363"/>
              </a:xfrm>
              <a:prstGeom prst="rect">
                <a:avLst/>
              </a:prstGeom>
            </p:spPr>
          </p:pic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988258E1-E086-4C1D-AA9B-332D48326B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backgroundRemoval t="10000" b="91556" l="9859" r="89940">
                            <a14:foregroundMark x1="51509" y1="91556" x2="51509" y2="91556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7178360" y="4032781"/>
                <a:ext cx="863280" cy="781642"/>
              </a:xfrm>
              <a:prstGeom prst="rect">
                <a:avLst/>
              </a:prstGeom>
            </p:spPr>
          </p:pic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D4A58778-07A6-4822-9554-00301E205A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duotone>
                  <a:schemeClr val="accent5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0">
                        <a14:imgEffect>
                          <a14:backgroundRemoval t="9956" b="91593" l="9009" r="90766">
                            <a14:foregroundMark x1="49775" y1="91593" x2="49775" y2="91593"/>
                            <a14:foregroundMark x1="9234" y1="52212" x2="9234" y2="52212"/>
                            <a14:foregroundMark x1="90766" y1="51327" x2="90766" y2="51327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5709381" y="4032781"/>
                <a:ext cx="782307" cy="796402"/>
              </a:xfrm>
              <a:prstGeom prst="rect">
                <a:avLst/>
              </a:prstGeom>
            </p:spPr>
          </p:pic>
        </p:grp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EBEAB6BB-15A6-4A0F-A8B9-6F9B03031B6D}"/>
              </a:ext>
            </a:extLst>
          </p:cNvPr>
          <p:cNvGrpSpPr/>
          <p:nvPr/>
        </p:nvGrpSpPr>
        <p:grpSpPr>
          <a:xfrm>
            <a:off x="2679678" y="3146858"/>
            <a:ext cx="778551" cy="871184"/>
            <a:chOff x="1156093" y="3027466"/>
            <a:chExt cx="778551" cy="871184"/>
          </a:xfrm>
        </p:grpSpPr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2B3FA0CC-2464-4970-AAC0-F3597FC79E2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>
                          <a14:foregroundMark x1="54390" y1="41667" x2="54390" y2="41667"/>
                          <a14:foregroundMark x1="49512" y1="48380" x2="49512" y2="48380"/>
                          <a14:foregroundMark x1="29756" y1="55093" x2="29756" y2="55093"/>
                          <a14:foregroundMark x1="32927" y1="33102" x2="32927" y2="33102"/>
                          <a14:foregroundMark x1="44634" y1="27546" x2="44634" y2="27546"/>
                          <a14:foregroundMark x1="48780" y1="34722" x2="48780" y2="34722"/>
                          <a14:foregroundMark x1="24878" y1="75000" x2="24878" y2="75000"/>
                          <a14:foregroundMark x1="25122" y1="75463" x2="25122" y2="75463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156093" y="3078322"/>
              <a:ext cx="778551" cy="820328"/>
            </a:xfrm>
            <a:prstGeom prst="rect">
              <a:avLst/>
            </a:prstGeom>
          </p:spPr>
        </p:pic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B83D6405-9E5B-4453-A78D-0561CCD3B1FA}"/>
                </a:ext>
              </a:extLst>
            </p:cNvPr>
            <p:cNvGrpSpPr/>
            <p:nvPr/>
          </p:nvGrpSpPr>
          <p:grpSpPr>
            <a:xfrm>
              <a:off x="1190849" y="3027466"/>
              <a:ext cx="709036" cy="257305"/>
              <a:chOff x="5709381" y="3993454"/>
              <a:chExt cx="2332259" cy="846363"/>
            </a:xfrm>
          </p:grpSpPr>
          <p:pic>
            <p:nvPicPr>
              <p:cNvPr id="51" name="Picture 50">
                <a:extLst>
                  <a:ext uri="{FF2B5EF4-FFF2-40B4-BE49-F238E27FC236}">
                    <a16:creationId xmlns:a16="http://schemas.microsoft.com/office/drawing/2014/main" id="{A96FD6E9-C7E3-4D2F-800D-E8887AF714F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432437" y="3993454"/>
                <a:ext cx="878503" cy="846363"/>
              </a:xfrm>
              <a:prstGeom prst="rect">
                <a:avLst/>
              </a:prstGeom>
            </p:spPr>
          </p:pic>
          <p:pic>
            <p:nvPicPr>
              <p:cNvPr id="52" name="Picture 51">
                <a:extLst>
                  <a:ext uri="{FF2B5EF4-FFF2-40B4-BE49-F238E27FC236}">
                    <a16:creationId xmlns:a16="http://schemas.microsoft.com/office/drawing/2014/main" id="{EA45B7EF-2200-4F66-9574-B938D0F623B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backgroundRemoval t="10000" b="91556" l="9859" r="89940">
                            <a14:foregroundMark x1="51509" y1="91556" x2="51509" y2="91556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7178360" y="4032781"/>
                <a:ext cx="863280" cy="781642"/>
              </a:xfrm>
              <a:prstGeom prst="rect">
                <a:avLst/>
              </a:prstGeom>
            </p:spPr>
          </p:pic>
          <p:pic>
            <p:nvPicPr>
              <p:cNvPr id="53" name="Picture 52">
                <a:extLst>
                  <a:ext uri="{FF2B5EF4-FFF2-40B4-BE49-F238E27FC236}">
                    <a16:creationId xmlns:a16="http://schemas.microsoft.com/office/drawing/2014/main" id="{D19566A6-0821-484D-9BD9-4817278C1D9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duotone>
                  <a:schemeClr val="accent5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0">
                        <a14:imgEffect>
                          <a14:backgroundRemoval t="9956" b="91593" l="9009" r="90766">
                            <a14:foregroundMark x1="49775" y1="91593" x2="49775" y2="91593"/>
                            <a14:foregroundMark x1="9234" y1="52212" x2="9234" y2="52212"/>
                            <a14:foregroundMark x1="90766" y1="51327" x2="90766" y2="51327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5709381" y="4032781"/>
                <a:ext cx="782307" cy="796402"/>
              </a:xfrm>
              <a:prstGeom prst="rect">
                <a:avLst/>
              </a:prstGeom>
            </p:spPr>
          </p:pic>
        </p:grp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93AEDFB7-00AF-428F-9749-3ABE824179D5}"/>
              </a:ext>
            </a:extLst>
          </p:cNvPr>
          <p:cNvGrpSpPr/>
          <p:nvPr/>
        </p:nvGrpSpPr>
        <p:grpSpPr>
          <a:xfrm>
            <a:off x="3914927" y="3146858"/>
            <a:ext cx="778551" cy="871184"/>
            <a:chOff x="1156093" y="3027466"/>
            <a:chExt cx="778551" cy="871184"/>
          </a:xfrm>
        </p:grpSpPr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4F9EF5BA-8B67-4F2F-83A7-EBED64A44CB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>
                          <a14:foregroundMark x1="54390" y1="41667" x2="54390" y2="41667"/>
                          <a14:foregroundMark x1="49512" y1="48380" x2="49512" y2="48380"/>
                          <a14:foregroundMark x1="29756" y1="55093" x2="29756" y2="55093"/>
                          <a14:foregroundMark x1="32927" y1="33102" x2="32927" y2="33102"/>
                          <a14:foregroundMark x1="44634" y1="27546" x2="44634" y2="27546"/>
                          <a14:foregroundMark x1="48780" y1="34722" x2="48780" y2="34722"/>
                          <a14:foregroundMark x1="24878" y1="75000" x2="24878" y2="75000"/>
                          <a14:foregroundMark x1="25122" y1="75463" x2="25122" y2="75463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156093" y="3078322"/>
              <a:ext cx="778551" cy="820328"/>
            </a:xfrm>
            <a:prstGeom prst="rect">
              <a:avLst/>
            </a:prstGeom>
          </p:spPr>
        </p:pic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7F65111E-4FB2-49E4-A821-79505CB80742}"/>
                </a:ext>
              </a:extLst>
            </p:cNvPr>
            <p:cNvGrpSpPr/>
            <p:nvPr/>
          </p:nvGrpSpPr>
          <p:grpSpPr>
            <a:xfrm>
              <a:off x="1190849" y="3027466"/>
              <a:ext cx="709036" cy="257305"/>
              <a:chOff x="5709381" y="3993454"/>
              <a:chExt cx="2332259" cy="846363"/>
            </a:xfrm>
          </p:grpSpPr>
          <p:pic>
            <p:nvPicPr>
              <p:cNvPr id="57" name="Picture 56">
                <a:extLst>
                  <a:ext uri="{FF2B5EF4-FFF2-40B4-BE49-F238E27FC236}">
                    <a16:creationId xmlns:a16="http://schemas.microsoft.com/office/drawing/2014/main" id="{CB9FB0F5-ABB2-4C8E-82A7-66BEFA4B164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432437" y="3993454"/>
                <a:ext cx="878503" cy="846363"/>
              </a:xfrm>
              <a:prstGeom prst="rect">
                <a:avLst/>
              </a:prstGeom>
            </p:spPr>
          </p:pic>
          <p:pic>
            <p:nvPicPr>
              <p:cNvPr id="58" name="Picture 57">
                <a:extLst>
                  <a:ext uri="{FF2B5EF4-FFF2-40B4-BE49-F238E27FC236}">
                    <a16:creationId xmlns:a16="http://schemas.microsoft.com/office/drawing/2014/main" id="{85709791-D836-4A6D-965A-6551CB0349E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backgroundRemoval t="10000" b="91556" l="9859" r="89940">
                            <a14:foregroundMark x1="51509" y1="91556" x2="51509" y2="91556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7178360" y="4032781"/>
                <a:ext cx="863280" cy="781642"/>
              </a:xfrm>
              <a:prstGeom prst="rect">
                <a:avLst/>
              </a:prstGeom>
            </p:spPr>
          </p:pic>
          <p:pic>
            <p:nvPicPr>
              <p:cNvPr id="59" name="Picture 58">
                <a:extLst>
                  <a:ext uri="{FF2B5EF4-FFF2-40B4-BE49-F238E27FC236}">
                    <a16:creationId xmlns:a16="http://schemas.microsoft.com/office/drawing/2014/main" id="{F0ADD161-3FDD-41ED-924A-380E9870416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duotone>
                  <a:schemeClr val="accent5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0">
                        <a14:imgEffect>
                          <a14:backgroundRemoval t="9956" b="91593" l="9009" r="90766">
                            <a14:foregroundMark x1="49775" y1="91593" x2="49775" y2="91593"/>
                            <a14:foregroundMark x1="9234" y1="52212" x2="9234" y2="52212"/>
                            <a14:foregroundMark x1="90766" y1="51327" x2="90766" y2="51327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5709381" y="4032781"/>
                <a:ext cx="782307" cy="796402"/>
              </a:xfrm>
              <a:prstGeom prst="rect">
                <a:avLst/>
              </a:prstGeom>
            </p:spPr>
          </p:pic>
        </p:grp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F889B923-A11D-4CA5-93C4-673E90F728B0}"/>
              </a:ext>
            </a:extLst>
          </p:cNvPr>
          <p:cNvSpPr txBox="1"/>
          <p:nvPr/>
        </p:nvSpPr>
        <p:spPr>
          <a:xfrm>
            <a:off x="2104326" y="4316698"/>
            <a:ext cx="1988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/>
              <a:t>Sentiment analysis</a:t>
            </a:r>
            <a:endParaRPr lang="de-DE"/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7933F290-EBDF-4374-AD9F-3D9532F9AB19}"/>
              </a:ext>
            </a:extLst>
          </p:cNvPr>
          <p:cNvGrpSpPr/>
          <p:nvPr/>
        </p:nvGrpSpPr>
        <p:grpSpPr>
          <a:xfrm>
            <a:off x="7605345" y="2280907"/>
            <a:ext cx="778551" cy="871184"/>
            <a:chOff x="1156093" y="3027466"/>
            <a:chExt cx="778551" cy="871184"/>
          </a:xfrm>
        </p:grpSpPr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66E213EB-92D6-4BE3-AB33-887114E540B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>
                          <a14:foregroundMark x1="54390" y1="41667" x2="54390" y2="41667"/>
                          <a14:foregroundMark x1="49512" y1="48380" x2="49512" y2="48380"/>
                          <a14:foregroundMark x1="29756" y1="55093" x2="29756" y2="55093"/>
                          <a14:foregroundMark x1="32927" y1="33102" x2="32927" y2="33102"/>
                          <a14:foregroundMark x1="44634" y1="27546" x2="44634" y2="27546"/>
                          <a14:foregroundMark x1="48780" y1="34722" x2="48780" y2="34722"/>
                          <a14:foregroundMark x1="24878" y1="75000" x2="24878" y2="75000"/>
                          <a14:foregroundMark x1="25122" y1="75463" x2="25122" y2="75463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156093" y="3078322"/>
              <a:ext cx="778551" cy="820328"/>
            </a:xfrm>
            <a:prstGeom prst="rect">
              <a:avLst/>
            </a:prstGeom>
          </p:spPr>
        </p:pic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EBD5E187-68E6-4418-AC54-C6C11327A1E9}"/>
                </a:ext>
              </a:extLst>
            </p:cNvPr>
            <p:cNvGrpSpPr/>
            <p:nvPr/>
          </p:nvGrpSpPr>
          <p:grpSpPr>
            <a:xfrm>
              <a:off x="1190849" y="3027466"/>
              <a:ext cx="709036" cy="257305"/>
              <a:chOff x="5709381" y="3993454"/>
              <a:chExt cx="2332259" cy="846363"/>
            </a:xfrm>
          </p:grpSpPr>
          <p:pic>
            <p:nvPicPr>
              <p:cNvPr id="64" name="Picture 63">
                <a:extLst>
                  <a:ext uri="{FF2B5EF4-FFF2-40B4-BE49-F238E27FC236}">
                    <a16:creationId xmlns:a16="http://schemas.microsoft.com/office/drawing/2014/main" id="{581F5EF7-052D-416E-A3BA-E24D667A8DD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432437" y="3993454"/>
                <a:ext cx="878503" cy="846363"/>
              </a:xfrm>
              <a:prstGeom prst="rect">
                <a:avLst/>
              </a:prstGeom>
            </p:spPr>
          </p:pic>
          <p:pic>
            <p:nvPicPr>
              <p:cNvPr id="65" name="Picture 64">
                <a:extLst>
                  <a:ext uri="{FF2B5EF4-FFF2-40B4-BE49-F238E27FC236}">
                    <a16:creationId xmlns:a16="http://schemas.microsoft.com/office/drawing/2014/main" id="{ACA3A045-57B0-4829-BBBC-42EB39DA985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backgroundRemoval t="10000" b="91556" l="9859" r="89940">
                            <a14:foregroundMark x1="51509" y1="91556" x2="51509" y2="91556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7178360" y="4032781"/>
                <a:ext cx="863280" cy="781642"/>
              </a:xfrm>
              <a:prstGeom prst="rect">
                <a:avLst/>
              </a:prstGeom>
            </p:spPr>
          </p:pic>
          <p:pic>
            <p:nvPicPr>
              <p:cNvPr id="66" name="Picture 65">
                <a:extLst>
                  <a:ext uri="{FF2B5EF4-FFF2-40B4-BE49-F238E27FC236}">
                    <a16:creationId xmlns:a16="http://schemas.microsoft.com/office/drawing/2014/main" id="{04967382-340F-4549-AADD-98B2059289E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duotone>
                  <a:schemeClr val="accent5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0">
                        <a14:imgEffect>
                          <a14:backgroundRemoval t="9956" b="91593" l="9009" r="90766">
                            <a14:foregroundMark x1="49775" y1="91593" x2="49775" y2="91593"/>
                            <a14:foregroundMark x1="9234" y1="52212" x2="9234" y2="52212"/>
                            <a14:foregroundMark x1="90766" y1="51327" x2="90766" y2="51327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5709381" y="4032781"/>
                <a:ext cx="782307" cy="796402"/>
              </a:xfrm>
              <a:prstGeom prst="rect">
                <a:avLst/>
              </a:prstGeom>
            </p:spPr>
          </p:pic>
        </p:grp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9F482F72-9D07-4C4E-AEB0-DC4BD2ABDC8E}"/>
              </a:ext>
            </a:extLst>
          </p:cNvPr>
          <p:cNvGrpSpPr/>
          <p:nvPr/>
        </p:nvGrpSpPr>
        <p:grpSpPr>
          <a:xfrm>
            <a:off x="8343474" y="3551359"/>
            <a:ext cx="778551" cy="871184"/>
            <a:chOff x="1156093" y="3027466"/>
            <a:chExt cx="778551" cy="871184"/>
          </a:xfrm>
        </p:grpSpPr>
        <p:pic>
          <p:nvPicPr>
            <p:cNvPr id="68" name="Picture 67">
              <a:extLst>
                <a:ext uri="{FF2B5EF4-FFF2-40B4-BE49-F238E27FC236}">
                  <a16:creationId xmlns:a16="http://schemas.microsoft.com/office/drawing/2014/main" id="{6961613E-4CE9-4D1E-BBB4-FC8D2FF3361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>
                          <a14:foregroundMark x1="54390" y1="41667" x2="54390" y2="41667"/>
                          <a14:foregroundMark x1="49512" y1="48380" x2="49512" y2="48380"/>
                          <a14:foregroundMark x1="29756" y1="55093" x2="29756" y2="55093"/>
                          <a14:foregroundMark x1="32927" y1="33102" x2="32927" y2="33102"/>
                          <a14:foregroundMark x1="44634" y1="27546" x2="44634" y2="27546"/>
                          <a14:foregroundMark x1="48780" y1="34722" x2="48780" y2="34722"/>
                          <a14:foregroundMark x1="24878" y1="75000" x2="24878" y2="75000"/>
                          <a14:foregroundMark x1="25122" y1="75463" x2="25122" y2="75463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156093" y="3078322"/>
              <a:ext cx="778551" cy="820328"/>
            </a:xfrm>
            <a:prstGeom prst="rect">
              <a:avLst/>
            </a:prstGeom>
          </p:spPr>
        </p:pic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3E48CE77-2B94-42C2-8540-EAFA172360FA}"/>
                </a:ext>
              </a:extLst>
            </p:cNvPr>
            <p:cNvGrpSpPr/>
            <p:nvPr/>
          </p:nvGrpSpPr>
          <p:grpSpPr>
            <a:xfrm>
              <a:off x="1190849" y="3027466"/>
              <a:ext cx="709036" cy="257305"/>
              <a:chOff x="5709381" y="3993454"/>
              <a:chExt cx="2332259" cy="846363"/>
            </a:xfrm>
          </p:grpSpPr>
          <p:pic>
            <p:nvPicPr>
              <p:cNvPr id="70" name="Picture 69">
                <a:extLst>
                  <a:ext uri="{FF2B5EF4-FFF2-40B4-BE49-F238E27FC236}">
                    <a16:creationId xmlns:a16="http://schemas.microsoft.com/office/drawing/2014/main" id="{11B4E97E-43E1-498B-81E6-FC6F8EBBFED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432437" y="3993454"/>
                <a:ext cx="878503" cy="846363"/>
              </a:xfrm>
              <a:prstGeom prst="rect">
                <a:avLst/>
              </a:prstGeom>
            </p:spPr>
          </p:pic>
          <p:pic>
            <p:nvPicPr>
              <p:cNvPr id="71" name="Picture 70">
                <a:extLst>
                  <a:ext uri="{FF2B5EF4-FFF2-40B4-BE49-F238E27FC236}">
                    <a16:creationId xmlns:a16="http://schemas.microsoft.com/office/drawing/2014/main" id="{B4ABB49C-1E10-45E9-B1C4-16C9125DFE1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backgroundRemoval t="10000" b="91556" l="9859" r="89940">
                            <a14:foregroundMark x1="51509" y1="91556" x2="51509" y2="91556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7178360" y="4032781"/>
                <a:ext cx="863280" cy="781642"/>
              </a:xfrm>
              <a:prstGeom prst="rect">
                <a:avLst/>
              </a:prstGeom>
            </p:spPr>
          </p:pic>
          <p:pic>
            <p:nvPicPr>
              <p:cNvPr id="72" name="Picture 71">
                <a:extLst>
                  <a:ext uri="{FF2B5EF4-FFF2-40B4-BE49-F238E27FC236}">
                    <a16:creationId xmlns:a16="http://schemas.microsoft.com/office/drawing/2014/main" id="{434C8758-FF8C-4CC6-9E86-86A875B596B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duotone>
                  <a:schemeClr val="accent5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0">
                        <a14:imgEffect>
                          <a14:backgroundRemoval t="9956" b="91593" l="9009" r="90766">
                            <a14:foregroundMark x1="49775" y1="91593" x2="49775" y2="91593"/>
                            <a14:foregroundMark x1="9234" y1="52212" x2="9234" y2="52212"/>
                            <a14:foregroundMark x1="90766" y1="51327" x2="90766" y2="51327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5709381" y="4032781"/>
                <a:ext cx="782307" cy="796402"/>
              </a:xfrm>
              <a:prstGeom prst="rect">
                <a:avLst/>
              </a:prstGeom>
            </p:spPr>
          </p:pic>
        </p:grp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FEE24BEF-65B8-4982-BAFC-98AA24B97C32}"/>
              </a:ext>
            </a:extLst>
          </p:cNvPr>
          <p:cNvGrpSpPr/>
          <p:nvPr/>
        </p:nvGrpSpPr>
        <p:grpSpPr>
          <a:xfrm>
            <a:off x="9162141" y="2529746"/>
            <a:ext cx="778551" cy="871184"/>
            <a:chOff x="1156093" y="3027466"/>
            <a:chExt cx="778551" cy="871184"/>
          </a:xfrm>
        </p:grpSpPr>
        <p:pic>
          <p:nvPicPr>
            <p:cNvPr id="74" name="Picture 73">
              <a:extLst>
                <a:ext uri="{FF2B5EF4-FFF2-40B4-BE49-F238E27FC236}">
                  <a16:creationId xmlns:a16="http://schemas.microsoft.com/office/drawing/2014/main" id="{DF72790F-2700-40FD-BC9E-57A1681826A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>
                          <a14:foregroundMark x1="54390" y1="41667" x2="54390" y2="41667"/>
                          <a14:foregroundMark x1="49512" y1="48380" x2="49512" y2="48380"/>
                          <a14:foregroundMark x1="29756" y1="55093" x2="29756" y2="55093"/>
                          <a14:foregroundMark x1="32927" y1="33102" x2="32927" y2="33102"/>
                          <a14:foregroundMark x1="44634" y1="27546" x2="44634" y2="27546"/>
                          <a14:foregroundMark x1="48780" y1="34722" x2="48780" y2="34722"/>
                          <a14:foregroundMark x1="24878" y1="75000" x2="24878" y2="75000"/>
                          <a14:foregroundMark x1="25122" y1="75463" x2="25122" y2="75463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156093" y="3078322"/>
              <a:ext cx="778551" cy="820328"/>
            </a:xfrm>
            <a:prstGeom prst="rect">
              <a:avLst/>
            </a:prstGeom>
          </p:spPr>
        </p:pic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EF6328FC-06E6-4F75-93C4-B732B9DF4BF8}"/>
                </a:ext>
              </a:extLst>
            </p:cNvPr>
            <p:cNvGrpSpPr/>
            <p:nvPr/>
          </p:nvGrpSpPr>
          <p:grpSpPr>
            <a:xfrm>
              <a:off x="1190849" y="3027466"/>
              <a:ext cx="709036" cy="257305"/>
              <a:chOff x="5709381" y="3993454"/>
              <a:chExt cx="2332259" cy="846363"/>
            </a:xfrm>
          </p:grpSpPr>
          <p:pic>
            <p:nvPicPr>
              <p:cNvPr id="76" name="Picture 75">
                <a:extLst>
                  <a:ext uri="{FF2B5EF4-FFF2-40B4-BE49-F238E27FC236}">
                    <a16:creationId xmlns:a16="http://schemas.microsoft.com/office/drawing/2014/main" id="{A7F5141D-08CB-4518-A8C1-EC8F9A066F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432437" y="3993454"/>
                <a:ext cx="878503" cy="846363"/>
              </a:xfrm>
              <a:prstGeom prst="rect">
                <a:avLst/>
              </a:prstGeom>
            </p:spPr>
          </p:pic>
          <p:pic>
            <p:nvPicPr>
              <p:cNvPr id="77" name="Picture 76">
                <a:extLst>
                  <a:ext uri="{FF2B5EF4-FFF2-40B4-BE49-F238E27FC236}">
                    <a16:creationId xmlns:a16="http://schemas.microsoft.com/office/drawing/2014/main" id="{4C66D351-0828-4CAD-BB35-F13FB9C03B5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backgroundRemoval t="10000" b="91556" l="9859" r="89940">
                            <a14:foregroundMark x1="51509" y1="91556" x2="51509" y2="91556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7178360" y="4032781"/>
                <a:ext cx="863280" cy="781642"/>
              </a:xfrm>
              <a:prstGeom prst="rect">
                <a:avLst/>
              </a:prstGeom>
            </p:spPr>
          </p:pic>
          <p:pic>
            <p:nvPicPr>
              <p:cNvPr id="78" name="Picture 77">
                <a:extLst>
                  <a:ext uri="{FF2B5EF4-FFF2-40B4-BE49-F238E27FC236}">
                    <a16:creationId xmlns:a16="http://schemas.microsoft.com/office/drawing/2014/main" id="{0000C3EB-C4F1-4CB2-BE7B-ED19DE19585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duotone>
                  <a:schemeClr val="accent5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0">
                        <a14:imgEffect>
                          <a14:backgroundRemoval t="9956" b="91593" l="9009" r="90766">
                            <a14:foregroundMark x1="49775" y1="91593" x2="49775" y2="91593"/>
                            <a14:foregroundMark x1="9234" y1="52212" x2="9234" y2="52212"/>
                            <a14:foregroundMark x1="90766" y1="51327" x2="90766" y2="51327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5709381" y="4032781"/>
                <a:ext cx="782307" cy="796402"/>
              </a:xfrm>
              <a:prstGeom prst="rect">
                <a:avLst/>
              </a:prstGeom>
            </p:spPr>
          </p:pic>
        </p:grp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3489F8AA-3C70-4C61-98D8-053F814AC5D2}"/>
              </a:ext>
            </a:extLst>
          </p:cNvPr>
          <p:cNvSpPr txBox="1"/>
          <p:nvPr/>
        </p:nvSpPr>
        <p:spPr>
          <a:xfrm>
            <a:off x="7025287" y="4578953"/>
            <a:ext cx="3599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/>
              <a:t>Aspect-based</a:t>
            </a:r>
            <a:r>
              <a:rPr lang="en-US"/>
              <a:t> sentiment analysis</a:t>
            </a:r>
            <a:endParaRPr lang="de-DE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16C86B14-50EC-46F8-999A-F7690C35B5B8}"/>
              </a:ext>
            </a:extLst>
          </p:cNvPr>
          <p:cNvSpPr txBox="1"/>
          <p:nvPr/>
        </p:nvSpPr>
        <p:spPr>
          <a:xfrm>
            <a:off x="7583152" y="3026001"/>
            <a:ext cx="8206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/>
              <a:t>Graphics</a:t>
            </a:r>
            <a:endParaRPr lang="de-DE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9D40B1F-D3D3-4324-A134-40B4286408D7}"/>
              </a:ext>
            </a:extLst>
          </p:cNvPr>
          <p:cNvSpPr txBox="1"/>
          <p:nvPr/>
        </p:nvSpPr>
        <p:spPr>
          <a:xfrm>
            <a:off x="8272229" y="4288733"/>
            <a:ext cx="9187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/>
              <a:t>Gameplay</a:t>
            </a:r>
            <a:endParaRPr lang="de-DE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B7817CF-7DF6-4869-AAA5-1FCD5FBEB297}"/>
              </a:ext>
            </a:extLst>
          </p:cNvPr>
          <p:cNvSpPr txBox="1"/>
          <p:nvPr/>
        </p:nvSpPr>
        <p:spPr>
          <a:xfrm>
            <a:off x="9258293" y="3302719"/>
            <a:ext cx="620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/>
              <a:t>Music</a:t>
            </a:r>
            <a:endParaRPr lang="de-DE"/>
          </a:p>
        </p:txBody>
      </p:sp>
      <p:sp>
        <p:nvSpPr>
          <p:cNvPr id="83" name="Arrow: Right 82">
            <a:extLst>
              <a:ext uri="{FF2B5EF4-FFF2-40B4-BE49-F238E27FC236}">
                <a16:creationId xmlns:a16="http://schemas.microsoft.com/office/drawing/2014/main" id="{99842BA8-7971-4748-8815-F403A8EB2300}"/>
              </a:ext>
            </a:extLst>
          </p:cNvPr>
          <p:cNvSpPr/>
          <p:nvPr/>
        </p:nvSpPr>
        <p:spPr>
          <a:xfrm>
            <a:off x="5545611" y="3429000"/>
            <a:ext cx="1419699" cy="5890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48302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69FFD-804D-4B8A-821D-FE78443F0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Background – Aspect-based sentiment analysis (2)</a:t>
            </a:r>
            <a:endParaRPr lang="de-DE"/>
          </a:p>
        </p:txBody>
      </p:sp>
      <p:pic>
        <p:nvPicPr>
          <p:cNvPr id="43" name="Picture 42" descr="Diagram&#10;&#10;Description automatically generated">
            <a:extLst>
              <a:ext uri="{FF2B5EF4-FFF2-40B4-BE49-F238E27FC236}">
                <a16:creationId xmlns:a16="http://schemas.microsoft.com/office/drawing/2014/main" id="{E1086C93-0BB1-429E-B35C-082046C4D3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2385" y="1950051"/>
            <a:ext cx="8947230" cy="4096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9477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7CBEC-BA84-43FC-8D2A-A67F3E942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Background – Text summarization</a:t>
            </a:r>
            <a:endParaRPr lang="de-D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A1EA5C-E347-47F4-B423-E87D94C0EB67}"/>
              </a:ext>
            </a:extLst>
          </p:cNvPr>
          <p:cNvSpPr txBox="1"/>
          <p:nvPr/>
        </p:nvSpPr>
        <p:spPr>
          <a:xfrm>
            <a:off x="523755" y="4613695"/>
            <a:ext cx="338848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/>
              <a:t>Single-document and </a:t>
            </a:r>
            <a:r>
              <a:rPr lang="de-DE" b="1"/>
              <a:t>multi-document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7DACACA-480A-4ED3-966D-B037AEFDC611}"/>
              </a:ext>
            </a:extLst>
          </p:cNvPr>
          <p:cNvSpPr txBox="1"/>
          <p:nvPr/>
        </p:nvSpPr>
        <p:spPr>
          <a:xfrm>
            <a:off x="4567175" y="4613695"/>
            <a:ext cx="33884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b="1"/>
              <a:t>Extractive</a:t>
            </a:r>
            <a:r>
              <a:rPr lang="de-DE"/>
              <a:t> and abstractive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EBC9361-408B-4F93-8AC0-90728443D879}"/>
              </a:ext>
            </a:extLst>
          </p:cNvPr>
          <p:cNvSpPr txBox="1"/>
          <p:nvPr/>
        </p:nvSpPr>
        <p:spPr>
          <a:xfrm>
            <a:off x="8152432" y="4613695"/>
            <a:ext cx="36643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/>
              <a:t>Generic and </a:t>
            </a:r>
            <a:r>
              <a:rPr lang="de-DE" b="1"/>
              <a:t>query-focused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CA86D5F-BDC2-48E9-A804-964677DCA9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28440" y="2685358"/>
            <a:ext cx="1589559" cy="174303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C679F96-D4A2-48C6-A97D-D3F632D4C7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322683" y="2841584"/>
            <a:ext cx="1589560" cy="1719851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355C979F-8021-497D-B328-79EE17AD3624}"/>
              </a:ext>
            </a:extLst>
          </p:cNvPr>
          <p:cNvSpPr txBox="1"/>
          <p:nvPr/>
        </p:nvSpPr>
        <p:spPr>
          <a:xfrm>
            <a:off x="2000272" y="3429000"/>
            <a:ext cx="377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vs</a:t>
            </a:r>
            <a:endParaRPr lang="de-DE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B95F2152-9F73-46B2-8147-FDC2B732E7C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>
                        <a14:foregroundMark x1="70833" y1="23944" x2="70833" y2="23944"/>
                        <a14:foregroundMark x1="72500" y1="41901" x2="72500" y2="41901"/>
                        <a14:foregroundMark x1="75556" y1="69014" x2="75556" y2="6901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567176" y="2679570"/>
            <a:ext cx="1855986" cy="1464167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553B88E-CD23-4157-BBCA-175FD699127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>
                        <a14:foregroundMark x1="72333" y1="43986" x2="72333" y2="43986"/>
                        <a14:foregroundMark x1="81333" y1="71134" x2="81333" y2="71134"/>
                        <a14:foregroundMark x1="34667" y1="16838" x2="34667" y2="1683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548767" y="2748871"/>
            <a:ext cx="1366561" cy="1325564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7968DE49-163F-47B9-A89C-76082E514178}"/>
              </a:ext>
            </a:extLst>
          </p:cNvPr>
          <p:cNvSpPr txBox="1"/>
          <p:nvPr/>
        </p:nvSpPr>
        <p:spPr>
          <a:xfrm>
            <a:off x="6145406" y="3332177"/>
            <a:ext cx="377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vs</a:t>
            </a:r>
            <a:endParaRPr lang="de-DE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5BA7356D-FC0E-4D9B-B036-009AA03489C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10000" b="90000" l="10000" r="90000">
                        <a14:foregroundMark x1="29348" y1="33333" x2="29348" y2="33333"/>
                        <a14:foregroundMark x1="46196" y1="25071" x2="46196" y2="25071"/>
                        <a14:foregroundMark x1="23098" y1="49003" x2="23098" y2="49003"/>
                        <a14:foregroundMark x1="27989" y1="68946" x2="27989" y2="68946"/>
                        <a14:foregroundMark x1="44293" y1="54701" x2="44293" y2="54701"/>
                        <a14:foregroundMark x1="46196" y1="77493" x2="46196" y2="77493"/>
                        <a14:foregroundMark x1="63587" y1="69516" x2="63587" y2="69516"/>
                        <a14:foregroundMark x1="72554" y1="52707" x2="72554" y2="5270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189066" y="2773501"/>
            <a:ext cx="1374494" cy="1310998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EFE3924E-A341-4939-A7DC-1B4889DF079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9855" b="89855" l="8857" r="90000">
                        <a14:foregroundMark x1="8857" y1="51594" x2="8857" y2="5159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376108" y="2773501"/>
            <a:ext cx="1366561" cy="1347039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97A04F28-38CE-456F-8509-2EE6A55B090E}"/>
              </a:ext>
            </a:extLst>
          </p:cNvPr>
          <p:cNvSpPr txBox="1"/>
          <p:nvPr/>
        </p:nvSpPr>
        <p:spPr>
          <a:xfrm>
            <a:off x="9811462" y="3332177"/>
            <a:ext cx="377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vs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71329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3579C-5DDB-4387-A3E1-637E2DF4D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Background – Data visualization (1)</a:t>
            </a:r>
            <a:endParaRPr lang="de-DE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5990ED7-DC30-4818-A188-32A6673BA044}"/>
              </a:ext>
            </a:extLst>
          </p:cNvPr>
          <p:cNvGrpSpPr/>
          <p:nvPr/>
        </p:nvGrpSpPr>
        <p:grpSpPr>
          <a:xfrm>
            <a:off x="1060529" y="2165769"/>
            <a:ext cx="2529283" cy="2526462"/>
            <a:chOff x="681574" y="1905809"/>
            <a:chExt cx="3037850" cy="303446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DFA5335-9957-4396-B9C3-DB9C44AC0A7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>
                          <a14:foregroundMark x1="86824" y1="20253" x2="86824" y2="20253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81574" y="3021872"/>
              <a:ext cx="1655555" cy="1325563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16CD455-5887-4980-B52D-F2D67B6B2F8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887247" y="1905809"/>
              <a:ext cx="1589560" cy="1719851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0573B8DD-733F-4E72-A614-DE6A67B322C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90000" l="10000" r="90000">
                          <a14:foregroundMark x1="40811" y1="40095" x2="40811" y2="40095"/>
                          <a14:foregroundMark x1="35322" y1="67064" x2="35322" y2="67064"/>
                          <a14:foregroundMark x1="53461" y1="67542" x2="53461" y2="67542"/>
                          <a14:foregroundMark x1="61814" y1="74463" x2="61814" y2="74463"/>
                          <a14:foregroundMark x1="52506" y1="61337" x2="52506" y2="61337"/>
                          <a14:foregroundMark x1="61098" y1="61814" x2="61098" y2="61814"/>
                          <a14:foregroundMark x1="59427" y1="48210" x2="59427" y2="48210"/>
                          <a14:foregroundMark x1="56563" y1="42005" x2="56563" y2="42005"/>
                          <a14:foregroundMark x1="52745" y1="34368" x2="52745" y2="34368"/>
                          <a14:foregroundMark x1="61098" y1="33890" x2="61098" y2="33890"/>
                          <a14:foregroundMark x1="69928" y1="34368" x2="69928" y2="34368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129864" y="3350711"/>
              <a:ext cx="1589560" cy="1589560"/>
            </a:xfrm>
            <a:prstGeom prst="rect">
              <a:avLst/>
            </a:prstGeom>
          </p:spPr>
        </p:pic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D557EC2-7CC3-44E5-907A-02D7D11CA57B}"/>
              </a:ext>
            </a:extLst>
          </p:cNvPr>
          <p:cNvGrpSpPr/>
          <p:nvPr/>
        </p:nvGrpSpPr>
        <p:grpSpPr>
          <a:xfrm>
            <a:off x="4915886" y="2165769"/>
            <a:ext cx="2838551" cy="2737462"/>
            <a:chOff x="4865224" y="1954769"/>
            <a:chExt cx="3302386" cy="3184779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7691D2A8-4D98-4357-93F6-0C84A01895A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894453" y="2011650"/>
              <a:ext cx="1589561" cy="1572945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4B473936-51C4-4B8D-9907-26ACD3F9E05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ackgroundRemoval t="10000" b="90000" l="10000" r="90000">
                          <a14:foregroundMark x1="43386" y1="34358" x2="43386" y2="34358"/>
                          <a14:foregroundMark x1="62698" y1="43575" x2="62698" y2="43575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386676" y="1954769"/>
              <a:ext cx="1780934" cy="1686705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A197F34D-FAF3-4C91-BB66-4AF1D666272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backgroundRemoval t="10000" b="90000" l="10000" r="90000">
                          <a14:foregroundMark x1="31233" y1="51841" x2="31233" y2="51841"/>
                          <a14:foregroundMark x1="31507" y1="27479" x2="31507" y2="27479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865224" y="3549987"/>
              <a:ext cx="1643597" cy="1589561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29A9B679-5A46-4C36-8922-C95A9EA572FF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BEBA8EAE-BF5A-486C-A8C5-ECC9F3942E4B}">
                  <a14:imgProps xmlns:a14="http://schemas.microsoft.com/office/drawing/2010/main">
                    <a14:imgLayer r:embed="rId16">
                      <a14:imgEffect>
                        <a14:backgroundRemoval t="10000" b="90000" l="10000" r="90000">
                          <a14:foregroundMark x1="21019" y1="49835" x2="21019" y2="49835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386676" y="3536913"/>
              <a:ext cx="1643597" cy="1586019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1E7AD7F-3303-4F79-A820-7AB49216662C}"/>
              </a:ext>
            </a:extLst>
          </p:cNvPr>
          <p:cNvGrpSpPr/>
          <p:nvPr/>
        </p:nvGrpSpPr>
        <p:grpSpPr>
          <a:xfrm>
            <a:off x="8851775" y="2253188"/>
            <a:ext cx="2279696" cy="2135717"/>
            <a:chOff x="8918128" y="2062926"/>
            <a:chExt cx="2435672" cy="2281842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0BDCE480-1CE9-49DA-BA66-21471856092E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BEBA8EAE-BF5A-486C-A8C5-ECC9F3942E4B}">
                  <a14:imgProps xmlns:a14="http://schemas.microsoft.com/office/drawing/2010/main">
                    <a14:imgLayer r:embed="rId18">
                      <a14:imgEffect>
                        <a14:backgroundRemoval t="10000" b="90000" l="10000" r="90000">
                          <a14:foregroundMark x1="50327" y1="31291" x2="50327" y2="31291"/>
                          <a14:foregroundMark x1="37473" y1="30635" x2="37473" y2="30635"/>
                          <a14:foregroundMark x1="27451" y1="30635" x2="27451" y2="30635"/>
                          <a14:foregroundMark x1="30501" y1="36105" x2="30501" y2="36105"/>
                          <a14:foregroundMark x1="33551" y1="38950" x2="33551" y2="38950"/>
                          <a14:foregroundMark x1="33551" y1="44201" x2="33551" y2="44201"/>
                          <a14:foregroundMark x1="37037" y1="50109" x2="37037" y2="50109"/>
                          <a14:foregroundMark x1="27451" y1="53173" x2="27451" y2="53173"/>
                          <a14:foregroundMark x1="36819" y1="61269" x2="36819" y2="61269"/>
                          <a14:foregroundMark x1="25054" y1="70678" x2="25054" y2="70678"/>
                          <a14:foregroundMark x1="27015" y1="70460" x2="27015" y2="70460"/>
                          <a14:foregroundMark x1="33333" y1="69365" x2="33333" y2="69365"/>
                          <a14:foregroundMark x1="40087" y1="68709" x2="40087" y2="68709"/>
                          <a14:foregroundMark x1="46187" y1="68271" x2="46187" y2="68271"/>
                          <a14:foregroundMark x1="47712" y1="78775" x2="47712" y2="78775"/>
                          <a14:foregroundMark x1="49020" y1="82057" x2="49020" y2="82057"/>
                          <a14:foregroundMark x1="67320" y1="89934" x2="67320" y2="89934"/>
                          <a14:foregroundMark x1="59695" y1="72648" x2="59695" y2="72648"/>
                          <a14:foregroundMark x1="59913" y1="70022" x2="59913" y2="70022"/>
                          <a14:foregroundMark x1="62527" y1="69803" x2="62527" y2="69803"/>
                          <a14:foregroundMark x1="59913" y1="65864" x2="59913" y2="65864"/>
                          <a14:foregroundMark x1="59259" y1="62801" x2="59259" y2="62801"/>
                          <a14:foregroundMark x1="63181" y1="62363" x2="63181" y2="62363"/>
                          <a14:foregroundMark x1="59695" y1="59081" x2="59695" y2="59081"/>
                          <a14:foregroundMark x1="62745" y1="57768" x2="62745" y2="57768"/>
                          <a14:foregroundMark x1="60131" y1="56236" x2="60131" y2="56236"/>
                          <a14:foregroundMark x1="76906" y1="59519" x2="76906" y2="59519"/>
                          <a14:foregroundMark x1="79303" y1="59081" x2="79303" y2="59081"/>
                          <a14:foregroundMark x1="80174" y1="56018" x2="80174" y2="56018"/>
                          <a14:foregroundMark x1="75599" y1="52516" x2="75599" y2="52516"/>
                          <a14:foregroundMark x1="75599" y1="45733" x2="75599" y2="45733"/>
                          <a14:foregroundMark x1="78867" y1="46389" x2="78867" y2="46389"/>
                          <a14:foregroundMark x1="63399" y1="21663" x2="63399" y2="21663"/>
                          <a14:foregroundMark x1="54248" y1="19475" x2="54248" y2="19475"/>
                          <a14:foregroundMark x1="46841" y1="19475" x2="46841" y2="19475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9061971" y="2062926"/>
              <a:ext cx="2291829" cy="2281842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1B58C02D-1F31-43B4-A937-10B471FC72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BEBA8EAE-BF5A-486C-A8C5-ECC9F3942E4B}">
                  <a14:imgProps xmlns:a14="http://schemas.microsoft.com/office/drawing/2010/main">
                    <a14:imgLayer r:embed="rId20">
                      <a14:imgEffect>
                        <a14:backgroundRemoval t="10000" b="90000" l="10000" r="90000">
                          <a14:backgroundMark x1="46264" y1="16011" x2="46264" y2="16011"/>
                          <a14:backgroundMark x1="48276" y1="11798" x2="48276" y2="11798"/>
                          <a14:backgroundMark x1="47414" y1="11236" x2="47414" y2="11236"/>
                          <a14:backgroundMark x1="43678" y1="9551" x2="43678" y2="9551"/>
                          <a14:backgroundMark x1="44828" y1="15169" x2="44828" y2="15169"/>
                          <a14:backgroundMark x1="42241" y1="14045" x2="42241" y2="14045"/>
                          <a14:backgroundMark x1="47989" y1="16854" x2="47989" y2="16854"/>
                          <a14:backgroundMark x1="47989" y1="18258" x2="47989" y2="18258"/>
                          <a14:backgroundMark x1="48276" y1="18258" x2="48276" y2="18258"/>
                          <a14:backgroundMark x1="48563" y1="19382" x2="48851" y2="19944"/>
                          <a14:backgroundMark x1="50000" y1="20787" x2="50287" y2="21629"/>
                          <a14:backgroundMark x1="50287" y1="21629" x2="53736" y2="15730"/>
                          <a14:backgroundMark x1="55172" y1="16292" x2="47414" y2="13483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2806493">
              <a:off x="8929941" y="3084644"/>
              <a:ext cx="1027722" cy="1051348"/>
            </a:xfrm>
            <a:prstGeom prst="rect">
              <a:avLst/>
            </a:prstGeom>
          </p:spPr>
        </p:pic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2B08249A-37DC-47D2-8BD3-9939E85B5D1E}"/>
              </a:ext>
            </a:extLst>
          </p:cNvPr>
          <p:cNvSpPr txBox="1"/>
          <p:nvPr/>
        </p:nvSpPr>
        <p:spPr>
          <a:xfrm>
            <a:off x="1087801" y="4800710"/>
            <a:ext cx="2357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Spreadsheets, reports, reviews</a:t>
            </a:r>
            <a:endParaRPr lang="de-DE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C19C218-69BF-4715-A3B9-FD5851B31C99}"/>
              </a:ext>
            </a:extLst>
          </p:cNvPr>
          <p:cNvSpPr txBox="1"/>
          <p:nvPr/>
        </p:nvSpPr>
        <p:spPr>
          <a:xfrm>
            <a:off x="5150072" y="4975493"/>
            <a:ext cx="2357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Static charts, graphs</a:t>
            </a:r>
            <a:endParaRPr lang="de-DE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46085E9-C4A2-4870-933F-64B7DC5B04FD}"/>
              </a:ext>
            </a:extLst>
          </p:cNvPr>
          <p:cNvSpPr txBox="1"/>
          <p:nvPr/>
        </p:nvSpPr>
        <p:spPr>
          <a:xfrm>
            <a:off x="8853130" y="4975493"/>
            <a:ext cx="2357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Interactive dashboards</a:t>
            </a:r>
            <a:endParaRPr lang="de-DE" b="1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ECB520F5-E2D4-4F7E-91CE-FBF0568CED02}"/>
              </a:ext>
            </a:extLst>
          </p:cNvPr>
          <p:cNvSpPr/>
          <p:nvPr/>
        </p:nvSpPr>
        <p:spPr>
          <a:xfrm>
            <a:off x="3778556" y="3321047"/>
            <a:ext cx="917012" cy="5890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443107C3-D125-4FB2-9D45-6B5AAD6CBCB5}"/>
              </a:ext>
            </a:extLst>
          </p:cNvPr>
          <p:cNvSpPr/>
          <p:nvPr/>
        </p:nvSpPr>
        <p:spPr>
          <a:xfrm>
            <a:off x="7772282" y="3352296"/>
            <a:ext cx="917012" cy="5890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342653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Yellow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489</Words>
  <Application>Microsoft Office PowerPoint</Application>
  <PresentationFormat>Widescreen</PresentationFormat>
  <Paragraphs>125</Paragraphs>
  <Slides>20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SFRM1200</vt:lpstr>
      <vt:lpstr>Trebuchet MS</vt:lpstr>
      <vt:lpstr>Wingdings 3</vt:lpstr>
      <vt:lpstr>Facet</vt:lpstr>
      <vt:lpstr>Development of a Machine Learning System for Aspect-Based Sentiment Analysis and Text Summarization of Video Games Reviews on Steam </vt:lpstr>
      <vt:lpstr>Agenda</vt:lpstr>
      <vt:lpstr>Introduction – Opinion summarization of video game reviews</vt:lpstr>
      <vt:lpstr>Introduction – Transfer learning in NLP</vt:lpstr>
      <vt:lpstr>Introduction – Objectives</vt:lpstr>
      <vt:lpstr>Background – Aspect-based sentiment analysis  (1)</vt:lpstr>
      <vt:lpstr>Background – Aspect-based sentiment analysis (2)</vt:lpstr>
      <vt:lpstr>Background – Text summarization</vt:lpstr>
      <vt:lpstr>Background – Data visualization (1)</vt:lpstr>
      <vt:lpstr>Background – Data visualization (2)</vt:lpstr>
      <vt:lpstr>System overview</vt:lpstr>
      <vt:lpstr>Methods – Aspect extraction (1)</vt:lpstr>
      <vt:lpstr>Methods – Aspect extraction (2)</vt:lpstr>
      <vt:lpstr>Methods – Sentiment analysis (1)</vt:lpstr>
      <vt:lpstr>Methods – Sentiment analysis (2)</vt:lpstr>
      <vt:lpstr>Methods – Sentiment analysis (3)</vt:lpstr>
      <vt:lpstr>Methods – Text summarization</vt:lpstr>
      <vt:lpstr>Experiments and evaluation</vt:lpstr>
      <vt:lpstr>Conclusion and future work</vt:lpstr>
      <vt:lpstr>Thank you for your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Development of a Machine Learning System for Aspect-Based Sentiment Analysis and Text Summarzation of Video Games Reviews on Steam </dc:title>
  <dc:creator>Huy Tran</dc:creator>
  <cp:lastModifiedBy>Huy Tran</cp:lastModifiedBy>
  <cp:revision>82</cp:revision>
  <dcterms:created xsi:type="dcterms:W3CDTF">2021-09-08T21:29:28Z</dcterms:created>
  <dcterms:modified xsi:type="dcterms:W3CDTF">2021-09-13T05:15:41Z</dcterms:modified>
</cp:coreProperties>
</file>