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30275530" cy="42803445"/>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3486"/>
        <p:guide pos="953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31147" y="1279525"/>
            <a:ext cx="2443356"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3784500" y="8257228"/>
            <a:ext cx="22707001" cy="13650101"/>
          </a:xfrm>
        </p:spPr>
        <p:txBody>
          <a:bodyPr anchor="b">
            <a:normAutofit/>
          </a:bodyPr>
          <a:lstStyle>
            <a:lvl1pPr algn="ctr">
              <a:lnSpc>
                <a:spcPct val="130000"/>
              </a:lnSpc>
              <a:defRPr sz="19865">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3784500" y="22482012"/>
            <a:ext cx="22707001" cy="10334389"/>
          </a:xfrm>
        </p:spPr>
        <p:txBody>
          <a:bodyPr>
            <a:normAutofit/>
          </a:bodyPr>
          <a:lstStyle>
            <a:lvl1pPr marL="0" indent="0" algn="ctr">
              <a:buNone/>
              <a:defRPr sz="5960">
                <a:solidFill>
                  <a:schemeClr val="tx1">
                    <a:lumMod val="75000"/>
                    <a:lumOff val="25000"/>
                  </a:schemeClr>
                </a:solidFill>
                <a:effectLst/>
                <a:latin typeface="+mj-lt"/>
                <a:ea typeface="+mj-ea"/>
              </a:defRPr>
            </a:lvl1pPr>
            <a:lvl2pPr marL="1513840" indent="0" algn="ctr">
              <a:buNone/>
              <a:defRPr sz="6620"/>
            </a:lvl2pPr>
            <a:lvl3pPr marL="3027680" indent="0" algn="ctr">
              <a:buNone/>
              <a:defRPr sz="5960"/>
            </a:lvl3pPr>
            <a:lvl4pPr marL="4541520" indent="0" algn="ctr">
              <a:buNone/>
              <a:defRPr sz="5300"/>
            </a:lvl4pPr>
            <a:lvl5pPr marL="6055360" indent="0" algn="ctr">
              <a:buNone/>
              <a:defRPr sz="5300"/>
            </a:lvl5pPr>
            <a:lvl6pPr marL="7569200" indent="0" algn="ctr">
              <a:buNone/>
              <a:defRPr sz="5300"/>
            </a:lvl6pPr>
            <a:lvl7pPr marL="9083040" indent="0" algn="ctr">
              <a:buNone/>
              <a:defRPr sz="5300"/>
            </a:lvl7pPr>
            <a:lvl8pPr marL="10596880" indent="0" algn="ctr">
              <a:buNone/>
              <a:defRPr sz="5300"/>
            </a:lvl8pPr>
            <a:lvl9pPr marL="12110085" indent="0" algn="ctr">
              <a:buNone/>
              <a:defRPr sz="53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2081475" y="3442439"/>
            <a:ext cx="26113051" cy="34696150"/>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1608413" y="1613077"/>
            <a:ext cx="26113051" cy="8273462"/>
          </a:xfrm>
        </p:spPr>
        <p:txBody>
          <a:bodyPr anchor="ctr" anchorCtr="0">
            <a:normAutofit/>
          </a:bodyPr>
          <a:lstStyle>
            <a:lvl1pPr>
              <a:defRPr sz="7945"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1608413" y="11394583"/>
            <a:ext cx="26113051" cy="27158745"/>
          </a:xfrm>
        </p:spPr>
        <p:txBody>
          <a:bodyPr>
            <a:normAutofit/>
          </a:bodyPr>
          <a:lstStyle>
            <a:lvl1pPr>
              <a:defRPr sz="6620">
                <a:solidFill>
                  <a:schemeClr val="tx1">
                    <a:lumMod val="75000"/>
                    <a:lumOff val="25000"/>
                  </a:schemeClr>
                </a:solidFill>
              </a:defRPr>
            </a:lvl1pPr>
            <a:lvl2pPr>
              <a:defRPr sz="5960">
                <a:solidFill>
                  <a:schemeClr val="tx1">
                    <a:lumMod val="75000"/>
                    <a:lumOff val="25000"/>
                  </a:schemeClr>
                </a:solidFill>
              </a:defRPr>
            </a:lvl2pPr>
            <a:lvl3pPr>
              <a:defRPr sz="5300">
                <a:solidFill>
                  <a:schemeClr val="tx1">
                    <a:lumMod val="75000"/>
                    <a:lumOff val="25000"/>
                  </a:schemeClr>
                </a:solidFill>
              </a:defRPr>
            </a:lvl3pPr>
            <a:lvl4pPr>
              <a:defRPr sz="5300">
                <a:solidFill>
                  <a:schemeClr val="tx1">
                    <a:lumMod val="75000"/>
                    <a:lumOff val="25000"/>
                  </a:schemeClr>
                </a:solidFill>
              </a:defRPr>
            </a:lvl4pPr>
            <a:lvl5pPr>
              <a:defRPr sz="53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2065706" y="23411410"/>
            <a:ext cx="24455440" cy="5065140"/>
          </a:xfrm>
        </p:spPr>
        <p:txBody>
          <a:bodyPr anchor="b">
            <a:normAutofit/>
          </a:bodyPr>
          <a:lstStyle>
            <a:lvl1pPr>
              <a:defRPr sz="13245">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2065706" y="28773351"/>
            <a:ext cx="18181370" cy="4041695"/>
          </a:xfrm>
        </p:spPr>
        <p:txBody>
          <a:bodyPr>
            <a:normAutofit/>
          </a:bodyPr>
          <a:lstStyle>
            <a:lvl1pPr marL="0" indent="0">
              <a:buNone/>
              <a:defRPr sz="5960">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300">
                <a:solidFill>
                  <a:schemeClr val="tx1">
                    <a:tint val="75000"/>
                  </a:schemeClr>
                </a:solidFill>
              </a:defRPr>
            </a:lvl4pPr>
            <a:lvl5pPr marL="6055360" indent="0">
              <a:buNone/>
              <a:defRPr sz="5300">
                <a:solidFill>
                  <a:schemeClr val="tx1">
                    <a:tint val="75000"/>
                  </a:schemeClr>
                </a:solidFill>
              </a:defRPr>
            </a:lvl5pPr>
            <a:lvl6pPr marL="7569200" indent="0">
              <a:buNone/>
              <a:defRPr sz="5300">
                <a:solidFill>
                  <a:schemeClr val="tx1">
                    <a:tint val="75000"/>
                  </a:schemeClr>
                </a:solidFill>
              </a:defRPr>
            </a:lvl6pPr>
            <a:lvl7pPr marL="9083040" indent="0">
              <a:buNone/>
              <a:defRPr sz="5300">
                <a:solidFill>
                  <a:schemeClr val="tx1">
                    <a:tint val="75000"/>
                  </a:schemeClr>
                </a:solidFill>
              </a:defRPr>
            </a:lvl7pPr>
            <a:lvl8pPr marL="10596880" indent="0">
              <a:buNone/>
              <a:defRPr sz="5300">
                <a:solidFill>
                  <a:schemeClr val="tx1">
                    <a:tint val="75000"/>
                  </a:schemeClr>
                </a:solidFill>
              </a:defRPr>
            </a:lvl8pPr>
            <a:lvl9pPr marL="12110085" indent="0">
              <a:buNone/>
              <a:defRPr sz="53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1608413" y="1613077"/>
            <a:ext cx="26113051" cy="8273462"/>
          </a:xfrm>
        </p:spPr>
        <p:txBody>
          <a:bodyPr>
            <a:normAutofit/>
          </a:bodyPr>
          <a:lstStyle>
            <a:lvl1pPr>
              <a:defRPr sz="7945"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1608413" y="11394583"/>
            <a:ext cx="12867301" cy="27158745"/>
          </a:xfrm>
        </p:spPr>
        <p:txBody>
          <a:bodyPr>
            <a:normAutofit/>
          </a:bodyPr>
          <a:lstStyle>
            <a:lvl1pPr>
              <a:lnSpc>
                <a:spcPct val="150000"/>
              </a:lnSpc>
              <a:defRPr sz="6620">
                <a:solidFill>
                  <a:schemeClr val="tx1">
                    <a:lumMod val="75000"/>
                    <a:lumOff val="25000"/>
                  </a:schemeClr>
                </a:solidFill>
              </a:defRPr>
            </a:lvl1pPr>
            <a:lvl2pPr>
              <a:lnSpc>
                <a:spcPct val="150000"/>
              </a:lnSpc>
              <a:defRPr sz="5960">
                <a:solidFill>
                  <a:schemeClr val="tx1">
                    <a:lumMod val="75000"/>
                    <a:lumOff val="25000"/>
                  </a:schemeClr>
                </a:solidFill>
              </a:defRPr>
            </a:lvl2pPr>
            <a:lvl3pPr>
              <a:lnSpc>
                <a:spcPct val="150000"/>
              </a:lnSpc>
              <a:defRPr sz="5300">
                <a:solidFill>
                  <a:schemeClr val="tx1">
                    <a:lumMod val="75000"/>
                    <a:lumOff val="25000"/>
                  </a:schemeClr>
                </a:solidFill>
              </a:defRPr>
            </a:lvl3pPr>
            <a:lvl4pPr>
              <a:lnSpc>
                <a:spcPct val="150000"/>
              </a:lnSpc>
              <a:defRPr sz="5300">
                <a:solidFill>
                  <a:schemeClr val="tx1">
                    <a:lumMod val="75000"/>
                    <a:lumOff val="25000"/>
                  </a:schemeClr>
                </a:solidFill>
              </a:defRPr>
            </a:lvl4pPr>
            <a:lvl5pPr>
              <a:lnSpc>
                <a:spcPct val="150000"/>
              </a:lnSpc>
              <a:defRPr sz="53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14854163" y="11394583"/>
            <a:ext cx="12867301" cy="27158745"/>
          </a:xfrm>
        </p:spPr>
        <p:txBody>
          <a:bodyPr>
            <a:normAutofit/>
          </a:bodyPr>
          <a:lstStyle>
            <a:lvl1pPr>
              <a:lnSpc>
                <a:spcPct val="150000"/>
              </a:lnSpc>
              <a:defRPr sz="6620">
                <a:solidFill>
                  <a:schemeClr val="tx1">
                    <a:lumMod val="75000"/>
                    <a:lumOff val="25000"/>
                  </a:schemeClr>
                </a:solidFill>
              </a:defRPr>
            </a:lvl1pPr>
            <a:lvl2pPr>
              <a:lnSpc>
                <a:spcPct val="150000"/>
              </a:lnSpc>
              <a:defRPr sz="5960">
                <a:solidFill>
                  <a:schemeClr val="tx1">
                    <a:lumMod val="75000"/>
                    <a:lumOff val="25000"/>
                  </a:schemeClr>
                </a:solidFill>
              </a:defRPr>
            </a:lvl2pPr>
            <a:lvl3pPr>
              <a:lnSpc>
                <a:spcPct val="150000"/>
              </a:lnSpc>
              <a:defRPr sz="5300">
                <a:solidFill>
                  <a:schemeClr val="tx1">
                    <a:lumMod val="75000"/>
                    <a:lumOff val="25000"/>
                  </a:schemeClr>
                </a:solidFill>
              </a:defRPr>
            </a:lvl3pPr>
            <a:lvl4pPr>
              <a:lnSpc>
                <a:spcPct val="150000"/>
              </a:lnSpc>
              <a:defRPr sz="5300">
                <a:solidFill>
                  <a:schemeClr val="tx1">
                    <a:lumMod val="75000"/>
                    <a:lumOff val="25000"/>
                  </a:schemeClr>
                </a:solidFill>
              </a:defRPr>
            </a:lvl4pPr>
            <a:lvl5pPr>
              <a:lnSpc>
                <a:spcPct val="150000"/>
              </a:lnSpc>
              <a:defRPr sz="53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2085419" y="2278917"/>
            <a:ext cx="26113051" cy="8273462"/>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2085419" y="10891122"/>
            <a:ext cx="12808166" cy="5142422"/>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2085419" y="16325245"/>
            <a:ext cx="12808166" cy="22307350"/>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15327226" y="10891122"/>
            <a:ext cx="12871244" cy="5142422"/>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15327226" y="16325245"/>
            <a:ext cx="12871244" cy="22307350"/>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2081475" y="17265273"/>
            <a:ext cx="26113051" cy="8273462"/>
          </a:xfrm>
        </p:spPr>
        <p:txBody>
          <a:bodyPr>
            <a:normAutofit/>
          </a:bodyPr>
          <a:lstStyle>
            <a:lvl1pPr algn="ctr">
              <a:defRPr sz="15895"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1606046" y="792667"/>
            <a:ext cx="10343307" cy="9987600"/>
          </a:xfrm>
        </p:spPr>
        <p:txBody>
          <a:bodyPr anchor="ctr" anchorCtr="0">
            <a:normAutofit/>
          </a:bodyPr>
          <a:lstStyle>
            <a:lvl1pPr>
              <a:defRPr sz="7945"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12873260" y="4783175"/>
            <a:ext cx="14446100" cy="31796831"/>
          </a:xfrm>
        </p:spPr>
        <p:txBody>
          <a:bodyPr/>
          <a:lstStyle>
            <a:lvl1pPr marL="0" indent="0">
              <a:buNone/>
              <a:defRPr sz="10595"/>
            </a:lvl1pPr>
            <a:lvl2pPr marL="1513840" indent="0">
              <a:buNone/>
              <a:defRPr sz="9270"/>
            </a:lvl2pPr>
            <a:lvl3pPr marL="3027680" indent="0">
              <a:buNone/>
              <a:defRPr sz="7945"/>
            </a:lvl3pPr>
            <a:lvl4pPr marL="4541520" indent="0">
              <a:buNone/>
              <a:defRPr sz="6620"/>
            </a:lvl4pPr>
            <a:lvl5pPr marL="6055360" indent="0">
              <a:buNone/>
              <a:defRPr sz="6620"/>
            </a:lvl5pPr>
            <a:lvl6pPr marL="7569200" indent="0">
              <a:buNone/>
              <a:defRPr sz="6620"/>
            </a:lvl6pPr>
            <a:lvl7pPr marL="9083040" indent="0">
              <a:buNone/>
              <a:defRPr sz="6620"/>
            </a:lvl7pPr>
            <a:lvl8pPr marL="10596880" indent="0">
              <a:buNone/>
              <a:defRPr sz="6620"/>
            </a:lvl8pPr>
            <a:lvl9pPr marL="12110085" indent="0">
              <a:buNone/>
              <a:defRPr sz="6620"/>
            </a:lvl9pPr>
          </a:lstStyle>
          <a:p>
            <a:endParaRPr lang="zh-CN" altLang="en-US" dirty="0"/>
          </a:p>
        </p:txBody>
      </p:sp>
      <p:sp>
        <p:nvSpPr>
          <p:cNvPr id="4" name="文本占位符 3"/>
          <p:cNvSpPr>
            <a:spLocks noGrp="1"/>
          </p:cNvSpPr>
          <p:nvPr>
            <p:ph type="body" sz="half" idx="2"/>
          </p:nvPr>
        </p:nvSpPr>
        <p:spPr>
          <a:xfrm>
            <a:off x="1618661" y="12841200"/>
            <a:ext cx="10343307" cy="23789912"/>
          </a:xfrm>
        </p:spPr>
        <p:txBody>
          <a:bodyPr>
            <a:normAutofit/>
          </a:bodyPr>
          <a:lstStyle>
            <a:lvl1pPr marL="0" indent="0">
              <a:lnSpc>
                <a:spcPct val="150000"/>
              </a:lnSpc>
              <a:buNone/>
              <a:defRPr sz="5300"/>
            </a:lvl1pPr>
            <a:lvl2pPr marL="1513840" indent="0">
              <a:buNone/>
              <a:defRPr sz="4635"/>
            </a:lvl2pPr>
            <a:lvl3pPr marL="3027680" indent="0">
              <a:buNone/>
              <a:defRPr sz="3975"/>
            </a:lvl3pPr>
            <a:lvl4pPr marL="4541520" indent="0">
              <a:buNone/>
              <a:defRPr sz="3310"/>
            </a:lvl4pPr>
            <a:lvl5pPr marL="6055360" indent="0">
              <a:buNone/>
              <a:defRPr sz="3310"/>
            </a:lvl5pPr>
            <a:lvl6pPr marL="7569200" indent="0">
              <a:buNone/>
              <a:defRPr sz="3310"/>
            </a:lvl6pPr>
            <a:lvl7pPr marL="9083040" indent="0">
              <a:buNone/>
              <a:defRPr sz="3310"/>
            </a:lvl7pPr>
            <a:lvl8pPr marL="10596880" indent="0">
              <a:buNone/>
              <a:defRPr sz="3310"/>
            </a:lvl8pPr>
            <a:lvl9pPr marL="12110085" indent="0">
              <a:buNone/>
              <a:defRPr sz="331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1844944" y="2710920"/>
            <a:ext cx="0" cy="868366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4396825" y="2278917"/>
            <a:ext cx="3797701" cy="36274412"/>
          </a:xfrm>
        </p:spPr>
        <p:txBody>
          <a:bodyPr vert="eaVert">
            <a:normAutofit/>
          </a:bodyPr>
          <a:lstStyle>
            <a:lvl1pPr>
              <a:defRPr sz="1192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2081475" y="2278917"/>
            <a:ext cx="22051314" cy="36274412"/>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081475" y="2278917"/>
            <a:ext cx="26113051" cy="8273462"/>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2081475" y="11394583"/>
            <a:ext cx="26113051" cy="27158745"/>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2081475" y="39672967"/>
            <a:ext cx="6812100" cy="2278917"/>
          </a:xfrm>
          <a:prstGeom prst="rect">
            <a:avLst/>
          </a:prstGeom>
        </p:spPr>
        <p:txBody>
          <a:bodyPr vert="horz" lIns="91440" tIns="45720" rIns="91440" bIns="45720" rtlCol="0" anchor="ctr">
            <a:normAutofit/>
          </a:bodyPr>
          <a:lstStyle>
            <a:lvl1pPr algn="l">
              <a:defRPr sz="39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10028925" y="39672967"/>
            <a:ext cx="10218150" cy="2278917"/>
          </a:xfrm>
          <a:prstGeom prst="rect">
            <a:avLst/>
          </a:prstGeom>
        </p:spPr>
        <p:txBody>
          <a:bodyPr vert="horz" lIns="91440" tIns="45720" rIns="91440" bIns="45720" rtlCol="0" anchor="ctr">
            <a:normAutofit/>
          </a:bodyPr>
          <a:lstStyle>
            <a:lvl1pPr algn="ctr">
              <a:defRPr sz="39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1382426" y="39672967"/>
            <a:ext cx="6812100" cy="2278917"/>
          </a:xfrm>
          <a:prstGeom prst="rect">
            <a:avLst/>
          </a:prstGeom>
        </p:spPr>
        <p:txBody>
          <a:bodyPr vert="horz" lIns="91440" tIns="45720" rIns="91440" bIns="45720" rtlCol="0" anchor="ctr">
            <a:normAutofit/>
          </a:bodyPr>
          <a:lstStyle>
            <a:lvl1pPr algn="r">
              <a:defRPr sz="3975">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3027680" rtl="0" eaLnBrk="1" latinLnBrk="0" hangingPunct="1">
        <a:lnSpc>
          <a:spcPct val="90000"/>
        </a:lnSpc>
        <a:spcBef>
          <a:spcPct val="0"/>
        </a:spcBef>
        <a:buNone/>
        <a:defRPr sz="13245"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ct val="664000"/>
        </a:spcBef>
        <a:buFont typeface="Arial" panose="020B0604020202020204" pitchFamily="34" charset="0"/>
        <a:buChar char="•"/>
        <a:defRPr sz="7945" kern="1200">
          <a:solidFill>
            <a:schemeClr val="tx1"/>
          </a:solidFill>
          <a:latin typeface="+mn-lt"/>
          <a:ea typeface="+mn-ea"/>
          <a:cs typeface="+mn-cs"/>
        </a:defRPr>
      </a:lvl1pPr>
      <a:lvl2pPr marL="2270760" indent="-756920" algn="l" defTabSz="3027680" rtl="0" eaLnBrk="1" latinLnBrk="0" hangingPunct="1">
        <a:lnSpc>
          <a:spcPct val="90000"/>
        </a:lnSpc>
        <a:spcBef>
          <a:spcPct val="333000"/>
        </a:spcBef>
        <a:buFont typeface="Arial" panose="020B0604020202020204" pitchFamily="34" charset="0"/>
        <a:buChar char="•"/>
        <a:defRPr sz="6620" kern="1200">
          <a:solidFill>
            <a:schemeClr val="tx1"/>
          </a:solidFill>
          <a:latin typeface="+mn-lt"/>
          <a:ea typeface="+mn-ea"/>
          <a:cs typeface="+mn-cs"/>
        </a:defRPr>
      </a:lvl2pPr>
      <a:lvl3pPr marL="378460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3pPr>
      <a:lvl4pPr marL="529844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4pPr>
      <a:lvl5pPr marL="681228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5pPr>
      <a:lvl6pPr marL="832612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6pPr>
      <a:lvl7pPr marL="983996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7pPr>
      <a:lvl8pPr marL="1135380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9pPr>
    </p:bodyStyle>
    <p:otherStyle>
      <a:defPPr>
        <a:defRPr lang="zh-CN"/>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5360" algn="l" defTabSz="3027680" rtl="0" eaLnBrk="1" latinLnBrk="0" hangingPunct="1">
        <a:defRPr sz="5960" kern="1200">
          <a:solidFill>
            <a:schemeClr val="tx1"/>
          </a:solidFill>
          <a:latin typeface="+mn-lt"/>
          <a:ea typeface="+mn-ea"/>
          <a:cs typeface="+mn-cs"/>
        </a:defRPr>
      </a:lvl5pPr>
      <a:lvl6pPr marL="7569200" algn="l" defTabSz="3027680" rtl="0" eaLnBrk="1" latinLnBrk="0" hangingPunct="1">
        <a:defRPr sz="5960" kern="1200">
          <a:solidFill>
            <a:schemeClr val="tx1"/>
          </a:solidFill>
          <a:latin typeface="+mn-lt"/>
          <a:ea typeface="+mn-ea"/>
          <a:cs typeface="+mn-cs"/>
        </a:defRPr>
      </a:lvl6pPr>
      <a:lvl7pPr marL="9083040" algn="l" defTabSz="3027680" rtl="0" eaLnBrk="1" latinLnBrk="0" hangingPunct="1">
        <a:defRPr sz="5960" kern="1200">
          <a:solidFill>
            <a:schemeClr val="tx1"/>
          </a:solidFill>
          <a:latin typeface="+mn-lt"/>
          <a:ea typeface="+mn-ea"/>
          <a:cs typeface="+mn-cs"/>
        </a:defRPr>
      </a:lvl7pPr>
      <a:lvl8pPr marL="10596880"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3000">
              <a:schemeClr val="accent1">
                <a:lumMod val="35000"/>
                <a:lumOff val="65000"/>
              </a:schemeClr>
            </a:gs>
            <a:gs pos="58000">
              <a:schemeClr val="accent1">
                <a:alpha val="100000"/>
                <a:lumMod val="24000"/>
                <a:lumOff val="76000"/>
              </a:schemeClr>
            </a:gs>
          </a:gsLst>
          <a:lin ang="15360000" scaled="0"/>
        </a:gradFill>
        <a:effectLst/>
      </p:bgPr>
    </p:bg>
    <p:spTree>
      <p:nvGrpSpPr>
        <p:cNvPr id="1" name=""/>
        <p:cNvGrpSpPr/>
        <p:nvPr/>
      </p:nvGrpSpPr>
      <p:grpSpPr/>
      <p:sp>
        <p:nvSpPr>
          <p:cNvPr id="12" name="Rectangle 11"/>
          <p:cNvSpPr/>
          <p:nvPr/>
        </p:nvSpPr>
        <p:spPr>
          <a:xfrm>
            <a:off x="3928428" y="801370"/>
            <a:ext cx="309880" cy="1198880"/>
          </a:xfrm>
          <a:prstGeom prst="rect">
            <a:avLst/>
          </a:prstGeom>
          <a:noFill/>
          <a:ln>
            <a:noFill/>
          </a:ln>
        </p:spPr>
        <p:txBody>
          <a:bodyPr wrap="none" rtlCol="0" anchor="t">
            <a:spAutoFit/>
          </a:bodyPr>
          <a:p>
            <a:pPr algn="ctr"/>
            <a:endParaRPr lang="en-US" altLang="zh-CN" sz="7200" b="1">
              <a:ln/>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3730943" y="4429760"/>
            <a:ext cx="309880" cy="1198880"/>
          </a:xfrm>
          <a:prstGeom prst="rect">
            <a:avLst/>
          </a:prstGeom>
          <a:noFill/>
          <a:ln>
            <a:noFill/>
          </a:ln>
        </p:spPr>
        <p:txBody>
          <a:bodyPr wrap="none" rtlCol="0" anchor="t">
            <a:spAutoFit/>
          </a:bodyPr>
          <a:p>
            <a:pPr algn="ctr"/>
            <a:endParaRPr lang="en-US" altLang="zh-CN" sz="7200" b="1">
              <a:ln/>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584835" y="801370"/>
            <a:ext cx="29105225" cy="3415030"/>
          </a:xfrm>
          <a:prstGeom prst="rect">
            <a:avLst/>
          </a:prstGeom>
          <a:noFill/>
          <a:ln>
            <a:noFill/>
          </a:ln>
          <a:effectLst/>
        </p:spPr>
        <p:txBody>
          <a:bodyPr wrap="square" rtlCol="0" anchor="t">
            <a:spAutoFit/>
          </a:bodyPr>
          <a:p>
            <a:pPr algn="ctr"/>
            <a:r>
              <a:rPr lang="en-US" altLang="zh-CN" sz="72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BỘ CÔNG THƯƠNG</a:t>
            </a:r>
            <a:endParaRPr lang="en-US" altLang="zh-CN" sz="72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altLang="zh-CN" sz="72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TRƯỜNG ĐẠI HỌC CÔNG NGHIỆP THÀNH PHỐ HỒ CHÍ MINH</a:t>
            </a:r>
            <a:endParaRPr lang="en-US" altLang="zh-CN" sz="72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altLang="zh-CN" sz="72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KHOA CÔNG NGHỆ THÔNG TIN</a:t>
            </a:r>
            <a:endParaRPr lang="en-US" altLang="zh-CN" sz="72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5" name="Picture 14" descr="Logo_IUH"/>
          <p:cNvPicPr>
            <a:picLocks noChangeAspect="1"/>
          </p:cNvPicPr>
          <p:nvPr/>
        </p:nvPicPr>
        <p:blipFill>
          <a:blip r:embed="rId1"/>
          <a:stretch>
            <a:fillRect/>
          </a:stretch>
        </p:blipFill>
        <p:spPr>
          <a:xfrm>
            <a:off x="11452860" y="4216400"/>
            <a:ext cx="8546465" cy="3510915"/>
          </a:xfrm>
          <a:prstGeom prst="rect">
            <a:avLst/>
          </a:prstGeom>
        </p:spPr>
      </p:pic>
      <p:sp>
        <p:nvSpPr>
          <p:cNvPr id="18" name="Rectangle 17"/>
          <p:cNvSpPr/>
          <p:nvPr/>
        </p:nvSpPr>
        <p:spPr>
          <a:xfrm>
            <a:off x="1839595" y="8444230"/>
            <a:ext cx="26859865" cy="1938020"/>
          </a:xfrm>
          <a:prstGeom prst="rect">
            <a:avLst/>
          </a:prstGeom>
          <a:noFill/>
          <a:ln>
            <a:noFill/>
          </a:ln>
        </p:spPr>
        <p:txBody>
          <a:bodyPr wrap="square" rtlCol="0" anchor="t">
            <a:spAutoFit/>
          </a:bodyPr>
          <a:p>
            <a:pPr algn="ctr"/>
            <a:r>
              <a:rPr lang="en-US" altLang="zh-CN" sz="60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ĐỀ TÀI: ỨNG DỤNG CÂY QUYẾT ĐỊNH ĐỂ PHÂN LOẠI NGƯỜI DÙNG TRONG THƯƠNG MẠI ĐIỆN TỬ</a:t>
            </a:r>
            <a:endParaRPr lang="en-US" altLang="zh-CN" sz="60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0" name="Text Box 19"/>
          <p:cNvSpPr txBox="1"/>
          <p:nvPr/>
        </p:nvSpPr>
        <p:spPr>
          <a:xfrm>
            <a:off x="2874010" y="12550140"/>
            <a:ext cx="23154640" cy="1938020"/>
          </a:xfrm>
          <a:prstGeom prst="rect">
            <a:avLst/>
          </a:prstGeom>
          <a:noFill/>
        </p:spPr>
        <p:txBody>
          <a:bodyPr wrap="square" rtlCol="0">
            <a:spAutoFit/>
          </a:bodyPr>
          <a:p>
            <a:r>
              <a:rPr lang="" altLang="en-US" sz="6000">
                <a:latin typeface="Times New Roman" panose="02020603050405020304" charset="0"/>
                <a:cs typeface="Times New Roman" panose="02020603050405020304" charset="0"/>
              </a:rPr>
              <a:t>Họ và tên sinh viên : Nguyễn Vũ Khánh Huy  	MSSV: 16025591</a:t>
            </a:r>
            <a:endParaRPr lang="" altLang="en-US" sz="6000">
              <a:latin typeface="Times New Roman" panose="02020603050405020304" charset="0"/>
              <a:cs typeface="Times New Roman" panose="02020603050405020304" charset="0"/>
            </a:endParaRPr>
          </a:p>
          <a:p>
            <a:r>
              <a:rPr lang="" altLang="en-US" sz="6000">
                <a:latin typeface="Times New Roman" panose="02020603050405020304" charset="0"/>
                <a:cs typeface="Times New Roman" panose="02020603050405020304" charset="0"/>
              </a:rPr>
              <a:t>Lớp: DHKHMT12A</a:t>
            </a:r>
            <a:endParaRPr lang="" altLang="en-US" sz="6000">
              <a:latin typeface="Times New Roman" panose="02020603050405020304" charset="0"/>
              <a:cs typeface="Times New Roman" panose="02020603050405020304" charset="0"/>
            </a:endParaRPr>
          </a:p>
        </p:txBody>
      </p:sp>
      <p:sp>
        <p:nvSpPr>
          <p:cNvPr id="21" name="Text Box 20"/>
          <p:cNvSpPr txBox="1"/>
          <p:nvPr/>
        </p:nvSpPr>
        <p:spPr>
          <a:xfrm>
            <a:off x="2874010" y="10968355"/>
            <a:ext cx="20795615" cy="1014730"/>
          </a:xfrm>
          <a:prstGeom prst="rect">
            <a:avLst/>
          </a:prstGeom>
          <a:noFill/>
        </p:spPr>
        <p:txBody>
          <a:bodyPr wrap="square" rtlCol="0">
            <a:spAutoFit/>
          </a:bodyPr>
          <a:p>
            <a:pPr algn="l"/>
            <a:r>
              <a:rPr lang="en-US" altLang="en-US" sz="6000">
                <a:latin typeface="Times New Roman" panose="02020603050405020304" charset="0"/>
                <a:cs typeface="Times New Roman" panose="02020603050405020304" charset="0"/>
                <a:sym typeface="+mn-ea"/>
              </a:rPr>
              <a:t>Giáo viên hướng dẫn : Nguyễn Thị Mỹ Linh </a:t>
            </a:r>
            <a:endParaRPr lang="en-US" altLang="en-US" sz="6000">
              <a:latin typeface="Times New Roman" panose="02020603050405020304" charset="0"/>
              <a:cs typeface="Times New Roman" panose="02020603050405020304" charset="0"/>
            </a:endParaRPr>
          </a:p>
        </p:txBody>
      </p:sp>
      <p:sp>
        <p:nvSpPr>
          <p:cNvPr id="22" name="Text Box 21"/>
          <p:cNvSpPr txBox="1"/>
          <p:nvPr/>
        </p:nvSpPr>
        <p:spPr>
          <a:xfrm>
            <a:off x="1382395" y="15645130"/>
            <a:ext cx="9021445" cy="4399915"/>
          </a:xfrm>
          <a:prstGeom prst="rect">
            <a:avLst/>
          </a:prstGeom>
          <a:noFill/>
        </p:spPr>
        <p:txBody>
          <a:bodyPr wrap="square" rtlCol="0">
            <a:spAutoFit/>
          </a:bodyPr>
          <a:p>
            <a:r>
              <a:rPr lang="" altLang="en-US" sz="4000" b="1">
                <a:latin typeface="Times New Roman" panose="02020603050405020304" charset="0"/>
                <a:cs typeface="Times New Roman" panose="02020603050405020304" charset="0"/>
              </a:rPr>
              <a:t>1.Mô tả đề tài </a:t>
            </a:r>
            <a:endParaRPr lang="" altLang="en-US" sz="4000">
              <a:latin typeface="Times New Roman" panose="02020603050405020304" charset="0"/>
              <a:cs typeface="Times New Roman" panose="02020603050405020304" charset="0"/>
            </a:endParaRPr>
          </a:p>
          <a:p>
            <a:r>
              <a:rPr lang="" altLang="en-US" sz="4000">
                <a:latin typeface="Times New Roman" panose="02020603050405020304" charset="0"/>
                <a:cs typeface="Times New Roman" panose="02020603050405020304" charset="0"/>
              </a:rPr>
              <a:t>Giải quyết các vấn đề trong E-tailing mà cụ thể là bài toán phân loại người dùng. Dựa vào cây quyết định, để tìm ra sự liên quan giữa các thuộc tính trên một hóa đơn và hành vi tiêu dùng của người dùng trên sàn thương mại điện tử</a:t>
            </a:r>
            <a:endParaRPr lang="" altLang="en-US" sz="4000">
              <a:latin typeface="Times New Roman" panose="02020603050405020304" charset="0"/>
              <a:cs typeface="Times New Roman" panose="02020603050405020304" charset="0"/>
            </a:endParaRPr>
          </a:p>
        </p:txBody>
      </p:sp>
      <p:sp>
        <p:nvSpPr>
          <p:cNvPr id="23" name="Text Box 22"/>
          <p:cNvSpPr txBox="1"/>
          <p:nvPr/>
        </p:nvSpPr>
        <p:spPr>
          <a:xfrm>
            <a:off x="1382395" y="21209635"/>
            <a:ext cx="8976995" cy="3169285"/>
          </a:xfrm>
          <a:prstGeom prst="rect">
            <a:avLst/>
          </a:prstGeom>
          <a:noFill/>
        </p:spPr>
        <p:txBody>
          <a:bodyPr wrap="square" rtlCol="0">
            <a:spAutoFit/>
          </a:bodyPr>
          <a:p>
            <a:r>
              <a:rPr lang="" altLang="en-US" sz="4000" b="1">
                <a:latin typeface="Times New Roman" panose="02020603050405020304" charset="0"/>
                <a:cs typeface="Times New Roman" panose="02020603050405020304" charset="0"/>
              </a:rPr>
              <a:t>2. Lý do chọn đề tài</a:t>
            </a:r>
            <a:endParaRPr lang="" altLang="en-US" sz="4000">
              <a:latin typeface="Times New Roman" panose="02020603050405020304" charset="0"/>
              <a:cs typeface="Times New Roman" panose="02020603050405020304" charset="0"/>
            </a:endParaRPr>
          </a:p>
          <a:p>
            <a:r>
              <a:rPr lang="" altLang="en-US" sz="4000">
                <a:latin typeface="Times New Roman" panose="02020603050405020304" charset="0"/>
                <a:cs typeface="Times New Roman" panose="02020603050405020304" charset="0"/>
              </a:rPr>
              <a:t>Phân loại người dùng là giải pháp tăng doanh thu cho các doanh nghiệp khi giúp họ hiểu và phục vụ chính xác hơn cho nhu cầu của từng người dùng.</a:t>
            </a:r>
            <a:endParaRPr lang="" altLang="en-US" sz="4000">
              <a:latin typeface="Times New Roman" panose="02020603050405020304" charset="0"/>
              <a:cs typeface="Times New Roman" panose="02020603050405020304" charset="0"/>
            </a:endParaRPr>
          </a:p>
        </p:txBody>
      </p:sp>
      <p:sp>
        <p:nvSpPr>
          <p:cNvPr id="24" name="Text Box 23"/>
          <p:cNvSpPr txBox="1"/>
          <p:nvPr/>
        </p:nvSpPr>
        <p:spPr>
          <a:xfrm>
            <a:off x="1382395" y="25781635"/>
            <a:ext cx="8976360" cy="5015865"/>
          </a:xfrm>
          <a:prstGeom prst="rect">
            <a:avLst/>
          </a:prstGeom>
          <a:noFill/>
        </p:spPr>
        <p:txBody>
          <a:bodyPr wrap="square" rtlCol="0">
            <a:spAutoFit/>
          </a:bodyPr>
          <a:p>
            <a:r>
              <a:rPr lang="" altLang="en-US" sz="4000" b="1">
                <a:latin typeface="Times New Roman" panose="02020603050405020304" charset="0"/>
                <a:cs typeface="Times New Roman" panose="02020603050405020304" charset="0"/>
              </a:rPr>
              <a:t>3. Mục tiêu đề tài</a:t>
            </a:r>
            <a:endParaRPr lang="" altLang="en-US" sz="4000">
              <a:latin typeface="Times New Roman" panose="02020603050405020304" charset="0"/>
              <a:cs typeface="Times New Roman" panose="02020603050405020304" charset="0"/>
            </a:endParaRPr>
          </a:p>
          <a:p>
            <a:r>
              <a:rPr lang="" altLang="en-US" sz="4000">
                <a:latin typeface="Times New Roman" panose="02020603050405020304" charset="0"/>
                <a:cs typeface="Times New Roman" panose="02020603050405020304" charset="0"/>
              </a:rPr>
              <a:t>Áp dụng cây quyết định để phân loại người dùng cùng các thuật toán được cải tiến từ cây quyết định như random forest, adaboost và các thuật toán không liên quan đến cây quyết định như logistic regression, KNN để áp dụng và so sánh trên tập người dùng 500000 dòng.</a:t>
            </a:r>
            <a:endParaRPr lang="" altLang="en-US" sz="4000">
              <a:latin typeface="Times New Roman" panose="02020603050405020304" charset="0"/>
              <a:cs typeface="Times New Roman" panose="02020603050405020304" charset="0"/>
            </a:endParaRPr>
          </a:p>
        </p:txBody>
      </p:sp>
      <p:sp>
        <p:nvSpPr>
          <p:cNvPr id="25" name="Text Box 24"/>
          <p:cNvSpPr txBox="1"/>
          <p:nvPr/>
        </p:nvSpPr>
        <p:spPr>
          <a:xfrm>
            <a:off x="1382395" y="31870015"/>
            <a:ext cx="9525000" cy="3784600"/>
          </a:xfrm>
          <a:prstGeom prst="rect">
            <a:avLst/>
          </a:prstGeom>
          <a:noFill/>
        </p:spPr>
        <p:txBody>
          <a:bodyPr wrap="square" rtlCol="0">
            <a:spAutoFit/>
          </a:bodyPr>
          <a:p>
            <a:r>
              <a:rPr lang="" altLang="en-US" sz="4000" b="1">
                <a:latin typeface="Times New Roman" panose="02020603050405020304" charset="0"/>
                <a:cs typeface="Times New Roman" panose="02020603050405020304" charset="0"/>
              </a:rPr>
              <a:t>4.</a:t>
            </a:r>
            <a:r>
              <a:rPr lang="en-US" sz="4000" b="1">
                <a:latin typeface="Times New Roman" panose="02020603050405020304" charset="0"/>
                <a:cs typeface="Times New Roman" panose="02020603050405020304" charset="0"/>
              </a:rPr>
              <a:t>Phương pháp nghiên cứu</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Phân tích để tìm thấy sự liên quan giữa các thuộc tính trong tập dữ liệu, sử dụng kmeans để phân cụm sản phẩm, và cụm người dùng. Phân loại người dùng dựa trên cụm sản phẩm và cụm người dùng đã có được.</a:t>
            </a:r>
            <a:endParaRPr lang="en-US" sz="4000">
              <a:latin typeface="Times New Roman" panose="02020603050405020304" charset="0"/>
              <a:cs typeface="Times New Roman" panose="02020603050405020304" charset="0"/>
            </a:endParaRPr>
          </a:p>
        </p:txBody>
      </p:sp>
      <p:sp>
        <p:nvSpPr>
          <p:cNvPr id="26" name="Text Box 25"/>
          <p:cNvSpPr txBox="1"/>
          <p:nvPr/>
        </p:nvSpPr>
        <p:spPr>
          <a:xfrm>
            <a:off x="10403840" y="15645130"/>
            <a:ext cx="7472045" cy="5631180"/>
          </a:xfrm>
          <a:prstGeom prst="rect">
            <a:avLst/>
          </a:prstGeom>
          <a:noFill/>
        </p:spPr>
        <p:txBody>
          <a:bodyPr wrap="square" rtlCol="0">
            <a:spAutoFit/>
          </a:bodyPr>
          <a:p>
            <a:r>
              <a:rPr lang="" altLang="en-US" sz="4000" b="1">
                <a:latin typeface="Times New Roman" panose="02020603050405020304" charset="0"/>
                <a:cs typeface="Times New Roman" panose="02020603050405020304" charset="0"/>
              </a:rPr>
              <a:t>5. </a:t>
            </a:r>
            <a:r>
              <a:rPr lang="en-US" sz="4000" b="1">
                <a:latin typeface="Times New Roman" panose="02020603050405020304" charset="0"/>
                <a:cs typeface="Times New Roman" panose="02020603050405020304" charset="0"/>
              </a:rPr>
              <a:t>Kế hoạch thực hiện</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1.Chuẩn bị dữ liệu.</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2.Tìm hiểu về nội dung của tập dữ liệu.</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3.Tiếp cận phân loại sản phẩm.</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4.Tiếp cận phân loại người dùng.</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5.Thử phân loại người dùng trên nhiều thuật toán khác nhau.</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6.Kết luận.</a:t>
            </a:r>
            <a:endParaRPr lang="en-US" sz="4000">
              <a:latin typeface="Times New Roman" panose="02020603050405020304" charset="0"/>
              <a:cs typeface="Times New Roman" panose="02020603050405020304" charset="0"/>
            </a:endParaRPr>
          </a:p>
        </p:txBody>
      </p:sp>
      <p:sp>
        <p:nvSpPr>
          <p:cNvPr id="36" name="Text Box 35"/>
          <p:cNvSpPr txBox="1"/>
          <p:nvPr/>
        </p:nvSpPr>
        <p:spPr>
          <a:xfrm>
            <a:off x="17826355" y="15645130"/>
            <a:ext cx="2882900" cy="706755"/>
          </a:xfrm>
          <a:prstGeom prst="rect">
            <a:avLst/>
          </a:prstGeom>
          <a:noFill/>
        </p:spPr>
        <p:txBody>
          <a:bodyPr wrap="square" rtlCol="0">
            <a:spAutoFit/>
          </a:bodyPr>
          <a:p>
            <a:r>
              <a:rPr lang="" altLang="en-US" sz="4000" b="1">
                <a:latin typeface="Times New Roman" panose="02020603050405020304" charset="0"/>
                <a:cs typeface="Times New Roman" panose="02020603050405020304" charset="0"/>
              </a:rPr>
              <a:t>6. Kết quả</a:t>
            </a:r>
            <a:endParaRPr lang="" altLang="en-US" sz="4000" b="1">
              <a:latin typeface="Times New Roman" panose="02020603050405020304" charset="0"/>
              <a:cs typeface="Times New Roman" panose="02020603050405020304" charset="0"/>
            </a:endParaRPr>
          </a:p>
        </p:txBody>
      </p:sp>
      <p:pic>
        <p:nvPicPr>
          <p:cNvPr id="39" name="Picture 3"/>
          <p:cNvPicPr>
            <a:picLocks noChangeAspect="1"/>
          </p:cNvPicPr>
          <p:nvPr/>
        </p:nvPicPr>
        <p:blipFill>
          <a:blip r:embed="rId2"/>
          <a:stretch>
            <a:fillRect/>
          </a:stretch>
        </p:blipFill>
        <p:spPr>
          <a:xfrm>
            <a:off x="18053050" y="16746855"/>
            <a:ext cx="5139055" cy="4946650"/>
          </a:xfrm>
          <a:prstGeom prst="rect">
            <a:avLst/>
          </a:prstGeom>
          <a:noFill/>
          <a:ln>
            <a:noFill/>
          </a:ln>
        </p:spPr>
      </p:pic>
      <p:pic>
        <p:nvPicPr>
          <p:cNvPr id="44" name="Picture 61" descr="customers"/>
          <p:cNvPicPr>
            <a:picLocks noChangeAspect="1"/>
          </p:cNvPicPr>
          <p:nvPr/>
        </p:nvPicPr>
        <p:blipFill>
          <a:blip r:embed="rId3"/>
          <a:stretch>
            <a:fillRect/>
          </a:stretch>
        </p:blipFill>
        <p:spPr>
          <a:xfrm>
            <a:off x="24138890" y="16746855"/>
            <a:ext cx="5151755" cy="4987290"/>
          </a:xfrm>
          <a:prstGeom prst="rect">
            <a:avLst/>
          </a:prstGeom>
        </p:spPr>
      </p:pic>
      <p:sp>
        <p:nvSpPr>
          <p:cNvPr id="45" name="Text Box 44"/>
          <p:cNvSpPr txBox="1"/>
          <p:nvPr/>
        </p:nvSpPr>
        <p:spPr>
          <a:xfrm>
            <a:off x="18053685" y="22040215"/>
            <a:ext cx="5137785" cy="398780"/>
          </a:xfrm>
          <a:prstGeom prst="rect">
            <a:avLst/>
          </a:prstGeom>
          <a:noFill/>
        </p:spPr>
        <p:txBody>
          <a:bodyPr wrap="square" rtlCol="0">
            <a:spAutoFit/>
          </a:bodyPr>
          <a:p>
            <a:pPr algn="ctr"/>
            <a:r>
              <a:rPr lang="" altLang="en-US" sz="2000">
                <a:latin typeface="Times New Roman" panose="02020603050405020304" charset="0"/>
                <a:cs typeface="Times New Roman" panose="02020603050405020304" charset="0"/>
              </a:rPr>
              <a:t>Hình ảnh 5 cụm sản phẩm .</a:t>
            </a:r>
            <a:endParaRPr lang="" altLang="en-US" sz="2000">
              <a:latin typeface="Times New Roman" panose="02020603050405020304" charset="0"/>
              <a:cs typeface="Times New Roman" panose="02020603050405020304" charset="0"/>
            </a:endParaRPr>
          </a:p>
        </p:txBody>
      </p:sp>
      <p:sp>
        <p:nvSpPr>
          <p:cNvPr id="47" name="Text Box 46"/>
          <p:cNvSpPr txBox="1"/>
          <p:nvPr/>
        </p:nvSpPr>
        <p:spPr>
          <a:xfrm>
            <a:off x="24139525" y="22040215"/>
            <a:ext cx="5151120" cy="398780"/>
          </a:xfrm>
          <a:prstGeom prst="rect">
            <a:avLst/>
          </a:prstGeom>
          <a:noFill/>
        </p:spPr>
        <p:txBody>
          <a:bodyPr wrap="square" rtlCol="0">
            <a:spAutoFit/>
          </a:bodyPr>
          <a:p>
            <a:pPr algn="ctr"/>
            <a:r>
              <a:rPr lang="" altLang="en-US" sz="2000">
                <a:latin typeface="Times New Roman" panose="02020603050405020304" charset="0"/>
                <a:cs typeface="Times New Roman" panose="02020603050405020304" charset="0"/>
              </a:rPr>
              <a:t>Hình ảnh 11 cụm người dùng. </a:t>
            </a:r>
            <a:endParaRPr lang="" altLang="en-US" sz="2000">
              <a:latin typeface="Times New Roman" panose="02020603050405020304" charset="0"/>
              <a:cs typeface="Times New Roman" panose="02020603050405020304" charset="0"/>
            </a:endParaRPr>
          </a:p>
        </p:txBody>
      </p:sp>
      <p:pic>
        <p:nvPicPr>
          <p:cNvPr id="70" name="Picture 26"/>
          <p:cNvPicPr>
            <a:picLocks noChangeAspect="1"/>
          </p:cNvPicPr>
          <p:nvPr/>
        </p:nvPicPr>
        <p:blipFill>
          <a:blip r:embed="rId4"/>
          <a:stretch>
            <a:fillRect/>
          </a:stretch>
        </p:blipFill>
        <p:spPr>
          <a:xfrm>
            <a:off x="20709255" y="27889200"/>
            <a:ext cx="5319395" cy="3980815"/>
          </a:xfrm>
          <a:prstGeom prst="rect">
            <a:avLst/>
          </a:prstGeom>
          <a:noFill/>
          <a:ln>
            <a:noFill/>
          </a:ln>
        </p:spPr>
      </p:pic>
      <p:pic>
        <p:nvPicPr>
          <p:cNvPr id="69" name="Picture 25"/>
          <p:cNvPicPr>
            <a:picLocks noChangeAspect="1"/>
          </p:cNvPicPr>
          <p:nvPr/>
        </p:nvPicPr>
        <p:blipFill>
          <a:blip r:embed="rId5"/>
          <a:stretch>
            <a:fillRect/>
          </a:stretch>
        </p:blipFill>
        <p:spPr>
          <a:xfrm>
            <a:off x="13802995" y="27889200"/>
            <a:ext cx="5650865" cy="3980815"/>
          </a:xfrm>
          <a:prstGeom prst="rect">
            <a:avLst/>
          </a:prstGeom>
          <a:noFill/>
          <a:ln>
            <a:noFill/>
          </a:ln>
        </p:spPr>
      </p:pic>
      <p:pic>
        <p:nvPicPr>
          <p:cNvPr id="66" name="Picture 22"/>
          <p:cNvPicPr>
            <a:picLocks noChangeAspect="1"/>
          </p:cNvPicPr>
          <p:nvPr/>
        </p:nvPicPr>
        <p:blipFill>
          <a:blip r:embed="rId6"/>
          <a:stretch>
            <a:fillRect/>
          </a:stretch>
        </p:blipFill>
        <p:spPr>
          <a:xfrm>
            <a:off x="11787505" y="22746970"/>
            <a:ext cx="4595495" cy="3992880"/>
          </a:xfrm>
          <a:prstGeom prst="rect">
            <a:avLst/>
          </a:prstGeom>
          <a:noFill/>
          <a:ln>
            <a:noFill/>
          </a:ln>
        </p:spPr>
      </p:pic>
      <p:pic>
        <p:nvPicPr>
          <p:cNvPr id="67" name="Picture 23"/>
          <p:cNvPicPr>
            <a:picLocks noChangeAspect="1"/>
          </p:cNvPicPr>
          <p:nvPr/>
        </p:nvPicPr>
        <p:blipFill>
          <a:blip r:embed="rId7"/>
          <a:stretch>
            <a:fillRect/>
          </a:stretch>
        </p:blipFill>
        <p:spPr>
          <a:xfrm>
            <a:off x="17394555" y="22746970"/>
            <a:ext cx="4521835" cy="3992880"/>
          </a:xfrm>
          <a:prstGeom prst="rect">
            <a:avLst/>
          </a:prstGeom>
          <a:noFill/>
          <a:ln>
            <a:noFill/>
          </a:ln>
        </p:spPr>
      </p:pic>
      <p:pic>
        <p:nvPicPr>
          <p:cNvPr id="68" name="Picture 24"/>
          <p:cNvPicPr>
            <a:picLocks noChangeAspect="1"/>
          </p:cNvPicPr>
          <p:nvPr/>
        </p:nvPicPr>
        <p:blipFill>
          <a:blip r:embed="rId8"/>
          <a:stretch>
            <a:fillRect/>
          </a:stretch>
        </p:blipFill>
        <p:spPr>
          <a:xfrm>
            <a:off x="24004270" y="22746970"/>
            <a:ext cx="4339590" cy="3992880"/>
          </a:xfrm>
          <a:prstGeom prst="rect">
            <a:avLst/>
          </a:prstGeom>
          <a:noFill/>
          <a:ln>
            <a:noFill/>
          </a:ln>
        </p:spPr>
      </p:pic>
      <p:sp>
        <p:nvSpPr>
          <p:cNvPr id="54" name="Text Box 53"/>
          <p:cNvSpPr txBox="1"/>
          <p:nvPr/>
        </p:nvSpPr>
        <p:spPr>
          <a:xfrm>
            <a:off x="1382395" y="36534090"/>
            <a:ext cx="27973020" cy="4831080"/>
          </a:xfrm>
          <a:prstGeom prst="rect">
            <a:avLst/>
          </a:prstGeom>
          <a:noFill/>
        </p:spPr>
        <p:txBody>
          <a:bodyPr wrap="square" rtlCol="0">
            <a:spAutoFit/>
          </a:bodyPr>
          <a:p>
            <a:r>
              <a:rPr lang="en-US" sz="2800" b="1">
                <a:latin typeface="Times New Roman" panose="02020603050405020304" charset="0"/>
                <a:cs typeface="Times New Roman" panose="02020603050405020304" charset="0"/>
              </a:rPr>
              <a:t>Tài liệu tham khảo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Tài liệu Tiếng Việt.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[1]Bách khoa toàn thư mở wikipedia, thương mại điện tử.</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[2]ThS. Nguyễn Vương Thịnh, bài giảng khai phá dữ liệu của ĐH Bách khoa TP HCM.</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[3]Vũ Hữu Tiệp, decision tree, iterative dichomister 3, machine learning cơ bản.</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Tài liệu nước ngoài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[4]Breiman, L., J. Friedman, R. Olshen, R., and Stone, C. (1984). Classification and regression trees. Wadsworth Books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[5]Teli, S., Kanikar, P. (2015). A survey on decision tree based approaches in data mining.International Journal of Advanced Researches in Computer Science and Software Engineering, Volume 5, Issue 4.</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[6] Fabien Daniel, Kaggle E-commerce, actual transaction from UK retailer.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[7] Peter J. Rousseeuw (1987). “Silhouettes: a Graphical Aid to the Interpretation and Validation of Cluster Analysis”. Computational and Applied Mathematics 20: 53-65.</a:t>
            </a:r>
            <a:endParaRPr lang="en-US" sz="2800">
              <a:latin typeface="Times New Roman" panose="02020603050405020304" charset="0"/>
              <a:cs typeface="Times New Roman" panose="02020603050405020304" charset="0"/>
            </a:endParaRPr>
          </a:p>
        </p:txBody>
      </p:sp>
      <p:sp>
        <p:nvSpPr>
          <p:cNvPr id="55" name="Text Box 54"/>
          <p:cNvSpPr txBox="1"/>
          <p:nvPr/>
        </p:nvSpPr>
        <p:spPr>
          <a:xfrm>
            <a:off x="1382395" y="41948100"/>
            <a:ext cx="12764135" cy="583565"/>
          </a:xfrm>
          <a:prstGeom prst="rect">
            <a:avLst/>
          </a:prstGeom>
          <a:noFill/>
        </p:spPr>
        <p:txBody>
          <a:bodyPr wrap="square" rtlCol="0">
            <a:spAutoFit/>
          </a:bodyPr>
          <a:p>
            <a:pPr algn="l"/>
            <a:r>
              <a:rPr lang="" altLang="en-US" sz="3200">
                <a:latin typeface="Times New Roman" panose="02020603050405020304" charset="0"/>
                <a:cs typeface="Times New Roman" panose="02020603050405020304" charset="0"/>
              </a:rPr>
              <a:t>Email : khanhhuynguyenvu@gmail.com 		Phone: 0938294687.</a:t>
            </a:r>
            <a:endParaRPr lang="" altLang="en-US" sz="3200">
              <a:latin typeface="Times New Roman" panose="02020603050405020304" charset="0"/>
              <a:cs typeface="Times New Roman" panose="02020603050405020304" charset="0"/>
            </a:endParaRPr>
          </a:p>
        </p:txBody>
      </p:sp>
      <p:sp>
        <p:nvSpPr>
          <p:cNvPr id="56" name="Text Box 55"/>
          <p:cNvSpPr txBox="1"/>
          <p:nvPr/>
        </p:nvSpPr>
        <p:spPr>
          <a:xfrm>
            <a:off x="11787505" y="27079575"/>
            <a:ext cx="4595495" cy="398780"/>
          </a:xfrm>
          <a:prstGeom prst="rect">
            <a:avLst/>
          </a:prstGeom>
          <a:noFill/>
        </p:spPr>
        <p:txBody>
          <a:bodyPr wrap="square" rtlCol="0">
            <a:spAutoFit/>
          </a:bodyPr>
          <a:p>
            <a:pPr algn="ctr"/>
            <a:r>
              <a:rPr lang="" altLang="en-US" sz="2000">
                <a:latin typeface="Times New Roman" panose="02020603050405020304" charset="0"/>
                <a:cs typeface="Times New Roman" panose="02020603050405020304" charset="0"/>
              </a:rPr>
              <a:t>D</a:t>
            </a:r>
            <a:r>
              <a:rPr lang="en-US" sz="2000">
                <a:latin typeface="Times New Roman" panose="02020603050405020304" charset="0"/>
                <a:cs typeface="Times New Roman" panose="02020603050405020304" charset="0"/>
              </a:rPr>
              <a:t>ecision tree cho độ chính xác 86.13%</a:t>
            </a:r>
            <a:endParaRPr lang="en-US" sz="2000">
              <a:latin typeface="Times New Roman" panose="02020603050405020304" charset="0"/>
              <a:cs typeface="Times New Roman" panose="02020603050405020304" charset="0"/>
            </a:endParaRPr>
          </a:p>
        </p:txBody>
      </p:sp>
      <p:sp>
        <p:nvSpPr>
          <p:cNvPr id="60" name="Text Box 59"/>
          <p:cNvSpPr txBox="1"/>
          <p:nvPr/>
        </p:nvSpPr>
        <p:spPr>
          <a:xfrm>
            <a:off x="17384395" y="27049095"/>
            <a:ext cx="4531995" cy="398780"/>
          </a:xfrm>
          <a:prstGeom prst="rect">
            <a:avLst/>
          </a:prstGeom>
          <a:noFill/>
        </p:spPr>
        <p:txBody>
          <a:bodyPr wrap="square" rtlCol="0">
            <a:spAutoFit/>
          </a:bodyPr>
          <a:p>
            <a:pPr algn="ctr"/>
            <a:r>
              <a:rPr lang="" altLang="en-US" sz="2000">
                <a:latin typeface="Times New Roman" panose="02020603050405020304" charset="0"/>
                <a:cs typeface="Times New Roman" panose="02020603050405020304" charset="0"/>
              </a:rPr>
              <a:t>R</a:t>
            </a:r>
            <a:r>
              <a:rPr lang="en-US" sz="2000">
                <a:latin typeface="Times New Roman" panose="02020603050405020304" charset="0"/>
                <a:cs typeface="Times New Roman" panose="02020603050405020304" charset="0"/>
              </a:rPr>
              <a:t>andom forest cho độ chính xác 92.56%</a:t>
            </a:r>
            <a:endParaRPr lang="en-US" sz="2000">
              <a:latin typeface="Times New Roman" panose="02020603050405020304" charset="0"/>
              <a:cs typeface="Times New Roman" panose="02020603050405020304" charset="0"/>
            </a:endParaRPr>
          </a:p>
        </p:txBody>
      </p:sp>
      <p:sp>
        <p:nvSpPr>
          <p:cNvPr id="62" name="Text Box 61"/>
          <p:cNvSpPr txBox="1"/>
          <p:nvPr/>
        </p:nvSpPr>
        <p:spPr>
          <a:xfrm>
            <a:off x="24004270" y="27079575"/>
            <a:ext cx="4338955" cy="368300"/>
          </a:xfrm>
          <a:prstGeom prst="rect">
            <a:avLst/>
          </a:prstGeom>
          <a:noFill/>
        </p:spPr>
        <p:txBody>
          <a:bodyPr wrap="square" rtlCol="0">
            <a:spAutoFit/>
          </a:bodyPr>
          <a:p>
            <a:r>
              <a:rPr lang="en-US"/>
              <a:t>Adaboost cho độ chính xác 51.20%</a:t>
            </a:r>
            <a:endParaRPr lang="en-US"/>
          </a:p>
        </p:txBody>
      </p:sp>
      <p:sp>
        <p:nvSpPr>
          <p:cNvPr id="63" name="Text Box 62"/>
          <p:cNvSpPr txBox="1"/>
          <p:nvPr/>
        </p:nvSpPr>
        <p:spPr>
          <a:xfrm>
            <a:off x="13639165" y="31870015"/>
            <a:ext cx="4849495" cy="39878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KNN cho độ chính xác 79.78%.</a:t>
            </a:r>
            <a:endParaRPr lang="en-US" sz="2000">
              <a:latin typeface="Times New Roman" panose="02020603050405020304" charset="0"/>
              <a:cs typeface="Times New Roman" panose="02020603050405020304" charset="0"/>
            </a:endParaRPr>
          </a:p>
        </p:txBody>
      </p:sp>
      <p:sp>
        <p:nvSpPr>
          <p:cNvPr id="64" name="Text Box 63"/>
          <p:cNvSpPr txBox="1"/>
          <p:nvPr/>
        </p:nvSpPr>
        <p:spPr>
          <a:xfrm>
            <a:off x="20709255" y="31870015"/>
            <a:ext cx="5319395" cy="39878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 </a:t>
            </a:r>
            <a:r>
              <a:rPr lang="" altLang="en-US" sz="2000">
                <a:latin typeface="Times New Roman" panose="02020603050405020304" charset="0"/>
                <a:cs typeface="Times New Roman" panose="02020603050405020304" charset="0"/>
              </a:rPr>
              <a:t>L</a:t>
            </a:r>
            <a:r>
              <a:rPr lang="en-US" sz="2000">
                <a:latin typeface="Times New Roman" panose="02020603050405020304" charset="0"/>
                <a:cs typeface="Times New Roman" panose="02020603050405020304" charset="0"/>
              </a:rPr>
              <a:t>ogistic regression cho độ chính xác 86.29%.</a:t>
            </a:r>
            <a:endParaRPr lang="en-US" sz="2000">
              <a:latin typeface="Times New Roman" panose="02020603050405020304" charset="0"/>
              <a:cs typeface="Times New Roman" panose="02020603050405020304" charset="0"/>
            </a:endParaRPr>
          </a:p>
        </p:txBody>
      </p:sp>
      <p:sp>
        <p:nvSpPr>
          <p:cNvPr id="65" name="Text Box 64"/>
          <p:cNvSpPr txBox="1"/>
          <p:nvPr/>
        </p:nvSpPr>
        <p:spPr>
          <a:xfrm>
            <a:off x="11452860" y="32485330"/>
            <a:ext cx="17902555" cy="3169285"/>
          </a:xfrm>
          <a:prstGeom prst="rect">
            <a:avLst/>
          </a:prstGeom>
          <a:noFill/>
        </p:spPr>
        <p:txBody>
          <a:bodyPr wrap="square" rtlCol="0">
            <a:spAutoFit/>
          </a:bodyPr>
          <a:p>
            <a:r>
              <a:rPr lang="" altLang="en-US" sz="4000" b="1">
                <a:ln/>
                <a:solidFill>
                  <a:schemeClr val="tx1"/>
                </a:solidFill>
                <a:effectLst/>
                <a:latin typeface="Times New Roman" panose="02020603050405020304" charset="0"/>
                <a:cs typeface="Times New Roman" panose="02020603050405020304" charset="0"/>
              </a:rPr>
              <a:t>7. Kết luận:</a:t>
            </a:r>
            <a:r>
              <a:rPr lang="" altLang="en-US" sz="4000">
                <a:ln/>
                <a:solidFill>
                  <a:schemeClr val="tx1"/>
                </a:solidFill>
                <a:effectLst/>
                <a:latin typeface="Times New Roman" panose="02020603050405020304" charset="0"/>
                <a:cs typeface="Times New Roman" panose="02020603050405020304" charset="0"/>
              </a:rPr>
              <a:t> Bằng các kết quả kiểm thử , ta thấy cây quyết định là một thuật toán phụ thuộc rất lớn vào tập dữ liệu. Thậm chí với một sự thay đổi nhỏ trong bộ dữ liệu, cấu trúc và mô hình cây có thể thay đổi hoàn toàn. Overfitting là vấn đề thường xuyên gặp phải kể cả khi sử dụng các thuật toán tiên tiến hơn như random forest, adaboost cũng vẫn gặp phải.</a:t>
            </a:r>
            <a:endParaRPr lang="" altLang="en-US" sz="4000">
              <a:ln/>
              <a:solidFill>
                <a:schemeClr val="tx1"/>
              </a:solidFill>
              <a:effectLst/>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2893</Words>
  <Application>WPS Presentation</Application>
  <PresentationFormat>宽屏</PresentationFormat>
  <Paragraphs>62</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Arial Unicode MS</vt:lpstr>
      <vt:lpstr>Arial Black</vt:lpstr>
      <vt:lpstr>微软雅黑</vt:lpstr>
      <vt:lpstr>SimSun</vt:lpstr>
      <vt:lpstr>Droid Sans Fallback</vt:lpstr>
      <vt:lpstr>Times New Roman</vt:lpstr>
      <vt:lpstr>Trebuchet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nvkhuy</dc:creator>
  <cp:lastModifiedBy>nvkhuy</cp:lastModifiedBy>
  <cp:revision>93</cp:revision>
  <dcterms:created xsi:type="dcterms:W3CDTF">2020-07-19T07:33:52Z</dcterms:created>
  <dcterms:modified xsi:type="dcterms:W3CDTF">2020-07-19T07:33:52Z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