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06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87779" cy="643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49758" y="348919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91107" y="2595117"/>
            <a:ext cx="6161785" cy="741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0"/>
              </a:lnSpc>
            </a:pPr>
            <a:r>
              <a:rPr lang="vi-VN" spc="-180" smtClean="0"/>
              <a:t>TRƯƠNG </a:t>
            </a:r>
            <a:r>
              <a:rPr lang="vi-VN" spc="-165" smtClean="0"/>
              <a:t>XUÂN</a:t>
            </a:r>
            <a:r>
              <a:rPr lang="vi-VN" spc="-40" smtClean="0"/>
              <a:t> </a:t>
            </a:r>
            <a:r>
              <a:rPr lang="vi-VN" spc="-75" smtClean="0"/>
              <a:t>NAM</a:t>
            </a:r>
            <a:endParaRPr lang="vi-VN" spc="-7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20"/>
              </a:lnSpc>
            </a:pPr>
            <a:fld id="{81D60167-4931-47E6-BA6A-407CBD079E47}" type="slidenum">
              <a:rPr lang="en-US" spc="-80" smtClean="0"/>
              <a:t>‹#›</a:t>
            </a:fld>
            <a:endParaRPr lang="en-US" spc="-80" dirty="0"/>
          </a:p>
        </p:txBody>
      </p:sp>
    </p:spTree>
    <p:extLst>
      <p:ext uri="{BB962C8B-B14F-4D97-AF65-F5344CB8AC3E}">
        <p14:creationId xmlns:p14="http://schemas.microsoft.com/office/powerpoint/2010/main" val="425297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87779" cy="643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0"/>
              </a:lnSpc>
            </a:pPr>
            <a:r>
              <a:rPr lang="vi-VN" spc="-180" smtClean="0"/>
              <a:t>TRƯƠNG </a:t>
            </a:r>
            <a:r>
              <a:rPr lang="vi-VN" spc="-165" smtClean="0"/>
              <a:t>XUÂN</a:t>
            </a:r>
            <a:r>
              <a:rPr lang="vi-VN" spc="-40" smtClean="0"/>
              <a:t> </a:t>
            </a:r>
            <a:r>
              <a:rPr lang="vi-VN" spc="-75" smtClean="0"/>
              <a:t>NAM</a:t>
            </a:r>
            <a:endParaRPr lang="vi-VN" spc="-7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20"/>
              </a:lnSpc>
            </a:pPr>
            <a:fld id="{81D60167-4931-47E6-BA6A-407CBD079E47}" type="slidenum">
              <a:rPr lang="en-US" spc="-80" smtClean="0"/>
              <a:t>‹#›</a:t>
            </a:fld>
            <a:endParaRPr lang="en-US" spc="-80" dirty="0"/>
          </a:p>
        </p:txBody>
      </p:sp>
    </p:spTree>
    <p:extLst>
      <p:ext uri="{BB962C8B-B14F-4D97-AF65-F5344CB8AC3E}">
        <p14:creationId xmlns:p14="http://schemas.microsoft.com/office/powerpoint/2010/main" val="255723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0"/>
              </a:lnSpc>
            </a:pPr>
            <a:r>
              <a:rPr lang="vi-VN" spc="-180" smtClean="0"/>
              <a:t>TRƯƠNG </a:t>
            </a:r>
            <a:r>
              <a:rPr lang="vi-VN" spc="-165" smtClean="0"/>
              <a:t>XUÂN</a:t>
            </a:r>
            <a:r>
              <a:rPr lang="vi-VN" spc="-40" smtClean="0"/>
              <a:t> </a:t>
            </a:r>
            <a:r>
              <a:rPr lang="vi-VN" spc="-75" smtClean="0"/>
              <a:t>NAM</a:t>
            </a:r>
            <a:endParaRPr lang="vi-VN" spc="-7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20"/>
              </a:lnSpc>
            </a:pPr>
            <a:fld id="{81D60167-4931-47E6-BA6A-407CBD079E47}" type="slidenum">
              <a:rPr lang="en-US" spc="-80" smtClean="0"/>
              <a:t>‹#›</a:t>
            </a:fld>
            <a:endParaRPr lang="en-US" spc="-80" dirty="0"/>
          </a:p>
        </p:txBody>
      </p:sp>
    </p:spTree>
    <p:extLst>
      <p:ext uri="{BB962C8B-B14F-4D97-AF65-F5344CB8AC3E}">
        <p14:creationId xmlns:p14="http://schemas.microsoft.com/office/powerpoint/2010/main" val="258938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87779" cy="643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0"/>
              </a:lnSpc>
            </a:pPr>
            <a:r>
              <a:rPr lang="vi-VN" spc="-180" smtClean="0"/>
              <a:t>TRƯƠNG </a:t>
            </a:r>
            <a:r>
              <a:rPr lang="vi-VN" spc="-165" smtClean="0"/>
              <a:t>XUÂN</a:t>
            </a:r>
            <a:r>
              <a:rPr lang="vi-VN" spc="-40" smtClean="0"/>
              <a:t> </a:t>
            </a:r>
            <a:r>
              <a:rPr lang="vi-VN" spc="-75" smtClean="0"/>
              <a:t>NAM</a:t>
            </a:r>
            <a:endParaRPr lang="vi-VN" spc="-7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20"/>
              </a:lnSpc>
            </a:pPr>
            <a:fld id="{81D60167-4931-47E6-BA6A-407CBD079E47}" type="slidenum">
              <a:rPr lang="en-US" spc="-80" smtClean="0"/>
              <a:t>‹#›</a:t>
            </a:fld>
            <a:endParaRPr lang="en-US" spc="-80" dirty="0"/>
          </a:p>
        </p:txBody>
      </p:sp>
    </p:spTree>
    <p:extLst>
      <p:ext uri="{BB962C8B-B14F-4D97-AF65-F5344CB8AC3E}">
        <p14:creationId xmlns:p14="http://schemas.microsoft.com/office/powerpoint/2010/main" val="94883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0"/>
              </a:lnSpc>
            </a:pPr>
            <a:r>
              <a:rPr lang="vi-VN" spc="-180" smtClean="0"/>
              <a:t>TRƯƠNG </a:t>
            </a:r>
            <a:r>
              <a:rPr lang="vi-VN" spc="-165" smtClean="0"/>
              <a:t>XUÂN</a:t>
            </a:r>
            <a:r>
              <a:rPr lang="vi-VN" spc="-40" smtClean="0"/>
              <a:t> </a:t>
            </a:r>
            <a:r>
              <a:rPr lang="vi-VN" spc="-75" smtClean="0"/>
              <a:t>NAM</a:t>
            </a:r>
            <a:endParaRPr lang="vi-VN" spc="-7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20"/>
              </a:lnSpc>
            </a:pPr>
            <a:fld id="{81D60167-4931-47E6-BA6A-407CBD079E47}" type="slidenum">
              <a:rPr lang="en-US" spc="-80" smtClean="0"/>
              <a:t>‹#›</a:t>
            </a:fld>
            <a:endParaRPr lang="en-US" spc="-80" dirty="0"/>
          </a:p>
        </p:txBody>
      </p:sp>
    </p:spTree>
    <p:extLst>
      <p:ext uri="{BB962C8B-B14F-4D97-AF65-F5344CB8AC3E}">
        <p14:creationId xmlns:p14="http://schemas.microsoft.com/office/powerpoint/2010/main" val="390584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87779" cy="6431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7736" y="270383"/>
            <a:ext cx="8288527" cy="741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7736" y="1359153"/>
            <a:ext cx="8288527" cy="3677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04030" y="6521499"/>
            <a:ext cx="153542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0"/>
              </a:lnSpc>
            </a:pPr>
            <a:r>
              <a:rPr lang="vi-VN" spc="-180" smtClean="0"/>
              <a:t>TRƯƠNG </a:t>
            </a:r>
            <a:r>
              <a:rPr lang="vi-VN" spc="-165" smtClean="0"/>
              <a:t>XUÂN</a:t>
            </a:r>
            <a:r>
              <a:rPr lang="vi-VN" spc="-40" smtClean="0"/>
              <a:t> </a:t>
            </a:r>
            <a:r>
              <a:rPr lang="vi-VN" spc="-75" smtClean="0"/>
              <a:t>NAM</a:t>
            </a:r>
            <a:endParaRPr lang="vi-VN" spc="-7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25509" y="6521499"/>
            <a:ext cx="20383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20"/>
              </a:lnSpc>
            </a:pPr>
            <a:fld id="{81D60167-4931-47E6-BA6A-407CBD079E47}" type="slidenum">
              <a:rPr lang="en-US" spc="-80" smtClean="0"/>
              <a:t>‹#›</a:t>
            </a:fld>
            <a:endParaRPr lang="en-US" spc="-80" dirty="0"/>
          </a:p>
        </p:txBody>
      </p:sp>
    </p:spTree>
    <p:extLst>
      <p:ext uri="{BB962C8B-B14F-4D97-AF65-F5344CB8AC3E}">
        <p14:creationId xmlns:p14="http://schemas.microsoft.com/office/powerpoint/2010/main" val="427890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/image.pn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spc="-430" dirty="0"/>
              <a:t>ANDROID </a:t>
            </a:r>
            <a:r>
              <a:rPr spc="-445" dirty="0"/>
              <a:t>NÂNG</a:t>
            </a:r>
            <a:r>
              <a:rPr spc="-120" dirty="0"/>
              <a:t> </a:t>
            </a:r>
            <a:r>
              <a:rPr spc="-655" dirty="0"/>
              <a:t>CAO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ubTitle" idx="4"/>
          </p:nvPr>
        </p:nvSpPr>
        <p:spPr>
          <a:xfrm>
            <a:off x="228600" y="3840480"/>
            <a:ext cx="9067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29180" marR="5080" indent="-2317115">
              <a:lnSpc>
                <a:spcPct val="100000"/>
              </a:lnSpc>
              <a:spcBef>
                <a:spcPts val="100"/>
              </a:spcBef>
            </a:pPr>
            <a:r>
              <a:rPr lang="en-US" sz="4400" spc="-300" smtClean="0">
                <a:latin typeface="+mj-lt"/>
              </a:rPr>
              <a:t>Bài </a:t>
            </a:r>
            <a:r>
              <a:rPr sz="4400" spc="-160" smtClean="0">
                <a:latin typeface="+mj-lt"/>
              </a:rPr>
              <a:t>1</a:t>
            </a:r>
            <a:r>
              <a:rPr sz="4400" spc="-160" dirty="0">
                <a:latin typeface="+mj-lt"/>
              </a:rPr>
              <a:t>: </a:t>
            </a:r>
            <a:r>
              <a:rPr sz="4400" spc="-140">
                <a:latin typeface="+mj-lt"/>
              </a:rPr>
              <a:t>Multithreading </a:t>
            </a:r>
            <a:r>
              <a:rPr lang="en-US" sz="4400" spc="-260" dirty="0">
                <a:latin typeface="+mj-lt"/>
              </a:rPr>
              <a:t>-</a:t>
            </a:r>
            <a:r>
              <a:rPr sz="4400" spc="-260" smtClean="0">
                <a:latin typeface="+mj-lt"/>
              </a:rPr>
              <a:t> </a:t>
            </a:r>
            <a:r>
              <a:rPr sz="4400" spc="-280" dirty="0">
                <a:latin typeface="+mj-lt"/>
              </a:rPr>
              <a:t>Background  </a:t>
            </a:r>
            <a:r>
              <a:rPr sz="4400" spc="-254" dirty="0">
                <a:latin typeface="+mj-lt"/>
              </a:rPr>
              <a:t>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61" y="129616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397002"/>
            <a:ext cx="80003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0" dirty="0"/>
              <a:t>Ưu/nhược </a:t>
            </a:r>
            <a:r>
              <a:rPr spc="-240" dirty="0"/>
              <a:t>điểm </a:t>
            </a:r>
            <a:r>
              <a:rPr spc="-430" dirty="0"/>
              <a:t>của</a:t>
            </a:r>
            <a:r>
              <a:rPr spc="-300" dirty="0"/>
              <a:t> </a:t>
            </a:r>
            <a:r>
              <a:rPr spc="-215" dirty="0"/>
              <a:t>multithread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80" dirty="0"/>
              <a:t>10</a:t>
            </a:fld>
            <a:endParaRPr spc="-80" dirty="0"/>
          </a:p>
        </p:txBody>
      </p:sp>
      <p:sp>
        <p:nvSpPr>
          <p:cNvPr id="6" name="object 6"/>
          <p:cNvSpPr txBox="1"/>
          <p:nvPr/>
        </p:nvSpPr>
        <p:spPr>
          <a:xfrm>
            <a:off x="307340" y="1410970"/>
            <a:ext cx="8268970" cy="47694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25400" indent="-342900">
              <a:lnSpc>
                <a:spcPts val="3240"/>
              </a:lnSpc>
              <a:spcBef>
                <a:spcPts val="5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spc="-325" dirty="0">
                <a:solidFill>
                  <a:srgbClr val="17375E"/>
                </a:solidFill>
                <a:latin typeface="+mj-lt"/>
                <a:cs typeface="Arial"/>
              </a:rPr>
              <a:t>Lập </a:t>
            </a:r>
            <a:r>
              <a:rPr sz="3000" b="1" spc="-125" dirty="0">
                <a:solidFill>
                  <a:srgbClr val="17375E"/>
                </a:solidFill>
                <a:latin typeface="+mj-lt"/>
                <a:cs typeface="Arial"/>
              </a:rPr>
              <a:t>trình </a:t>
            </a:r>
            <a:r>
              <a:rPr sz="3000" b="1" spc="-190" dirty="0">
                <a:solidFill>
                  <a:srgbClr val="17375E"/>
                </a:solidFill>
                <a:latin typeface="+mj-lt"/>
                <a:cs typeface="Arial"/>
              </a:rPr>
              <a:t>viên </a:t>
            </a:r>
            <a:r>
              <a:rPr sz="3000" b="1" spc="-185" dirty="0">
                <a:solidFill>
                  <a:srgbClr val="17375E"/>
                </a:solidFill>
                <a:latin typeface="+mj-lt"/>
                <a:cs typeface="Arial"/>
              </a:rPr>
              <a:t>phải </a:t>
            </a:r>
            <a:r>
              <a:rPr sz="3000" b="1" spc="-175" dirty="0">
                <a:solidFill>
                  <a:srgbClr val="17375E"/>
                </a:solidFill>
                <a:latin typeface="+mj-lt"/>
                <a:cs typeface="Arial"/>
              </a:rPr>
              <a:t>làm </a:t>
            </a:r>
            <a:r>
              <a:rPr sz="3000" b="1" spc="-210" dirty="0">
                <a:solidFill>
                  <a:srgbClr val="17375E"/>
                </a:solidFill>
                <a:latin typeface="+mj-lt"/>
                <a:cs typeface="Arial"/>
              </a:rPr>
              <a:t>quen </a:t>
            </a:r>
            <a:r>
              <a:rPr sz="3000" b="1" spc="-204" dirty="0">
                <a:solidFill>
                  <a:srgbClr val="17375E"/>
                </a:solidFill>
                <a:latin typeface="+mj-lt"/>
                <a:cs typeface="Arial"/>
              </a:rPr>
              <a:t>với </a:t>
            </a:r>
            <a:r>
              <a:rPr sz="3000" b="1" spc="-180" dirty="0">
                <a:solidFill>
                  <a:srgbClr val="17375E"/>
                </a:solidFill>
                <a:latin typeface="+mj-lt"/>
                <a:cs typeface="Arial"/>
              </a:rPr>
              <a:t>kiến </a:t>
            </a:r>
            <a:r>
              <a:rPr sz="3000" b="1" spc="-204" dirty="0">
                <a:solidFill>
                  <a:srgbClr val="17375E"/>
                </a:solidFill>
                <a:latin typeface="+mj-lt"/>
                <a:cs typeface="Arial"/>
              </a:rPr>
              <a:t>thức </a:t>
            </a:r>
            <a:r>
              <a:rPr sz="3000" b="1" spc="-190" dirty="0">
                <a:solidFill>
                  <a:srgbClr val="17375E"/>
                </a:solidFill>
                <a:latin typeface="+mj-lt"/>
                <a:cs typeface="Arial"/>
              </a:rPr>
              <a:t>mới </a:t>
            </a:r>
            <a:r>
              <a:rPr sz="3000" b="1" spc="-250" dirty="0">
                <a:solidFill>
                  <a:srgbClr val="17375E"/>
                </a:solidFill>
                <a:latin typeface="+mj-lt"/>
                <a:cs typeface="Arial"/>
              </a:rPr>
              <a:t>và  </a:t>
            </a:r>
            <a:r>
              <a:rPr sz="3000" b="1" spc="-140" dirty="0">
                <a:solidFill>
                  <a:srgbClr val="17375E"/>
                </a:solidFill>
                <a:latin typeface="+mj-lt"/>
                <a:cs typeface="Arial"/>
              </a:rPr>
              <a:t>một </a:t>
            </a:r>
            <a:r>
              <a:rPr sz="3000" b="1" spc="-345" dirty="0">
                <a:solidFill>
                  <a:srgbClr val="17375E"/>
                </a:solidFill>
                <a:latin typeface="+mj-lt"/>
                <a:cs typeface="Arial"/>
              </a:rPr>
              <a:t>số </a:t>
            </a:r>
            <a:r>
              <a:rPr sz="3000" b="1" spc="-254" dirty="0">
                <a:solidFill>
                  <a:srgbClr val="17375E"/>
                </a:solidFill>
                <a:latin typeface="+mj-lt"/>
                <a:cs typeface="Arial"/>
              </a:rPr>
              <a:t>nguyên </a:t>
            </a:r>
            <a:r>
              <a:rPr sz="3000" b="1" spc="-195" dirty="0">
                <a:solidFill>
                  <a:srgbClr val="17375E"/>
                </a:solidFill>
                <a:latin typeface="+mj-lt"/>
                <a:cs typeface="Arial"/>
              </a:rPr>
              <a:t>tắc </a:t>
            </a:r>
            <a:r>
              <a:rPr sz="3000" b="1" spc="-185" dirty="0">
                <a:solidFill>
                  <a:srgbClr val="17375E"/>
                </a:solidFill>
                <a:latin typeface="+mj-lt"/>
                <a:cs typeface="Arial"/>
              </a:rPr>
              <a:t>khi </a:t>
            </a:r>
            <a:r>
              <a:rPr sz="3000" b="1" spc="-125" dirty="0">
                <a:solidFill>
                  <a:srgbClr val="17375E"/>
                </a:solidFill>
                <a:latin typeface="+mj-lt"/>
                <a:cs typeface="Arial"/>
              </a:rPr>
              <a:t>viết </a:t>
            </a:r>
            <a:r>
              <a:rPr sz="3000" b="1" spc="-290" dirty="0">
                <a:solidFill>
                  <a:srgbClr val="17375E"/>
                </a:solidFill>
                <a:latin typeface="+mj-lt"/>
                <a:cs typeface="Arial"/>
              </a:rPr>
              <a:t>ứng</a:t>
            </a:r>
            <a:r>
              <a:rPr sz="3000" b="1" spc="-380" dirty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3000" b="1" spc="-275" dirty="0">
                <a:solidFill>
                  <a:srgbClr val="17375E"/>
                </a:solidFill>
                <a:latin typeface="+mj-lt"/>
                <a:cs typeface="Arial"/>
              </a:rPr>
              <a:t>dụng</a:t>
            </a:r>
            <a:endParaRPr sz="3000">
              <a:latin typeface="+mj-lt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95"/>
              </a:spcBef>
              <a:buChar char="–"/>
              <a:tabLst>
                <a:tab pos="756920" algn="l"/>
              </a:tabLst>
            </a:pPr>
            <a:r>
              <a:rPr sz="2600" spc="-75" dirty="0">
                <a:latin typeface="+mj-lt"/>
                <a:cs typeface="Arial"/>
              </a:rPr>
              <a:t>Android </a:t>
            </a:r>
            <a:r>
              <a:rPr sz="2600" spc="-100" dirty="0">
                <a:latin typeface="+mj-lt"/>
                <a:cs typeface="Arial"/>
              </a:rPr>
              <a:t>duy </a:t>
            </a:r>
            <a:r>
              <a:rPr sz="2600" spc="20" dirty="0">
                <a:latin typeface="+mj-lt"/>
                <a:cs typeface="Arial"/>
              </a:rPr>
              <a:t>trì </a:t>
            </a:r>
            <a:r>
              <a:rPr sz="2600" spc="-10" dirty="0">
                <a:latin typeface="+mj-lt"/>
                <a:cs typeface="Arial"/>
              </a:rPr>
              <a:t>một</a:t>
            </a:r>
            <a:r>
              <a:rPr sz="2600" spc="-545" dirty="0">
                <a:latin typeface="+mj-lt"/>
                <a:cs typeface="Arial"/>
              </a:rPr>
              <a:t> </a:t>
            </a:r>
            <a:r>
              <a:rPr sz="2600" spc="-90" dirty="0">
                <a:latin typeface="+mj-lt"/>
                <a:cs typeface="Arial"/>
              </a:rPr>
              <a:t>main </a:t>
            </a:r>
            <a:r>
              <a:rPr sz="2600" spc="-60" dirty="0">
                <a:latin typeface="+mj-lt"/>
                <a:cs typeface="Arial"/>
              </a:rPr>
              <a:t>thread </a:t>
            </a:r>
            <a:r>
              <a:rPr sz="2600" spc="-160" dirty="0">
                <a:latin typeface="+mj-lt"/>
                <a:cs typeface="Arial"/>
              </a:rPr>
              <a:t>chạy </a:t>
            </a:r>
            <a:r>
              <a:rPr sz="2600" spc="-140" dirty="0">
                <a:latin typeface="+mj-lt"/>
                <a:cs typeface="Arial"/>
              </a:rPr>
              <a:t>UI</a:t>
            </a:r>
            <a:endParaRPr sz="2600">
              <a:latin typeface="+mj-lt"/>
              <a:cs typeface="Arial"/>
            </a:endParaRPr>
          </a:p>
          <a:p>
            <a:pPr marL="756285" marR="414020" lvl="1" indent="-286385" algn="just">
              <a:lnSpc>
                <a:spcPts val="2810"/>
              </a:lnSpc>
              <a:spcBef>
                <a:spcPts val="665"/>
              </a:spcBef>
              <a:buChar char="–"/>
              <a:tabLst>
                <a:tab pos="756920" algn="l"/>
              </a:tabLst>
            </a:pPr>
            <a:r>
              <a:rPr sz="2600" spc="-170" dirty="0">
                <a:latin typeface="+mj-lt"/>
                <a:cs typeface="Arial"/>
              </a:rPr>
              <a:t>Không </a:t>
            </a:r>
            <a:r>
              <a:rPr sz="2600" spc="-120" dirty="0">
                <a:latin typeface="+mj-lt"/>
                <a:cs typeface="Arial"/>
              </a:rPr>
              <a:t>cho </a:t>
            </a:r>
            <a:r>
              <a:rPr sz="2600" spc="-100" dirty="0">
                <a:latin typeface="+mj-lt"/>
                <a:cs typeface="Arial"/>
              </a:rPr>
              <a:t>phép </a:t>
            </a:r>
            <a:r>
              <a:rPr sz="2600" spc="-75" dirty="0">
                <a:latin typeface="+mj-lt"/>
                <a:cs typeface="Arial"/>
              </a:rPr>
              <a:t>thực </a:t>
            </a:r>
            <a:r>
              <a:rPr sz="2600" spc="-80" dirty="0">
                <a:latin typeface="+mj-lt"/>
                <a:cs typeface="Arial"/>
              </a:rPr>
              <a:t>hiện </a:t>
            </a:r>
            <a:r>
              <a:rPr sz="2600" spc="-210" dirty="0">
                <a:latin typeface="+mj-lt"/>
                <a:cs typeface="Arial"/>
              </a:rPr>
              <a:t>các </a:t>
            </a:r>
            <a:r>
              <a:rPr sz="2600" spc="-50" dirty="0">
                <a:latin typeface="+mj-lt"/>
                <a:cs typeface="Arial"/>
              </a:rPr>
              <a:t>thao </a:t>
            </a:r>
            <a:r>
              <a:rPr sz="2600" spc="-100" dirty="0">
                <a:latin typeface="+mj-lt"/>
                <a:cs typeface="Arial"/>
              </a:rPr>
              <a:t>tác </a:t>
            </a:r>
            <a:r>
              <a:rPr sz="2600" spc="-30" dirty="0">
                <a:latin typeface="+mj-lt"/>
                <a:cs typeface="Arial"/>
              </a:rPr>
              <a:t>I/O </a:t>
            </a:r>
            <a:r>
              <a:rPr sz="2600" spc="-20" dirty="0">
                <a:latin typeface="+mj-lt"/>
                <a:cs typeface="Arial"/>
              </a:rPr>
              <a:t>trên</a:t>
            </a:r>
            <a:r>
              <a:rPr sz="2600" spc="-515" dirty="0">
                <a:latin typeface="+mj-lt"/>
                <a:cs typeface="Arial"/>
              </a:rPr>
              <a:t> </a:t>
            </a:r>
            <a:r>
              <a:rPr sz="2600" spc="-90" dirty="0">
                <a:latin typeface="+mj-lt"/>
                <a:cs typeface="Arial"/>
              </a:rPr>
              <a:t>main  </a:t>
            </a:r>
            <a:r>
              <a:rPr sz="2600" spc="-60" dirty="0">
                <a:latin typeface="+mj-lt"/>
                <a:cs typeface="Arial"/>
              </a:rPr>
              <a:t>thread</a:t>
            </a:r>
            <a:r>
              <a:rPr sz="2600" spc="-145" dirty="0">
                <a:latin typeface="+mj-lt"/>
                <a:cs typeface="Arial"/>
              </a:rPr>
              <a:t> </a:t>
            </a:r>
            <a:r>
              <a:rPr sz="2600" spc="-75" dirty="0">
                <a:latin typeface="+mj-lt"/>
                <a:cs typeface="Arial"/>
              </a:rPr>
              <a:t>(kết</a:t>
            </a:r>
            <a:r>
              <a:rPr sz="2600" spc="-155" dirty="0">
                <a:latin typeface="+mj-lt"/>
                <a:cs typeface="Arial"/>
              </a:rPr>
              <a:t> </a:t>
            </a:r>
            <a:r>
              <a:rPr sz="2600" spc="-50" dirty="0">
                <a:latin typeface="+mj-lt"/>
                <a:cs typeface="Arial"/>
              </a:rPr>
              <a:t>nối</a:t>
            </a:r>
            <a:r>
              <a:rPr sz="2600" spc="-140" dirty="0">
                <a:latin typeface="+mj-lt"/>
                <a:cs typeface="Arial"/>
              </a:rPr>
              <a:t> </a:t>
            </a:r>
            <a:r>
              <a:rPr sz="2600" spc="-185" dirty="0">
                <a:latin typeface="+mj-lt"/>
                <a:cs typeface="Arial"/>
              </a:rPr>
              <a:t>và</a:t>
            </a:r>
            <a:r>
              <a:rPr sz="2600" spc="-135" dirty="0">
                <a:latin typeface="+mj-lt"/>
                <a:cs typeface="Arial"/>
              </a:rPr>
              <a:t> </a:t>
            </a:r>
            <a:r>
              <a:rPr sz="2600" spc="-120" dirty="0">
                <a:latin typeface="+mj-lt"/>
                <a:cs typeface="Arial"/>
              </a:rPr>
              <a:t>lấy</a:t>
            </a:r>
            <a:r>
              <a:rPr sz="2600" spc="-135" dirty="0">
                <a:latin typeface="+mj-lt"/>
                <a:cs typeface="Arial"/>
              </a:rPr>
              <a:t> </a:t>
            </a:r>
            <a:r>
              <a:rPr sz="2600" spc="-130" dirty="0">
                <a:latin typeface="+mj-lt"/>
                <a:cs typeface="Arial"/>
              </a:rPr>
              <a:t>dữ</a:t>
            </a:r>
            <a:r>
              <a:rPr sz="2600" spc="-145" dirty="0">
                <a:latin typeface="+mj-lt"/>
                <a:cs typeface="Arial"/>
              </a:rPr>
              <a:t> </a:t>
            </a:r>
            <a:r>
              <a:rPr sz="2600" spc="-50" dirty="0">
                <a:latin typeface="+mj-lt"/>
                <a:cs typeface="Arial"/>
              </a:rPr>
              <a:t>liệu</a:t>
            </a:r>
            <a:r>
              <a:rPr sz="2600" spc="-145" dirty="0">
                <a:latin typeface="+mj-lt"/>
                <a:cs typeface="Arial"/>
              </a:rPr>
              <a:t> </a:t>
            </a:r>
            <a:r>
              <a:rPr sz="2600" spc="-15" dirty="0">
                <a:latin typeface="+mj-lt"/>
                <a:cs typeface="Arial"/>
              </a:rPr>
              <a:t>từ</a:t>
            </a:r>
            <a:r>
              <a:rPr sz="2600" spc="-135" dirty="0">
                <a:latin typeface="+mj-lt"/>
                <a:cs typeface="Arial"/>
              </a:rPr>
              <a:t> </a:t>
            </a:r>
            <a:r>
              <a:rPr sz="2600" spc="-130" dirty="0">
                <a:latin typeface="+mj-lt"/>
                <a:cs typeface="Arial"/>
              </a:rPr>
              <a:t>mạng,</a:t>
            </a:r>
            <a:r>
              <a:rPr sz="2600" spc="-135" dirty="0">
                <a:latin typeface="+mj-lt"/>
                <a:cs typeface="Arial"/>
              </a:rPr>
              <a:t> </a:t>
            </a:r>
            <a:r>
              <a:rPr sz="2600" spc="-95" dirty="0">
                <a:latin typeface="+mj-lt"/>
                <a:cs typeface="Arial"/>
              </a:rPr>
              <a:t>đọc</a:t>
            </a:r>
            <a:r>
              <a:rPr sz="2600" spc="-135" dirty="0">
                <a:latin typeface="+mj-lt"/>
                <a:cs typeface="Arial"/>
              </a:rPr>
              <a:t> </a:t>
            </a:r>
            <a:r>
              <a:rPr sz="2600" spc="-130" dirty="0">
                <a:latin typeface="+mj-lt"/>
                <a:cs typeface="Arial"/>
              </a:rPr>
              <a:t>dữ</a:t>
            </a:r>
            <a:r>
              <a:rPr sz="2600" spc="-150" dirty="0">
                <a:latin typeface="+mj-lt"/>
                <a:cs typeface="Arial"/>
              </a:rPr>
              <a:t> </a:t>
            </a:r>
            <a:r>
              <a:rPr sz="2600" spc="-50" dirty="0">
                <a:latin typeface="+mj-lt"/>
                <a:cs typeface="Arial"/>
              </a:rPr>
              <a:t>liệu</a:t>
            </a:r>
            <a:r>
              <a:rPr sz="2600" spc="-140" dirty="0">
                <a:latin typeface="+mj-lt"/>
                <a:cs typeface="Arial"/>
              </a:rPr>
              <a:t> </a:t>
            </a:r>
            <a:r>
              <a:rPr sz="2600" spc="-15" dirty="0">
                <a:latin typeface="+mj-lt"/>
                <a:cs typeface="Arial"/>
              </a:rPr>
              <a:t>từ  </a:t>
            </a:r>
            <a:r>
              <a:rPr sz="2600" spc="-175" dirty="0">
                <a:latin typeface="+mj-lt"/>
                <a:cs typeface="Arial"/>
              </a:rPr>
              <a:t>stream,…)</a:t>
            </a:r>
            <a:endParaRPr sz="2600">
              <a:latin typeface="+mj-lt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70"/>
              </a:spcBef>
              <a:buChar char="–"/>
              <a:tabLst>
                <a:tab pos="756920" algn="l"/>
              </a:tabLst>
            </a:pPr>
            <a:r>
              <a:rPr sz="2600" spc="-300" dirty="0">
                <a:latin typeface="+mj-lt"/>
                <a:cs typeface="Arial"/>
              </a:rPr>
              <a:t>Các </a:t>
            </a:r>
            <a:r>
              <a:rPr sz="2600" spc="-60" dirty="0">
                <a:latin typeface="+mj-lt"/>
                <a:cs typeface="Arial"/>
              </a:rPr>
              <a:t>thread </a:t>
            </a:r>
            <a:r>
              <a:rPr sz="2600" spc="-130" dirty="0">
                <a:latin typeface="+mj-lt"/>
                <a:cs typeface="Arial"/>
              </a:rPr>
              <a:t>con </a:t>
            </a:r>
            <a:r>
              <a:rPr sz="2600" spc="-114" dirty="0">
                <a:latin typeface="+mj-lt"/>
                <a:cs typeface="Arial"/>
              </a:rPr>
              <a:t>không </a:t>
            </a:r>
            <a:r>
              <a:rPr sz="2600" spc="-145" dirty="0">
                <a:latin typeface="+mj-lt"/>
                <a:cs typeface="Arial"/>
              </a:rPr>
              <a:t>được </a:t>
            </a:r>
            <a:r>
              <a:rPr sz="2600" spc="-45" dirty="0">
                <a:latin typeface="+mj-lt"/>
                <a:cs typeface="Arial"/>
              </a:rPr>
              <a:t>trực </a:t>
            </a:r>
            <a:r>
              <a:rPr sz="2600" spc="-15" dirty="0">
                <a:latin typeface="+mj-lt"/>
                <a:cs typeface="Arial"/>
              </a:rPr>
              <a:t>tiếp </a:t>
            </a:r>
            <a:r>
              <a:rPr sz="2600" spc="-90" dirty="0">
                <a:latin typeface="+mj-lt"/>
                <a:cs typeface="Arial"/>
              </a:rPr>
              <a:t>làm </a:t>
            </a:r>
            <a:r>
              <a:rPr sz="2600" spc="-114" dirty="0">
                <a:latin typeface="+mj-lt"/>
                <a:cs typeface="Arial"/>
              </a:rPr>
              <a:t>việc với</a:t>
            </a:r>
            <a:r>
              <a:rPr sz="2600" spc="-430" dirty="0">
                <a:latin typeface="+mj-lt"/>
                <a:cs typeface="Arial"/>
              </a:rPr>
              <a:t> </a:t>
            </a:r>
            <a:r>
              <a:rPr sz="2600" spc="-145" dirty="0">
                <a:latin typeface="+mj-lt"/>
                <a:cs typeface="Arial"/>
              </a:rPr>
              <a:t>UI</a:t>
            </a:r>
            <a:endParaRPr sz="2600">
              <a:latin typeface="+mj-lt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10"/>
              </a:spcBef>
              <a:buChar char="–"/>
              <a:tabLst>
                <a:tab pos="756920" algn="l"/>
              </a:tabLst>
            </a:pPr>
            <a:r>
              <a:rPr sz="2600" spc="-195" dirty="0">
                <a:latin typeface="+mj-lt"/>
                <a:cs typeface="Arial"/>
              </a:rPr>
              <a:t>Chia </a:t>
            </a:r>
            <a:r>
              <a:rPr sz="2600" spc="-220" dirty="0">
                <a:latin typeface="+mj-lt"/>
                <a:cs typeface="Arial"/>
              </a:rPr>
              <a:t>sẻ </a:t>
            </a:r>
            <a:r>
              <a:rPr sz="2600" spc="-185" dirty="0">
                <a:latin typeface="+mj-lt"/>
                <a:cs typeface="Arial"/>
              </a:rPr>
              <a:t>và </a:t>
            </a:r>
            <a:r>
              <a:rPr sz="2600" spc="-95" dirty="0">
                <a:latin typeface="+mj-lt"/>
                <a:cs typeface="Arial"/>
              </a:rPr>
              <a:t>đồng </a:t>
            </a:r>
            <a:r>
              <a:rPr sz="2600" spc="-80" dirty="0">
                <a:latin typeface="+mj-lt"/>
                <a:cs typeface="Arial"/>
              </a:rPr>
              <a:t>bộ </a:t>
            </a:r>
            <a:r>
              <a:rPr sz="2600" spc="-130" dirty="0">
                <a:latin typeface="+mj-lt"/>
                <a:cs typeface="Arial"/>
              </a:rPr>
              <a:t>dữ </a:t>
            </a:r>
            <a:r>
              <a:rPr sz="2600" spc="-50" dirty="0">
                <a:latin typeface="+mj-lt"/>
                <a:cs typeface="Arial"/>
              </a:rPr>
              <a:t>liệu </a:t>
            </a:r>
            <a:r>
              <a:rPr sz="2600" spc="-145" dirty="0">
                <a:latin typeface="+mj-lt"/>
                <a:cs typeface="Arial"/>
              </a:rPr>
              <a:t>giữa </a:t>
            </a:r>
            <a:r>
              <a:rPr sz="2600" spc="-210" dirty="0">
                <a:latin typeface="+mj-lt"/>
                <a:cs typeface="Arial"/>
              </a:rPr>
              <a:t>các </a:t>
            </a:r>
            <a:r>
              <a:rPr sz="2600" spc="-15" dirty="0">
                <a:latin typeface="+mj-lt"/>
                <a:cs typeface="Arial"/>
              </a:rPr>
              <a:t>tiến</a:t>
            </a:r>
            <a:r>
              <a:rPr sz="2600" spc="-125" dirty="0">
                <a:latin typeface="+mj-lt"/>
                <a:cs typeface="Arial"/>
              </a:rPr>
              <a:t> </a:t>
            </a:r>
            <a:r>
              <a:rPr sz="2600" spc="-20" dirty="0">
                <a:latin typeface="+mj-lt"/>
                <a:cs typeface="Arial"/>
              </a:rPr>
              <a:t>trình</a:t>
            </a:r>
            <a:endParaRPr sz="2600">
              <a:latin typeface="+mj-lt"/>
              <a:cs typeface="Arial"/>
            </a:endParaRPr>
          </a:p>
          <a:p>
            <a:pPr marL="355600" marR="101600" indent="-342900">
              <a:lnSpc>
                <a:spcPts val="3240"/>
              </a:lnSpc>
              <a:spcBef>
                <a:spcPts val="7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spc="-320" dirty="0">
                <a:solidFill>
                  <a:srgbClr val="17375E"/>
                </a:solidFill>
                <a:latin typeface="+mj-lt"/>
                <a:cs typeface="Arial"/>
              </a:rPr>
              <a:t>Ứng </a:t>
            </a:r>
            <a:r>
              <a:rPr sz="3000" b="1" spc="-270" dirty="0">
                <a:solidFill>
                  <a:srgbClr val="17375E"/>
                </a:solidFill>
                <a:latin typeface="+mj-lt"/>
                <a:cs typeface="Arial"/>
              </a:rPr>
              <a:t>dụng </a:t>
            </a:r>
            <a:r>
              <a:rPr sz="3000" b="1" spc="-160" dirty="0">
                <a:solidFill>
                  <a:srgbClr val="17375E"/>
                </a:solidFill>
                <a:latin typeface="+mj-lt"/>
                <a:cs typeface="Arial"/>
              </a:rPr>
              <a:t>đa </a:t>
            </a:r>
            <a:r>
              <a:rPr sz="3000" b="1" spc="-240" dirty="0">
                <a:solidFill>
                  <a:srgbClr val="17375E"/>
                </a:solidFill>
                <a:latin typeface="+mj-lt"/>
                <a:cs typeface="Arial"/>
              </a:rPr>
              <a:t>luồng </a:t>
            </a:r>
            <a:r>
              <a:rPr sz="3000" b="1" spc="-225" dirty="0">
                <a:solidFill>
                  <a:srgbClr val="17375E"/>
                </a:solidFill>
                <a:latin typeface="+mj-lt"/>
                <a:cs typeface="Arial"/>
              </a:rPr>
              <a:t>khó </a:t>
            </a:r>
            <a:r>
              <a:rPr sz="3000" b="1" spc="-335" dirty="0">
                <a:solidFill>
                  <a:srgbClr val="17375E"/>
                </a:solidFill>
                <a:latin typeface="+mj-lt"/>
                <a:cs typeface="Arial"/>
              </a:rPr>
              <a:t>gỡ </a:t>
            </a:r>
            <a:r>
              <a:rPr sz="3000" b="1" spc="-145" dirty="0">
                <a:solidFill>
                  <a:srgbClr val="17375E"/>
                </a:solidFill>
                <a:latin typeface="+mj-lt"/>
                <a:cs typeface="Arial"/>
              </a:rPr>
              <a:t>lỗi </a:t>
            </a:r>
            <a:r>
              <a:rPr sz="3000" b="1" spc="-185" dirty="0">
                <a:solidFill>
                  <a:srgbClr val="17375E"/>
                </a:solidFill>
                <a:latin typeface="+mj-lt"/>
                <a:cs typeface="Arial"/>
              </a:rPr>
              <a:t>hơn, </a:t>
            </a:r>
            <a:r>
              <a:rPr sz="3000" b="1" spc="-245" dirty="0">
                <a:solidFill>
                  <a:srgbClr val="17375E"/>
                </a:solidFill>
                <a:latin typeface="+mj-lt"/>
                <a:cs typeface="Arial"/>
              </a:rPr>
              <a:t>đặc </a:t>
            </a:r>
            <a:r>
              <a:rPr sz="3000" b="1" spc="-120" dirty="0">
                <a:solidFill>
                  <a:srgbClr val="17375E"/>
                </a:solidFill>
                <a:latin typeface="+mj-lt"/>
                <a:cs typeface="Arial"/>
              </a:rPr>
              <a:t>biệt </a:t>
            </a:r>
            <a:r>
              <a:rPr sz="3000" b="1" spc="-145" dirty="0">
                <a:solidFill>
                  <a:srgbClr val="17375E"/>
                </a:solidFill>
                <a:latin typeface="+mj-lt"/>
                <a:cs typeface="Arial"/>
              </a:rPr>
              <a:t>là </a:t>
            </a:r>
            <a:r>
              <a:rPr sz="3000" b="1" spc="-185" dirty="0">
                <a:solidFill>
                  <a:srgbClr val="17375E"/>
                </a:solidFill>
                <a:latin typeface="+mj-lt"/>
                <a:cs typeface="Arial"/>
              </a:rPr>
              <a:t>khi  </a:t>
            </a:r>
            <a:r>
              <a:rPr sz="3000" b="1" spc="-275" dirty="0">
                <a:solidFill>
                  <a:srgbClr val="17375E"/>
                </a:solidFill>
                <a:latin typeface="+mj-lt"/>
                <a:cs typeface="Arial"/>
              </a:rPr>
              <a:t>xảy </a:t>
            </a:r>
            <a:r>
              <a:rPr sz="3000" b="1" spc="-175" dirty="0">
                <a:solidFill>
                  <a:srgbClr val="17375E"/>
                </a:solidFill>
                <a:latin typeface="+mj-lt"/>
                <a:cs typeface="Arial"/>
              </a:rPr>
              <a:t>ra </a:t>
            </a:r>
            <a:r>
              <a:rPr sz="3000" b="1" spc="-145" dirty="0">
                <a:solidFill>
                  <a:srgbClr val="17375E"/>
                </a:solidFill>
                <a:latin typeface="+mj-lt"/>
                <a:cs typeface="Arial"/>
              </a:rPr>
              <a:t>lỗi </a:t>
            </a:r>
            <a:r>
              <a:rPr sz="3000" b="1" spc="-235" dirty="0">
                <a:solidFill>
                  <a:srgbClr val="17375E"/>
                </a:solidFill>
                <a:latin typeface="+mj-lt"/>
                <a:cs typeface="Arial"/>
              </a:rPr>
              <a:t>giữa </a:t>
            </a:r>
            <a:r>
              <a:rPr sz="3000" b="1" spc="-345" dirty="0">
                <a:solidFill>
                  <a:srgbClr val="17375E"/>
                </a:solidFill>
                <a:latin typeface="+mj-lt"/>
                <a:cs typeface="Arial"/>
              </a:rPr>
              <a:t>các</a:t>
            </a:r>
            <a:r>
              <a:rPr sz="3000" b="1" spc="-10" dirty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3000" b="1" spc="-150" dirty="0">
                <a:solidFill>
                  <a:srgbClr val="17375E"/>
                </a:solidFill>
                <a:latin typeface="+mj-lt"/>
                <a:cs typeface="Arial"/>
              </a:rPr>
              <a:t>thread</a:t>
            </a:r>
            <a:endParaRPr sz="3000">
              <a:latin typeface="+mj-lt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spc="-229" dirty="0">
                <a:solidFill>
                  <a:srgbClr val="17375E"/>
                </a:solidFill>
                <a:latin typeface="+mj-lt"/>
                <a:cs typeface="Arial"/>
              </a:rPr>
              <a:t>Việc </a:t>
            </a:r>
            <a:r>
              <a:rPr sz="3000" b="1" spc="-160" dirty="0">
                <a:solidFill>
                  <a:srgbClr val="17375E"/>
                </a:solidFill>
                <a:latin typeface="+mj-lt"/>
                <a:cs typeface="Arial"/>
              </a:rPr>
              <a:t>phát </a:t>
            </a:r>
            <a:r>
              <a:rPr sz="3000" b="1" spc="-180" dirty="0">
                <a:solidFill>
                  <a:srgbClr val="17375E"/>
                </a:solidFill>
                <a:latin typeface="+mj-lt"/>
                <a:cs typeface="Arial"/>
              </a:rPr>
              <a:t>hiện </a:t>
            </a:r>
            <a:r>
              <a:rPr sz="3000" b="1" spc="-250" dirty="0">
                <a:solidFill>
                  <a:srgbClr val="17375E"/>
                </a:solidFill>
                <a:latin typeface="+mj-lt"/>
                <a:cs typeface="Arial"/>
              </a:rPr>
              <a:t>và </a:t>
            </a:r>
            <a:r>
              <a:rPr sz="3000" b="1" spc="-204" dirty="0">
                <a:solidFill>
                  <a:srgbClr val="17375E"/>
                </a:solidFill>
                <a:latin typeface="+mj-lt"/>
                <a:cs typeface="Arial"/>
              </a:rPr>
              <a:t>giải </a:t>
            </a:r>
            <a:r>
              <a:rPr sz="3000" b="1" spc="-175" dirty="0">
                <a:solidFill>
                  <a:srgbClr val="17375E"/>
                </a:solidFill>
                <a:latin typeface="+mj-lt"/>
                <a:cs typeface="Arial"/>
              </a:rPr>
              <a:t>quyết </a:t>
            </a:r>
            <a:r>
              <a:rPr sz="3000" b="1" spc="-225" dirty="0">
                <a:solidFill>
                  <a:srgbClr val="17375E"/>
                </a:solidFill>
                <a:latin typeface="+mj-lt"/>
                <a:cs typeface="Arial"/>
              </a:rPr>
              <a:t>deadlock </a:t>
            </a:r>
            <a:r>
              <a:rPr sz="3000" b="1" spc="-114" dirty="0">
                <a:solidFill>
                  <a:srgbClr val="17375E"/>
                </a:solidFill>
                <a:latin typeface="+mj-lt"/>
                <a:cs typeface="Arial"/>
              </a:rPr>
              <a:t>rất </a:t>
            </a:r>
            <a:r>
              <a:rPr sz="3000" b="1" spc="-275" dirty="0">
                <a:solidFill>
                  <a:srgbClr val="17375E"/>
                </a:solidFill>
                <a:latin typeface="+mj-lt"/>
                <a:cs typeface="Arial"/>
              </a:rPr>
              <a:t>phức</a:t>
            </a:r>
            <a:r>
              <a:rPr sz="3000" b="1" spc="155" dirty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3000" b="1" spc="-135" dirty="0">
                <a:solidFill>
                  <a:srgbClr val="17375E"/>
                </a:solidFill>
                <a:latin typeface="+mj-lt"/>
                <a:cs typeface="Arial"/>
              </a:rPr>
              <a:t>tạp</a:t>
            </a:r>
            <a:endParaRPr sz="3000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116" y="3375824"/>
            <a:ext cx="5099050" cy="113411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spc="-175" dirty="0">
                <a:solidFill>
                  <a:srgbClr val="888888"/>
                </a:solidFill>
              </a:rPr>
              <a:t>Phần</a:t>
            </a:r>
            <a:r>
              <a:rPr sz="2000" spc="-130" dirty="0">
                <a:solidFill>
                  <a:srgbClr val="888888"/>
                </a:solidFill>
              </a:rPr>
              <a:t> </a:t>
            </a:r>
            <a:r>
              <a:rPr sz="2000" spc="-100" dirty="0">
                <a:solidFill>
                  <a:srgbClr val="888888"/>
                </a:solidFill>
              </a:rPr>
              <a:t>2</a:t>
            </a:r>
            <a:endParaRPr sz="2000"/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pc="-325" dirty="0"/>
              <a:t>Tiếp </a:t>
            </a:r>
            <a:r>
              <a:rPr spc="-434" dirty="0"/>
              <a:t>cận </a:t>
            </a:r>
            <a:r>
              <a:rPr spc="-430" dirty="0"/>
              <a:t>của</a:t>
            </a:r>
            <a:r>
              <a:rPr spc="-35" dirty="0"/>
              <a:t> </a:t>
            </a:r>
            <a:r>
              <a:rPr spc="-325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80" dirty="0"/>
              <a:t>11</a:t>
            </a:fld>
            <a:endParaRPr spc="-8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61" y="129616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397002"/>
            <a:ext cx="62992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45" dirty="0"/>
              <a:t>Cách </a:t>
            </a:r>
            <a:r>
              <a:rPr spc="-170" dirty="0"/>
              <a:t>tiếp </a:t>
            </a:r>
            <a:r>
              <a:rPr spc="-434" dirty="0"/>
              <a:t>cận </a:t>
            </a:r>
            <a:r>
              <a:rPr spc="-430" dirty="0"/>
              <a:t>của</a:t>
            </a:r>
            <a:r>
              <a:rPr spc="-620" dirty="0"/>
              <a:t> </a:t>
            </a:r>
            <a:r>
              <a:rPr spc="-325" dirty="0"/>
              <a:t>Android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80" dirty="0"/>
              <a:t>12</a:t>
            </a:fld>
            <a:endParaRPr spc="-80" dirty="0"/>
          </a:p>
        </p:txBody>
      </p:sp>
      <p:sp>
        <p:nvSpPr>
          <p:cNvPr id="6" name="object 6"/>
          <p:cNvSpPr txBox="1"/>
          <p:nvPr/>
        </p:nvSpPr>
        <p:spPr>
          <a:xfrm>
            <a:off x="307340" y="1410970"/>
            <a:ext cx="8279130" cy="441642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64135" indent="-342900">
              <a:lnSpc>
                <a:spcPts val="3240"/>
              </a:lnSpc>
              <a:spcBef>
                <a:spcPts val="5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spc="-215" dirty="0">
                <a:solidFill>
                  <a:srgbClr val="17375E"/>
                </a:solidFill>
                <a:latin typeface="+mj-lt"/>
                <a:cs typeface="Arial"/>
              </a:rPr>
              <a:t>Android </a:t>
            </a:r>
            <a:r>
              <a:rPr sz="3000" b="1" spc="-240" dirty="0">
                <a:solidFill>
                  <a:srgbClr val="17375E"/>
                </a:solidFill>
                <a:latin typeface="+mj-lt"/>
                <a:cs typeface="Arial"/>
              </a:rPr>
              <a:t>vẫn </a:t>
            </a:r>
            <a:r>
              <a:rPr sz="3000" b="1" spc="-225" dirty="0">
                <a:solidFill>
                  <a:srgbClr val="17375E"/>
                </a:solidFill>
                <a:latin typeface="+mj-lt"/>
                <a:cs typeface="Arial"/>
              </a:rPr>
              <a:t>hỗ </a:t>
            </a:r>
            <a:r>
              <a:rPr sz="3000" b="1" spc="-110" dirty="0">
                <a:solidFill>
                  <a:srgbClr val="17375E"/>
                </a:solidFill>
                <a:latin typeface="+mj-lt"/>
                <a:cs typeface="Arial"/>
              </a:rPr>
              <a:t>trợ </a:t>
            </a:r>
            <a:r>
              <a:rPr sz="3000" b="1" spc="-345" dirty="0">
                <a:solidFill>
                  <a:srgbClr val="17375E"/>
                </a:solidFill>
                <a:latin typeface="+mj-lt"/>
                <a:cs typeface="Arial"/>
              </a:rPr>
              <a:t>các </a:t>
            </a:r>
            <a:r>
              <a:rPr sz="3000" b="1" spc="-260" dirty="0">
                <a:solidFill>
                  <a:srgbClr val="17375E"/>
                </a:solidFill>
                <a:latin typeface="+mj-lt"/>
                <a:cs typeface="Arial"/>
              </a:rPr>
              <a:t>phương </a:t>
            </a:r>
            <a:r>
              <a:rPr sz="3000" b="1" spc="-215" dirty="0">
                <a:solidFill>
                  <a:srgbClr val="17375E"/>
                </a:solidFill>
                <a:latin typeface="+mj-lt"/>
                <a:cs typeface="Arial"/>
              </a:rPr>
              <a:t>pháp </a:t>
            </a:r>
            <a:r>
              <a:rPr sz="3000" b="1" spc="-175" dirty="0">
                <a:solidFill>
                  <a:srgbClr val="17375E"/>
                </a:solidFill>
                <a:latin typeface="+mj-lt"/>
                <a:cs typeface="Arial"/>
              </a:rPr>
              <a:t>làm </a:t>
            </a:r>
            <a:r>
              <a:rPr sz="3000" b="1" spc="-235" dirty="0">
                <a:solidFill>
                  <a:srgbClr val="17375E"/>
                </a:solidFill>
                <a:latin typeface="+mj-lt"/>
                <a:cs typeface="Arial"/>
              </a:rPr>
              <a:t>việc </a:t>
            </a:r>
            <a:r>
              <a:rPr sz="3000" b="1" spc="-204" dirty="0">
                <a:solidFill>
                  <a:srgbClr val="17375E"/>
                </a:solidFill>
                <a:latin typeface="+mj-lt"/>
                <a:cs typeface="Arial"/>
              </a:rPr>
              <a:t>với  </a:t>
            </a:r>
            <a:r>
              <a:rPr sz="3000" b="1" spc="-150" dirty="0">
                <a:solidFill>
                  <a:srgbClr val="17375E"/>
                </a:solidFill>
                <a:latin typeface="+mj-lt"/>
                <a:cs typeface="Arial"/>
              </a:rPr>
              <a:t>thread </a:t>
            </a:r>
            <a:r>
              <a:rPr sz="3000" b="1" spc="-160" dirty="0">
                <a:solidFill>
                  <a:srgbClr val="17375E"/>
                </a:solidFill>
                <a:latin typeface="+mj-lt"/>
                <a:cs typeface="Arial"/>
              </a:rPr>
              <a:t>truyền </a:t>
            </a:r>
            <a:r>
              <a:rPr sz="3000" b="1" spc="-204" dirty="0">
                <a:solidFill>
                  <a:srgbClr val="17375E"/>
                </a:solidFill>
                <a:latin typeface="+mj-lt"/>
                <a:cs typeface="Arial"/>
              </a:rPr>
              <a:t>thống </a:t>
            </a:r>
            <a:r>
              <a:rPr sz="3000" b="1" spc="-275" dirty="0">
                <a:solidFill>
                  <a:srgbClr val="17375E"/>
                </a:solidFill>
                <a:latin typeface="+mj-lt"/>
                <a:cs typeface="Arial"/>
              </a:rPr>
              <a:t>của</a:t>
            </a:r>
            <a:r>
              <a:rPr sz="3000" b="1" spc="-160" dirty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3000" b="1" spc="-355" dirty="0">
                <a:solidFill>
                  <a:srgbClr val="17375E"/>
                </a:solidFill>
                <a:latin typeface="+mj-lt"/>
                <a:cs typeface="Arial"/>
              </a:rPr>
              <a:t>Java</a:t>
            </a:r>
            <a:endParaRPr sz="3000">
              <a:latin typeface="+mj-lt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spc="-400" dirty="0">
                <a:solidFill>
                  <a:srgbClr val="17375E"/>
                </a:solidFill>
                <a:latin typeface="+mj-lt"/>
                <a:cs typeface="Arial"/>
              </a:rPr>
              <a:t>Các </a:t>
            </a:r>
            <a:r>
              <a:rPr sz="3000" b="1" spc="-225" dirty="0">
                <a:solidFill>
                  <a:srgbClr val="17375E"/>
                </a:solidFill>
                <a:latin typeface="+mj-lt"/>
                <a:cs typeface="Arial"/>
              </a:rPr>
              <a:t>bổ </a:t>
            </a:r>
            <a:r>
              <a:rPr sz="3000" b="1" spc="-335" dirty="0">
                <a:solidFill>
                  <a:srgbClr val="17375E"/>
                </a:solidFill>
                <a:latin typeface="+mj-lt"/>
                <a:cs typeface="Arial"/>
              </a:rPr>
              <a:t>sung </a:t>
            </a:r>
            <a:r>
              <a:rPr sz="3000" b="1" spc="-280" dirty="0">
                <a:solidFill>
                  <a:srgbClr val="17375E"/>
                </a:solidFill>
                <a:latin typeface="+mj-lt"/>
                <a:cs typeface="Arial"/>
              </a:rPr>
              <a:t>của </a:t>
            </a:r>
            <a:r>
              <a:rPr sz="3000" b="1" spc="-190" dirty="0">
                <a:solidFill>
                  <a:srgbClr val="17375E"/>
                </a:solidFill>
                <a:latin typeface="+mj-lt"/>
                <a:cs typeface="Arial"/>
              </a:rPr>
              <a:t>android </a:t>
            </a:r>
            <a:r>
              <a:rPr sz="3000" b="1" spc="-265" dirty="0">
                <a:solidFill>
                  <a:srgbClr val="17375E"/>
                </a:solidFill>
                <a:latin typeface="+mj-lt"/>
                <a:cs typeface="Arial"/>
              </a:rPr>
              <a:t>hướng </a:t>
            </a:r>
            <a:r>
              <a:rPr sz="3000" b="1" spc="-110" dirty="0">
                <a:solidFill>
                  <a:srgbClr val="17375E"/>
                </a:solidFill>
                <a:latin typeface="+mj-lt"/>
                <a:cs typeface="Arial"/>
              </a:rPr>
              <a:t>tới </a:t>
            </a:r>
            <a:r>
              <a:rPr sz="3000" b="1" spc="-150" dirty="0">
                <a:solidFill>
                  <a:srgbClr val="17375E"/>
                </a:solidFill>
                <a:latin typeface="+mj-lt"/>
                <a:cs typeface="Arial"/>
              </a:rPr>
              <a:t>2 </a:t>
            </a:r>
            <a:r>
              <a:rPr sz="3000" b="1" spc="-295" dirty="0">
                <a:solidFill>
                  <a:srgbClr val="17375E"/>
                </a:solidFill>
                <a:latin typeface="+mj-lt"/>
                <a:cs typeface="Arial"/>
              </a:rPr>
              <a:t>mục</a:t>
            </a:r>
            <a:r>
              <a:rPr sz="3000" b="1" spc="-395" dirty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3000" b="1" spc="-110" dirty="0">
                <a:solidFill>
                  <a:srgbClr val="17375E"/>
                </a:solidFill>
                <a:latin typeface="+mj-lt"/>
                <a:cs typeface="Arial"/>
              </a:rPr>
              <a:t>tiêu</a:t>
            </a:r>
            <a:endParaRPr sz="3000">
              <a:latin typeface="+mj-lt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40"/>
              </a:spcBef>
              <a:buChar char="–"/>
              <a:tabLst>
                <a:tab pos="756920" algn="l"/>
              </a:tabLst>
            </a:pPr>
            <a:r>
              <a:rPr sz="2600" spc="-180" dirty="0">
                <a:latin typeface="+mj-lt"/>
                <a:cs typeface="Arial"/>
              </a:rPr>
              <a:t>Đơn </a:t>
            </a:r>
            <a:r>
              <a:rPr sz="2600" spc="-120" dirty="0">
                <a:latin typeface="+mj-lt"/>
                <a:cs typeface="Arial"/>
              </a:rPr>
              <a:t>giản hóa </a:t>
            </a:r>
            <a:r>
              <a:rPr sz="2600" spc="-114" dirty="0">
                <a:latin typeface="+mj-lt"/>
                <a:cs typeface="Arial"/>
              </a:rPr>
              <a:t>việc </a:t>
            </a:r>
            <a:r>
              <a:rPr sz="2600" spc="-35" dirty="0">
                <a:latin typeface="+mj-lt"/>
                <a:cs typeface="Arial"/>
              </a:rPr>
              <a:t>trao </a:t>
            </a:r>
            <a:r>
              <a:rPr sz="2600" spc="-25" dirty="0">
                <a:latin typeface="+mj-lt"/>
                <a:cs typeface="Arial"/>
              </a:rPr>
              <a:t>đổi </a:t>
            </a:r>
            <a:r>
              <a:rPr sz="2600" spc="-130" dirty="0">
                <a:latin typeface="+mj-lt"/>
                <a:cs typeface="Arial"/>
              </a:rPr>
              <a:t>dữ </a:t>
            </a:r>
            <a:r>
              <a:rPr sz="2600" spc="-50" dirty="0">
                <a:latin typeface="+mj-lt"/>
                <a:cs typeface="Arial"/>
              </a:rPr>
              <a:t>liệu </a:t>
            </a:r>
            <a:r>
              <a:rPr sz="2600" spc="-145" dirty="0">
                <a:latin typeface="+mj-lt"/>
                <a:cs typeface="Arial"/>
              </a:rPr>
              <a:t>giữa </a:t>
            </a:r>
            <a:r>
              <a:rPr sz="2600" spc="-210" dirty="0">
                <a:latin typeface="+mj-lt"/>
                <a:cs typeface="Arial"/>
              </a:rPr>
              <a:t>các</a:t>
            </a:r>
            <a:r>
              <a:rPr sz="2600" spc="-509" dirty="0">
                <a:latin typeface="+mj-lt"/>
                <a:cs typeface="Arial"/>
              </a:rPr>
              <a:t> </a:t>
            </a:r>
            <a:r>
              <a:rPr sz="2600" spc="-60" dirty="0">
                <a:latin typeface="+mj-lt"/>
                <a:cs typeface="Arial"/>
              </a:rPr>
              <a:t>thread</a:t>
            </a:r>
            <a:endParaRPr sz="2600">
              <a:latin typeface="+mj-lt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15"/>
              </a:spcBef>
              <a:buChar char="–"/>
              <a:tabLst>
                <a:tab pos="756920" algn="l"/>
              </a:tabLst>
            </a:pPr>
            <a:r>
              <a:rPr sz="2600" spc="-135" dirty="0">
                <a:latin typeface="+mj-lt"/>
                <a:cs typeface="Arial"/>
              </a:rPr>
              <a:t>Phối </a:t>
            </a:r>
            <a:r>
              <a:rPr sz="2600" spc="-125" dirty="0">
                <a:latin typeface="+mj-lt"/>
                <a:cs typeface="Arial"/>
              </a:rPr>
              <a:t>hợp </a:t>
            </a:r>
            <a:r>
              <a:rPr sz="2600" spc="65" dirty="0">
                <a:latin typeface="+mj-lt"/>
                <a:cs typeface="Arial"/>
              </a:rPr>
              <a:t>tốt </a:t>
            </a:r>
            <a:r>
              <a:rPr sz="2600" spc="-125" dirty="0">
                <a:latin typeface="+mj-lt"/>
                <a:cs typeface="Arial"/>
              </a:rPr>
              <a:t>hơn </a:t>
            </a:r>
            <a:r>
              <a:rPr sz="2600" spc="-145" dirty="0">
                <a:latin typeface="+mj-lt"/>
                <a:cs typeface="Arial"/>
              </a:rPr>
              <a:t>giữa </a:t>
            </a:r>
            <a:r>
              <a:rPr sz="2600" spc="-140" dirty="0">
                <a:latin typeface="+mj-lt"/>
                <a:cs typeface="Arial"/>
              </a:rPr>
              <a:t>UI </a:t>
            </a:r>
            <a:r>
              <a:rPr sz="2600" spc="-60" dirty="0">
                <a:latin typeface="+mj-lt"/>
                <a:cs typeface="Arial"/>
              </a:rPr>
              <a:t>thread </a:t>
            </a:r>
            <a:r>
              <a:rPr sz="2600" spc="-185" dirty="0">
                <a:latin typeface="+mj-lt"/>
                <a:cs typeface="Arial"/>
              </a:rPr>
              <a:t>và </a:t>
            </a:r>
            <a:r>
              <a:rPr sz="2600" spc="-210" dirty="0">
                <a:latin typeface="+mj-lt"/>
                <a:cs typeface="Arial"/>
              </a:rPr>
              <a:t>các </a:t>
            </a:r>
            <a:r>
              <a:rPr sz="2600" spc="-60" dirty="0">
                <a:latin typeface="+mj-lt"/>
                <a:cs typeface="Arial"/>
              </a:rPr>
              <a:t>thread</a:t>
            </a:r>
            <a:r>
              <a:rPr sz="2600" spc="-395" dirty="0">
                <a:latin typeface="+mj-lt"/>
                <a:cs typeface="Arial"/>
              </a:rPr>
              <a:t> </a:t>
            </a:r>
            <a:r>
              <a:rPr sz="2600" spc="-150" dirty="0">
                <a:latin typeface="+mj-lt"/>
                <a:cs typeface="Arial"/>
              </a:rPr>
              <a:t>khác</a:t>
            </a:r>
            <a:endParaRPr sz="2600">
              <a:latin typeface="+mj-lt"/>
              <a:cs typeface="Arial"/>
            </a:endParaRPr>
          </a:p>
          <a:p>
            <a:pPr marL="355600" marR="5080" indent="-342900">
              <a:lnSpc>
                <a:spcPts val="3240"/>
              </a:lnSpc>
              <a:spcBef>
                <a:spcPts val="7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spc="-210" dirty="0">
                <a:solidFill>
                  <a:srgbClr val="17375E"/>
                </a:solidFill>
                <a:latin typeface="+mj-lt"/>
                <a:cs typeface="Arial"/>
              </a:rPr>
              <a:t>Để </a:t>
            </a:r>
            <a:r>
              <a:rPr sz="3000" b="1" spc="-185" dirty="0">
                <a:solidFill>
                  <a:srgbClr val="17375E"/>
                </a:solidFill>
                <a:latin typeface="+mj-lt"/>
                <a:cs typeface="Arial"/>
              </a:rPr>
              <a:t>đảm </a:t>
            </a:r>
            <a:r>
              <a:rPr sz="3000" b="1" spc="-210" dirty="0">
                <a:solidFill>
                  <a:srgbClr val="17375E"/>
                </a:solidFill>
                <a:latin typeface="+mj-lt"/>
                <a:cs typeface="Arial"/>
              </a:rPr>
              <a:t>bảo </a:t>
            </a:r>
            <a:r>
              <a:rPr sz="3000" b="1" spc="-100" dirty="0">
                <a:solidFill>
                  <a:srgbClr val="17375E"/>
                </a:solidFill>
                <a:latin typeface="+mj-lt"/>
                <a:cs typeface="Arial"/>
              </a:rPr>
              <a:t>trải </a:t>
            </a:r>
            <a:r>
              <a:rPr sz="3000" b="1" spc="-225" dirty="0">
                <a:solidFill>
                  <a:srgbClr val="17375E"/>
                </a:solidFill>
                <a:latin typeface="+mj-lt"/>
                <a:cs typeface="Arial"/>
              </a:rPr>
              <a:t>nghiệm </a:t>
            </a:r>
            <a:r>
              <a:rPr sz="3000" b="1" spc="-240" dirty="0">
                <a:solidFill>
                  <a:srgbClr val="17375E"/>
                </a:solidFill>
                <a:latin typeface="+mj-lt"/>
                <a:cs typeface="Arial"/>
              </a:rPr>
              <a:t>người </a:t>
            </a:r>
            <a:r>
              <a:rPr sz="3000" b="1" spc="-270" dirty="0">
                <a:solidFill>
                  <a:srgbClr val="17375E"/>
                </a:solidFill>
                <a:latin typeface="+mj-lt"/>
                <a:cs typeface="Arial"/>
              </a:rPr>
              <a:t>dùng </a:t>
            </a:r>
            <a:r>
              <a:rPr sz="3000" b="1" spc="-204" dirty="0">
                <a:solidFill>
                  <a:srgbClr val="17375E"/>
                </a:solidFill>
                <a:latin typeface="+mj-lt"/>
                <a:cs typeface="Arial"/>
              </a:rPr>
              <a:t>với </a:t>
            </a:r>
            <a:r>
              <a:rPr sz="3000" b="1" spc="-105" dirty="0">
                <a:solidFill>
                  <a:srgbClr val="17375E"/>
                </a:solidFill>
                <a:latin typeface="+mj-lt"/>
                <a:cs typeface="Arial"/>
              </a:rPr>
              <a:t>UI, </a:t>
            </a:r>
            <a:r>
              <a:rPr sz="3000" b="1" spc="-320" dirty="0">
                <a:solidFill>
                  <a:srgbClr val="17375E"/>
                </a:solidFill>
                <a:latin typeface="+mj-lt"/>
                <a:cs typeface="Arial"/>
              </a:rPr>
              <a:t>có </a:t>
            </a:r>
            <a:r>
              <a:rPr sz="3000" b="1" spc="-170" dirty="0">
                <a:solidFill>
                  <a:srgbClr val="17375E"/>
                </a:solidFill>
                <a:latin typeface="+mj-lt"/>
                <a:cs typeface="Arial"/>
              </a:rPr>
              <a:t>hai  </a:t>
            </a:r>
            <a:r>
              <a:rPr sz="3000" b="1" spc="-204" dirty="0">
                <a:solidFill>
                  <a:srgbClr val="17375E"/>
                </a:solidFill>
                <a:latin typeface="+mj-lt"/>
                <a:cs typeface="Arial"/>
              </a:rPr>
              <a:t>giải </a:t>
            </a:r>
            <a:r>
              <a:rPr sz="3000" b="1" spc="-215" dirty="0">
                <a:solidFill>
                  <a:srgbClr val="17375E"/>
                </a:solidFill>
                <a:latin typeface="+mj-lt"/>
                <a:cs typeface="Arial"/>
              </a:rPr>
              <a:t>pháp </a:t>
            </a:r>
            <a:r>
              <a:rPr sz="3000" b="1" spc="-290" dirty="0">
                <a:solidFill>
                  <a:srgbClr val="17375E"/>
                </a:solidFill>
                <a:latin typeface="+mj-lt"/>
                <a:cs typeface="Arial"/>
              </a:rPr>
              <a:t>cho </a:t>
            </a:r>
            <a:r>
              <a:rPr sz="3000" b="1" spc="-265" dirty="0">
                <a:solidFill>
                  <a:srgbClr val="17375E"/>
                </a:solidFill>
                <a:latin typeface="+mj-lt"/>
                <a:cs typeface="Arial"/>
              </a:rPr>
              <a:t>những </a:t>
            </a:r>
            <a:r>
              <a:rPr sz="3000" b="1" spc="-150" dirty="0">
                <a:solidFill>
                  <a:srgbClr val="17375E"/>
                </a:solidFill>
                <a:latin typeface="+mj-lt"/>
                <a:cs typeface="Arial"/>
              </a:rPr>
              <a:t>thao </a:t>
            </a:r>
            <a:r>
              <a:rPr sz="3000" b="1" spc="-195" dirty="0">
                <a:solidFill>
                  <a:srgbClr val="17375E"/>
                </a:solidFill>
                <a:latin typeface="+mj-lt"/>
                <a:cs typeface="Arial"/>
              </a:rPr>
              <a:t>tác </a:t>
            </a:r>
            <a:r>
              <a:rPr sz="3000" b="1" spc="-275" dirty="0">
                <a:solidFill>
                  <a:srgbClr val="17375E"/>
                </a:solidFill>
                <a:latin typeface="+mj-lt"/>
                <a:cs typeface="Arial"/>
              </a:rPr>
              <a:t>xử </a:t>
            </a:r>
            <a:r>
              <a:rPr sz="3000" b="1" spc="-175" dirty="0">
                <a:solidFill>
                  <a:srgbClr val="17375E"/>
                </a:solidFill>
                <a:latin typeface="+mj-lt"/>
                <a:cs typeface="Arial"/>
              </a:rPr>
              <a:t>lý</a:t>
            </a:r>
            <a:r>
              <a:rPr sz="3000" b="1" spc="295" dirty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3000" b="1" spc="-265" dirty="0">
                <a:solidFill>
                  <a:srgbClr val="17375E"/>
                </a:solidFill>
                <a:latin typeface="+mj-lt"/>
                <a:cs typeface="Arial"/>
              </a:rPr>
              <a:t>nặng</a:t>
            </a:r>
            <a:endParaRPr sz="3000">
              <a:latin typeface="+mj-lt"/>
              <a:cs typeface="Arial"/>
            </a:endParaRPr>
          </a:p>
          <a:p>
            <a:pPr marL="756285" marR="599440" lvl="1" indent="-286385">
              <a:lnSpc>
                <a:spcPts val="2810"/>
              </a:lnSpc>
              <a:spcBef>
                <a:spcPts val="645"/>
              </a:spcBef>
              <a:buChar char="–"/>
              <a:tabLst>
                <a:tab pos="756920" algn="l"/>
              </a:tabLst>
            </a:pPr>
            <a:r>
              <a:rPr sz="2600" spc="-200" dirty="0">
                <a:latin typeface="+mj-lt"/>
                <a:cs typeface="Arial"/>
              </a:rPr>
              <a:t>Thực </a:t>
            </a:r>
            <a:r>
              <a:rPr sz="2600" spc="-80" dirty="0">
                <a:latin typeface="+mj-lt"/>
                <a:cs typeface="Arial"/>
              </a:rPr>
              <a:t>hiện </a:t>
            </a:r>
            <a:r>
              <a:rPr sz="2600" spc="-50" dirty="0">
                <a:latin typeface="+mj-lt"/>
                <a:cs typeface="Arial"/>
              </a:rPr>
              <a:t>thao </a:t>
            </a:r>
            <a:r>
              <a:rPr sz="2600" spc="-95" dirty="0">
                <a:latin typeface="+mj-lt"/>
                <a:cs typeface="Arial"/>
              </a:rPr>
              <a:t>tác </a:t>
            </a:r>
            <a:r>
              <a:rPr sz="2600" spc="-45" dirty="0">
                <a:latin typeface="+mj-lt"/>
                <a:cs typeface="Arial"/>
              </a:rPr>
              <a:t>đó trong </a:t>
            </a:r>
            <a:r>
              <a:rPr sz="2600" spc="-10" dirty="0">
                <a:latin typeface="+mj-lt"/>
                <a:cs typeface="Arial"/>
              </a:rPr>
              <a:t>một</a:t>
            </a:r>
            <a:r>
              <a:rPr sz="2600" spc="-484" dirty="0">
                <a:latin typeface="+mj-lt"/>
                <a:cs typeface="Arial"/>
              </a:rPr>
              <a:t> </a:t>
            </a:r>
            <a:r>
              <a:rPr sz="2600" spc="-120" dirty="0">
                <a:latin typeface="+mj-lt"/>
                <a:cs typeface="Arial"/>
              </a:rPr>
              <a:t>service </a:t>
            </a:r>
            <a:r>
              <a:rPr sz="2600" spc="-185" dirty="0">
                <a:latin typeface="+mj-lt"/>
                <a:cs typeface="Arial"/>
              </a:rPr>
              <a:t>và </a:t>
            </a:r>
            <a:r>
              <a:rPr sz="2600" spc="-120" dirty="0">
                <a:latin typeface="+mj-lt"/>
                <a:cs typeface="Arial"/>
              </a:rPr>
              <a:t>dùng hệ  </a:t>
            </a:r>
            <a:r>
              <a:rPr sz="2600" spc="-60" dirty="0">
                <a:latin typeface="+mj-lt"/>
                <a:cs typeface="Arial"/>
              </a:rPr>
              <a:t>thống </a:t>
            </a:r>
            <a:r>
              <a:rPr sz="2600" spc="-30" dirty="0">
                <a:latin typeface="+mj-lt"/>
                <a:cs typeface="Arial"/>
              </a:rPr>
              <a:t>notification </a:t>
            </a:r>
            <a:r>
              <a:rPr sz="2600" spc="-80" dirty="0">
                <a:latin typeface="+mj-lt"/>
                <a:cs typeface="Arial"/>
              </a:rPr>
              <a:t>để </a:t>
            </a:r>
            <a:r>
              <a:rPr sz="2600" spc="-60" dirty="0">
                <a:latin typeface="+mj-lt"/>
                <a:cs typeface="Arial"/>
              </a:rPr>
              <a:t>thông </a:t>
            </a:r>
            <a:r>
              <a:rPr sz="2600" spc="-120" dirty="0">
                <a:latin typeface="+mj-lt"/>
                <a:cs typeface="Arial"/>
              </a:rPr>
              <a:t>báo cho</a:t>
            </a:r>
            <a:r>
              <a:rPr sz="2600" spc="-550" dirty="0">
                <a:latin typeface="+mj-lt"/>
                <a:cs typeface="Arial"/>
              </a:rPr>
              <a:t> </a:t>
            </a:r>
            <a:r>
              <a:rPr sz="2600" spc="-135" dirty="0">
                <a:latin typeface="+mj-lt"/>
                <a:cs typeface="Arial"/>
              </a:rPr>
              <a:t>người </a:t>
            </a:r>
            <a:r>
              <a:rPr sz="2600" spc="-120" dirty="0">
                <a:latin typeface="+mj-lt"/>
                <a:cs typeface="Arial"/>
              </a:rPr>
              <a:t>dùng</a:t>
            </a:r>
            <a:endParaRPr sz="2600">
              <a:latin typeface="+mj-lt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70"/>
              </a:spcBef>
              <a:buChar char="–"/>
              <a:tabLst>
                <a:tab pos="756920" algn="l"/>
              </a:tabLst>
            </a:pPr>
            <a:r>
              <a:rPr sz="2600" spc="-200" dirty="0">
                <a:latin typeface="+mj-lt"/>
                <a:cs typeface="Arial"/>
              </a:rPr>
              <a:t>Thực </a:t>
            </a:r>
            <a:r>
              <a:rPr sz="2600" spc="-80" dirty="0">
                <a:latin typeface="+mj-lt"/>
                <a:cs typeface="Arial"/>
              </a:rPr>
              <a:t>hiện </a:t>
            </a:r>
            <a:r>
              <a:rPr sz="2600" spc="-50" dirty="0">
                <a:latin typeface="+mj-lt"/>
                <a:cs typeface="Arial"/>
              </a:rPr>
              <a:t>thao </a:t>
            </a:r>
            <a:r>
              <a:rPr sz="2600" spc="-95" dirty="0">
                <a:latin typeface="+mj-lt"/>
                <a:cs typeface="Arial"/>
              </a:rPr>
              <a:t>tác </a:t>
            </a:r>
            <a:r>
              <a:rPr sz="2600" spc="-45" dirty="0">
                <a:latin typeface="+mj-lt"/>
                <a:cs typeface="Arial"/>
              </a:rPr>
              <a:t>đó trong </a:t>
            </a:r>
            <a:r>
              <a:rPr sz="2600" spc="-10" dirty="0">
                <a:latin typeface="+mj-lt"/>
                <a:cs typeface="Arial"/>
              </a:rPr>
              <a:t>một</a:t>
            </a:r>
            <a:r>
              <a:rPr sz="2600" spc="-500" dirty="0">
                <a:latin typeface="+mj-lt"/>
                <a:cs typeface="Arial"/>
              </a:rPr>
              <a:t> </a:t>
            </a:r>
            <a:r>
              <a:rPr sz="2600" spc="-114" dirty="0">
                <a:latin typeface="+mj-lt"/>
                <a:cs typeface="Arial"/>
              </a:rPr>
              <a:t>background </a:t>
            </a:r>
            <a:r>
              <a:rPr sz="2600" spc="-55" dirty="0">
                <a:latin typeface="+mj-lt"/>
                <a:cs typeface="Arial"/>
              </a:rPr>
              <a:t>work</a:t>
            </a:r>
            <a:endParaRPr sz="2600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61" y="129616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397002"/>
            <a:ext cx="62992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45" dirty="0"/>
              <a:t>Cách </a:t>
            </a:r>
            <a:r>
              <a:rPr spc="-170" dirty="0"/>
              <a:t>tiếp </a:t>
            </a:r>
            <a:r>
              <a:rPr spc="-434" dirty="0"/>
              <a:t>cận </a:t>
            </a:r>
            <a:r>
              <a:rPr spc="-430" dirty="0"/>
              <a:t>của</a:t>
            </a:r>
            <a:r>
              <a:rPr spc="-620" dirty="0"/>
              <a:t> </a:t>
            </a:r>
            <a:r>
              <a:rPr spc="-325" dirty="0"/>
              <a:t>Android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80" dirty="0"/>
              <a:t>13</a:t>
            </a:fld>
            <a:endParaRPr spc="-80" dirty="0"/>
          </a:p>
        </p:txBody>
      </p:sp>
      <p:sp>
        <p:nvSpPr>
          <p:cNvPr id="6" name="object 6"/>
          <p:cNvSpPr txBox="1"/>
          <p:nvPr/>
        </p:nvSpPr>
        <p:spPr>
          <a:xfrm>
            <a:off x="307340" y="1410970"/>
            <a:ext cx="8451215" cy="439229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611505" indent="-342900">
              <a:lnSpc>
                <a:spcPts val="3240"/>
              </a:lnSpc>
              <a:spcBef>
                <a:spcPts val="5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spc="-125" dirty="0">
                <a:solidFill>
                  <a:srgbClr val="17375E"/>
                </a:solidFill>
                <a:latin typeface="+mj-lt"/>
                <a:cs typeface="Arial"/>
              </a:rPr>
              <a:t>UI </a:t>
            </a:r>
            <a:r>
              <a:rPr sz="3000" b="1" spc="-150" dirty="0">
                <a:solidFill>
                  <a:srgbClr val="17375E"/>
                </a:solidFill>
                <a:latin typeface="+mj-lt"/>
                <a:cs typeface="Arial"/>
              </a:rPr>
              <a:t>thread </a:t>
            </a:r>
            <a:r>
              <a:rPr sz="3000" b="1" spc="-145" dirty="0">
                <a:solidFill>
                  <a:srgbClr val="17375E"/>
                </a:solidFill>
                <a:latin typeface="+mj-lt"/>
                <a:cs typeface="Arial"/>
              </a:rPr>
              <a:t>là </a:t>
            </a:r>
            <a:r>
              <a:rPr sz="3000" b="1" spc="-155" dirty="0">
                <a:solidFill>
                  <a:srgbClr val="17375E"/>
                </a:solidFill>
                <a:latin typeface="+mj-lt"/>
                <a:cs typeface="Arial"/>
              </a:rPr>
              <a:t>thread </a:t>
            </a:r>
            <a:r>
              <a:rPr sz="3000" b="1" spc="-185" dirty="0">
                <a:solidFill>
                  <a:srgbClr val="17375E"/>
                </a:solidFill>
                <a:latin typeface="+mj-lt"/>
                <a:cs typeface="Arial"/>
              </a:rPr>
              <a:t>đảm </a:t>
            </a:r>
            <a:r>
              <a:rPr sz="3000" b="1" spc="-210" dirty="0">
                <a:solidFill>
                  <a:srgbClr val="17375E"/>
                </a:solidFill>
                <a:latin typeface="+mj-lt"/>
                <a:cs typeface="Arial"/>
              </a:rPr>
              <a:t>bảo </a:t>
            </a:r>
            <a:r>
              <a:rPr sz="3000" b="1" spc="-235" dirty="0">
                <a:solidFill>
                  <a:srgbClr val="17375E"/>
                </a:solidFill>
                <a:latin typeface="+mj-lt"/>
                <a:cs typeface="Arial"/>
              </a:rPr>
              <a:t>việc </a:t>
            </a:r>
            <a:r>
              <a:rPr sz="3000" b="1" spc="-270" dirty="0">
                <a:solidFill>
                  <a:srgbClr val="17375E"/>
                </a:solidFill>
                <a:latin typeface="+mj-lt"/>
                <a:cs typeface="Arial"/>
              </a:rPr>
              <a:t>xử </a:t>
            </a:r>
            <a:r>
              <a:rPr sz="3000" b="1" spc="-175" dirty="0">
                <a:solidFill>
                  <a:srgbClr val="17375E"/>
                </a:solidFill>
                <a:latin typeface="+mj-lt"/>
                <a:cs typeface="Arial"/>
              </a:rPr>
              <a:t>lý </a:t>
            </a:r>
            <a:r>
              <a:rPr sz="3000" b="1" spc="-345" dirty="0">
                <a:solidFill>
                  <a:srgbClr val="17375E"/>
                </a:solidFill>
                <a:latin typeface="+mj-lt"/>
                <a:cs typeface="Arial"/>
              </a:rPr>
              <a:t>các </a:t>
            </a:r>
            <a:r>
              <a:rPr sz="3000" b="1" spc="-325" dirty="0">
                <a:solidFill>
                  <a:srgbClr val="17375E"/>
                </a:solidFill>
                <a:latin typeface="+mj-lt"/>
                <a:cs typeface="Arial"/>
              </a:rPr>
              <a:t>công  </a:t>
            </a:r>
            <a:r>
              <a:rPr sz="3000" b="1" spc="-235" dirty="0">
                <a:solidFill>
                  <a:srgbClr val="17375E"/>
                </a:solidFill>
                <a:latin typeface="+mj-lt"/>
                <a:cs typeface="Arial"/>
              </a:rPr>
              <a:t>việc </a:t>
            </a:r>
            <a:r>
              <a:rPr sz="3000" b="1" spc="-145" dirty="0">
                <a:solidFill>
                  <a:srgbClr val="17375E"/>
                </a:solidFill>
                <a:latin typeface="+mj-lt"/>
                <a:cs typeface="Arial"/>
              </a:rPr>
              <a:t>liên </a:t>
            </a:r>
            <a:r>
              <a:rPr sz="3000" b="1" spc="-215" dirty="0">
                <a:solidFill>
                  <a:srgbClr val="17375E"/>
                </a:solidFill>
                <a:latin typeface="+mj-lt"/>
                <a:cs typeface="Arial"/>
              </a:rPr>
              <a:t>quan </a:t>
            </a:r>
            <a:r>
              <a:rPr sz="3000" b="1" spc="-105" dirty="0">
                <a:solidFill>
                  <a:srgbClr val="17375E"/>
                </a:solidFill>
                <a:latin typeface="+mj-lt"/>
                <a:cs typeface="Arial"/>
              </a:rPr>
              <a:t>tới </a:t>
            </a:r>
            <a:r>
              <a:rPr sz="3000" b="1" spc="-235" dirty="0">
                <a:solidFill>
                  <a:srgbClr val="17375E"/>
                </a:solidFill>
                <a:latin typeface="+mj-lt"/>
                <a:cs typeface="Arial"/>
              </a:rPr>
              <a:t>giao</a:t>
            </a:r>
            <a:r>
              <a:rPr sz="3000" b="1" spc="-120" dirty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3000" b="1" spc="-175" dirty="0">
                <a:solidFill>
                  <a:srgbClr val="17375E"/>
                </a:solidFill>
                <a:latin typeface="+mj-lt"/>
                <a:cs typeface="Arial"/>
              </a:rPr>
              <a:t>diện</a:t>
            </a:r>
            <a:endParaRPr sz="3000">
              <a:latin typeface="+mj-lt"/>
              <a:cs typeface="Arial"/>
            </a:endParaRPr>
          </a:p>
          <a:p>
            <a:pPr marL="355600" marR="5080" indent="-342900">
              <a:lnSpc>
                <a:spcPts val="3240"/>
              </a:lnSpc>
              <a:spcBef>
                <a:spcPts val="72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spc="-125" dirty="0">
                <a:solidFill>
                  <a:srgbClr val="17375E"/>
                </a:solidFill>
                <a:latin typeface="+mj-lt"/>
                <a:cs typeface="Arial"/>
              </a:rPr>
              <a:t>UI </a:t>
            </a:r>
            <a:r>
              <a:rPr sz="3000" b="1" spc="-150" dirty="0">
                <a:solidFill>
                  <a:srgbClr val="17375E"/>
                </a:solidFill>
                <a:latin typeface="+mj-lt"/>
                <a:cs typeface="Arial"/>
              </a:rPr>
              <a:t>thread </a:t>
            </a:r>
            <a:r>
              <a:rPr sz="3000" b="1" spc="-280" dirty="0">
                <a:solidFill>
                  <a:srgbClr val="17375E"/>
                </a:solidFill>
                <a:latin typeface="+mj-lt"/>
                <a:cs typeface="Arial"/>
              </a:rPr>
              <a:t>cần </a:t>
            </a:r>
            <a:r>
              <a:rPr sz="3000" b="1" spc="-204" dirty="0">
                <a:solidFill>
                  <a:srgbClr val="17375E"/>
                </a:solidFill>
                <a:latin typeface="+mj-lt"/>
                <a:cs typeface="Arial"/>
              </a:rPr>
              <a:t>tốc </a:t>
            </a:r>
            <a:r>
              <a:rPr sz="3000" b="1" spc="-175" dirty="0">
                <a:solidFill>
                  <a:srgbClr val="17375E"/>
                </a:solidFill>
                <a:latin typeface="+mj-lt"/>
                <a:cs typeface="Arial"/>
              </a:rPr>
              <a:t>độ </a:t>
            </a:r>
            <a:r>
              <a:rPr sz="3000" b="1" spc="-204" dirty="0">
                <a:solidFill>
                  <a:srgbClr val="17375E"/>
                </a:solidFill>
                <a:latin typeface="+mj-lt"/>
                <a:cs typeface="Arial"/>
              </a:rPr>
              <a:t>nên </a:t>
            </a:r>
            <a:r>
              <a:rPr sz="3000" b="1" spc="-155" dirty="0">
                <a:solidFill>
                  <a:srgbClr val="17375E"/>
                </a:solidFill>
                <a:latin typeface="+mj-lt"/>
                <a:cs typeface="Arial"/>
              </a:rPr>
              <a:t>loại </a:t>
            </a:r>
            <a:r>
              <a:rPr sz="3000" b="1" spc="-185" dirty="0">
                <a:solidFill>
                  <a:srgbClr val="17375E"/>
                </a:solidFill>
                <a:latin typeface="+mj-lt"/>
                <a:cs typeface="Arial"/>
              </a:rPr>
              <a:t>thread-unsafe </a:t>
            </a:r>
            <a:r>
              <a:rPr sz="3000" b="1" spc="-195" dirty="0">
                <a:solidFill>
                  <a:srgbClr val="17375E"/>
                </a:solidFill>
                <a:latin typeface="+mj-lt"/>
                <a:cs typeface="Arial"/>
              </a:rPr>
              <a:t>(nhanh  </a:t>
            </a:r>
            <a:r>
              <a:rPr sz="3000" b="1" spc="-265" dirty="0">
                <a:solidFill>
                  <a:srgbClr val="17375E"/>
                </a:solidFill>
                <a:latin typeface="+mj-lt"/>
                <a:cs typeface="Arial"/>
              </a:rPr>
              <a:t>nhưng không </a:t>
            </a:r>
            <a:r>
              <a:rPr sz="3000" b="1" spc="-210" dirty="0">
                <a:solidFill>
                  <a:srgbClr val="17375E"/>
                </a:solidFill>
                <a:latin typeface="+mj-lt"/>
                <a:cs typeface="Arial"/>
              </a:rPr>
              <a:t>an </a:t>
            </a:r>
            <a:r>
              <a:rPr sz="3000" b="1" spc="-155" dirty="0">
                <a:solidFill>
                  <a:srgbClr val="17375E"/>
                </a:solidFill>
                <a:latin typeface="+mj-lt"/>
                <a:cs typeface="Arial"/>
              </a:rPr>
              <a:t>toàn </a:t>
            </a:r>
            <a:r>
              <a:rPr sz="3000" b="1" spc="-185" dirty="0">
                <a:solidFill>
                  <a:srgbClr val="17375E"/>
                </a:solidFill>
                <a:latin typeface="+mj-lt"/>
                <a:cs typeface="Arial"/>
              </a:rPr>
              <a:t>khi </a:t>
            </a:r>
            <a:r>
              <a:rPr sz="3000" b="1" spc="-175" dirty="0">
                <a:solidFill>
                  <a:srgbClr val="17375E"/>
                </a:solidFill>
                <a:latin typeface="+mj-lt"/>
                <a:cs typeface="Arial"/>
              </a:rPr>
              <a:t>làm </a:t>
            </a:r>
            <a:r>
              <a:rPr sz="3000" b="1" spc="-235" dirty="0">
                <a:solidFill>
                  <a:srgbClr val="17375E"/>
                </a:solidFill>
                <a:latin typeface="+mj-lt"/>
                <a:cs typeface="Arial"/>
              </a:rPr>
              <a:t>việc </a:t>
            </a:r>
            <a:r>
              <a:rPr sz="3000" b="1" spc="-204" dirty="0">
                <a:solidFill>
                  <a:srgbClr val="17375E"/>
                </a:solidFill>
                <a:latin typeface="+mj-lt"/>
                <a:cs typeface="Arial"/>
              </a:rPr>
              <a:t>với</a:t>
            </a:r>
            <a:r>
              <a:rPr sz="3000" b="1" spc="245" dirty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3000" b="1" spc="-140" dirty="0">
                <a:solidFill>
                  <a:srgbClr val="17375E"/>
                </a:solidFill>
                <a:latin typeface="+mj-lt"/>
                <a:cs typeface="Arial"/>
              </a:rPr>
              <a:t>thread)</a:t>
            </a:r>
            <a:endParaRPr sz="3000">
              <a:latin typeface="+mj-lt"/>
              <a:cs typeface="Arial"/>
            </a:endParaRPr>
          </a:p>
          <a:p>
            <a:pPr marL="756285" marR="127000" lvl="1" indent="-286385">
              <a:lnSpc>
                <a:spcPts val="2810"/>
              </a:lnSpc>
              <a:spcBef>
                <a:spcPts val="645"/>
              </a:spcBef>
              <a:buChar char="–"/>
              <a:tabLst>
                <a:tab pos="756920" algn="l"/>
              </a:tabLst>
            </a:pPr>
            <a:r>
              <a:rPr sz="2600" spc="-204" dirty="0">
                <a:latin typeface="+mj-lt"/>
                <a:cs typeface="Arial"/>
              </a:rPr>
              <a:t>Hệ </a:t>
            </a:r>
            <a:r>
              <a:rPr sz="2600" spc="-125" dirty="0">
                <a:latin typeface="+mj-lt"/>
                <a:cs typeface="Arial"/>
              </a:rPr>
              <a:t>quả </a:t>
            </a:r>
            <a:r>
              <a:rPr sz="2600" spc="-90" dirty="0">
                <a:latin typeface="+mj-lt"/>
                <a:cs typeface="Arial"/>
              </a:rPr>
              <a:t>là </a:t>
            </a:r>
            <a:r>
              <a:rPr sz="2600" spc="-210" dirty="0">
                <a:latin typeface="+mj-lt"/>
                <a:cs typeface="Arial"/>
              </a:rPr>
              <a:t>các </a:t>
            </a:r>
            <a:r>
              <a:rPr sz="2600" spc="-60" dirty="0">
                <a:latin typeface="+mj-lt"/>
                <a:cs typeface="Arial"/>
              </a:rPr>
              <a:t>thread </a:t>
            </a:r>
            <a:r>
              <a:rPr sz="2600" spc="-85" dirty="0">
                <a:latin typeface="+mj-lt"/>
                <a:cs typeface="Arial"/>
              </a:rPr>
              <a:t>muốn </a:t>
            </a:r>
            <a:r>
              <a:rPr sz="2600" spc="-170" dirty="0">
                <a:latin typeface="+mj-lt"/>
                <a:cs typeface="Arial"/>
              </a:rPr>
              <a:t>cập </a:t>
            </a:r>
            <a:r>
              <a:rPr sz="2600" spc="-60" dirty="0">
                <a:latin typeface="+mj-lt"/>
                <a:cs typeface="Arial"/>
              </a:rPr>
              <a:t>nhật </a:t>
            </a:r>
            <a:r>
              <a:rPr sz="2600" spc="-120" dirty="0">
                <a:latin typeface="+mj-lt"/>
                <a:cs typeface="Arial"/>
              </a:rPr>
              <a:t>giao </a:t>
            </a:r>
            <a:r>
              <a:rPr sz="2600" spc="-75" dirty="0">
                <a:latin typeface="+mj-lt"/>
                <a:cs typeface="Arial"/>
              </a:rPr>
              <a:t>diện </a:t>
            </a:r>
            <a:r>
              <a:rPr sz="2600" spc="-220" dirty="0">
                <a:latin typeface="+mj-lt"/>
                <a:cs typeface="Arial"/>
              </a:rPr>
              <a:t>sẽ </a:t>
            </a:r>
            <a:r>
              <a:rPr sz="2600" spc="-90" dirty="0">
                <a:latin typeface="+mj-lt"/>
                <a:cs typeface="Arial"/>
              </a:rPr>
              <a:t>phải</a:t>
            </a:r>
            <a:r>
              <a:rPr sz="2600" spc="-330" dirty="0">
                <a:latin typeface="+mj-lt"/>
                <a:cs typeface="Arial"/>
              </a:rPr>
              <a:t> </a:t>
            </a:r>
            <a:r>
              <a:rPr sz="2600" spc="-185" dirty="0">
                <a:latin typeface="+mj-lt"/>
                <a:cs typeface="Arial"/>
              </a:rPr>
              <a:t>xử  </a:t>
            </a:r>
            <a:r>
              <a:rPr sz="2600" spc="-55" dirty="0">
                <a:latin typeface="+mj-lt"/>
                <a:cs typeface="Arial"/>
              </a:rPr>
              <a:t>lý </a:t>
            </a:r>
            <a:r>
              <a:rPr sz="2600" spc="-140" dirty="0">
                <a:latin typeface="+mj-lt"/>
                <a:cs typeface="Arial"/>
              </a:rPr>
              <a:t>phức </a:t>
            </a:r>
            <a:r>
              <a:rPr sz="2600" spc="-55" dirty="0">
                <a:latin typeface="+mj-lt"/>
                <a:cs typeface="Arial"/>
              </a:rPr>
              <a:t>tạp</a:t>
            </a:r>
            <a:r>
              <a:rPr sz="2600" spc="-240" dirty="0">
                <a:latin typeface="+mj-lt"/>
                <a:cs typeface="Arial"/>
              </a:rPr>
              <a:t> </a:t>
            </a:r>
            <a:r>
              <a:rPr sz="2600" spc="-125" dirty="0">
                <a:latin typeface="+mj-lt"/>
                <a:cs typeface="Arial"/>
              </a:rPr>
              <a:t>hơn</a:t>
            </a:r>
            <a:endParaRPr sz="2600">
              <a:latin typeface="+mj-lt"/>
              <a:cs typeface="Arial"/>
            </a:endParaRPr>
          </a:p>
          <a:p>
            <a:pPr marL="355600" marR="440690" indent="-342900">
              <a:lnSpc>
                <a:spcPts val="3240"/>
              </a:lnSpc>
              <a:spcBef>
                <a:spcPts val="6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spc="-215" dirty="0">
                <a:solidFill>
                  <a:srgbClr val="17375E"/>
                </a:solidFill>
                <a:latin typeface="+mj-lt"/>
                <a:cs typeface="Arial"/>
              </a:rPr>
              <a:t>Android </a:t>
            </a:r>
            <a:r>
              <a:rPr sz="3000" b="1" spc="-225" dirty="0">
                <a:solidFill>
                  <a:srgbClr val="17375E"/>
                </a:solidFill>
                <a:latin typeface="+mj-lt"/>
                <a:cs typeface="Arial"/>
              </a:rPr>
              <a:t>bổ </a:t>
            </a:r>
            <a:r>
              <a:rPr sz="3000" b="1" spc="-335" dirty="0">
                <a:solidFill>
                  <a:srgbClr val="17375E"/>
                </a:solidFill>
                <a:latin typeface="+mj-lt"/>
                <a:cs typeface="Arial"/>
              </a:rPr>
              <a:t>sung </a:t>
            </a:r>
            <a:r>
              <a:rPr sz="3000" b="1" spc="-170" dirty="0">
                <a:solidFill>
                  <a:srgbClr val="17375E"/>
                </a:solidFill>
                <a:latin typeface="+mj-lt"/>
                <a:cs typeface="Arial"/>
              </a:rPr>
              <a:t>hai </a:t>
            </a:r>
            <a:r>
              <a:rPr sz="3000" b="1" spc="-260" dirty="0">
                <a:solidFill>
                  <a:srgbClr val="17375E"/>
                </a:solidFill>
                <a:latin typeface="+mj-lt"/>
                <a:cs typeface="Arial"/>
              </a:rPr>
              <a:t>phương </a:t>
            </a:r>
            <a:r>
              <a:rPr sz="3000" b="1" spc="-220" dirty="0">
                <a:solidFill>
                  <a:srgbClr val="17375E"/>
                </a:solidFill>
                <a:latin typeface="+mj-lt"/>
                <a:cs typeface="Arial"/>
              </a:rPr>
              <a:t>pháp </a:t>
            </a:r>
            <a:r>
              <a:rPr sz="3000" b="1" spc="-145" dirty="0">
                <a:solidFill>
                  <a:srgbClr val="17375E"/>
                </a:solidFill>
                <a:latin typeface="+mj-lt"/>
                <a:cs typeface="Arial"/>
              </a:rPr>
              <a:t>để </a:t>
            </a:r>
            <a:r>
              <a:rPr sz="3000" b="1" spc="-345" dirty="0">
                <a:solidFill>
                  <a:srgbClr val="17375E"/>
                </a:solidFill>
                <a:latin typeface="+mj-lt"/>
                <a:cs typeface="Arial"/>
              </a:rPr>
              <a:t>các </a:t>
            </a:r>
            <a:r>
              <a:rPr sz="3000" b="1" spc="-155" dirty="0">
                <a:solidFill>
                  <a:srgbClr val="17375E"/>
                </a:solidFill>
                <a:latin typeface="+mj-lt"/>
                <a:cs typeface="Arial"/>
              </a:rPr>
              <a:t>thread  </a:t>
            </a:r>
            <a:r>
              <a:rPr sz="3000" b="1" spc="-175" dirty="0">
                <a:solidFill>
                  <a:srgbClr val="17375E"/>
                </a:solidFill>
                <a:latin typeface="+mj-lt"/>
                <a:cs typeface="Arial"/>
              </a:rPr>
              <a:t>làm </a:t>
            </a:r>
            <a:r>
              <a:rPr sz="3000" b="1" spc="-235" dirty="0">
                <a:solidFill>
                  <a:srgbClr val="17375E"/>
                </a:solidFill>
                <a:latin typeface="+mj-lt"/>
                <a:cs typeface="Arial"/>
              </a:rPr>
              <a:t>việc </a:t>
            </a:r>
            <a:r>
              <a:rPr sz="3000" b="1" spc="-204" dirty="0">
                <a:solidFill>
                  <a:srgbClr val="17375E"/>
                </a:solidFill>
                <a:latin typeface="+mj-lt"/>
                <a:cs typeface="Arial"/>
              </a:rPr>
              <a:t>với </a:t>
            </a:r>
            <a:r>
              <a:rPr sz="3000" b="1" spc="-215" dirty="0">
                <a:solidFill>
                  <a:srgbClr val="17375E"/>
                </a:solidFill>
                <a:latin typeface="+mj-lt"/>
                <a:cs typeface="Arial"/>
              </a:rPr>
              <a:t>nhau </a:t>
            </a:r>
            <a:r>
              <a:rPr sz="3000" b="1" spc="-250" dirty="0">
                <a:solidFill>
                  <a:srgbClr val="17375E"/>
                </a:solidFill>
                <a:latin typeface="+mj-lt"/>
                <a:cs typeface="Arial"/>
              </a:rPr>
              <a:t>và </a:t>
            </a:r>
            <a:r>
              <a:rPr sz="3000" b="1" spc="-204" dirty="0">
                <a:solidFill>
                  <a:srgbClr val="17375E"/>
                </a:solidFill>
                <a:latin typeface="+mj-lt"/>
                <a:cs typeface="Arial"/>
              </a:rPr>
              <a:t>với </a:t>
            </a:r>
            <a:r>
              <a:rPr sz="3000" b="1" spc="-125" dirty="0">
                <a:solidFill>
                  <a:srgbClr val="17375E"/>
                </a:solidFill>
                <a:latin typeface="+mj-lt"/>
                <a:cs typeface="Arial"/>
              </a:rPr>
              <a:t>UI</a:t>
            </a:r>
            <a:r>
              <a:rPr sz="3000" b="1" spc="200" dirty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3000" b="1" spc="-155" dirty="0">
                <a:solidFill>
                  <a:srgbClr val="17375E"/>
                </a:solidFill>
                <a:latin typeface="+mj-lt"/>
                <a:cs typeface="Arial"/>
              </a:rPr>
              <a:t>thread</a:t>
            </a:r>
            <a:endParaRPr sz="3000">
              <a:latin typeface="+mj-lt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95"/>
              </a:spcBef>
              <a:buChar char="–"/>
              <a:tabLst>
                <a:tab pos="756920" algn="l"/>
              </a:tabLst>
            </a:pPr>
            <a:r>
              <a:rPr sz="2600" spc="-235" dirty="0">
                <a:latin typeface="+mj-lt"/>
                <a:cs typeface="Arial"/>
              </a:rPr>
              <a:t>AsyncTask</a:t>
            </a:r>
            <a:endParaRPr sz="2600">
              <a:latin typeface="+mj-lt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15"/>
              </a:spcBef>
              <a:buChar char="–"/>
              <a:tabLst>
                <a:tab pos="756920" algn="l"/>
              </a:tabLst>
            </a:pPr>
            <a:r>
              <a:rPr sz="2600" spc="-105" dirty="0">
                <a:latin typeface="+mj-lt"/>
                <a:cs typeface="Arial"/>
              </a:rPr>
              <a:t>Handler</a:t>
            </a:r>
            <a:endParaRPr sz="2600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61" y="129616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397002"/>
            <a:ext cx="62992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45" dirty="0"/>
              <a:t>Cách </a:t>
            </a:r>
            <a:r>
              <a:rPr spc="-170" dirty="0"/>
              <a:t>tiếp </a:t>
            </a:r>
            <a:r>
              <a:rPr spc="-434" dirty="0"/>
              <a:t>cận </a:t>
            </a:r>
            <a:r>
              <a:rPr spc="-430" dirty="0"/>
              <a:t>của</a:t>
            </a:r>
            <a:r>
              <a:rPr spc="-620" dirty="0"/>
              <a:t> </a:t>
            </a:r>
            <a:r>
              <a:rPr spc="-325" dirty="0"/>
              <a:t>Android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80" dirty="0"/>
              <a:t>14</a:t>
            </a:fld>
            <a:endParaRPr spc="-80" dirty="0"/>
          </a:p>
        </p:txBody>
      </p:sp>
      <p:sp>
        <p:nvSpPr>
          <p:cNvPr id="6" name="object 6"/>
          <p:cNvSpPr txBox="1"/>
          <p:nvPr/>
        </p:nvSpPr>
        <p:spPr>
          <a:xfrm>
            <a:off x="307340" y="1410970"/>
            <a:ext cx="8508365" cy="49243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3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600" b="1" spc="-185" dirty="0">
                <a:solidFill>
                  <a:srgbClr val="00AFEF"/>
                </a:solidFill>
                <a:latin typeface="+mj-lt"/>
                <a:cs typeface="Arial"/>
              </a:rPr>
              <a:t>Handler </a:t>
            </a:r>
            <a:r>
              <a:rPr sz="2600" b="1" spc="-145" dirty="0">
                <a:solidFill>
                  <a:srgbClr val="17375E"/>
                </a:solidFill>
                <a:latin typeface="+mj-lt"/>
                <a:cs typeface="Arial"/>
              </a:rPr>
              <a:t>là </a:t>
            </a:r>
            <a:r>
              <a:rPr sz="2600" b="1" spc="-330" dirty="0">
                <a:solidFill>
                  <a:srgbClr val="17375E"/>
                </a:solidFill>
                <a:latin typeface="+mj-lt"/>
                <a:cs typeface="Arial"/>
              </a:rPr>
              <a:t>cơ </a:t>
            </a:r>
            <a:r>
              <a:rPr sz="2600" b="1" spc="-270" dirty="0">
                <a:solidFill>
                  <a:srgbClr val="17375E"/>
                </a:solidFill>
                <a:latin typeface="+mj-lt"/>
                <a:cs typeface="Arial"/>
              </a:rPr>
              <a:t>chế </a:t>
            </a:r>
            <a:r>
              <a:rPr sz="2600" b="1" spc="-135" dirty="0">
                <a:solidFill>
                  <a:srgbClr val="17375E"/>
                </a:solidFill>
                <a:latin typeface="+mj-lt"/>
                <a:cs typeface="Arial"/>
              </a:rPr>
              <a:t>trao </a:t>
            </a:r>
            <a:r>
              <a:rPr sz="2600" b="1" spc="-155" dirty="0">
                <a:solidFill>
                  <a:srgbClr val="17375E"/>
                </a:solidFill>
                <a:latin typeface="+mj-lt"/>
                <a:cs typeface="Arial"/>
              </a:rPr>
              <a:t>đổi </a:t>
            </a:r>
            <a:r>
              <a:rPr sz="2600" b="1" spc="-180" dirty="0">
                <a:solidFill>
                  <a:srgbClr val="17375E"/>
                </a:solidFill>
                <a:latin typeface="+mj-lt"/>
                <a:cs typeface="Arial"/>
              </a:rPr>
              <a:t>kiểu </a:t>
            </a:r>
            <a:r>
              <a:rPr sz="2600" b="1" spc="-240" dirty="0">
                <a:solidFill>
                  <a:srgbClr val="17375E"/>
                </a:solidFill>
                <a:latin typeface="+mj-lt"/>
                <a:cs typeface="Arial"/>
              </a:rPr>
              <a:t>ủy </a:t>
            </a:r>
            <a:r>
              <a:rPr sz="2600" b="1" spc="-170" dirty="0">
                <a:solidFill>
                  <a:srgbClr val="17375E"/>
                </a:solidFill>
                <a:latin typeface="+mj-lt"/>
                <a:cs typeface="Arial"/>
              </a:rPr>
              <a:t>thác, </a:t>
            </a:r>
            <a:r>
              <a:rPr sz="2600" b="1" spc="-195">
                <a:solidFill>
                  <a:srgbClr val="17375E"/>
                </a:solidFill>
                <a:latin typeface="+mj-lt"/>
                <a:cs typeface="Arial"/>
              </a:rPr>
              <a:t>trong</a:t>
            </a:r>
            <a:r>
              <a:rPr sz="2600" b="1" spc="-325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2600" b="1" spc="-175" smtClean="0">
                <a:solidFill>
                  <a:srgbClr val="17375E"/>
                </a:solidFill>
                <a:latin typeface="+mj-lt"/>
                <a:cs typeface="Arial"/>
              </a:rPr>
              <a:t>đó</a:t>
            </a:r>
            <a:r>
              <a:rPr lang="en-US" sz="2600" b="1" spc="-175" smtClean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2600" b="1" spc="-175" smtClean="0">
                <a:solidFill>
                  <a:srgbClr val="17375E"/>
                </a:solidFill>
                <a:latin typeface="+mj-lt"/>
                <a:cs typeface="Arial"/>
              </a:rPr>
              <a:t>handler </a:t>
            </a:r>
            <a:r>
              <a:rPr sz="2600" b="1" spc="-245" dirty="0">
                <a:solidFill>
                  <a:srgbClr val="17375E"/>
                </a:solidFill>
                <a:latin typeface="+mj-lt"/>
                <a:cs typeface="Arial"/>
              </a:rPr>
              <a:t>đóng </a:t>
            </a:r>
            <a:r>
              <a:rPr sz="2600" b="1" spc="-200" dirty="0">
                <a:solidFill>
                  <a:srgbClr val="17375E"/>
                </a:solidFill>
                <a:latin typeface="+mj-lt"/>
                <a:cs typeface="Arial"/>
              </a:rPr>
              <a:t>vai </a:t>
            </a:r>
            <a:r>
              <a:rPr sz="2600" b="1" spc="-105" dirty="0">
                <a:solidFill>
                  <a:srgbClr val="17375E"/>
                </a:solidFill>
                <a:latin typeface="+mj-lt"/>
                <a:cs typeface="Arial"/>
              </a:rPr>
              <a:t>trò </a:t>
            </a:r>
            <a:r>
              <a:rPr sz="2600" b="1" spc="-150" dirty="0">
                <a:solidFill>
                  <a:srgbClr val="17375E"/>
                </a:solidFill>
                <a:latin typeface="+mj-lt"/>
                <a:cs typeface="Arial"/>
              </a:rPr>
              <a:t>đối </a:t>
            </a:r>
            <a:r>
              <a:rPr sz="2600" b="1" spc="-210" dirty="0">
                <a:solidFill>
                  <a:srgbClr val="17375E"/>
                </a:solidFill>
                <a:latin typeface="+mj-lt"/>
                <a:cs typeface="Arial"/>
              </a:rPr>
              <a:t>tượng </a:t>
            </a:r>
            <a:r>
              <a:rPr sz="2600" b="1" spc="-185" dirty="0">
                <a:solidFill>
                  <a:srgbClr val="17375E"/>
                </a:solidFill>
                <a:latin typeface="+mj-lt"/>
                <a:cs typeface="Arial"/>
              </a:rPr>
              <a:t>trung </a:t>
            </a:r>
            <a:r>
              <a:rPr sz="2600" b="1" spc="-235" dirty="0">
                <a:solidFill>
                  <a:srgbClr val="17375E"/>
                </a:solidFill>
                <a:latin typeface="+mj-lt"/>
                <a:cs typeface="Arial"/>
              </a:rPr>
              <a:t>gian </a:t>
            </a:r>
            <a:r>
              <a:rPr sz="2600" b="1" spc="-190" dirty="0">
                <a:solidFill>
                  <a:srgbClr val="17375E"/>
                </a:solidFill>
                <a:latin typeface="+mj-lt"/>
                <a:cs typeface="Arial"/>
              </a:rPr>
              <a:t>trong </a:t>
            </a:r>
            <a:r>
              <a:rPr sz="2600" b="1" spc="-345" dirty="0">
                <a:solidFill>
                  <a:srgbClr val="17375E"/>
                </a:solidFill>
                <a:latin typeface="+mj-lt"/>
                <a:cs typeface="Arial"/>
              </a:rPr>
              <a:t>các  </a:t>
            </a:r>
            <a:r>
              <a:rPr sz="2600" b="1" spc="-235" dirty="0">
                <a:solidFill>
                  <a:srgbClr val="17375E"/>
                </a:solidFill>
                <a:latin typeface="+mj-lt"/>
                <a:cs typeface="Arial"/>
              </a:rPr>
              <a:t>giao </a:t>
            </a:r>
            <a:r>
              <a:rPr sz="2600" b="1" spc="-110" dirty="0">
                <a:solidFill>
                  <a:srgbClr val="17375E"/>
                </a:solidFill>
                <a:latin typeface="+mj-lt"/>
                <a:cs typeface="Arial"/>
              </a:rPr>
              <a:t>tiếp </a:t>
            </a:r>
            <a:r>
              <a:rPr sz="2600" b="1" spc="-235" dirty="0">
                <a:solidFill>
                  <a:srgbClr val="17375E"/>
                </a:solidFill>
                <a:latin typeface="+mj-lt"/>
                <a:cs typeface="Arial"/>
              </a:rPr>
              <a:t>giữa </a:t>
            </a:r>
            <a:r>
              <a:rPr sz="2600" b="1" spc="-345" dirty="0">
                <a:solidFill>
                  <a:srgbClr val="17375E"/>
                </a:solidFill>
                <a:latin typeface="+mj-lt"/>
                <a:cs typeface="Arial"/>
              </a:rPr>
              <a:t>các </a:t>
            </a:r>
            <a:r>
              <a:rPr sz="2600" b="1" spc="-140" dirty="0">
                <a:solidFill>
                  <a:srgbClr val="17375E"/>
                </a:solidFill>
                <a:latin typeface="+mj-lt"/>
                <a:cs typeface="Arial"/>
              </a:rPr>
              <a:t>thread, </a:t>
            </a:r>
            <a:r>
              <a:rPr sz="2600" b="1" spc="-150" dirty="0">
                <a:solidFill>
                  <a:srgbClr val="17375E"/>
                </a:solidFill>
                <a:latin typeface="+mj-lt"/>
                <a:cs typeface="Arial"/>
              </a:rPr>
              <a:t>thread </a:t>
            </a:r>
            <a:r>
              <a:rPr sz="2600" b="1" spc="-240" dirty="0">
                <a:solidFill>
                  <a:srgbClr val="17375E"/>
                </a:solidFill>
                <a:latin typeface="+mj-lt"/>
                <a:cs typeface="Arial"/>
              </a:rPr>
              <a:t>ủy </a:t>
            </a:r>
            <a:r>
              <a:rPr sz="2600" b="1" spc="-200" dirty="0">
                <a:solidFill>
                  <a:srgbClr val="17375E"/>
                </a:solidFill>
                <a:latin typeface="+mj-lt"/>
                <a:cs typeface="Arial"/>
              </a:rPr>
              <a:t>thác </a:t>
            </a:r>
            <a:r>
              <a:rPr sz="2600" b="1" spc="-325" dirty="0">
                <a:solidFill>
                  <a:srgbClr val="17375E"/>
                </a:solidFill>
                <a:latin typeface="+mj-lt"/>
                <a:cs typeface="Arial"/>
              </a:rPr>
              <a:t>công </a:t>
            </a:r>
            <a:r>
              <a:rPr sz="2600" b="1" spc="-235" dirty="0">
                <a:solidFill>
                  <a:srgbClr val="17375E"/>
                </a:solidFill>
                <a:latin typeface="+mj-lt"/>
                <a:cs typeface="Arial"/>
              </a:rPr>
              <a:t>việc  </a:t>
            </a:r>
            <a:r>
              <a:rPr sz="2600" b="1" spc="-290" dirty="0">
                <a:solidFill>
                  <a:srgbClr val="17375E"/>
                </a:solidFill>
                <a:latin typeface="+mj-lt"/>
                <a:cs typeface="Arial"/>
              </a:rPr>
              <a:t>cho </a:t>
            </a:r>
            <a:r>
              <a:rPr sz="2600" b="1" spc="-175" dirty="0">
                <a:solidFill>
                  <a:srgbClr val="17375E"/>
                </a:solidFill>
                <a:latin typeface="+mj-lt"/>
                <a:cs typeface="Arial"/>
              </a:rPr>
              <a:t>handler </a:t>
            </a:r>
            <a:r>
              <a:rPr sz="2600" b="1" spc="-140" dirty="0">
                <a:solidFill>
                  <a:srgbClr val="17375E"/>
                </a:solidFill>
                <a:latin typeface="+mj-lt"/>
                <a:cs typeface="Arial"/>
              </a:rPr>
              <a:t>theo </a:t>
            </a:r>
            <a:r>
              <a:rPr sz="2600" b="1" spc="-170" dirty="0">
                <a:solidFill>
                  <a:srgbClr val="17375E"/>
                </a:solidFill>
                <a:latin typeface="+mj-lt"/>
                <a:cs typeface="Arial"/>
              </a:rPr>
              <a:t>hai</a:t>
            </a:r>
            <a:r>
              <a:rPr sz="2600" b="1" spc="-30" dirty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2600" b="1" spc="-315" dirty="0">
                <a:solidFill>
                  <a:srgbClr val="17375E"/>
                </a:solidFill>
                <a:latin typeface="+mj-lt"/>
                <a:cs typeface="Arial"/>
              </a:rPr>
              <a:t>cách</a:t>
            </a:r>
            <a:endParaRPr sz="2600">
              <a:latin typeface="+mj-lt"/>
              <a:cs typeface="Arial"/>
            </a:endParaRPr>
          </a:p>
          <a:p>
            <a:pPr marL="756285" lvl="1" indent="-286385" algn="just">
              <a:lnSpc>
                <a:spcPct val="130000"/>
              </a:lnSpc>
              <a:spcBef>
                <a:spcPts val="340"/>
              </a:spcBef>
              <a:buChar char="–"/>
              <a:tabLst>
                <a:tab pos="756920" algn="l"/>
              </a:tabLst>
            </a:pPr>
            <a:r>
              <a:rPr sz="2600" spc="-335" dirty="0">
                <a:latin typeface="+mj-lt"/>
                <a:cs typeface="Arial"/>
              </a:rPr>
              <a:t>Ra </a:t>
            </a:r>
            <a:r>
              <a:rPr sz="2600" spc="-75" dirty="0">
                <a:latin typeface="+mj-lt"/>
                <a:cs typeface="Arial"/>
              </a:rPr>
              <a:t>lệnh </a:t>
            </a:r>
            <a:r>
              <a:rPr sz="2600" spc="-120" dirty="0">
                <a:latin typeface="+mj-lt"/>
                <a:cs typeface="Arial"/>
              </a:rPr>
              <a:t>cho </a:t>
            </a:r>
            <a:r>
              <a:rPr sz="2600" spc="-80" dirty="0">
                <a:latin typeface="+mj-lt"/>
                <a:cs typeface="Arial"/>
              </a:rPr>
              <a:t>handler </a:t>
            </a:r>
            <a:r>
              <a:rPr sz="2600" spc="-150" dirty="0">
                <a:latin typeface="+mj-lt"/>
                <a:cs typeface="Arial"/>
              </a:rPr>
              <a:t>bằng</a:t>
            </a:r>
            <a:r>
              <a:rPr sz="2600" spc="-515" dirty="0">
                <a:latin typeface="+mj-lt"/>
                <a:cs typeface="Arial"/>
              </a:rPr>
              <a:t> </a:t>
            </a:r>
            <a:r>
              <a:rPr sz="2600" spc="-200" dirty="0">
                <a:latin typeface="+mj-lt"/>
                <a:cs typeface="Arial"/>
              </a:rPr>
              <a:t>message</a:t>
            </a:r>
            <a:endParaRPr sz="2600">
              <a:latin typeface="+mj-lt"/>
              <a:cs typeface="Arial"/>
            </a:endParaRPr>
          </a:p>
          <a:p>
            <a:pPr marL="756285" lvl="1" indent="-286385" algn="just">
              <a:lnSpc>
                <a:spcPct val="130000"/>
              </a:lnSpc>
              <a:spcBef>
                <a:spcPts val="315"/>
              </a:spcBef>
              <a:buChar char="–"/>
              <a:tabLst>
                <a:tab pos="756920" algn="l"/>
              </a:tabLst>
            </a:pPr>
            <a:r>
              <a:rPr sz="2600" spc="-150" dirty="0">
                <a:latin typeface="+mj-lt"/>
                <a:cs typeface="Arial"/>
              </a:rPr>
              <a:t>Truyền </a:t>
            </a:r>
            <a:r>
              <a:rPr sz="2600" spc="-120" dirty="0">
                <a:latin typeface="+mj-lt"/>
                <a:cs typeface="Arial"/>
              </a:rPr>
              <a:t>cho </a:t>
            </a:r>
            <a:r>
              <a:rPr sz="2600" spc="-80" dirty="0">
                <a:latin typeface="+mj-lt"/>
                <a:cs typeface="Arial"/>
              </a:rPr>
              <a:t>handler </a:t>
            </a:r>
            <a:r>
              <a:rPr sz="2600" spc="-25" dirty="0">
                <a:latin typeface="+mj-lt"/>
                <a:cs typeface="Arial"/>
              </a:rPr>
              <a:t>đối </a:t>
            </a:r>
            <a:r>
              <a:rPr sz="2600" spc="-105" dirty="0">
                <a:latin typeface="+mj-lt"/>
                <a:cs typeface="Arial"/>
              </a:rPr>
              <a:t>tượng </a:t>
            </a:r>
            <a:r>
              <a:rPr sz="2600" spc="-75" dirty="0">
                <a:latin typeface="+mj-lt"/>
                <a:cs typeface="Arial"/>
              </a:rPr>
              <a:t>thực </a:t>
            </a:r>
            <a:r>
              <a:rPr sz="2600" spc="30" dirty="0">
                <a:latin typeface="+mj-lt"/>
                <a:cs typeface="Arial"/>
              </a:rPr>
              <a:t>thi</a:t>
            </a:r>
            <a:r>
              <a:rPr sz="2600" spc="-540" dirty="0">
                <a:latin typeface="+mj-lt"/>
                <a:cs typeface="Arial"/>
              </a:rPr>
              <a:t> </a:t>
            </a:r>
            <a:r>
              <a:rPr sz="2600" spc="-85" dirty="0">
                <a:latin typeface="+mj-lt"/>
                <a:cs typeface="Arial"/>
              </a:rPr>
              <a:t>kiểu </a:t>
            </a:r>
            <a:r>
              <a:rPr sz="2600" spc="-140" dirty="0">
                <a:latin typeface="+mj-lt"/>
                <a:cs typeface="Arial"/>
              </a:rPr>
              <a:t>Runnable</a:t>
            </a:r>
            <a:endParaRPr sz="2600">
              <a:latin typeface="+mj-lt"/>
              <a:cs typeface="Arial"/>
            </a:endParaRPr>
          </a:p>
          <a:p>
            <a:pPr marL="355600" marR="622935" indent="-342900" algn="just">
              <a:lnSpc>
                <a:spcPct val="130000"/>
              </a:lnSpc>
              <a:spcBef>
                <a:spcPts val="7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600" b="1" spc="-25" dirty="0">
                <a:solidFill>
                  <a:srgbClr val="17375E"/>
                </a:solidFill>
                <a:latin typeface="+mj-lt"/>
                <a:cs typeface="Arial"/>
              </a:rPr>
              <a:t>Một </a:t>
            </a:r>
            <a:r>
              <a:rPr sz="2600" b="1" spc="-350" dirty="0">
                <a:solidFill>
                  <a:srgbClr val="17375E"/>
                </a:solidFill>
                <a:latin typeface="+mj-lt"/>
                <a:cs typeface="Arial"/>
              </a:rPr>
              <a:t>số </a:t>
            </a:r>
            <a:r>
              <a:rPr sz="2600" b="1" spc="-335" dirty="0">
                <a:solidFill>
                  <a:srgbClr val="17375E"/>
                </a:solidFill>
                <a:latin typeface="+mj-lt"/>
                <a:cs typeface="Arial"/>
              </a:rPr>
              <a:t>cơ </a:t>
            </a:r>
            <a:r>
              <a:rPr sz="2600" b="1" spc="-270" dirty="0">
                <a:solidFill>
                  <a:srgbClr val="17375E"/>
                </a:solidFill>
                <a:latin typeface="+mj-lt"/>
                <a:cs typeface="Arial"/>
              </a:rPr>
              <a:t>chế </a:t>
            </a:r>
            <a:r>
              <a:rPr sz="2600" b="1" spc="-325" dirty="0">
                <a:solidFill>
                  <a:srgbClr val="17375E"/>
                </a:solidFill>
                <a:latin typeface="+mj-lt"/>
                <a:cs typeface="Arial"/>
              </a:rPr>
              <a:t>cũng </a:t>
            </a:r>
            <a:r>
              <a:rPr sz="2600" b="1" spc="-355" dirty="0">
                <a:solidFill>
                  <a:srgbClr val="17375E"/>
                </a:solidFill>
                <a:latin typeface="+mj-lt"/>
                <a:cs typeface="Arial"/>
              </a:rPr>
              <a:t>sử </a:t>
            </a:r>
            <a:r>
              <a:rPr sz="2600" b="1" spc="-270" dirty="0">
                <a:solidFill>
                  <a:srgbClr val="17375E"/>
                </a:solidFill>
                <a:latin typeface="+mj-lt"/>
                <a:cs typeface="Arial"/>
              </a:rPr>
              <a:t>dụng </a:t>
            </a:r>
            <a:r>
              <a:rPr sz="2600" b="1" spc="-180" dirty="0">
                <a:solidFill>
                  <a:srgbClr val="17375E"/>
                </a:solidFill>
                <a:latin typeface="+mj-lt"/>
                <a:cs typeface="Arial"/>
              </a:rPr>
              <a:t>handler </a:t>
            </a:r>
            <a:r>
              <a:rPr sz="2600" b="1" spc="-265" dirty="0">
                <a:solidFill>
                  <a:srgbClr val="17375E"/>
                </a:solidFill>
                <a:latin typeface="+mj-lt"/>
                <a:cs typeface="Arial"/>
              </a:rPr>
              <a:t>nhưng che  </a:t>
            </a:r>
            <a:r>
              <a:rPr sz="2600" b="1" spc="-215" dirty="0">
                <a:solidFill>
                  <a:srgbClr val="17375E"/>
                </a:solidFill>
                <a:latin typeface="+mj-lt"/>
                <a:cs typeface="Arial"/>
              </a:rPr>
              <a:t>dấu phần </a:t>
            </a:r>
            <a:r>
              <a:rPr sz="2600" b="1" spc="-260" dirty="0">
                <a:solidFill>
                  <a:srgbClr val="17375E"/>
                </a:solidFill>
                <a:latin typeface="+mj-lt"/>
                <a:cs typeface="Arial"/>
              </a:rPr>
              <a:t>code </a:t>
            </a:r>
            <a:r>
              <a:rPr sz="2600" b="1" spc="-275" dirty="0">
                <a:solidFill>
                  <a:srgbClr val="17375E"/>
                </a:solidFill>
                <a:latin typeface="+mj-lt"/>
                <a:cs typeface="Arial"/>
              </a:rPr>
              <a:t>phức</a:t>
            </a:r>
            <a:r>
              <a:rPr sz="2600" b="1" spc="55" dirty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2600" b="1" spc="-135" dirty="0">
                <a:solidFill>
                  <a:srgbClr val="17375E"/>
                </a:solidFill>
                <a:latin typeface="+mj-lt"/>
                <a:cs typeface="Arial"/>
              </a:rPr>
              <a:t>tạp</a:t>
            </a:r>
            <a:endParaRPr sz="2600">
              <a:latin typeface="+mj-lt"/>
              <a:cs typeface="Arial"/>
            </a:endParaRPr>
          </a:p>
          <a:p>
            <a:pPr marL="355600" marR="514984" indent="-342900" algn="just">
              <a:lnSpc>
                <a:spcPct val="130000"/>
              </a:lnSpc>
              <a:spcBef>
                <a:spcPts val="72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600" b="1" spc="-360" dirty="0">
                <a:solidFill>
                  <a:srgbClr val="00AFEF"/>
                </a:solidFill>
                <a:latin typeface="+mj-lt"/>
                <a:cs typeface="Arial"/>
              </a:rPr>
              <a:t>AsyncTask </a:t>
            </a:r>
            <a:r>
              <a:rPr sz="2600" b="1" spc="-145" dirty="0">
                <a:solidFill>
                  <a:srgbClr val="17375E"/>
                </a:solidFill>
                <a:latin typeface="+mj-lt"/>
                <a:cs typeface="Arial"/>
              </a:rPr>
              <a:t>là </a:t>
            </a:r>
            <a:r>
              <a:rPr sz="2600" b="1" spc="-335" dirty="0">
                <a:solidFill>
                  <a:srgbClr val="17375E"/>
                </a:solidFill>
                <a:latin typeface="+mj-lt"/>
                <a:cs typeface="Arial"/>
              </a:rPr>
              <a:t>cơ </a:t>
            </a:r>
            <a:r>
              <a:rPr sz="2600" b="1" spc="-270" dirty="0">
                <a:solidFill>
                  <a:srgbClr val="17375E"/>
                </a:solidFill>
                <a:latin typeface="+mj-lt"/>
                <a:cs typeface="Arial"/>
              </a:rPr>
              <a:t>chế </a:t>
            </a:r>
            <a:r>
              <a:rPr sz="2600" b="1" spc="-290" dirty="0">
                <a:solidFill>
                  <a:srgbClr val="17375E"/>
                </a:solidFill>
                <a:latin typeface="+mj-lt"/>
                <a:cs typeface="Arial"/>
              </a:rPr>
              <a:t>cho </a:t>
            </a:r>
            <a:r>
              <a:rPr sz="2600" b="1" spc="-210" dirty="0">
                <a:solidFill>
                  <a:srgbClr val="17375E"/>
                </a:solidFill>
                <a:latin typeface="+mj-lt"/>
                <a:cs typeface="Arial"/>
              </a:rPr>
              <a:t>phép </a:t>
            </a:r>
            <a:r>
              <a:rPr sz="2600" b="1" spc="-175" dirty="0">
                <a:solidFill>
                  <a:srgbClr val="17375E"/>
                </a:solidFill>
                <a:latin typeface="+mj-lt"/>
                <a:cs typeface="Arial"/>
              </a:rPr>
              <a:t>lập </a:t>
            </a:r>
            <a:r>
              <a:rPr sz="2600" b="1" spc="-120" dirty="0">
                <a:solidFill>
                  <a:srgbClr val="17375E"/>
                </a:solidFill>
                <a:latin typeface="+mj-lt"/>
                <a:cs typeface="Arial"/>
              </a:rPr>
              <a:t>trình </a:t>
            </a:r>
            <a:r>
              <a:rPr sz="2600" b="1" spc="-185" dirty="0">
                <a:solidFill>
                  <a:srgbClr val="17375E"/>
                </a:solidFill>
                <a:latin typeface="+mj-lt"/>
                <a:cs typeface="Arial"/>
              </a:rPr>
              <a:t>viên </a:t>
            </a:r>
            <a:r>
              <a:rPr sz="2600" b="1" spc="-170" dirty="0">
                <a:solidFill>
                  <a:srgbClr val="17375E"/>
                </a:solidFill>
                <a:latin typeface="+mj-lt"/>
                <a:cs typeface="Arial"/>
              </a:rPr>
              <a:t>định  </a:t>
            </a:r>
            <a:r>
              <a:rPr sz="2600" b="1" spc="-229" dirty="0">
                <a:solidFill>
                  <a:srgbClr val="17375E"/>
                </a:solidFill>
                <a:latin typeface="+mj-lt"/>
                <a:cs typeface="Arial"/>
              </a:rPr>
              <a:t>nghĩa </a:t>
            </a:r>
            <a:r>
              <a:rPr sz="2600" b="1" spc="-325" dirty="0">
                <a:solidFill>
                  <a:srgbClr val="17375E"/>
                </a:solidFill>
                <a:latin typeface="+mj-lt"/>
                <a:cs typeface="Arial"/>
              </a:rPr>
              <a:t>công </a:t>
            </a:r>
            <a:r>
              <a:rPr sz="2600" b="1" spc="-240" dirty="0">
                <a:solidFill>
                  <a:srgbClr val="17375E"/>
                </a:solidFill>
                <a:latin typeface="+mj-lt"/>
                <a:cs typeface="Arial"/>
              </a:rPr>
              <a:t>việc </a:t>
            </a:r>
            <a:r>
              <a:rPr sz="2600" b="1" spc="-140" dirty="0">
                <a:solidFill>
                  <a:srgbClr val="17375E"/>
                </a:solidFill>
                <a:latin typeface="+mj-lt"/>
                <a:cs typeface="Arial"/>
              </a:rPr>
              <a:t>theo </a:t>
            </a:r>
            <a:r>
              <a:rPr sz="2600" b="1" spc="-220" dirty="0">
                <a:solidFill>
                  <a:srgbClr val="17375E"/>
                </a:solidFill>
                <a:latin typeface="+mj-lt"/>
                <a:cs typeface="Arial"/>
              </a:rPr>
              <a:t>mẫu </a:t>
            </a:r>
            <a:r>
              <a:rPr sz="2600" b="1" spc="-320" dirty="0">
                <a:solidFill>
                  <a:srgbClr val="17375E"/>
                </a:solidFill>
                <a:latin typeface="+mj-lt"/>
                <a:cs typeface="Arial"/>
              </a:rPr>
              <a:t>có </a:t>
            </a:r>
            <a:r>
              <a:rPr sz="2600" b="1" spc="-295" dirty="0">
                <a:solidFill>
                  <a:srgbClr val="17375E"/>
                </a:solidFill>
                <a:latin typeface="+mj-lt"/>
                <a:cs typeface="Arial"/>
              </a:rPr>
              <a:t>sẵn </a:t>
            </a:r>
            <a:r>
              <a:rPr sz="2600" b="1" spc="-275">
                <a:solidFill>
                  <a:srgbClr val="17375E"/>
                </a:solidFill>
                <a:latin typeface="+mj-lt"/>
                <a:cs typeface="Arial"/>
              </a:rPr>
              <a:t>của</a:t>
            </a:r>
            <a:r>
              <a:rPr sz="2600" b="1" spc="-5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2600" b="1" spc="-190" smtClean="0">
                <a:solidFill>
                  <a:srgbClr val="17375E"/>
                </a:solidFill>
                <a:latin typeface="+mj-lt"/>
                <a:cs typeface="Arial"/>
              </a:rPr>
              <a:t>android</a:t>
            </a:r>
            <a:r>
              <a:rPr lang="en-US" sz="2600" b="1" spc="-190" smtClean="0">
                <a:solidFill>
                  <a:srgbClr val="17375E"/>
                </a:solidFill>
                <a:latin typeface="+mj-lt"/>
                <a:cs typeface="Arial"/>
              </a:rPr>
              <a:t>T</a:t>
            </a:r>
            <a:endParaRPr sz="2600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61" y="129616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397002"/>
            <a:ext cx="41687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4 </a:t>
            </a:r>
            <a:r>
              <a:rPr spc="-275" dirty="0"/>
              <a:t>kiểu </a:t>
            </a:r>
            <a:r>
              <a:rPr spc="-325" dirty="0"/>
              <a:t>mã </a:t>
            </a:r>
            <a:r>
              <a:rPr spc="-515" dirty="0"/>
              <a:t>cơ</a:t>
            </a:r>
            <a:r>
              <a:rPr spc="-210" dirty="0"/>
              <a:t> </a:t>
            </a:r>
            <a:r>
              <a:rPr spc="-325" dirty="0"/>
              <a:t>bản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80" dirty="0"/>
              <a:t>15</a:t>
            </a:fld>
            <a:endParaRPr spc="-80" dirty="0"/>
          </a:p>
        </p:txBody>
      </p:sp>
      <p:sp>
        <p:nvSpPr>
          <p:cNvPr id="6" name="object 6"/>
          <p:cNvSpPr txBox="1"/>
          <p:nvPr/>
        </p:nvSpPr>
        <p:spPr>
          <a:xfrm>
            <a:off x="307340" y="1409445"/>
            <a:ext cx="8491220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4030" marR="4952365" indent="-481965">
              <a:lnSpc>
                <a:spcPct val="100000"/>
              </a:lnSpc>
              <a:spcBef>
                <a:spcPts val="105"/>
              </a:spcBef>
            </a:pPr>
            <a:r>
              <a:rPr sz="2000" spc="-105" dirty="0">
                <a:solidFill>
                  <a:srgbClr val="00AFEF"/>
                </a:solidFill>
                <a:latin typeface="Arial"/>
                <a:cs typeface="Arial"/>
              </a:rPr>
              <a:t>Runnable </a:t>
            </a:r>
            <a:r>
              <a:rPr sz="2000" spc="100" dirty="0">
                <a:solidFill>
                  <a:srgbClr val="17375E"/>
                </a:solidFill>
                <a:latin typeface="Arial"/>
                <a:cs typeface="Arial"/>
              </a:rPr>
              <a:t>x </a:t>
            </a:r>
            <a:r>
              <a:rPr sz="2000" spc="-70" dirty="0">
                <a:solidFill>
                  <a:srgbClr val="17375E"/>
                </a:solidFill>
                <a:latin typeface="Arial"/>
                <a:cs typeface="Arial"/>
              </a:rPr>
              <a:t>= </a:t>
            </a:r>
            <a:r>
              <a:rPr sz="2000" spc="-225" dirty="0">
                <a:solidFill>
                  <a:srgbClr val="17375E"/>
                </a:solidFill>
                <a:latin typeface="Arial"/>
                <a:cs typeface="Arial"/>
              </a:rPr>
              <a:t>new </a:t>
            </a:r>
            <a:r>
              <a:rPr sz="2000" spc="-30" dirty="0">
                <a:solidFill>
                  <a:srgbClr val="00AFEF"/>
                </a:solidFill>
                <a:latin typeface="Arial"/>
                <a:cs typeface="Arial"/>
              </a:rPr>
              <a:t>Runnable</a:t>
            </a:r>
            <a:r>
              <a:rPr sz="2000" spc="-30" dirty="0">
                <a:solidFill>
                  <a:srgbClr val="17375E"/>
                </a:solidFill>
                <a:latin typeface="Arial"/>
                <a:cs typeface="Arial"/>
              </a:rPr>
              <a:t>() </a:t>
            </a:r>
            <a:r>
              <a:rPr sz="2000" spc="430" dirty="0">
                <a:solidFill>
                  <a:srgbClr val="17375E"/>
                </a:solidFill>
                <a:latin typeface="Arial"/>
                <a:cs typeface="Arial"/>
              </a:rPr>
              <a:t>{  </a:t>
            </a:r>
            <a:r>
              <a:rPr sz="2000" spc="100" dirty="0">
                <a:solidFill>
                  <a:srgbClr val="17375E"/>
                </a:solidFill>
                <a:latin typeface="Arial"/>
                <a:cs typeface="Arial"/>
              </a:rPr>
              <a:t>public </a:t>
            </a:r>
            <a:r>
              <a:rPr sz="2000" spc="70" dirty="0">
                <a:solidFill>
                  <a:srgbClr val="17375E"/>
                </a:solidFill>
                <a:latin typeface="Arial"/>
                <a:cs typeface="Arial"/>
              </a:rPr>
              <a:t>void </a:t>
            </a:r>
            <a:r>
              <a:rPr sz="2000" spc="130" dirty="0">
                <a:solidFill>
                  <a:srgbClr val="00AF50"/>
                </a:solidFill>
                <a:latin typeface="Arial"/>
                <a:cs typeface="Arial"/>
              </a:rPr>
              <a:t>run</a:t>
            </a:r>
            <a:r>
              <a:rPr sz="2000" spc="130" dirty="0">
                <a:solidFill>
                  <a:srgbClr val="17375E"/>
                </a:solidFill>
                <a:latin typeface="Arial"/>
                <a:cs typeface="Arial"/>
              </a:rPr>
              <a:t>()</a:t>
            </a:r>
            <a:r>
              <a:rPr sz="2000" spc="530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2000" spc="430" dirty="0">
                <a:solidFill>
                  <a:srgbClr val="17375E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975994">
              <a:lnSpc>
                <a:spcPct val="100000"/>
              </a:lnSpc>
            </a:pPr>
            <a:r>
              <a:rPr sz="2000" spc="470" dirty="0">
                <a:solidFill>
                  <a:srgbClr val="E36C09"/>
                </a:solidFill>
                <a:latin typeface="Arial"/>
                <a:cs typeface="Arial"/>
              </a:rPr>
              <a:t>// </a:t>
            </a:r>
            <a:r>
              <a:rPr sz="2000" spc="-75" dirty="0">
                <a:solidFill>
                  <a:srgbClr val="E36C09"/>
                </a:solidFill>
                <a:latin typeface="Arial"/>
                <a:cs typeface="Arial"/>
              </a:rPr>
              <a:t>cập </a:t>
            </a:r>
            <a:r>
              <a:rPr sz="2000" spc="10" dirty="0">
                <a:solidFill>
                  <a:srgbClr val="E36C09"/>
                </a:solidFill>
                <a:latin typeface="Arial"/>
                <a:cs typeface="Arial"/>
              </a:rPr>
              <a:t>nhật </a:t>
            </a:r>
            <a:r>
              <a:rPr sz="2000" spc="40" dirty="0">
                <a:solidFill>
                  <a:srgbClr val="E36C09"/>
                </a:solidFill>
                <a:latin typeface="Arial"/>
                <a:cs typeface="Arial"/>
              </a:rPr>
              <a:t>giao diện</a:t>
            </a:r>
            <a:r>
              <a:rPr sz="2000" spc="-310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2000" spc="-900" dirty="0">
                <a:solidFill>
                  <a:srgbClr val="E36C0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marL="494030">
              <a:lnSpc>
                <a:spcPct val="100000"/>
              </a:lnSpc>
            </a:pPr>
            <a:r>
              <a:rPr sz="2000" spc="430" dirty="0">
                <a:solidFill>
                  <a:srgbClr val="17375E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335" dirty="0">
                <a:solidFill>
                  <a:srgbClr val="17375E"/>
                </a:solidFill>
                <a:latin typeface="Arial"/>
                <a:cs typeface="Arial"/>
              </a:rPr>
              <a:t>};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3865879">
              <a:lnSpc>
                <a:spcPct val="100000"/>
              </a:lnSpc>
              <a:spcBef>
                <a:spcPts val="5"/>
              </a:spcBef>
            </a:pPr>
            <a:r>
              <a:rPr sz="2000" spc="190" dirty="0">
                <a:solidFill>
                  <a:srgbClr val="17375E"/>
                </a:solidFill>
                <a:latin typeface="Arial"/>
                <a:cs typeface="Arial"/>
              </a:rPr>
              <a:t>1/ </a:t>
            </a:r>
            <a:r>
              <a:rPr sz="2000" spc="50" dirty="0">
                <a:solidFill>
                  <a:srgbClr val="17375E"/>
                </a:solidFill>
                <a:latin typeface="Arial"/>
                <a:cs typeface="Arial"/>
              </a:rPr>
              <a:t>MainActivity.this.</a:t>
            </a:r>
            <a:r>
              <a:rPr sz="2000" spc="50" dirty="0">
                <a:solidFill>
                  <a:srgbClr val="00AF50"/>
                </a:solidFill>
                <a:latin typeface="Arial"/>
                <a:cs typeface="Arial"/>
              </a:rPr>
              <a:t>runOnUiThread</a:t>
            </a:r>
            <a:r>
              <a:rPr sz="2000" spc="50" dirty="0">
                <a:solidFill>
                  <a:srgbClr val="17375E"/>
                </a:solidFill>
                <a:latin typeface="Arial"/>
                <a:cs typeface="Arial"/>
              </a:rPr>
              <a:t>(x);  </a:t>
            </a:r>
            <a:r>
              <a:rPr sz="2000" spc="185" dirty="0">
                <a:solidFill>
                  <a:srgbClr val="17375E"/>
                </a:solidFill>
                <a:latin typeface="Arial"/>
                <a:cs typeface="Arial"/>
              </a:rPr>
              <a:t>2/ </a:t>
            </a:r>
            <a:r>
              <a:rPr sz="2000" spc="65" dirty="0">
                <a:solidFill>
                  <a:srgbClr val="17375E"/>
                </a:solidFill>
                <a:latin typeface="Arial"/>
                <a:cs typeface="Arial"/>
              </a:rPr>
              <a:t>MainActivity.this.myView.</a:t>
            </a:r>
            <a:r>
              <a:rPr sz="2000" spc="65" dirty="0">
                <a:solidFill>
                  <a:srgbClr val="00AF50"/>
                </a:solidFill>
                <a:latin typeface="Arial"/>
                <a:cs typeface="Arial"/>
              </a:rPr>
              <a:t>post</a:t>
            </a:r>
            <a:r>
              <a:rPr sz="2000" spc="65" dirty="0">
                <a:solidFill>
                  <a:srgbClr val="17375E"/>
                </a:solidFill>
                <a:latin typeface="Arial"/>
                <a:cs typeface="Arial"/>
              </a:rPr>
              <a:t>(x);  </a:t>
            </a:r>
            <a:r>
              <a:rPr sz="2000" spc="190" dirty="0">
                <a:solidFill>
                  <a:srgbClr val="17375E"/>
                </a:solidFill>
                <a:latin typeface="Arial"/>
                <a:cs typeface="Arial"/>
              </a:rPr>
              <a:t>3/ </a:t>
            </a:r>
            <a:r>
              <a:rPr sz="2000" spc="-225" dirty="0">
                <a:solidFill>
                  <a:srgbClr val="17375E"/>
                </a:solidFill>
                <a:latin typeface="Arial"/>
                <a:cs typeface="Arial"/>
              </a:rPr>
              <a:t>new</a:t>
            </a:r>
            <a:r>
              <a:rPr sz="2000" spc="-55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17375E"/>
                </a:solidFill>
                <a:latin typeface="Arial"/>
                <a:cs typeface="Arial"/>
              </a:rPr>
              <a:t>Handler().</a:t>
            </a:r>
            <a:r>
              <a:rPr sz="2000" spc="90" dirty="0">
                <a:solidFill>
                  <a:srgbClr val="00AF50"/>
                </a:solidFill>
                <a:latin typeface="Arial"/>
                <a:cs typeface="Arial"/>
              </a:rPr>
              <a:t>post</a:t>
            </a:r>
            <a:r>
              <a:rPr sz="2000" spc="90" dirty="0">
                <a:solidFill>
                  <a:srgbClr val="17375E"/>
                </a:solidFill>
                <a:latin typeface="Arial"/>
                <a:cs typeface="Arial"/>
              </a:rPr>
              <a:t>(x);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94030" marR="5080" indent="-481965">
              <a:lnSpc>
                <a:spcPct val="100000"/>
              </a:lnSpc>
              <a:spcBef>
                <a:spcPts val="5"/>
              </a:spcBef>
            </a:pPr>
            <a:r>
              <a:rPr sz="2000" spc="110" dirty="0">
                <a:solidFill>
                  <a:srgbClr val="17375E"/>
                </a:solidFill>
                <a:latin typeface="Arial"/>
                <a:cs typeface="Arial"/>
              </a:rPr>
              <a:t>private </a:t>
            </a:r>
            <a:r>
              <a:rPr sz="2000" spc="70" dirty="0">
                <a:solidFill>
                  <a:srgbClr val="17375E"/>
                </a:solidFill>
                <a:latin typeface="Arial"/>
                <a:cs typeface="Arial"/>
              </a:rPr>
              <a:t>class </a:t>
            </a:r>
            <a:r>
              <a:rPr sz="2000" spc="-114" dirty="0">
                <a:solidFill>
                  <a:srgbClr val="00AFEF"/>
                </a:solidFill>
                <a:latin typeface="Arial"/>
                <a:cs typeface="Arial"/>
              </a:rPr>
              <a:t>BackgroundTask </a:t>
            </a:r>
            <a:r>
              <a:rPr sz="2000" spc="-35" dirty="0">
                <a:solidFill>
                  <a:srgbClr val="17375E"/>
                </a:solidFill>
                <a:latin typeface="Arial"/>
                <a:cs typeface="Arial"/>
              </a:rPr>
              <a:t>extends </a:t>
            </a:r>
            <a:r>
              <a:rPr sz="2000" spc="-30" dirty="0">
                <a:solidFill>
                  <a:srgbClr val="00AFEF"/>
                </a:solidFill>
                <a:latin typeface="Arial"/>
                <a:cs typeface="Arial"/>
              </a:rPr>
              <a:t>AsyncTask&lt;String, </a:t>
            </a:r>
            <a:r>
              <a:rPr sz="2000" spc="65" dirty="0">
                <a:solidFill>
                  <a:srgbClr val="00AFEF"/>
                </a:solidFill>
                <a:latin typeface="Arial"/>
                <a:cs typeface="Arial"/>
              </a:rPr>
              <a:t>Void, </a:t>
            </a:r>
            <a:r>
              <a:rPr sz="2000" spc="-90" dirty="0">
                <a:solidFill>
                  <a:srgbClr val="00AFEF"/>
                </a:solidFill>
                <a:latin typeface="Arial"/>
                <a:cs typeface="Arial"/>
              </a:rPr>
              <a:t>Bitmap&gt; </a:t>
            </a:r>
            <a:r>
              <a:rPr sz="2000" spc="430" dirty="0">
                <a:solidFill>
                  <a:srgbClr val="17375E"/>
                </a:solidFill>
                <a:latin typeface="Arial"/>
                <a:cs typeface="Arial"/>
              </a:rPr>
              <a:t>{  </a:t>
            </a:r>
            <a:r>
              <a:rPr sz="2000" spc="40" dirty="0">
                <a:solidFill>
                  <a:srgbClr val="17375E"/>
                </a:solidFill>
                <a:latin typeface="Arial"/>
                <a:cs typeface="Arial"/>
              </a:rPr>
              <a:t>protected </a:t>
            </a:r>
            <a:r>
              <a:rPr sz="2000" spc="65" dirty="0">
                <a:solidFill>
                  <a:srgbClr val="17375E"/>
                </a:solidFill>
                <a:latin typeface="Arial"/>
                <a:cs typeface="Arial"/>
              </a:rPr>
              <a:t>void </a:t>
            </a:r>
            <a:r>
              <a:rPr sz="2000" spc="-65" dirty="0">
                <a:solidFill>
                  <a:srgbClr val="00AF50"/>
                </a:solidFill>
                <a:latin typeface="Arial"/>
                <a:cs typeface="Arial"/>
              </a:rPr>
              <a:t>onPostExecute</a:t>
            </a:r>
            <a:r>
              <a:rPr sz="2000" spc="-65" dirty="0">
                <a:solidFill>
                  <a:srgbClr val="17375E"/>
                </a:solidFill>
                <a:latin typeface="Arial"/>
                <a:cs typeface="Arial"/>
              </a:rPr>
              <a:t>(Bitmap </a:t>
            </a:r>
            <a:r>
              <a:rPr sz="2000" spc="175" dirty="0">
                <a:solidFill>
                  <a:srgbClr val="17375E"/>
                </a:solidFill>
                <a:latin typeface="Arial"/>
                <a:cs typeface="Arial"/>
              </a:rPr>
              <a:t>result)</a:t>
            </a:r>
            <a:r>
              <a:rPr sz="2000" spc="-185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2000" spc="430" dirty="0">
                <a:solidFill>
                  <a:srgbClr val="17375E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975994">
              <a:lnSpc>
                <a:spcPct val="100000"/>
              </a:lnSpc>
            </a:pPr>
            <a:r>
              <a:rPr sz="2000" spc="475" dirty="0">
                <a:solidFill>
                  <a:srgbClr val="E36C09"/>
                </a:solidFill>
                <a:latin typeface="Arial"/>
                <a:cs typeface="Arial"/>
              </a:rPr>
              <a:t>// </a:t>
            </a:r>
            <a:r>
              <a:rPr sz="2000" spc="-75" dirty="0">
                <a:solidFill>
                  <a:srgbClr val="E36C09"/>
                </a:solidFill>
                <a:latin typeface="Arial"/>
                <a:cs typeface="Arial"/>
              </a:rPr>
              <a:t>cập </a:t>
            </a:r>
            <a:r>
              <a:rPr sz="2000" spc="10" dirty="0">
                <a:solidFill>
                  <a:srgbClr val="E36C09"/>
                </a:solidFill>
                <a:latin typeface="Arial"/>
                <a:cs typeface="Arial"/>
              </a:rPr>
              <a:t>nhật </a:t>
            </a:r>
            <a:r>
              <a:rPr sz="2000" spc="40" dirty="0">
                <a:solidFill>
                  <a:srgbClr val="E36C09"/>
                </a:solidFill>
                <a:latin typeface="Arial"/>
                <a:cs typeface="Arial"/>
              </a:rPr>
              <a:t>giao </a:t>
            </a:r>
            <a:r>
              <a:rPr sz="2000" spc="35" dirty="0">
                <a:solidFill>
                  <a:srgbClr val="E36C09"/>
                </a:solidFill>
                <a:latin typeface="Arial"/>
                <a:cs typeface="Arial"/>
              </a:rPr>
              <a:t>diện</a:t>
            </a:r>
            <a:r>
              <a:rPr sz="2000" spc="-305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2000" spc="-900" dirty="0">
                <a:solidFill>
                  <a:srgbClr val="E36C0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marL="494030">
              <a:lnSpc>
                <a:spcPct val="100000"/>
              </a:lnSpc>
            </a:pPr>
            <a:r>
              <a:rPr sz="2000" spc="430" dirty="0">
                <a:solidFill>
                  <a:srgbClr val="17375E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430" dirty="0">
                <a:solidFill>
                  <a:srgbClr val="17375E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116" y="3375824"/>
            <a:ext cx="1953895" cy="113411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spc="-175" dirty="0">
                <a:solidFill>
                  <a:srgbClr val="888888"/>
                </a:solidFill>
              </a:rPr>
              <a:t>Phần</a:t>
            </a:r>
            <a:r>
              <a:rPr sz="2000" spc="-130" dirty="0">
                <a:solidFill>
                  <a:srgbClr val="888888"/>
                </a:solidFill>
              </a:rPr>
              <a:t> </a:t>
            </a:r>
            <a:r>
              <a:rPr sz="2000" spc="-100" dirty="0">
                <a:solidFill>
                  <a:srgbClr val="888888"/>
                </a:solidFill>
              </a:rPr>
              <a:t>3</a:t>
            </a:r>
            <a:endParaRPr sz="2000"/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pc="-280" dirty="0"/>
              <a:t>Handler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80" dirty="0"/>
              <a:t>16</a:t>
            </a:fld>
            <a:endParaRPr spc="-8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61" y="129616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397002"/>
            <a:ext cx="195389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80" dirty="0"/>
              <a:t>Handler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427736" y="1359153"/>
            <a:ext cx="8288527" cy="5324471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19734" marR="367665" indent="-342900">
              <a:lnSpc>
                <a:spcPct val="130000"/>
              </a:lnSpc>
              <a:spcBef>
                <a:spcPts val="505"/>
              </a:spcBef>
              <a:buFont typeface="Wingdings"/>
              <a:buChar char=""/>
              <a:tabLst>
                <a:tab pos="419100" algn="l"/>
                <a:tab pos="419734" algn="l"/>
              </a:tabLst>
            </a:pPr>
            <a:r>
              <a:rPr sz="2400" spc="-185" dirty="0">
                <a:latin typeface="+mj-lt"/>
              </a:rPr>
              <a:t>Handler </a:t>
            </a:r>
            <a:r>
              <a:rPr sz="2400" spc="-150" dirty="0">
                <a:latin typeface="+mj-lt"/>
              </a:rPr>
              <a:t>là đối </a:t>
            </a:r>
            <a:r>
              <a:rPr sz="2400" spc="-215" dirty="0">
                <a:latin typeface="+mj-lt"/>
              </a:rPr>
              <a:t>tượng </a:t>
            </a:r>
            <a:r>
              <a:rPr sz="2400" spc="-245" dirty="0">
                <a:latin typeface="+mj-lt"/>
              </a:rPr>
              <a:t>đặc </a:t>
            </a:r>
            <a:r>
              <a:rPr sz="2400" spc="-110" dirty="0">
                <a:latin typeface="+mj-lt"/>
              </a:rPr>
              <a:t>biệt, </a:t>
            </a:r>
            <a:r>
              <a:rPr sz="2400" spc="-260" dirty="0">
                <a:latin typeface="+mj-lt"/>
              </a:rPr>
              <a:t>chuyên </a:t>
            </a:r>
            <a:r>
              <a:rPr sz="2400" spc="-355" dirty="0">
                <a:latin typeface="+mj-lt"/>
              </a:rPr>
              <a:t>sử </a:t>
            </a:r>
            <a:r>
              <a:rPr sz="2400" spc="-270" dirty="0">
                <a:latin typeface="+mj-lt"/>
              </a:rPr>
              <a:t>dụng </a:t>
            </a:r>
            <a:r>
              <a:rPr sz="2400" spc="-145" dirty="0">
                <a:latin typeface="+mj-lt"/>
              </a:rPr>
              <a:t>để  </a:t>
            </a:r>
            <a:r>
              <a:rPr sz="2400" spc="-110" dirty="0">
                <a:latin typeface="+mj-lt"/>
              </a:rPr>
              <a:t>tiếp </a:t>
            </a:r>
            <a:r>
              <a:rPr sz="2400" spc="-215" dirty="0">
                <a:latin typeface="+mj-lt"/>
              </a:rPr>
              <a:t>nhận </a:t>
            </a:r>
            <a:r>
              <a:rPr sz="2400" spc="-345" dirty="0">
                <a:latin typeface="+mj-lt"/>
              </a:rPr>
              <a:t>các </a:t>
            </a:r>
            <a:r>
              <a:rPr sz="2400" spc="-225" dirty="0">
                <a:latin typeface="+mj-lt"/>
              </a:rPr>
              <a:t>yêu </a:t>
            </a:r>
            <a:r>
              <a:rPr sz="2400" spc="-280" dirty="0">
                <a:latin typeface="+mj-lt"/>
              </a:rPr>
              <a:t>cầu </a:t>
            </a:r>
            <a:r>
              <a:rPr sz="2400" spc="-95" dirty="0">
                <a:latin typeface="+mj-lt"/>
              </a:rPr>
              <a:t>từ </a:t>
            </a:r>
            <a:r>
              <a:rPr sz="2400" spc="-150" dirty="0">
                <a:latin typeface="+mj-lt"/>
              </a:rPr>
              <a:t>thread</a:t>
            </a:r>
            <a:r>
              <a:rPr sz="2400" spc="-380" dirty="0">
                <a:latin typeface="+mj-lt"/>
              </a:rPr>
              <a:t> </a:t>
            </a:r>
            <a:r>
              <a:rPr sz="2400" spc="-265" dirty="0">
                <a:latin typeface="+mj-lt"/>
              </a:rPr>
              <a:t>khác</a:t>
            </a:r>
          </a:p>
          <a:p>
            <a:pPr marL="419734" marR="302260" indent="-342900">
              <a:lnSpc>
                <a:spcPct val="130000"/>
              </a:lnSpc>
              <a:spcBef>
                <a:spcPts val="725"/>
              </a:spcBef>
              <a:buFont typeface="Wingdings"/>
              <a:buChar char=""/>
              <a:tabLst>
                <a:tab pos="419100" algn="l"/>
                <a:tab pos="419734" algn="l"/>
                <a:tab pos="4668520" algn="l"/>
              </a:tabLst>
            </a:pPr>
            <a:r>
              <a:rPr sz="2400" spc="-285" dirty="0">
                <a:latin typeface="+mj-lt"/>
              </a:rPr>
              <a:t>Khi </a:t>
            </a:r>
            <a:r>
              <a:rPr sz="2400" spc="-250" dirty="0">
                <a:latin typeface="+mj-lt"/>
              </a:rPr>
              <a:t>được </a:t>
            </a:r>
            <a:r>
              <a:rPr sz="2400" spc="-130" dirty="0">
                <a:latin typeface="+mj-lt"/>
              </a:rPr>
              <a:t>tạo </a:t>
            </a:r>
            <a:r>
              <a:rPr sz="2400" spc="-175" dirty="0">
                <a:latin typeface="+mj-lt"/>
              </a:rPr>
              <a:t>ra</a:t>
            </a:r>
            <a:r>
              <a:rPr sz="2400" spc="20" dirty="0">
                <a:latin typeface="+mj-lt"/>
              </a:rPr>
              <a:t> </a:t>
            </a:r>
            <a:r>
              <a:rPr sz="2400" spc="-265">
                <a:latin typeface="+mj-lt"/>
              </a:rPr>
              <a:t>bằng</a:t>
            </a:r>
            <a:r>
              <a:rPr sz="2400" spc="-175">
                <a:latin typeface="+mj-lt"/>
              </a:rPr>
              <a:t> </a:t>
            </a:r>
            <a:r>
              <a:rPr sz="2400" spc="-305" smtClean="0">
                <a:solidFill>
                  <a:srgbClr val="00AF50"/>
                </a:solidFill>
                <a:latin typeface="+mj-lt"/>
              </a:rPr>
              <a:t>new</a:t>
            </a:r>
            <a:r>
              <a:rPr lang="en-US" sz="2400" spc="-305" smtClean="0">
                <a:solidFill>
                  <a:srgbClr val="00AF50"/>
                </a:solidFill>
                <a:latin typeface="+mj-lt"/>
              </a:rPr>
              <a:t> </a:t>
            </a:r>
            <a:r>
              <a:rPr sz="2400" spc="155" smtClean="0">
                <a:solidFill>
                  <a:srgbClr val="00AF50"/>
                </a:solidFill>
                <a:latin typeface="+mj-lt"/>
              </a:rPr>
              <a:t>Handler</a:t>
            </a:r>
            <a:r>
              <a:rPr sz="2400" spc="155" dirty="0">
                <a:solidFill>
                  <a:srgbClr val="00AF50"/>
                </a:solidFill>
                <a:latin typeface="+mj-lt"/>
              </a:rPr>
              <a:t>()</a:t>
            </a:r>
            <a:r>
              <a:rPr sz="2400" spc="155" dirty="0">
                <a:latin typeface="+mj-lt"/>
              </a:rPr>
              <a:t>, </a:t>
            </a:r>
            <a:r>
              <a:rPr sz="2400" spc="-155" dirty="0">
                <a:latin typeface="+mj-lt"/>
              </a:rPr>
              <a:t>đối</a:t>
            </a:r>
            <a:r>
              <a:rPr sz="2400" spc="-470" dirty="0">
                <a:latin typeface="+mj-lt"/>
              </a:rPr>
              <a:t> </a:t>
            </a:r>
            <a:r>
              <a:rPr sz="2400" spc="-215" dirty="0">
                <a:latin typeface="+mj-lt"/>
              </a:rPr>
              <a:t>tượng  </a:t>
            </a:r>
            <a:r>
              <a:rPr sz="2400" spc="-180" dirty="0">
                <a:latin typeface="+mj-lt"/>
              </a:rPr>
              <a:t>handler </a:t>
            </a:r>
            <a:r>
              <a:rPr sz="2400" spc="-95" dirty="0">
                <a:latin typeface="+mj-lt"/>
              </a:rPr>
              <a:t>tự </a:t>
            </a:r>
            <a:r>
              <a:rPr sz="2400" spc="-245" dirty="0">
                <a:latin typeface="+mj-lt"/>
              </a:rPr>
              <a:t>động </a:t>
            </a:r>
            <a:r>
              <a:rPr sz="2400" spc="-150" dirty="0">
                <a:latin typeface="+mj-lt"/>
              </a:rPr>
              <a:t>liên </a:t>
            </a:r>
            <a:r>
              <a:rPr sz="2400" spc="-155" dirty="0">
                <a:latin typeface="+mj-lt"/>
              </a:rPr>
              <a:t>kết </a:t>
            </a:r>
            <a:r>
              <a:rPr sz="2400" spc="-204" dirty="0">
                <a:latin typeface="+mj-lt"/>
              </a:rPr>
              <a:t>với </a:t>
            </a:r>
            <a:r>
              <a:rPr sz="2400" spc="-150" dirty="0">
                <a:latin typeface="+mj-lt"/>
              </a:rPr>
              <a:t>thread </a:t>
            </a:r>
            <a:r>
              <a:rPr sz="2400" spc="-185" dirty="0">
                <a:latin typeface="+mj-lt"/>
              </a:rPr>
              <a:t>hiện</a:t>
            </a:r>
            <a:r>
              <a:rPr sz="2400" spc="-30" dirty="0">
                <a:latin typeface="+mj-lt"/>
              </a:rPr>
              <a:t> </a:t>
            </a:r>
            <a:r>
              <a:rPr sz="2400" spc="-90" dirty="0">
                <a:latin typeface="+mj-lt"/>
              </a:rPr>
              <a:t>tại</a:t>
            </a:r>
          </a:p>
          <a:p>
            <a:pPr marL="419734" indent="-342900">
              <a:lnSpc>
                <a:spcPct val="130000"/>
              </a:lnSpc>
              <a:spcBef>
                <a:spcPts val="310"/>
              </a:spcBef>
              <a:buFont typeface="Wingdings"/>
              <a:buChar char=""/>
              <a:tabLst>
                <a:tab pos="419100" algn="l"/>
                <a:tab pos="419734" algn="l"/>
              </a:tabLst>
            </a:pPr>
            <a:r>
              <a:rPr sz="2400" spc="-185" dirty="0">
                <a:latin typeface="+mj-lt"/>
              </a:rPr>
              <a:t>Handler </a:t>
            </a:r>
            <a:r>
              <a:rPr sz="2400" spc="-330" dirty="0">
                <a:latin typeface="+mj-lt"/>
              </a:rPr>
              <a:t>có </a:t>
            </a:r>
            <a:r>
              <a:rPr sz="2400" spc="-140" dirty="0">
                <a:latin typeface="+mj-lt"/>
              </a:rPr>
              <a:t>một </a:t>
            </a:r>
            <a:r>
              <a:rPr sz="2400" spc="-265" dirty="0">
                <a:latin typeface="+mj-lt"/>
              </a:rPr>
              <a:t>hàng </a:t>
            </a:r>
            <a:r>
              <a:rPr sz="2400" spc="-155" dirty="0">
                <a:latin typeface="+mj-lt"/>
              </a:rPr>
              <a:t>đợi </a:t>
            </a:r>
            <a:r>
              <a:rPr sz="2400" spc="-210" dirty="0">
                <a:latin typeface="+mj-lt"/>
              </a:rPr>
              <a:t>thông </a:t>
            </a:r>
            <a:r>
              <a:rPr sz="2400" spc="-150" dirty="0">
                <a:latin typeface="+mj-lt"/>
              </a:rPr>
              <a:t>điệp </a:t>
            </a:r>
            <a:r>
              <a:rPr sz="2400" spc="-280" dirty="0">
                <a:latin typeface="+mj-lt"/>
              </a:rPr>
              <a:t>(</a:t>
            </a:r>
            <a:r>
              <a:rPr sz="2400" spc="-280" dirty="0">
                <a:solidFill>
                  <a:srgbClr val="00AFEF"/>
                </a:solidFill>
                <a:latin typeface="+mj-lt"/>
              </a:rPr>
              <a:t>message</a:t>
            </a:r>
            <a:r>
              <a:rPr sz="2400" spc="-315" dirty="0">
                <a:solidFill>
                  <a:srgbClr val="00AFEF"/>
                </a:solidFill>
                <a:latin typeface="+mj-lt"/>
              </a:rPr>
              <a:t> </a:t>
            </a:r>
            <a:r>
              <a:rPr sz="2400" spc="-170" dirty="0">
                <a:solidFill>
                  <a:srgbClr val="00AFEF"/>
                </a:solidFill>
                <a:latin typeface="+mj-lt"/>
              </a:rPr>
              <a:t>pool</a:t>
            </a:r>
            <a:r>
              <a:rPr sz="2400" spc="-170" dirty="0">
                <a:latin typeface="+mj-lt"/>
              </a:rPr>
              <a:t>)</a:t>
            </a:r>
          </a:p>
          <a:p>
            <a:pPr marL="419734" indent="-342900">
              <a:lnSpc>
                <a:spcPct val="130000"/>
              </a:lnSpc>
              <a:spcBef>
                <a:spcPts val="365"/>
              </a:spcBef>
              <a:buFont typeface="Wingdings"/>
              <a:buChar char=""/>
              <a:tabLst>
                <a:tab pos="419100" algn="l"/>
                <a:tab pos="419734" algn="l"/>
              </a:tabLst>
            </a:pPr>
            <a:r>
              <a:rPr sz="2400" spc="-400" dirty="0">
                <a:latin typeface="+mj-lt"/>
              </a:rPr>
              <a:t>Các </a:t>
            </a:r>
            <a:r>
              <a:rPr sz="2400" spc="-150" dirty="0">
                <a:latin typeface="+mj-lt"/>
              </a:rPr>
              <a:t>thread </a:t>
            </a:r>
            <a:r>
              <a:rPr sz="2400" spc="-265" dirty="0">
                <a:latin typeface="+mj-lt"/>
              </a:rPr>
              <a:t>khác </a:t>
            </a:r>
            <a:r>
              <a:rPr sz="2400" spc="-320" dirty="0">
                <a:latin typeface="+mj-lt"/>
              </a:rPr>
              <a:t>có </a:t>
            </a:r>
            <a:r>
              <a:rPr sz="2400" spc="-114" dirty="0">
                <a:latin typeface="+mj-lt"/>
              </a:rPr>
              <a:t>thể </a:t>
            </a:r>
            <a:r>
              <a:rPr sz="2400" spc="-225" dirty="0">
                <a:latin typeface="+mj-lt"/>
              </a:rPr>
              <a:t>“nhờ </a:t>
            </a:r>
            <a:r>
              <a:rPr sz="2400" spc="-229" dirty="0">
                <a:latin typeface="+mj-lt"/>
              </a:rPr>
              <a:t>vả” </a:t>
            </a:r>
            <a:r>
              <a:rPr sz="2400" spc="-180" dirty="0">
                <a:latin typeface="+mj-lt"/>
              </a:rPr>
              <a:t>handler </a:t>
            </a:r>
            <a:r>
              <a:rPr sz="2400" spc="-265" dirty="0">
                <a:latin typeface="+mj-lt"/>
              </a:rPr>
              <a:t>bằng</a:t>
            </a:r>
            <a:r>
              <a:rPr sz="2400" spc="-25" dirty="0">
                <a:latin typeface="+mj-lt"/>
              </a:rPr>
              <a:t> </a:t>
            </a:r>
            <a:r>
              <a:rPr sz="2400" spc="-320" dirty="0">
                <a:latin typeface="+mj-lt"/>
              </a:rPr>
              <a:t>cách</a:t>
            </a:r>
          </a:p>
          <a:p>
            <a:pPr marL="820419" lvl="1" indent="-286385">
              <a:lnSpc>
                <a:spcPct val="130000"/>
              </a:lnSpc>
              <a:spcBef>
                <a:spcPts val="340"/>
              </a:spcBef>
              <a:buChar char="–"/>
              <a:tabLst>
                <a:tab pos="821055" algn="l"/>
              </a:tabLst>
            </a:pPr>
            <a:r>
              <a:rPr sz="2400" spc="-180" dirty="0">
                <a:latin typeface="+mj-lt"/>
                <a:cs typeface="Arial"/>
              </a:rPr>
              <a:t>Gửi </a:t>
            </a:r>
            <a:r>
              <a:rPr sz="2400" spc="-10" dirty="0">
                <a:latin typeface="+mj-lt"/>
                <a:cs typeface="Arial"/>
              </a:rPr>
              <a:t>một </a:t>
            </a:r>
            <a:r>
              <a:rPr sz="2400" spc="-200" dirty="0">
                <a:latin typeface="+mj-lt"/>
                <a:cs typeface="Arial"/>
              </a:rPr>
              <a:t>message </a:t>
            </a:r>
            <a:r>
              <a:rPr sz="2400" spc="-80" dirty="0">
                <a:latin typeface="+mj-lt"/>
                <a:cs typeface="Arial"/>
              </a:rPr>
              <a:t>đến</a:t>
            </a:r>
            <a:r>
              <a:rPr sz="2400" spc="-210" dirty="0">
                <a:latin typeface="+mj-lt"/>
                <a:cs typeface="Arial"/>
              </a:rPr>
              <a:t> </a:t>
            </a:r>
            <a:r>
              <a:rPr sz="2400" spc="-80" dirty="0">
                <a:latin typeface="+mj-lt"/>
                <a:cs typeface="Arial"/>
              </a:rPr>
              <a:t>handler</a:t>
            </a:r>
            <a:endParaRPr sz="2400">
              <a:latin typeface="+mj-lt"/>
              <a:cs typeface="Arial"/>
            </a:endParaRPr>
          </a:p>
          <a:p>
            <a:pPr marL="820419" lvl="1" indent="-286385">
              <a:lnSpc>
                <a:spcPct val="130000"/>
              </a:lnSpc>
              <a:spcBef>
                <a:spcPts val="310"/>
              </a:spcBef>
              <a:buChar char="–"/>
              <a:tabLst>
                <a:tab pos="821055" algn="l"/>
              </a:tabLst>
            </a:pPr>
            <a:r>
              <a:rPr sz="2400" spc="-180" dirty="0">
                <a:latin typeface="+mj-lt"/>
                <a:cs typeface="Arial"/>
              </a:rPr>
              <a:t>Gửi </a:t>
            </a:r>
            <a:r>
              <a:rPr sz="2400" spc="-10" dirty="0">
                <a:latin typeface="+mj-lt"/>
                <a:cs typeface="Arial"/>
              </a:rPr>
              <a:t>một </a:t>
            </a:r>
            <a:r>
              <a:rPr sz="2400" spc="-25" dirty="0">
                <a:latin typeface="+mj-lt"/>
                <a:cs typeface="Arial"/>
              </a:rPr>
              <a:t>đối </a:t>
            </a:r>
            <a:r>
              <a:rPr sz="2400" spc="-105" dirty="0">
                <a:latin typeface="+mj-lt"/>
                <a:cs typeface="Arial"/>
              </a:rPr>
              <a:t>tượng </a:t>
            </a:r>
            <a:r>
              <a:rPr sz="2400" spc="-140" dirty="0">
                <a:latin typeface="+mj-lt"/>
                <a:cs typeface="Arial"/>
              </a:rPr>
              <a:t>Runnable </a:t>
            </a:r>
            <a:r>
              <a:rPr sz="2400" spc="-80" dirty="0">
                <a:latin typeface="+mj-lt"/>
                <a:cs typeface="Arial"/>
              </a:rPr>
              <a:t>đến</a:t>
            </a:r>
            <a:r>
              <a:rPr sz="2400" spc="-430" dirty="0">
                <a:latin typeface="+mj-lt"/>
                <a:cs typeface="Arial"/>
              </a:rPr>
              <a:t> </a:t>
            </a:r>
            <a:r>
              <a:rPr sz="2400" spc="-80" dirty="0">
                <a:latin typeface="+mj-lt"/>
                <a:cs typeface="Arial"/>
              </a:rPr>
              <a:t>handler</a:t>
            </a:r>
            <a:endParaRPr sz="2400">
              <a:latin typeface="+mj-lt"/>
              <a:cs typeface="Arial"/>
            </a:endParaRPr>
          </a:p>
          <a:p>
            <a:pPr marL="419734" marR="234950" indent="-342900">
              <a:lnSpc>
                <a:spcPct val="130000"/>
              </a:lnSpc>
              <a:spcBef>
                <a:spcPts val="745"/>
              </a:spcBef>
              <a:buFont typeface="Wingdings"/>
              <a:buChar char=""/>
              <a:tabLst>
                <a:tab pos="419100" algn="l"/>
                <a:tab pos="419734" algn="l"/>
              </a:tabLst>
            </a:pPr>
            <a:r>
              <a:rPr sz="2400" spc="-285" dirty="0">
                <a:latin typeface="+mj-lt"/>
              </a:rPr>
              <a:t>Khi </a:t>
            </a:r>
            <a:r>
              <a:rPr sz="2400" spc="-150" dirty="0">
                <a:latin typeface="+mj-lt"/>
              </a:rPr>
              <a:t>thread </a:t>
            </a:r>
            <a:r>
              <a:rPr sz="2400" spc="-185" dirty="0">
                <a:latin typeface="+mj-lt"/>
              </a:rPr>
              <a:t>hiện </a:t>
            </a:r>
            <a:r>
              <a:rPr sz="2400" spc="-90" dirty="0">
                <a:latin typeface="+mj-lt"/>
              </a:rPr>
              <a:t>tại </a:t>
            </a:r>
            <a:r>
              <a:rPr sz="2400" spc="-200" dirty="0">
                <a:latin typeface="+mj-lt"/>
              </a:rPr>
              <a:t>“rảnh </a:t>
            </a:r>
            <a:r>
              <a:rPr sz="2400" spc="-195" dirty="0">
                <a:latin typeface="+mj-lt"/>
              </a:rPr>
              <a:t>rỗi”, </a:t>
            </a:r>
            <a:r>
              <a:rPr sz="2400" spc="-225" dirty="0">
                <a:latin typeface="+mj-lt"/>
              </a:rPr>
              <a:t>nó </a:t>
            </a:r>
            <a:r>
              <a:rPr sz="2400" spc="-290" dirty="0">
                <a:latin typeface="+mj-lt"/>
              </a:rPr>
              <a:t>cho </a:t>
            </a:r>
            <a:r>
              <a:rPr sz="2400" spc="-210" dirty="0">
                <a:latin typeface="+mj-lt"/>
              </a:rPr>
              <a:t>phép </a:t>
            </a:r>
            <a:r>
              <a:rPr sz="2400" spc="-175" dirty="0">
                <a:latin typeface="+mj-lt"/>
              </a:rPr>
              <a:t>handler  </a:t>
            </a:r>
            <a:r>
              <a:rPr sz="2400" spc="-200" dirty="0">
                <a:latin typeface="+mj-lt"/>
              </a:rPr>
              <a:t>lấy </a:t>
            </a:r>
            <a:r>
              <a:rPr sz="2400" spc="-345" dirty="0">
                <a:latin typeface="+mj-lt"/>
              </a:rPr>
              <a:t>các </a:t>
            </a:r>
            <a:r>
              <a:rPr sz="2400" spc="-210" dirty="0">
                <a:latin typeface="+mj-lt"/>
              </a:rPr>
              <a:t>thông </a:t>
            </a:r>
            <a:r>
              <a:rPr sz="2400" spc="-155" dirty="0">
                <a:latin typeface="+mj-lt"/>
              </a:rPr>
              <a:t>điệp </a:t>
            </a:r>
            <a:r>
              <a:rPr sz="2400" spc="-265" dirty="0">
                <a:latin typeface="+mj-lt"/>
              </a:rPr>
              <a:t>hoặc </a:t>
            </a:r>
            <a:r>
              <a:rPr sz="2400" spc="-229" dirty="0">
                <a:latin typeface="+mj-lt"/>
              </a:rPr>
              <a:t>Runnable </a:t>
            </a:r>
            <a:r>
              <a:rPr sz="2400" spc="-175" dirty="0">
                <a:latin typeface="+mj-lt"/>
              </a:rPr>
              <a:t>ra </a:t>
            </a:r>
            <a:r>
              <a:rPr sz="2400" spc="-210" dirty="0">
                <a:latin typeface="+mj-lt"/>
              </a:rPr>
              <a:t>thực</a:t>
            </a:r>
            <a:r>
              <a:rPr sz="2400" spc="-185" dirty="0">
                <a:latin typeface="+mj-lt"/>
              </a:rPr>
              <a:t> </a:t>
            </a:r>
            <a:r>
              <a:rPr sz="2400" spc="-95" dirty="0">
                <a:latin typeface="+mj-lt"/>
              </a:rPr>
              <a:t>thi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80" dirty="0"/>
              <a:t>17</a:t>
            </a:fld>
            <a:endParaRPr spc="-8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61" y="129616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397002"/>
            <a:ext cx="459549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80" dirty="0"/>
              <a:t>Handler </a:t>
            </a:r>
            <a:r>
              <a:rPr spc="-270" dirty="0"/>
              <a:t>–</a:t>
            </a:r>
            <a:r>
              <a:rPr spc="-275" dirty="0"/>
              <a:t> </a:t>
            </a:r>
            <a:r>
              <a:rPr spc="-470" dirty="0"/>
              <a:t>message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80" dirty="0"/>
              <a:t>18</a:t>
            </a:fld>
            <a:endParaRPr spc="-80" dirty="0"/>
          </a:p>
        </p:txBody>
      </p:sp>
      <p:sp>
        <p:nvSpPr>
          <p:cNvPr id="6" name="object 6"/>
          <p:cNvSpPr txBox="1"/>
          <p:nvPr/>
        </p:nvSpPr>
        <p:spPr>
          <a:xfrm>
            <a:off x="307340" y="1410970"/>
            <a:ext cx="8498205" cy="533940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114300" indent="-342900" algn="just">
              <a:lnSpc>
                <a:spcPct val="130000"/>
              </a:lnSpc>
              <a:spcBef>
                <a:spcPts val="459"/>
              </a:spcBef>
              <a:buFont typeface="Wingdings"/>
              <a:buChar char=""/>
              <a:tabLst>
                <a:tab pos="355600" algn="l"/>
              </a:tabLst>
            </a:pPr>
            <a:r>
              <a:rPr sz="2800" spc="-215" dirty="0">
                <a:solidFill>
                  <a:srgbClr val="17375E"/>
                </a:solidFill>
                <a:latin typeface="+mj-lt"/>
                <a:cs typeface="Arial"/>
              </a:rPr>
              <a:t>Thread </a:t>
            </a:r>
            <a:r>
              <a:rPr sz="2800" spc="-225" dirty="0">
                <a:solidFill>
                  <a:srgbClr val="17375E"/>
                </a:solidFill>
                <a:latin typeface="+mj-lt"/>
                <a:cs typeface="Arial"/>
              </a:rPr>
              <a:t>phụ </a:t>
            </a:r>
            <a:r>
              <a:rPr sz="2800" spc="-285" dirty="0">
                <a:solidFill>
                  <a:srgbClr val="17375E"/>
                </a:solidFill>
                <a:latin typeface="+mj-lt"/>
                <a:cs typeface="Arial"/>
              </a:rPr>
              <a:t>cần </a:t>
            </a:r>
            <a:r>
              <a:rPr sz="2800" spc="-150" dirty="0">
                <a:solidFill>
                  <a:srgbClr val="17375E"/>
                </a:solidFill>
                <a:latin typeface="+mj-lt"/>
                <a:cs typeface="Arial"/>
              </a:rPr>
              <a:t>liên </a:t>
            </a:r>
            <a:r>
              <a:rPr sz="2800" spc="-240" dirty="0">
                <a:solidFill>
                  <a:srgbClr val="17375E"/>
                </a:solidFill>
                <a:latin typeface="+mj-lt"/>
                <a:cs typeface="Arial"/>
              </a:rPr>
              <a:t>lạc </a:t>
            </a:r>
            <a:r>
              <a:rPr sz="2800" spc="-204" dirty="0">
                <a:solidFill>
                  <a:srgbClr val="17375E"/>
                </a:solidFill>
                <a:latin typeface="+mj-lt"/>
                <a:cs typeface="Arial"/>
              </a:rPr>
              <a:t>với </a:t>
            </a:r>
            <a:r>
              <a:rPr sz="2800" spc="-150" dirty="0">
                <a:solidFill>
                  <a:srgbClr val="17375E"/>
                </a:solidFill>
                <a:latin typeface="+mj-lt"/>
                <a:cs typeface="Arial"/>
              </a:rPr>
              <a:t>thread </a:t>
            </a:r>
            <a:r>
              <a:rPr sz="2800" spc="-240" dirty="0">
                <a:solidFill>
                  <a:srgbClr val="17375E"/>
                </a:solidFill>
                <a:latin typeface="+mj-lt"/>
                <a:cs typeface="Arial"/>
              </a:rPr>
              <a:t>chính </a:t>
            </a:r>
            <a:r>
              <a:rPr sz="2800" spc="-95" dirty="0">
                <a:solidFill>
                  <a:srgbClr val="17375E"/>
                </a:solidFill>
                <a:latin typeface="+mj-lt"/>
                <a:cs typeface="Arial"/>
              </a:rPr>
              <a:t>thì </a:t>
            </a:r>
            <a:r>
              <a:rPr sz="2800" spc="-280" dirty="0">
                <a:solidFill>
                  <a:srgbClr val="17375E"/>
                </a:solidFill>
                <a:latin typeface="+mj-lt"/>
                <a:cs typeface="Arial"/>
              </a:rPr>
              <a:t>cần </a:t>
            </a:r>
            <a:r>
              <a:rPr sz="2800" spc="-200" dirty="0">
                <a:solidFill>
                  <a:srgbClr val="17375E"/>
                </a:solidFill>
                <a:latin typeface="+mj-lt"/>
                <a:cs typeface="Arial"/>
              </a:rPr>
              <a:t>lấy  </a:t>
            </a:r>
            <a:r>
              <a:rPr sz="2800" spc="-140" dirty="0">
                <a:solidFill>
                  <a:srgbClr val="17375E"/>
                </a:solidFill>
                <a:latin typeface="+mj-lt"/>
                <a:cs typeface="Arial"/>
              </a:rPr>
              <a:t>một </a:t>
            </a:r>
            <a:r>
              <a:rPr sz="2800" spc="-305" dirty="0">
                <a:solidFill>
                  <a:srgbClr val="17375E"/>
                </a:solidFill>
                <a:latin typeface="+mj-lt"/>
                <a:cs typeface="Arial"/>
              </a:rPr>
              <a:t>message </a:t>
            </a:r>
            <a:r>
              <a:rPr sz="2800" spc="-185" dirty="0">
                <a:solidFill>
                  <a:srgbClr val="17375E"/>
                </a:solidFill>
                <a:latin typeface="+mj-lt"/>
                <a:cs typeface="Arial"/>
              </a:rPr>
              <a:t>token </a:t>
            </a:r>
            <a:r>
              <a:rPr sz="2800" spc="-95" dirty="0">
                <a:solidFill>
                  <a:srgbClr val="17375E"/>
                </a:solidFill>
                <a:latin typeface="+mj-lt"/>
                <a:cs typeface="Arial"/>
              </a:rPr>
              <a:t>từ </a:t>
            </a:r>
            <a:r>
              <a:rPr sz="2800" spc="-195" dirty="0">
                <a:solidFill>
                  <a:srgbClr val="17375E"/>
                </a:solidFill>
                <a:latin typeface="+mj-lt"/>
                <a:cs typeface="Arial"/>
              </a:rPr>
              <a:t>pool </a:t>
            </a:r>
            <a:r>
              <a:rPr sz="2800" spc="-280" dirty="0">
                <a:solidFill>
                  <a:srgbClr val="17375E"/>
                </a:solidFill>
                <a:latin typeface="+mj-lt"/>
                <a:cs typeface="Arial"/>
              </a:rPr>
              <a:t>của </a:t>
            </a:r>
            <a:r>
              <a:rPr sz="2800" spc="-175" dirty="0">
                <a:solidFill>
                  <a:srgbClr val="17375E"/>
                </a:solidFill>
                <a:latin typeface="+mj-lt"/>
                <a:cs typeface="Arial"/>
              </a:rPr>
              <a:t>handler </a:t>
            </a:r>
            <a:r>
              <a:rPr sz="2800" spc="-260" dirty="0">
                <a:solidFill>
                  <a:srgbClr val="17375E"/>
                </a:solidFill>
                <a:latin typeface="+mj-lt"/>
                <a:cs typeface="Arial"/>
              </a:rPr>
              <a:t>bằng </a:t>
            </a:r>
            <a:r>
              <a:rPr sz="2800" spc="-315" dirty="0">
                <a:solidFill>
                  <a:srgbClr val="17375E"/>
                </a:solidFill>
                <a:latin typeface="+mj-lt"/>
                <a:cs typeface="Arial"/>
              </a:rPr>
              <a:t>cách  </a:t>
            </a:r>
            <a:r>
              <a:rPr sz="2800" spc="-250" dirty="0">
                <a:solidFill>
                  <a:srgbClr val="17375E"/>
                </a:solidFill>
                <a:latin typeface="+mj-lt"/>
                <a:cs typeface="Arial"/>
              </a:rPr>
              <a:t>gọi</a:t>
            </a:r>
            <a:r>
              <a:rPr sz="2800" spc="-180" dirty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2800" spc="-210" dirty="0">
                <a:solidFill>
                  <a:srgbClr val="00AF50"/>
                </a:solidFill>
                <a:latin typeface="+mj-lt"/>
                <a:cs typeface="Arial"/>
              </a:rPr>
              <a:t>obtainMessage</a:t>
            </a:r>
            <a:endParaRPr sz="2800">
              <a:latin typeface="+mj-lt"/>
              <a:cs typeface="Arial"/>
            </a:endParaRPr>
          </a:p>
          <a:p>
            <a:pPr marL="355600" marR="243840" indent="-342900">
              <a:lnSpc>
                <a:spcPct val="130000"/>
              </a:lnSpc>
              <a:spcBef>
                <a:spcPts val="76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405" dirty="0">
                <a:solidFill>
                  <a:srgbClr val="17375E"/>
                </a:solidFill>
                <a:latin typeface="+mj-lt"/>
                <a:cs typeface="Arial"/>
              </a:rPr>
              <a:t>Có </a:t>
            </a:r>
            <a:r>
              <a:rPr sz="2800" spc="-165" dirty="0">
                <a:solidFill>
                  <a:srgbClr val="17375E"/>
                </a:solidFill>
                <a:latin typeface="+mj-lt"/>
                <a:cs typeface="Arial"/>
              </a:rPr>
              <a:t>token, </a:t>
            </a:r>
            <a:r>
              <a:rPr sz="2800" spc="-150" dirty="0">
                <a:solidFill>
                  <a:srgbClr val="17375E"/>
                </a:solidFill>
                <a:latin typeface="+mj-lt"/>
                <a:cs typeface="Arial"/>
              </a:rPr>
              <a:t>thread </a:t>
            </a:r>
            <a:r>
              <a:rPr sz="2800" spc="-225" dirty="0">
                <a:solidFill>
                  <a:srgbClr val="17375E"/>
                </a:solidFill>
                <a:latin typeface="+mj-lt"/>
                <a:cs typeface="Arial"/>
              </a:rPr>
              <a:t>phụ </a:t>
            </a:r>
            <a:r>
              <a:rPr sz="2800" spc="-250" dirty="0">
                <a:solidFill>
                  <a:srgbClr val="17375E"/>
                </a:solidFill>
                <a:latin typeface="+mj-lt"/>
                <a:cs typeface="Arial"/>
              </a:rPr>
              <a:t>ghi </a:t>
            </a:r>
            <a:r>
              <a:rPr sz="2800" spc="-225" dirty="0">
                <a:solidFill>
                  <a:srgbClr val="17375E"/>
                </a:solidFill>
                <a:latin typeface="+mj-lt"/>
                <a:cs typeface="Arial"/>
              </a:rPr>
              <a:t>yêu </a:t>
            </a:r>
            <a:r>
              <a:rPr sz="2800" spc="-285" dirty="0">
                <a:solidFill>
                  <a:srgbClr val="17375E"/>
                </a:solidFill>
                <a:latin typeface="+mj-lt"/>
                <a:cs typeface="Arial"/>
              </a:rPr>
              <a:t>cầu </a:t>
            </a:r>
            <a:r>
              <a:rPr sz="2800" spc="-240" dirty="0">
                <a:solidFill>
                  <a:srgbClr val="17375E"/>
                </a:solidFill>
                <a:latin typeface="+mj-lt"/>
                <a:cs typeface="Arial"/>
              </a:rPr>
              <a:t>vào </a:t>
            </a:r>
            <a:r>
              <a:rPr sz="2800" spc="-185" dirty="0">
                <a:solidFill>
                  <a:srgbClr val="17375E"/>
                </a:solidFill>
                <a:latin typeface="+mj-lt"/>
                <a:cs typeface="Arial"/>
              </a:rPr>
              <a:t>token </a:t>
            </a:r>
            <a:r>
              <a:rPr sz="2800" spc="-250" dirty="0">
                <a:solidFill>
                  <a:srgbClr val="17375E"/>
                </a:solidFill>
                <a:latin typeface="+mj-lt"/>
                <a:cs typeface="Arial"/>
              </a:rPr>
              <a:t>và </a:t>
            </a:r>
            <a:r>
              <a:rPr sz="2800" spc="-245" dirty="0">
                <a:solidFill>
                  <a:srgbClr val="17375E"/>
                </a:solidFill>
                <a:latin typeface="+mj-lt"/>
                <a:cs typeface="Arial"/>
              </a:rPr>
              <a:t>gửi  </a:t>
            </a:r>
            <a:r>
              <a:rPr sz="2800" spc="-220" dirty="0">
                <a:solidFill>
                  <a:srgbClr val="17375E"/>
                </a:solidFill>
                <a:latin typeface="+mj-lt"/>
                <a:cs typeface="Arial"/>
              </a:rPr>
              <a:t>nó </a:t>
            </a:r>
            <a:r>
              <a:rPr sz="2800" spc="-290" dirty="0">
                <a:solidFill>
                  <a:srgbClr val="17375E"/>
                </a:solidFill>
                <a:latin typeface="+mj-lt"/>
                <a:cs typeface="Arial"/>
              </a:rPr>
              <a:t>cho </a:t>
            </a:r>
            <a:r>
              <a:rPr sz="2800" spc="-175" dirty="0">
                <a:solidFill>
                  <a:srgbClr val="17375E"/>
                </a:solidFill>
                <a:latin typeface="+mj-lt"/>
                <a:cs typeface="Arial"/>
              </a:rPr>
              <a:t>handler </a:t>
            </a:r>
            <a:r>
              <a:rPr sz="2800" spc="-260" dirty="0">
                <a:solidFill>
                  <a:srgbClr val="17375E"/>
                </a:solidFill>
                <a:latin typeface="+mj-lt"/>
                <a:cs typeface="Arial"/>
              </a:rPr>
              <a:t>bằng </a:t>
            </a:r>
            <a:r>
              <a:rPr sz="2800" spc="-315" dirty="0">
                <a:solidFill>
                  <a:srgbClr val="17375E"/>
                </a:solidFill>
                <a:latin typeface="+mj-lt"/>
                <a:cs typeface="Arial"/>
              </a:rPr>
              <a:t>cách </a:t>
            </a:r>
            <a:r>
              <a:rPr sz="2800" spc="-270" dirty="0">
                <a:solidFill>
                  <a:srgbClr val="17375E"/>
                </a:solidFill>
                <a:latin typeface="+mj-lt"/>
                <a:cs typeface="Arial"/>
              </a:rPr>
              <a:t>dùng</a:t>
            </a:r>
            <a:r>
              <a:rPr sz="2800" spc="245" dirty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2800" spc="-245" dirty="0">
                <a:solidFill>
                  <a:srgbClr val="00AF50"/>
                </a:solidFill>
                <a:latin typeface="+mj-lt"/>
                <a:cs typeface="Arial"/>
              </a:rPr>
              <a:t>sendMessage,</a:t>
            </a:r>
            <a:endParaRPr sz="2800">
              <a:latin typeface="+mj-lt"/>
              <a:cs typeface="Arial"/>
            </a:endParaRPr>
          </a:p>
          <a:p>
            <a:pPr marL="355600">
              <a:lnSpc>
                <a:spcPct val="130000"/>
              </a:lnSpc>
            </a:pPr>
            <a:r>
              <a:rPr sz="2800" spc="-185" dirty="0">
                <a:solidFill>
                  <a:srgbClr val="17375E"/>
                </a:solidFill>
                <a:latin typeface="+mj-lt"/>
                <a:cs typeface="Arial"/>
              </a:rPr>
              <a:t>token </a:t>
            </a:r>
            <a:r>
              <a:rPr sz="2800" spc="-254" dirty="0">
                <a:solidFill>
                  <a:srgbClr val="17375E"/>
                </a:solidFill>
                <a:latin typeface="+mj-lt"/>
                <a:cs typeface="Arial"/>
              </a:rPr>
              <a:t>được </a:t>
            </a:r>
            <a:r>
              <a:rPr sz="2800" spc="-105" dirty="0">
                <a:solidFill>
                  <a:srgbClr val="17375E"/>
                </a:solidFill>
                <a:latin typeface="+mj-lt"/>
                <a:cs typeface="Arial"/>
              </a:rPr>
              <a:t>đặt </a:t>
            </a:r>
            <a:r>
              <a:rPr sz="2800" spc="-240" dirty="0">
                <a:solidFill>
                  <a:srgbClr val="17375E"/>
                </a:solidFill>
                <a:latin typeface="+mj-lt"/>
                <a:cs typeface="Arial"/>
              </a:rPr>
              <a:t>vào </a:t>
            </a:r>
            <a:r>
              <a:rPr sz="2800" spc="-190" dirty="0">
                <a:solidFill>
                  <a:srgbClr val="17375E"/>
                </a:solidFill>
                <a:latin typeface="+mj-lt"/>
                <a:cs typeface="Arial"/>
              </a:rPr>
              <a:t>pool </a:t>
            </a:r>
            <a:r>
              <a:rPr sz="2800" spc="-145" dirty="0">
                <a:solidFill>
                  <a:srgbClr val="17375E"/>
                </a:solidFill>
                <a:latin typeface="+mj-lt"/>
                <a:cs typeface="Arial"/>
              </a:rPr>
              <a:t>để </a:t>
            </a:r>
            <a:r>
              <a:rPr sz="2800" spc="-155" dirty="0">
                <a:solidFill>
                  <a:srgbClr val="17375E"/>
                </a:solidFill>
                <a:latin typeface="+mj-lt"/>
                <a:cs typeface="Arial"/>
              </a:rPr>
              <a:t>đợi </a:t>
            </a:r>
            <a:r>
              <a:rPr sz="2800" spc="-180" dirty="0">
                <a:solidFill>
                  <a:srgbClr val="17375E"/>
                </a:solidFill>
                <a:latin typeface="+mj-lt"/>
                <a:cs typeface="Arial"/>
              </a:rPr>
              <a:t>handler </a:t>
            </a:r>
            <a:r>
              <a:rPr sz="2800" spc="-275" dirty="0">
                <a:solidFill>
                  <a:srgbClr val="17375E"/>
                </a:solidFill>
                <a:latin typeface="+mj-lt"/>
                <a:cs typeface="Arial"/>
              </a:rPr>
              <a:t>xử</a:t>
            </a:r>
            <a:r>
              <a:rPr sz="2800" spc="60" dirty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2800" spc="-175" dirty="0">
                <a:solidFill>
                  <a:srgbClr val="17375E"/>
                </a:solidFill>
                <a:latin typeface="+mj-lt"/>
                <a:cs typeface="Arial"/>
              </a:rPr>
              <a:t>lý</a:t>
            </a:r>
            <a:endParaRPr sz="2800">
              <a:latin typeface="+mj-lt"/>
              <a:cs typeface="Arial"/>
            </a:endParaRPr>
          </a:p>
          <a:p>
            <a:pPr marL="355600" marR="5080" indent="-342900">
              <a:lnSpc>
                <a:spcPct val="130000"/>
              </a:lnSpc>
              <a:spcBef>
                <a:spcPts val="7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70" dirty="0">
                <a:solidFill>
                  <a:srgbClr val="17375E"/>
                </a:solidFill>
                <a:latin typeface="+mj-lt"/>
                <a:cs typeface="Arial"/>
              </a:rPr>
              <a:t>Mỗi </a:t>
            </a:r>
            <a:r>
              <a:rPr sz="2800" spc="-185" dirty="0">
                <a:solidFill>
                  <a:srgbClr val="17375E"/>
                </a:solidFill>
                <a:latin typeface="+mj-lt"/>
                <a:cs typeface="Arial"/>
              </a:rPr>
              <a:t>khi </a:t>
            </a:r>
            <a:r>
              <a:rPr sz="2800" spc="-320" dirty="0">
                <a:solidFill>
                  <a:srgbClr val="17375E"/>
                </a:solidFill>
                <a:latin typeface="+mj-lt"/>
                <a:cs typeface="Arial"/>
              </a:rPr>
              <a:t>có </a:t>
            </a:r>
            <a:r>
              <a:rPr sz="2800" spc="-305" dirty="0">
                <a:solidFill>
                  <a:srgbClr val="17375E"/>
                </a:solidFill>
                <a:latin typeface="+mj-lt"/>
                <a:cs typeface="Arial"/>
              </a:rPr>
              <a:t>message </a:t>
            </a:r>
            <a:r>
              <a:rPr sz="2800" spc="-190" dirty="0">
                <a:solidFill>
                  <a:srgbClr val="17375E"/>
                </a:solidFill>
                <a:latin typeface="+mj-lt"/>
                <a:cs typeface="Arial"/>
              </a:rPr>
              <a:t>trong </a:t>
            </a:r>
            <a:r>
              <a:rPr sz="2800" spc="-170" dirty="0">
                <a:solidFill>
                  <a:srgbClr val="17375E"/>
                </a:solidFill>
                <a:latin typeface="+mj-lt"/>
                <a:cs typeface="Arial"/>
              </a:rPr>
              <a:t>pool, </a:t>
            </a:r>
            <a:r>
              <a:rPr sz="2800" spc="-260" dirty="0">
                <a:solidFill>
                  <a:srgbClr val="17375E"/>
                </a:solidFill>
                <a:latin typeface="+mj-lt"/>
                <a:cs typeface="Arial"/>
              </a:rPr>
              <a:t>phương </a:t>
            </a:r>
            <a:r>
              <a:rPr sz="2800" spc="-204" dirty="0">
                <a:solidFill>
                  <a:srgbClr val="17375E"/>
                </a:solidFill>
                <a:latin typeface="+mj-lt"/>
                <a:cs typeface="Arial"/>
              </a:rPr>
              <a:t>thức </a:t>
            </a:r>
            <a:r>
              <a:rPr sz="2800" spc="-204" dirty="0">
                <a:solidFill>
                  <a:srgbClr val="00AF50"/>
                </a:solidFill>
                <a:latin typeface="+mj-lt"/>
                <a:cs typeface="Arial"/>
              </a:rPr>
              <a:t> </a:t>
            </a:r>
            <a:r>
              <a:rPr sz="2800" spc="-225" dirty="0">
                <a:solidFill>
                  <a:srgbClr val="00AF50"/>
                </a:solidFill>
                <a:latin typeface="+mj-lt"/>
                <a:cs typeface="Arial"/>
              </a:rPr>
              <a:t>handleMessage </a:t>
            </a:r>
            <a:r>
              <a:rPr sz="2800" spc="-315" dirty="0">
                <a:solidFill>
                  <a:srgbClr val="17375E"/>
                </a:solidFill>
                <a:latin typeface="+mj-lt"/>
                <a:cs typeface="Arial"/>
              </a:rPr>
              <a:t>sẽ </a:t>
            </a:r>
            <a:r>
              <a:rPr sz="2800" spc="-254" dirty="0">
                <a:solidFill>
                  <a:srgbClr val="17375E"/>
                </a:solidFill>
                <a:latin typeface="+mj-lt"/>
                <a:cs typeface="Arial"/>
              </a:rPr>
              <a:t>được gọi </a:t>
            </a:r>
            <a:r>
              <a:rPr sz="2800" spc="-180" dirty="0">
                <a:solidFill>
                  <a:srgbClr val="17375E"/>
                </a:solidFill>
                <a:latin typeface="+mj-lt"/>
                <a:cs typeface="Arial"/>
              </a:rPr>
              <a:t>ra </a:t>
            </a:r>
            <a:r>
              <a:rPr sz="2800" spc="-145" dirty="0">
                <a:solidFill>
                  <a:srgbClr val="17375E"/>
                </a:solidFill>
                <a:latin typeface="+mj-lt"/>
                <a:cs typeface="Arial"/>
              </a:rPr>
              <a:t>để </a:t>
            </a:r>
            <a:r>
              <a:rPr sz="2800" spc="-270" dirty="0">
                <a:solidFill>
                  <a:srgbClr val="17375E"/>
                </a:solidFill>
                <a:latin typeface="+mj-lt"/>
                <a:cs typeface="Arial"/>
              </a:rPr>
              <a:t>xử </a:t>
            </a:r>
            <a:r>
              <a:rPr sz="2800" spc="-175" dirty="0">
                <a:solidFill>
                  <a:srgbClr val="17375E"/>
                </a:solidFill>
                <a:latin typeface="+mj-lt"/>
                <a:cs typeface="Arial"/>
              </a:rPr>
              <a:t>lý </a:t>
            </a:r>
            <a:r>
              <a:rPr sz="2800" spc="-310" dirty="0">
                <a:solidFill>
                  <a:srgbClr val="17375E"/>
                </a:solidFill>
                <a:latin typeface="+mj-lt"/>
                <a:cs typeface="Arial"/>
              </a:rPr>
              <a:t>message</a:t>
            </a:r>
            <a:r>
              <a:rPr sz="2800" spc="-150" dirty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2800" spc="-175" dirty="0">
                <a:solidFill>
                  <a:srgbClr val="17375E"/>
                </a:solidFill>
                <a:latin typeface="+mj-lt"/>
                <a:cs typeface="Arial"/>
              </a:rPr>
              <a:t>đó</a:t>
            </a:r>
            <a:endParaRPr sz="2800">
              <a:latin typeface="+mj-lt"/>
              <a:cs typeface="Arial"/>
            </a:endParaRPr>
          </a:p>
          <a:p>
            <a:pPr marL="355600" marR="29209" indent="-342900">
              <a:lnSpc>
                <a:spcPct val="130000"/>
              </a:lnSpc>
              <a:spcBef>
                <a:spcPts val="72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215" dirty="0">
                <a:solidFill>
                  <a:srgbClr val="17375E"/>
                </a:solidFill>
                <a:latin typeface="+mj-lt"/>
                <a:cs typeface="Arial"/>
              </a:rPr>
              <a:t>Như </a:t>
            </a:r>
            <a:r>
              <a:rPr sz="2800" spc="-265" dirty="0">
                <a:solidFill>
                  <a:srgbClr val="17375E"/>
                </a:solidFill>
                <a:latin typeface="+mj-lt"/>
                <a:cs typeface="Arial"/>
              </a:rPr>
              <a:t>vậy </a:t>
            </a:r>
            <a:r>
              <a:rPr sz="2800" spc="-175" dirty="0">
                <a:solidFill>
                  <a:srgbClr val="17375E"/>
                </a:solidFill>
                <a:latin typeface="+mj-lt"/>
                <a:cs typeface="Arial"/>
              </a:rPr>
              <a:t>handler </a:t>
            </a:r>
            <a:r>
              <a:rPr sz="2800" spc="-280" dirty="0">
                <a:solidFill>
                  <a:srgbClr val="17375E"/>
                </a:solidFill>
                <a:latin typeface="+mj-lt"/>
                <a:cs typeface="Arial"/>
              </a:rPr>
              <a:t>cần </a:t>
            </a:r>
            <a:r>
              <a:rPr sz="2800" spc="-125" dirty="0">
                <a:solidFill>
                  <a:srgbClr val="17375E"/>
                </a:solidFill>
                <a:latin typeface="+mj-lt"/>
                <a:cs typeface="Arial"/>
              </a:rPr>
              <a:t>viết </a:t>
            </a:r>
            <a:r>
              <a:rPr sz="2800" spc="-130" dirty="0">
                <a:solidFill>
                  <a:srgbClr val="17375E"/>
                </a:solidFill>
                <a:latin typeface="+mj-lt"/>
                <a:cs typeface="Arial"/>
              </a:rPr>
              <a:t>lại </a:t>
            </a:r>
            <a:r>
              <a:rPr sz="2800" spc="-215" dirty="0">
                <a:solidFill>
                  <a:srgbClr val="00AF50"/>
                </a:solidFill>
                <a:latin typeface="+mj-lt"/>
                <a:cs typeface="Arial"/>
              </a:rPr>
              <a:t>handlerMessage </a:t>
            </a:r>
            <a:r>
              <a:rPr sz="2800" spc="-145" dirty="0">
                <a:solidFill>
                  <a:srgbClr val="17375E"/>
                </a:solidFill>
                <a:latin typeface="+mj-lt"/>
                <a:cs typeface="Arial"/>
              </a:rPr>
              <a:t>để </a:t>
            </a:r>
            <a:r>
              <a:rPr sz="2800" spc="-270" dirty="0">
                <a:solidFill>
                  <a:srgbClr val="17375E"/>
                </a:solidFill>
                <a:latin typeface="+mj-lt"/>
                <a:cs typeface="Arial"/>
              </a:rPr>
              <a:t>xử  </a:t>
            </a:r>
            <a:r>
              <a:rPr sz="2800" spc="-175" dirty="0">
                <a:solidFill>
                  <a:srgbClr val="17375E"/>
                </a:solidFill>
                <a:latin typeface="+mj-lt"/>
                <a:cs typeface="Arial"/>
              </a:rPr>
              <a:t>lý </a:t>
            </a:r>
            <a:r>
              <a:rPr sz="2800" spc="-345" dirty="0">
                <a:solidFill>
                  <a:srgbClr val="17375E"/>
                </a:solidFill>
                <a:latin typeface="+mj-lt"/>
                <a:cs typeface="Arial"/>
              </a:rPr>
              <a:t>các </a:t>
            </a:r>
            <a:r>
              <a:rPr sz="2800" spc="-305" dirty="0">
                <a:solidFill>
                  <a:srgbClr val="17375E"/>
                </a:solidFill>
                <a:latin typeface="+mj-lt"/>
                <a:cs typeface="Arial"/>
              </a:rPr>
              <a:t>message </a:t>
            </a:r>
            <a:r>
              <a:rPr sz="2800" spc="-140" dirty="0">
                <a:solidFill>
                  <a:srgbClr val="17375E"/>
                </a:solidFill>
                <a:latin typeface="+mj-lt"/>
                <a:cs typeface="Arial"/>
              </a:rPr>
              <a:t>một </a:t>
            </a:r>
            <a:r>
              <a:rPr sz="2800" spc="-315" dirty="0">
                <a:solidFill>
                  <a:srgbClr val="17375E"/>
                </a:solidFill>
                <a:latin typeface="+mj-lt"/>
                <a:cs typeface="Arial"/>
              </a:rPr>
              <a:t>cách </a:t>
            </a:r>
            <a:r>
              <a:rPr sz="2800" spc="-225" dirty="0">
                <a:solidFill>
                  <a:srgbClr val="17375E"/>
                </a:solidFill>
                <a:latin typeface="+mj-lt"/>
                <a:cs typeface="Arial"/>
              </a:rPr>
              <a:t>phù</a:t>
            </a:r>
            <a:r>
              <a:rPr sz="2800" spc="-204" dirty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2800" spc="-229" dirty="0">
                <a:solidFill>
                  <a:srgbClr val="17375E"/>
                </a:solidFill>
                <a:latin typeface="+mj-lt"/>
                <a:cs typeface="Arial"/>
              </a:rPr>
              <a:t>hợp</a:t>
            </a:r>
            <a:endParaRPr sz="2800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61" y="129616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397002"/>
            <a:ext cx="459549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80" dirty="0"/>
              <a:t>Handler </a:t>
            </a:r>
            <a:r>
              <a:rPr spc="-270" dirty="0"/>
              <a:t>–</a:t>
            </a:r>
            <a:r>
              <a:rPr spc="-275" dirty="0"/>
              <a:t> </a:t>
            </a:r>
            <a:r>
              <a:rPr spc="-470" dirty="0"/>
              <a:t>message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80" dirty="0"/>
              <a:t>19</a:t>
            </a:fld>
            <a:endParaRPr spc="-80" dirty="0"/>
          </a:p>
        </p:txBody>
      </p:sp>
      <p:sp>
        <p:nvSpPr>
          <p:cNvPr id="6" name="object 6"/>
          <p:cNvSpPr/>
          <p:nvPr/>
        </p:nvSpPr>
        <p:spPr>
          <a:xfrm>
            <a:off x="381000" y="1447800"/>
            <a:ext cx="8382000" cy="4715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61" y="129616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397002"/>
            <a:ext cx="22174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Nội</a:t>
            </a:r>
            <a:r>
              <a:rPr spc="-305" dirty="0"/>
              <a:t> </a:t>
            </a:r>
            <a:r>
              <a:rPr spc="-420" dirty="0"/>
              <a:t>dung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80" dirty="0"/>
              <a:t>2</a:t>
            </a:fld>
            <a:endParaRPr spc="-80" dirty="0"/>
          </a:p>
        </p:txBody>
      </p:sp>
      <p:sp>
        <p:nvSpPr>
          <p:cNvPr id="6" name="object 6"/>
          <p:cNvSpPr txBox="1"/>
          <p:nvPr/>
        </p:nvSpPr>
        <p:spPr>
          <a:xfrm>
            <a:off x="307340" y="1362204"/>
            <a:ext cx="5147310" cy="47237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b="1" spc="-140" dirty="0">
                <a:solidFill>
                  <a:srgbClr val="17375E"/>
                </a:solidFill>
                <a:latin typeface="Arial"/>
                <a:cs typeface="Arial"/>
              </a:rPr>
              <a:t>Multithreading</a:t>
            </a:r>
            <a:endParaRPr sz="3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40"/>
              </a:spcBef>
              <a:buChar char="–"/>
              <a:tabLst>
                <a:tab pos="756920" algn="l"/>
              </a:tabLst>
            </a:pPr>
            <a:r>
              <a:rPr sz="2600" spc="-160" dirty="0">
                <a:latin typeface="Arial"/>
                <a:cs typeface="Arial"/>
              </a:rPr>
              <a:t>Threads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15"/>
              </a:spcBef>
              <a:buChar char="–"/>
              <a:tabLst>
                <a:tab pos="756920" algn="l"/>
              </a:tabLst>
            </a:pPr>
            <a:r>
              <a:rPr sz="2600" spc="-35" dirty="0">
                <a:latin typeface="Arial"/>
                <a:cs typeface="Arial"/>
              </a:rPr>
              <a:t>Multithreading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15"/>
              </a:spcBef>
              <a:buChar char="–"/>
              <a:tabLst>
                <a:tab pos="756920" algn="l"/>
              </a:tabLst>
            </a:pPr>
            <a:r>
              <a:rPr sz="2600" spc="-125" dirty="0">
                <a:latin typeface="Arial"/>
                <a:cs typeface="Arial"/>
              </a:rPr>
              <a:t>Ưu/nhược </a:t>
            </a:r>
            <a:r>
              <a:rPr sz="2600" spc="-60" dirty="0">
                <a:latin typeface="Arial"/>
                <a:cs typeface="Arial"/>
              </a:rPr>
              <a:t>điểm </a:t>
            </a:r>
            <a:r>
              <a:rPr sz="2600" spc="-160" dirty="0">
                <a:latin typeface="Arial"/>
                <a:cs typeface="Arial"/>
              </a:rPr>
              <a:t>của</a:t>
            </a:r>
            <a:r>
              <a:rPr sz="2600" spc="-325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multithread</a:t>
            </a:r>
            <a:endParaRPr sz="26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b="1" spc="-210" dirty="0">
                <a:solidFill>
                  <a:srgbClr val="17375E"/>
                </a:solidFill>
                <a:latin typeface="Arial"/>
                <a:cs typeface="Arial"/>
              </a:rPr>
              <a:t>Tiếp </a:t>
            </a:r>
            <a:r>
              <a:rPr sz="3000" b="1" spc="-280" dirty="0">
                <a:solidFill>
                  <a:srgbClr val="17375E"/>
                </a:solidFill>
                <a:latin typeface="Arial"/>
                <a:cs typeface="Arial"/>
              </a:rPr>
              <a:t>cận của</a:t>
            </a:r>
            <a:r>
              <a:rPr sz="3000" b="1" spc="-5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3000" b="1" spc="-215" dirty="0">
                <a:solidFill>
                  <a:srgbClr val="17375E"/>
                </a:solidFill>
                <a:latin typeface="Arial"/>
                <a:cs typeface="Arial"/>
              </a:rPr>
              <a:t>Android</a:t>
            </a:r>
            <a:endParaRPr sz="30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3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b="1" spc="-185" dirty="0">
                <a:solidFill>
                  <a:srgbClr val="17375E"/>
                </a:solidFill>
                <a:latin typeface="Arial"/>
                <a:cs typeface="Arial"/>
              </a:rPr>
              <a:t>Handler</a:t>
            </a:r>
            <a:endParaRPr sz="3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40"/>
              </a:spcBef>
              <a:buChar char="–"/>
              <a:tabLst>
                <a:tab pos="756920" algn="l"/>
              </a:tabLst>
            </a:pPr>
            <a:r>
              <a:rPr sz="2600" spc="-195" dirty="0">
                <a:latin typeface="Arial"/>
                <a:cs typeface="Arial"/>
              </a:rPr>
              <a:t>Messages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10"/>
              </a:spcBef>
              <a:buChar char="–"/>
              <a:tabLst>
                <a:tab pos="756920" algn="l"/>
              </a:tabLst>
            </a:pPr>
            <a:r>
              <a:rPr sz="2600" spc="-140" dirty="0">
                <a:latin typeface="Arial"/>
                <a:cs typeface="Arial"/>
              </a:rPr>
              <a:t>Runnable</a:t>
            </a:r>
            <a:r>
              <a:rPr sz="2600" spc="-170" dirty="0">
                <a:latin typeface="Arial"/>
                <a:cs typeface="Arial"/>
              </a:rPr>
              <a:t> </a:t>
            </a:r>
            <a:r>
              <a:rPr sz="2600" spc="-60" dirty="0">
                <a:latin typeface="Arial"/>
                <a:cs typeface="Arial"/>
              </a:rPr>
              <a:t>object</a:t>
            </a:r>
            <a:endParaRPr sz="26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b="1" spc="-360" dirty="0">
                <a:solidFill>
                  <a:srgbClr val="17375E"/>
                </a:solidFill>
                <a:latin typeface="Arial"/>
                <a:cs typeface="Arial"/>
              </a:rPr>
              <a:t>AsyncTask</a:t>
            </a:r>
            <a:endParaRPr sz="30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b="1" spc="-195" dirty="0">
                <a:solidFill>
                  <a:srgbClr val="17375E"/>
                </a:solidFill>
                <a:latin typeface="Arial"/>
                <a:cs typeface="Arial"/>
              </a:rPr>
              <a:t>Timer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61" y="129616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397002"/>
            <a:ext cx="459549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80" dirty="0"/>
              <a:t>Handler </a:t>
            </a:r>
            <a:r>
              <a:rPr spc="-270" dirty="0"/>
              <a:t>–</a:t>
            </a:r>
            <a:r>
              <a:rPr spc="-275" dirty="0"/>
              <a:t> </a:t>
            </a:r>
            <a:r>
              <a:rPr spc="-470" dirty="0"/>
              <a:t>message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80" dirty="0"/>
              <a:t>20</a:t>
            </a:fld>
            <a:endParaRPr spc="-80" dirty="0"/>
          </a:p>
        </p:txBody>
      </p:sp>
      <p:sp>
        <p:nvSpPr>
          <p:cNvPr id="6" name="object 6"/>
          <p:cNvSpPr/>
          <p:nvPr/>
        </p:nvSpPr>
        <p:spPr>
          <a:xfrm>
            <a:off x="153162" y="2743961"/>
            <a:ext cx="4267200" cy="1447800"/>
          </a:xfrm>
          <a:custGeom>
            <a:avLst/>
            <a:gdLst/>
            <a:ahLst/>
            <a:cxnLst/>
            <a:rect l="l" t="t" r="r" b="b"/>
            <a:pathLst>
              <a:path w="4267200" h="1447800">
                <a:moveTo>
                  <a:pt x="0" y="1447800"/>
                </a:moveTo>
                <a:lnTo>
                  <a:pt x="4267200" y="1447800"/>
                </a:lnTo>
                <a:lnTo>
                  <a:pt x="42672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578" y="2210561"/>
            <a:ext cx="4267200" cy="2743200"/>
          </a:xfrm>
          <a:custGeom>
            <a:avLst/>
            <a:gdLst/>
            <a:ahLst/>
            <a:cxnLst/>
            <a:rect l="l" t="t" r="r" b="b"/>
            <a:pathLst>
              <a:path w="4267200" h="2743200">
                <a:moveTo>
                  <a:pt x="0" y="2743200"/>
                </a:moveTo>
                <a:lnTo>
                  <a:pt x="4267200" y="2743200"/>
                </a:lnTo>
                <a:lnTo>
                  <a:pt x="4267200" y="0"/>
                </a:lnTo>
                <a:lnTo>
                  <a:pt x="0" y="0"/>
                </a:lnTo>
                <a:lnTo>
                  <a:pt x="0" y="2743200"/>
                </a:lnTo>
                <a:close/>
              </a:path>
            </a:pathLst>
          </a:custGeom>
          <a:ln w="25908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6362" y="1441450"/>
          <a:ext cx="8881108" cy="4799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7505"/>
                <a:gridCol w="1562734"/>
                <a:gridCol w="1562735"/>
                <a:gridCol w="2858134"/>
              </a:tblGrid>
              <a:tr h="302260">
                <a:tc gridSpan="2"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b="1" spc="-6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Main</a:t>
                      </a:r>
                      <a:r>
                        <a:rPr sz="1600" b="1" spc="-8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Thread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9636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b="1" spc="-15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Background</a:t>
                      </a:r>
                      <a:r>
                        <a:rPr sz="1600" b="1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Thread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88810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1600" spc="430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// </a:t>
                      </a:r>
                      <a:r>
                        <a:rPr sz="1600" spc="160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đối </a:t>
                      </a:r>
                      <a:r>
                        <a:rPr sz="1600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tượng </a:t>
                      </a:r>
                      <a:r>
                        <a:rPr sz="1600" spc="10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myHandler </a:t>
                      </a:r>
                      <a:r>
                        <a:rPr sz="1600" spc="-80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được </a:t>
                      </a:r>
                      <a:r>
                        <a:rPr sz="1600" spc="114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tự</a:t>
                      </a:r>
                      <a:r>
                        <a:rPr sz="1600" spc="155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động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1600" spc="430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// </a:t>
                      </a:r>
                      <a:r>
                        <a:rPr sz="1600" spc="-20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gắn </a:t>
                      </a:r>
                      <a:r>
                        <a:rPr sz="1600" spc="135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với </a:t>
                      </a:r>
                      <a:r>
                        <a:rPr sz="1600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main</a:t>
                      </a:r>
                      <a:r>
                        <a:rPr sz="1600" spc="160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14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thread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1600" b="1" spc="20" dirty="0">
                          <a:latin typeface="Arial"/>
                          <a:cs typeface="Arial"/>
                        </a:rPr>
                        <a:t>Handler </a:t>
                      </a:r>
                      <a:r>
                        <a:rPr sz="1600" b="1" spc="15" dirty="0">
                          <a:latin typeface="Arial"/>
                          <a:cs typeface="Arial"/>
                        </a:rPr>
                        <a:t>hdr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new </a:t>
                      </a:r>
                      <a:r>
                        <a:rPr sz="1600" b="1" spc="90" dirty="0">
                          <a:latin typeface="Arial"/>
                          <a:cs typeface="Arial"/>
                        </a:rPr>
                        <a:t>Handler</a:t>
                      </a:r>
                      <a:r>
                        <a:rPr sz="1600" spc="90" dirty="0">
                          <a:latin typeface="Arial"/>
                          <a:cs typeface="Arial"/>
                        </a:rPr>
                        <a:t>()</a:t>
                      </a:r>
                      <a:r>
                        <a:rPr sz="1600" spc="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340" dirty="0">
                          <a:latin typeface="Arial"/>
                          <a:cs typeface="Arial"/>
                        </a:rPr>
                        <a:t>{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297180">
                        <a:lnSpc>
                          <a:spcPct val="100000"/>
                        </a:lnSpc>
                      </a:pPr>
                      <a:r>
                        <a:rPr sz="1600" spc="10" dirty="0">
                          <a:latin typeface="Arial"/>
                          <a:cs typeface="Arial"/>
                        </a:rPr>
                        <a:t>@Override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2971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175" dirty="0">
                          <a:latin typeface="Arial"/>
                          <a:cs typeface="Arial"/>
                        </a:rPr>
                        <a:t>public </a:t>
                      </a:r>
                      <a:r>
                        <a:rPr sz="1600" spc="135" dirty="0">
                          <a:latin typeface="Arial"/>
                          <a:cs typeface="Arial"/>
                        </a:rPr>
                        <a:t>void </a:t>
                      </a:r>
                      <a:r>
                        <a:rPr sz="1600" b="1" spc="-30" dirty="0">
                          <a:latin typeface="Arial"/>
                          <a:cs typeface="Arial"/>
                        </a:rPr>
                        <a:t>handleMessage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(Message</a:t>
                      </a:r>
                      <a:r>
                        <a:rPr sz="1600" spc="3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204" dirty="0">
                          <a:latin typeface="Arial"/>
                          <a:cs typeface="Arial"/>
                        </a:rPr>
                        <a:t>x)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29718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{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R="1188720" algn="ctr">
                        <a:lnSpc>
                          <a:spcPct val="100000"/>
                        </a:lnSpc>
                      </a:pPr>
                      <a:r>
                        <a:rPr sz="1600" spc="430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// </a:t>
                      </a:r>
                      <a:r>
                        <a:rPr sz="1600" spc="-65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xử </a:t>
                      </a:r>
                      <a:r>
                        <a:rPr sz="1600" spc="295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lý </a:t>
                      </a:r>
                      <a:r>
                        <a:rPr sz="1600" spc="40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các</a:t>
                      </a:r>
                      <a:r>
                        <a:rPr sz="1600" spc="155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5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message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29718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}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1600" spc="380" dirty="0">
                          <a:latin typeface="Arial"/>
                          <a:cs typeface="Arial"/>
                        </a:rPr>
                        <a:t>};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297180" marR="446405" indent="-222885">
                        <a:lnSpc>
                          <a:spcPct val="100000"/>
                        </a:lnSpc>
                      </a:pPr>
                      <a:r>
                        <a:rPr sz="1600" spc="160" dirty="0">
                          <a:latin typeface="Arial"/>
                          <a:cs typeface="Arial"/>
                        </a:rPr>
                        <a:t>job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new 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Thread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(new 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Runnable </a:t>
                      </a:r>
                      <a:r>
                        <a:rPr sz="1600" spc="340" dirty="0">
                          <a:latin typeface="Arial"/>
                          <a:cs typeface="Arial"/>
                        </a:rPr>
                        <a:t>() {  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@Override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297180">
                        <a:lnSpc>
                          <a:spcPct val="100000"/>
                        </a:lnSpc>
                      </a:pPr>
                      <a:r>
                        <a:rPr sz="1600" spc="175" dirty="0">
                          <a:latin typeface="Arial"/>
                          <a:cs typeface="Arial"/>
                        </a:rPr>
                        <a:t>public </a:t>
                      </a:r>
                      <a:r>
                        <a:rPr sz="1600" spc="135" dirty="0">
                          <a:latin typeface="Arial"/>
                          <a:cs typeface="Arial"/>
                        </a:rPr>
                        <a:t>void </a:t>
                      </a:r>
                      <a:r>
                        <a:rPr sz="1600" b="1" spc="140" dirty="0">
                          <a:latin typeface="Arial"/>
                          <a:cs typeface="Arial"/>
                        </a:rPr>
                        <a:t>run()</a:t>
                      </a:r>
                      <a:r>
                        <a:rPr sz="1600" b="1" spc="3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340" dirty="0">
                          <a:latin typeface="Arial"/>
                          <a:cs typeface="Arial"/>
                        </a:rPr>
                        <a:t>{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19430">
                        <a:lnSpc>
                          <a:spcPct val="100000"/>
                        </a:lnSpc>
                      </a:pPr>
                      <a:r>
                        <a:rPr sz="1600" spc="430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// </a:t>
                      </a:r>
                      <a:r>
                        <a:rPr sz="1600" spc="190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lấy </a:t>
                      </a:r>
                      <a:r>
                        <a:rPr sz="1600" spc="-135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msg </a:t>
                      </a:r>
                      <a:r>
                        <a:rPr sz="1600" spc="140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khỏi</a:t>
                      </a:r>
                      <a:r>
                        <a:rPr sz="1600" spc="-65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14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257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95" dirty="0">
                          <a:latin typeface="Arial"/>
                          <a:cs typeface="Arial"/>
                        </a:rPr>
                        <a:t>Message</a:t>
                      </a:r>
                      <a:r>
                        <a:rPr sz="1600" b="1" spc="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25" dirty="0">
                          <a:latin typeface="Arial"/>
                          <a:cs typeface="Arial"/>
                        </a:rPr>
                        <a:t>msg </a:t>
                      </a:r>
                      <a:r>
                        <a:rPr sz="1600" b="1" spc="-6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600" b="1" spc="25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85" dirty="0">
                          <a:latin typeface="Arial"/>
                          <a:cs typeface="Arial"/>
                        </a:rPr>
                        <a:t>hlr.obtainMessage();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19430">
                        <a:lnSpc>
                          <a:spcPct val="100000"/>
                        </a:lnSpc>
                      </a:pPr>
                      <a:r>
                        <a:rPr sz="1600" spc="430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// </a:t>
                      </a:r>
                      <a:r>
                        <a:rPr sz="1600" spc="114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điền </a:t>
                      </a:r>
                      <a:r>
                        <a:rPr sz="1600" spc="-110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dữ </a:t>
                      </a:r>
                      <a:r>
                        <a:rPr sz="1600" spc="250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liệu </a:t>
                      </a:r>
                      <a:r>
                        <a:rPr sz="1600" spc="10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vào</a:t>
                      </a:r>
                      <a:r>
                        <a:rPr sz="1600" spc="204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40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msg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19430">
                        <a:lnSpc>
                          <a:spcPct val="100000"/>
                        </a:lnSpc>
                      </a:pPr>
                      <a:r>
                        <a:rPr sz="1600" spc="425" dirty="0">
                          <a:latin typeface="Arial"/>
                          <a:cs typeface="Arial"/>
                        </a:rPr>
                        <a:t>...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19430">
                        <a:lnSpc>
                          <a:spcPct val="100000"/>
                        </a:lnSpc>
                      </a:pPr>
                      <a:r>
                        <a:rPr sz="1600" spc="430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// </a:t>
                      </a:r>
                      <a:r>
                        <a:rPr sz="1600" spc="100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gửi </a:t>
                      </a:r>
                      <a:r>
                        <a:rPr sz="1600" spc="340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lại </a:t>
                      </a:r>
                      <a:r>
                        <a:rPr sz="1600" spc="-135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msg </a:t>
                      </a:r>
                      <a:r>
                        <a:rPr sz="1600" spc="10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cho</a:t>
                      </a:r>
                      <a:r>
                        <a:rPr sz="1600" spc="215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05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handler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19430">
                        <a:lnSpc>
                          <a:spcPct val="100000"/>
                        </a:lnSpc>
                      </a:pPr>
                      <a:r>
                        <a:rPr sz="1600" b="1" spc="20" dirty="0">
                          <a:latin typeface="Arial"/>
                          <a:cs typeface="Arial"/>
                        </a:rPr>
                        <a:t>hlr.sendMessage(msg);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29718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}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1600" spc="365" dirty="0">
                          <a:latin typeface="Arial"/>
                          <a:cs typeface="Arial"/>
                        </a:rPr>
                        <a:t>});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1600" spc="430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// </a:t>
                      </a:r>
                      <a:r>
                        <a:rPr sz="1600" spc="25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chạy</a:t>
                      </a:r>
                      <a:r>
                        <a:rPr sz="1600" spc="420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14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thread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1600" b="1" spc="210" dirty="0">
                          <a:latin typeface="Arial"/>
                          <a:cs typeface="Arial"/>
                        </a:rPr>
                        <a:t>job.start();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1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8286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Using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Messages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749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61" y="129616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397002"/>
            <a:ext cx="55245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80" dirty="0"/>
              <a:t>Handler </a:t>
            </a:r>
            <a:r>
              <a:rPr spc="-270" dirty="0"/>
              <a:t>– </a:t>
            </a:r>
            <a:r>
              <a:rPr spc="-385" dirty="0"/>
              <a:t>gửi</a:t>
            </a:r>
            <a:r>
              <a:rPr spc="-245" dirty="0"/>
              <a:t> </a:t>
            </a:r>
            <a:r>
              <a:rPr spc="-470" dirty="0"/>
              <a:t>message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80" dirty="0"/>
              <a:t>21</a:t>
            </a:fld>
            <a:endParaRPr spc="-80" dirty="0"/>
          </a:p>
        </p:txBody>
      </p:sp>
      <p:sp>
        <p:nvSpPr>
          <p:cNvPr id="6" name="object 6"/>
          <p:cNvSpPr txBox="1"/>
          <p:nvPr/>
        </p:nvSpPr>
        <p:spPr>
          <a:xfrm>
            <a:off x="307340" y="1410970"/>
            <a:ext cx="8684260" cy="458843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448945" algn="just">
              <a:spcBef>
                <a:spcPts val="459"/>
              </a:spcBef>
            </a:pPr>
            <a:r>
              <a:rPr sz="2800" b="1" spc="-185" dirty="0">
                <a:solidFill>
                  <a:srgbClr val="17375E"/>
                </a:solidFill>
                <a:latin typeface="+mj-lt"/>
                <a:cs typeface="Arial"/>
              </a:rPr>
              <a:t>Handler </a:t>
            </a:r>
            <a:r>
              <a:rPr sz="2800" b="1" spc="-325" dirty="0">
                <a:solidFill>
                  <a:srgbClr val="17375E"/>
                </a:solidFill>
                <a:latin typeface="+mj-lt"/>
                <a:cs typeface="Arial"/>
              </a:rPr>
              <a:t>cung </a:t>
            </a:r>
            <a:r>
              <a:rPr sz="2800" b="1" spc="-285" dirty="0">
                <a:solidFill>
                  <a:srgbClr val="17375E"/>
                </a:solidFill>
                <a:latin typeface="+mj-lt"/>
                <a:cs typeface="Arial"/>
              </a:rPr>
              <a:t>cấp </a:t>
            </a:r>
            <a:r>
              <a:rPr sz="2800" b="1" spc="-190" dirty="0">
                <a:solidFill>
                  <a:srgbClr val="17375E"/>
                </a:solidFill>
                <a:latin typeface="+mj-lt"/>
                <a:cs typeface="Arial"/>
              </a:rPr>
              <a:t>nhiều </a:t>
            </a:r>
            <a:r>
              <a:rPr sz="2800" b="1" spc="-320" dirty="0">
                <a:solidFill>
                  <a:srgbClr val="17375E"/>
                </a:solidFill>
                <a:latin typeface="+mj-lt"/>
                <a:cs typeface="Arial"/>
              </a:rPr>
              <a:t>cách </a:t>
            </a:r>
            <a:r>
              <a:rPr sz="2800" b="1" spc="-250" dirty="0">
                <a:solidFill>
                  <a:srgbClr val="17375E"/>
                </a:solidFill>
                <a:latin typeface="+mj-lt"/>
                <a:cs typeface="Arial"/>
              </a:rPr>
              <a:t>gửi </a:t>
            </a:r>
            <a:r>
              <a:rPr sz="2800" b="1" spc="-310" dirty="0">
                <a:solidFill>
                  <a:srgbClr val="17375E"/>
                </a:solidFill>
                <a:latin typeface="+mj-lt"/>
                <a:cs typeface="Arial"/>
              </a:rPr>
              <a:t>message </a:t>
            </a:r>
            <a:r>
              <a:rPr sz="2800" b="1" spc="-355" dirty="0">
                <a:solidFill>
                  <a:srgbClr val="17375E"/>
                </a:solidFill>
                <a:latin typeface="+mj-lt"/>
                <a:cs typeface="Arial"/>
              </a:rPr>
              <a:t>sử </a:t>
            </a:r>
            <a:r>
              <a:rPr sz="2800" b="1" spc="-275" dirty="0">
                <a:solidFill>
                  <a:srgbClr val="17375E"/>
                </a:solidFill>
                <a:latin typeface="+mj-lt"/>
                <a:cs typeface="Arial"/>
              </a:rPr>
              <a:t>dụng  </a:t>
            </a:r>
            <a:r>
              <a:rPr sz="2800" b="1" spc="-195" dirty="0">
                <a:solidFill>
                  <a:srgbClr val="17375E"/>
                </a:solidFill>
                <a:latin typeface="+mj-lt"/>
                <a:cs typeface="Arial"/>
              </a:rPr>
              <a:t>trong </a:t>
            </a:r>
            <a:r>
              <a:rPr sz="2800" b="1" spc="-350" dirty="0">
                <a:solidFill>
                  <a:srgbClr val="17375E"/>
                </a:solidFill>
                <a:latin typeface="+mj-lt"/>
                <a:cs typeface="Arial"/>
              </a:rPr>
              <a:t>các </a:t>
            </a:r>
            <a:r>
              <a:rPr sz="2800" b="1" spc="-125" dirty="0">
                <a:solidFill>
                  <a:srgbClr val="17375E"/>
                </a:solidFill>
                <a:latin typeface="+mj-lt"/>
                <a:cs typeface="Arial"/>
              </a:rPr>
              <a:t>tình </a:t>
            </a:r>
            <a:r>
              <a:rPr sz="2800" b="1" spc="-265" dirty="0">
                <a:solidFill>
                  <a:srgbClr val="17375E"/>
                </a:solidFill>
                <a:latin typeface="+mj-lt"/>
                <a:cs typeface="Arial"/>
              </a:rPr>
              <a:t>huống khác </a:t>
            </a:r>
            <a:r>
              <a:rPr sz="2800" b="1" spc="-190" dirty="0">
                <a:solidFill>
                  <a:srgbClr val="17375E"/>
                </a:solidFill>
                <a:latin typeface="+mj-lt"/>
                <a:cs typeface="Arial"/>
              </a:rPr>
              <a:t>nhau, </a:t>
            </a:r>
            <a:r>
              <a:rPr sz="2800" b="1" spc="-55" dirty="0">
                <a:solidFill>
                  <a:srgbClr val="17375E"/>
                </a:solidFill>
                <a:latin typeface="+mj-lt"/>
                <a:cs typeface="Arial"/>
              </a:rPr>
              <a:t>tất </a:t>
            </a:r>
            <a:r>
              <a:rPr sz="2800" b="1" spc="-305" dirty="0">
                <a:solidFill>
                  <a:srgbClr val="17375E"/>
                </a:solidFill>
                <a:latin typeface="+mj-lt"/>
                <a:cs typeface="Arial"/>
              </a:rPr>
              <a:t>cả </a:t>
            </a:r>
            <a:r>
              <a:rPr sz="2800" b="1" spc="-350" dirty="0">
                <a:solidFill>
                  <a:srgbClr val="17375E"/>
                </a:solidFill>
                <a:latin typeface="+mj-lt"/>
                <a:cs typeface="Arial"/>
              </a:rPr>
              <a:t>các </a:t>
            </a:r>
            <a:r>
              <a:rPr sz="2800" b="1" spc="-220" dirty="0">
                <a:solidFill>
                  <a:srgbClr val="17375E"/>
                </a:solidFill>
                <a:latin typeface="+mj-lt"/>
                <a:cs typeface="Arial"/>
              </a:rPr>
              <a:t>hàm </a:t>
            </a:r>
            <a:r>
              <a:rPr sz="2800" b="1" spc="-240" dirty="0">
                <a:solidFill>
                  <a:srgbClr val="17375E"/>
                </a:solidFill>
                <a:latin typeface="+mj-lt"/>
                <a:cs typeface="Arial"/>
              </a:rPr>
              <a:t>này  </a:t>
            </a:r>
            <a:r>
              <a:rPr sz="2800" b="1" spc="-170" dirty="0">
                <a:solidFill>
                  <a:srgbClr val="17375E"/>
                </a:solidFill>
                <a:latin typeface="+mj-lt"/>
                <a:cs typeface="Arial"/>
              </a:rPr>
              <a:t>đều </a:t>
            </a:r>
            <a:r>
              <a:rPr sz="2800" b="1" spc="-100" dirty="0">
                <a:solidFill>
                  <a:srgbClr val="17375E"/>
                </a:solidFill>
                <a:latin typeface="+mj-lt"/>
                <a:cs typeface="Arial"/>
              </a:rPr>
              <a:t>trả </a:t>
            </a:r>
            <a:r>
              <a:rPr sz="2800" b="1" spc="-220" dirty="0">
                <a:solidFill>
                  <a:srgbClr val="17375E"/>
                </a:solidFill>
                <a:latin typeface="+mj-lt"/>
                <a:cs typeface="Arial"/>
              </a:rPr>
              <a:t>về </a:t>
            </a:r>
            <a:r>
              <a:rPr sz="2800" b="1" spc="-204" dirty="0">
                <a:solidFill>
                  <a:srgbClr val="17375E"/>
                </a:solidFill>
                <a:latin typeface="+mj-lt"/>
                <a:cs typeface="Arial"/>
              </a:rPr>
              <a:t>false nếu </a:t>
            </a:r>
            <a:r>
              <a:rPr sz="2800" b="1" spc="-90" dirty="0">
                <a:solidFill>
                  <a:srgbClr val="17375E"/>
                </a:solidFill>
                <a:latin typeface="+mj-lt"/>
                <a:cs typeface="Arial"/>
              </a:rPr>
              <a:t>thất</a:t>
            </a:r>
            <a:r>
              <a:rPr sz="2800" b="1" spc="-80" dirty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2800" b="1" spc="-175" dirty="0">
                <a:solidFill>
                  <a:srgbClr val="17375E"/>
                </a:solidFill>
                <a:latin typeface="+mj-lt"/>
                <a:cs typeface="Arial"/>
              </a:rPr>
              <a:t>bại</a:t>
            </a:r>
            <a:endParaRPr sz="2800">
              <a:latin typeface="+mj-lt"/>
              <a:cs typeface="Arial"/>
            </a:endParaRPr>
          </a:p>
          <a:p>
            <a:pPr marL="756285" indent="-286385" algn="just">
              <a:spcBef>
                <a:spcPts val="340"/>
              </a:spcBef>
              <a:buChar char="–"/>
              <a:tabLst>
                <a:tab pos="756920" algn="l"/>
              </a:tabLst>
            </a:pPr>
            <a:r>
              <a:rPr sz="2400" spc="-160" dirty="0">
                <a:solidFill>
                  <a:srgbClr val="00AF50"/>
                </a:solidFill>
                <a:latin typeface="+mj-lt"/>
                <a:cs typeface="Arial"/>
              </a:rPr>
              <a:t>sendMessage</a:t>
            </a:r>
            <a:r>
              <a:rPr sz="2400" spc="-160" dirty="0">
                <a:latin typeface="+mj-lt"/>
                <a:cs typeface="Arial"/>
              </a:rPr>
              <a:t>(msg): </a:t>
            </a:r>
            <a:r>
              <a:rPr sz="2400" spc="-30" dirty="0">
                <a:latin typeface="+mj-lt"/>
                <a:cs typeface="Arial"/>
              </a:rPr>
              <a:t>đặt </a:t>
            </a:r>
            <a:r>
              <a:rPr sz="2400" spc="-200" dirty="0">
                <a:latin typeface="+mj-lt"/>
                <a:cs typeface="Arial"/>
              </a:rPr>
              <a:t>message </a:t>
            </a:r>
            <a:r>
              <a:rPr sz="2400" spc="-150" dirty="0">
                <a:latin typeface="+mj-lt"/>
                <a:cs typeface="Arial"/>
              </a:rPr>
              <a:t>vào </a:t>
            </a:r>
            <a:r>
              <a:rPr sz="2400" spc="-85" dirty="0">
                <a:latin typeface="+mj-lt"/>
                <a:cs typeface="Arial"/>
              </a:rPr>
              <a:t>cuối</a:t>
            </a:r>
            <a:r>
              <a:rPr sz="2400" spc="-210" dirty="0">
                <a:latin typeface="+mj-lt"/>
                <a:cs typeface="Arial"/>
              </a:rPr>
              <a:t> </a:t>
            </a:r>
            <a:r>
              <a:rPr sz="2400" spc="-60" dirty="0">
                <a:latin typeface="+mj-lt"/>
                <a:cs typeface="Arial"/>
              </a:rPr>
              <a:t>pool</a:t>
            </a:r>
            <a:endParaRPr sz="2400">
              <a:latin typeface="+mj-lt"/>
              <a:cs typeface="Arial"/>
            </a:endParaRPr>
          </a:p>
          <a:p>
            <a:pPr marL="756285" marR="551180" indent="-286385" algn="just">
              <a:spcBef>
                <a:spcPts val="665"/>
              </a:spcBef>
              <a:buChar char="–"/>
              <a:tabLst>
                <a:tab pos="756920" algn="l"/>
              </a:tabLst>
            </a:pPr>
            <a:r>
              <a:rPr sz="2400" spc="-140" dirty="0">
                <a:solidFill>
                  <a:srgbClr val="00AF50"/>
                </a:solidFill>
                <a:latin typeface="+mj-lt"/>
                <a:cs typeface="Arial"/>
              </a:rPr>
              <a:t>sendMessageAtFrontOfQueue</a:t>
            </a:r>
            <a:r>
              <a:rPr sz="2400" spc="-140" dirty="0">
                <a:latin typeface="+mj-lt"/>
                <a:cs typeface="Arial"/>
              </a:rPr>
              <a:t>(msg): </a:t>
            </a:r>
            <a:r>
              <a:rPr sz="2400" spc="-30" dirty="0">
                <a:latin typeface="+mj-lt"/>
                <a:cs typeface="Arial"/>
              </a:rPr>
              <a:t>đặt </a:t>
            </a:r>
            <a:r>
              <a:rPr sz="2400" spc="-200" dirty="0">
                <a:latin typeface="+mj-lt"/>
                <a:cs typeface="Arial"/>
              </a:rPr>
              <a:t>message </a:t>
            </a:r>
            <a:r>
              <a:rPr sz="2400" spc="-150" dirty="0">
                <a:latin typeface="+mj-lt"/>
                <a:cs typeface="Arial"/>
              </a:rPr>
              <a:t>vào  </a:t>
            </a:r>
            <a:r>
              <a:rPr sz="2400" spc="-100" dirty="0">
                <a:latin typeface="+mj-lt"/>
                <a:cs typeface="Arial"/>
              </a:rPr>
              <a:t>đầu </a:t>
            </a:r>
            <a:r>
              <a:rPr sz="2400" spc="-55" dirty="0">
                <a:latin typeface="+mj-lt"/>
                <a:cs typeface="Arial"/>
              </a:rPr>
              <a:t>pool </a:t>
            </a:r>
            <a:r>
              <a:rPr sz="2400" spc="-135" dirty="0">
                <a:latin typeface="+mj-lt"/>
                <a:cs typeface="Arial"/>
              </a:rPr>
              <a:t>(chứ </a:t>
            </a:r>
            <a:r>
              <a:rPr sz="2400" spc="-114" dirty="0">
                <a:latin typeface="+mj-lt"/>
                <a:cs typeface="Arial"/>
              </a:rPr>
              <a:t>không </a:t>
            </a:r>
            <a:r>
              <a:rPr sz="2400" spc="-90" dirty="0">
                <a:latin typeface="+mj-lt"/>
                <a:cs typeface="Arial"/>
              </a:rPr>
              <a:t>phải </a:t>
            </a:r>
            <a:r>
              <a:rPr sz="2400" spc="-85" dirty="0">
                <a:latin typeface="+mj-lt"/>
                <a:cs typeface="Arial"/>
              </a:rPr>
              <a:t>cuối </a:t>
            </a:r>
            <a:r>
              <a:rPr sz="2400" spc="-114" dirty="0">
                <a:latin typeface="+mj-lt"/>
                <a:cs typeface="Arial"/>
              </a:rPr>
              <a:t>như </a:t>
            </a:r>
            <a:r>
              <a:rPr sz="2400" spc="-165" dirty="0">
                <a:latin typeface="+mj-lt"/>
                <a:cs typeface="Arial"/>
              </a:rPr>
              <a:t>mặc</a:t>
            </a:r>
            <a:r>
              <a:rPr sz="2400" spc="-470" dirty="0">
                <a:latin typeface="+mj-lt"/>
                <a:cs typeface="Arial"/>
              </a:rPr>
              <a:t> </a:t>
            </a:r>
            <a:r>
              <a:rPr sz="2400" spc="-45" dirty="0">
                <a:latin typeface="+mj-lt"/>
                <a:cs typeface="Arial"/>
              </a:rPr>
              <a:t>định)</a:t>
            </a:r>
            <a:endParaRPr sz="2400">
              <a:latin typeface="+mj-lt"/>
              <a:cs typeface="Arial"/>
            </a:endParaRPr>
          </a:p>
          <a:p>
            <a:pPr marL="756285" marR="5080" indent="-286385" algn="just">
              <a:spcBef>
                <a:spcPts val="620"/>
              </a:spcBef>
              <a:buChar char="–"/>
              <a:tabLst>
                <a:tab pos="756920" algn="l"/>
              </a:tabLst>
            </a:pPr>
            <a:r>
              <a:rPr sz="2400" spc="-155" dirty="0">
                <a:solidFill>
                  <a:srgbClr val="00AF50"/>
                </a:solidFill>
                <a:latin typeface="+mj-lt"/>
                <a:cs typeface="Arial"/>
              </a:rPr>
              <a:t>sendMessageAtTime</a:t>
            </a:r>
            <a:r>
              <a:rPr sz="2400" spc="-155" dirty="0">
                <a:latin typeface="+mj-lt"/>
                <a:cs typeface="Arial"/>
              </a:rPr>
              <a:t>(msg, </a:t>
            </a:r>
            <a:r>
              <a:rPr sz="2400" spc="-145" dirty="0">
                <a:latin typeface="+mj-lt"/>
                <a:cs typeface="Arial"/>
              </a:rPr>
              <a:t>T): </a:t>
            </a:r>
            <a:r>
              <a:rPr sz="2400" spc="-160" dirty="0">
                <a:latin typeface="+mj-lt"/>
                <a:cs typeface="Arial"/>
              </a:rPr>
              <a:t>chờ </a:t>
            </a:r>
            <a:r>
              <a:rPr sz="2400" spc="-80" dirty="0">
                <a:latin typeface="+mj-lt"/>
                <a:cs typeface="Arial"/>
              </a:rPr>
              <a:t>đến </a:t>
            </a:r>
            <a:r>
              <a:rPr sz="2400" spc="-30" dirty="0">
                <a:latin typeface="+mj-lt"/>
                <a:cs typeface="Arial"/>
              </a:rPr>
              <a:t>thời </a:t>
            </a:r>
            <a:r>
              <a:rPr sz="2400" spc="-60" dirty="0">
                <a:latin typeface="+mj-lt"/>
                <a:cs typeface="Arial"/>
              </a:rPr>
              <a:t>điểm </a:t>
            </a:r>
            <a:r>
              <a:rPr sz="2400" spc="-320" dirty="0">
                <a:latin typeface="+mj-lt"/>
                <a:cs typeface="Arial"/>
              </a:rPr>
              <a:t>T </a:t>
            </a:r>
            <a:r>
              <a:rPr sz="2400" spc="-20" dirty="0">
                <a:latin typeface="+mj-lt"/>
                <a:cs typeface="Arial"/>
              </a:rPr>
              <a:t>thì </a:t>
            </a:r>
            <a:r>
              <a:rPr sz="2400" spc="-30" dirty="0">
                <a:latin typeface="+mj-lt"/>
                <a:cs typeface="Arial"/>
              </a:rPr>
              <a:t>đặt  </a:t>
            </a:r>
            <a:r>
              <a:rPr sz="2400" spc="-200" dirty="0">
                <a:latin typeface="+mj-lt"/>
                <a:cs typeface="Arial"/>
              </a:rPr>
              <a:t>message </a:t>
            </a:r>
            <a:r>
              <a:rPr sz="2400" spc="-150" dirty="0">
                <a:latin typeface="+mj-lt"/>
                <a:cs typeface="Arial"/>
              </a:rPr>
              <a:t>vào </a:t>
            </a:r>
            <a:r>
              <a:rPr sz="2400" spc="-65" dirty="0">
                <a:latin typeface="+mj-lt"/>
                <a:cs typeface="Arial"/>
              </a:rPr>
              <a:t>pool, </a:t>
            </a:r>
            <a:r>
              <a:rPr sz="2400" spc="-320" dirty="0">
                <a:latin typeface="+mj-lt"/>
                <a:cs typeface="Arial"/>
              </a:rPr>
              <a:t>T </a:t>
            </a:r>
            <a:r>
              <a:rPr sz="2400" spc="-45" dirty="0">
                <a:latin typeface="+mj-lt"/>
                <a:cs typeface="Arial"/>
              </a:rPr>
              <a:t>đo </a:t>
            </a:r>
            <a:r>
              <a:rPr sz="2400" spc="-150" dirty="0">
                <a:latin typeface="+mj-lt"/>
                <a:cs typeface="Arial"/>
              </a:rPr>
              <a:t>bằng </a:t>
            </a:r>
            <a:r>
              <a:rPr sz="2400" spc="-85" dirty="0">
                <a:latin typeface="+mj-lt"/>
                <a:cs typeface="Arial"/>
              </a:rPr>
              <a:t>millisecond </a:t>
            </a:r>
            <a:r>
              <a:rPr sz="2400" spc="-40" dirty="0">
                <a:latin typeface="+mj-lt"/>
                <a:cs typeface="Arial"/>
              </a:rPr>
              <a:t>theo </a:t>
            </a:r>
            <a:r>
              <a:rPr sz="2400" spc="-45">
                <a:latin typeface="+mj-lt"/>
                <a:cs typeface="Arial"/>
              </a:rPr>
              <a:t>uptime</a:t>
            </a:r>
            <a:r>
              <a:rPr sz="2400" spc="-229">
                <a:latin typeface="+mj-lt"/>
                <a:cs typeface="Arial"/>
              </a:rPr>
              <a:t> </a:t>
            </a:r>
            <a:r>
              <a:rPr sz="2400" spc="-160" smtClean="0">
                <a:latin typeface="+mj-lt"/>
                <a:cs typeface="Arial"/>
              </a:rPr>
              <a:t>của</a:t>
            </a:r>
            <a:r>
              <a:rPr lang="en-US" sz="2400" spc="-160" smtClean="0">
                <a:latin typeface="+mj-lt"/>
                <a:cs typeface="Arial"/>
              </a:rPr>
              <a:t> </a:t>
            </a:r>
            <a:r>
              <a:rPr sz="2400" spc="-120" smtClean="0">
                <a:latin typeface="+mj-lt"/>
                <a:cs typeface="Arial"/>
              </a:rPr>
              <a:t>hệ</a:t>
            </a:r>
            <a:r>
              <a:rPr lang="en-US" sz="2400" spc="-120" smtClean="0">
                <a:latin typeface="+mj-lt"/>
                <a:cs typeface="Arial"/>
              </a:rPr>
              <a:t> </a:t>
            </a:r>
            <a:r>
              <a:rPr sz="2400" spc="-60" smtClean="0">
                <a:latin typeface="+mj-lt"/>
                <a:cs typeface="Arial"/>
              </a:rPr>
              <a:t>thống</a:t>
            </a:r>
            <a:r>
              <a:rPr sz="2400" spc="-180" smtClean="0">
                <a:latin typeface="+mj-lt"/>
                <a:cs typeface="Arial"/>
              </a:rPr>
              <a:t> </a:t>
            </a:r>
            <a:r>
              <a:rPr sz="2400" spc="-110" dirty="0">
                <a:latin typeface="+mj-lt"/>
                <a:cs typeface="Arial"/>
              </a:rPr>
              <a:t>(SystemClock.uptimeMillis()+</a:t>
            </a:r>
            <a:r>
              <a:rPr sz="2400" spc="-110">
                <a:latin typeface="+mj-lt"/>
                <a:cs typeface="Arial"/>
              </a:rPr>
              <a:t>x</a:t>
            </a:r>
            <a:r>
              <a:rPr sz="2400" spc="-110" smtClean="0">
                <a:latin typeface="+mj-lt"/>
                <a:cs typeface="Arial"/>
              </a:rPr>
              <a:t>)</a:t>
            </a:r>
            <a:endParaRPr lang="en-US" sz="2400" spc="-110" smtClean="0">
              <a:latin typeface="+mj-lt"/>
              <a:cs typeface="Arial"/>
            </a:endParaRPr>
          </a:p>
          <a:p>
            <a:pPr marL="756285" marR="455930" indent="-286385" algn="just">
              <a:spcBef>
                <a:spcPts val="620"/>
              </a:spcBef>
              <a:buChar char="–"/>
              <a:tabLst>
                <a:tab pos="756920" algn="l"/>
              </a:tabLst>
            </a:pPr>
            <a:r>
              <a:rPr sz="2400" spc="-165" smtClean="0">
                <a:solidFill>
                  <a:srgbClr val="00AF50"/>
                </a:solidFill>
                <a:latin typeface="+mj-lt"/>
                <a:cs typeface="Arial"/>
              </a:rPr>
              <a:t>sendMessageDelayed</a:t>
            </a:r>
            <a:r>
              <a:rPr sz="2400" spc="-165" smtClean="0">
                <a:latin typeface="+mj-lt"/>
                <a:cs typeface="Arial"/>
              </a:rPr>
              <a:t>(msg</a:t>
            </a:r>
            <a:r>
              <a:rPr sz="2400" spc="-165" dirty="0">
                <a:latin typeface="+mj-lt"/>
                <a:cs typeface="Arial"/>
              </a:rPr>
              <a:t>, </a:t>
            </a:r>
            <a:r>
              <a:rPr sz="2400" spc="-145" dirty="0">
                <a:latin typeface="+mj-lt"/>
                <a:cs typeface="Arial"/>
              </a:rPr>
              <a:t>T): </a:t>
            </a:r>
            <a:r>
              <a:rPr sz="2400" spc="-25" dirty="0">
                <a:latin typeface="+mj-lt"/>
                <a:cs typeface="Arial"/>
              </a:rPr>
              <a:t>đặt </a:t>
            </a:r>
            <a:r>
              <a:rPr sz="2400" spc="-200" dirty="0">
                <a:latin typeface="+mj-lt"/>
                <a:cs typeface="Arial"/>
              </a:rPr>
              <a:t>message </a:t>
            </a:r>
            <a:r>
              <a:rPr sz="2400" spc="-150" dirty="0">
                <a:latin typeface="+mj-lt"/>
                <a:cs typeface="Arial"/>
              </a:rPr>
              <a:t>vào </a:t>
            </a:r>
            <a:r>
              <a:rPr sz="2400" spc="-114" dirty="0">
                <a:latin typeface="+mj-lt"/>
                <a:cs typeface="Arial"/>
              </a:rPr>
              <a:t>queue  </a:t>
            </a:r>
            <a:r>
              <a:rPr sz="2400" spc="-190" dirty="0">
                <a:latin typeface="+mj-lt"/>
                <a:cs typeface="Arial"/>
              </a:rPr>
              <a:t>sau </a:t>
            </a:r>
            <a:r>
              <a:rPr sz="2400" spc="-320" dirty="0">
                <a:latin typeface="+mj-lt"/>
                <a:cs typeface="Arial"/>
              </a:rPr>
              <a:t>T</a:t>
            </a:r>
            <a:r>
              <a:rPr sz="2400" spc="-105" dirty="0">
                <a:latin typeface="+mj-lt"/>
                <a:cs typeface="Arial"/>
              </a:rPr>
              <a:t> </a:t>
            </a:r>
            <a:r>
              <a:rPr sz="2400" spc="-85" dirty="0">
                <a:latin typeface="+mj-lt"/>
                <a:cs typeface="Arial"/>
              </a:rPr>
              <a:t>millisecond</a:t>
            </a:r>
            <a:endParaRPr sz="2400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61" y="129616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397002"/>
            <a:ext cx="59182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80" dirty="0"/>
              <a:t>Handler </a:t>
            </a:r>
            <a:r>
              <a:rPr spc="-270" dirty="0"/>
              <a:t>– </a:t>
            </a:r>
            <a:r>
              <a:rPr spc="-430" dirty="0"/>
              <a:t>xử </a:t>
            </a:r>
            <a:r>
              <a:rPr spc="-270" dirty="0"/>
              <a:t>lý</a:t>
            </a:r>
            <a:r>
              <a:rPr spc="-55" dirty="0"/>
              <a:t> </a:t>
            </a:r>
            <a:r>
              <a:rPr spc="-470" dirty="0"/>
              <a:t>message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80" dirty="0"/>
              <a:t>22</a:t>
            </a:fld>
            <a:endParaRPr spc="-80" dirty="0"/>
          </a:p>
        </p:txBody>
      </p:sp>
      <p:sp>
        <p:nvSpPr>
          <p:cNvPr id="6" name="object 6"/>
          <p:cNvSpPr txBox="1"/>
          <p:nvPr/>
        </p:nvSpPr>
        <p:spPr>
          <a:xfrm>
            <a:off x="307340" y="1410970"/>
            <a:ext cx="8466455" cy="468397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234315" indent="-342900">
              <a:lnSpc>
                <a:spcPct val="130000"/>
              </a:lnSpc>
              <a:spcBef>
                <a:spcPts val="5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210" dirty="0">
                <a:solidFill>
                  <a:srgbClr val="17375E"/>
                </a:solidFill>
                <a:latin typeface="+mj-lt"/>
                <a:cs typeface="Arial"/>
              </a:rPr>
              <a:t>Để </a:t>
            </a:r>
            <a:r>
              <a:rPr sz="2800" spc="-275" dirty="0">
                <a:solidFill>
                  <a:srgbClr val="17375E"/>
                </a:solidFill>
                <a:latin typeface="+mj-lt"/>
                <a:cs typeface="Arial"/>
              </a:rPr>
              <a:t>xử </a:t>
            </a:r>
            <a:r>
              <a:rPr sz="2800" spc="-175" dirty="0">
                <a:solidFill>
                  <a:srgbClr val="17375E"/>
                </a:solidFill>
                <a:latin typeface="+mj-lt"/>
                <a:cs typeface="Arial"/>
              </a:rPr>
              <a:t>lý </a:t>
            </a:r>
            <a:r>
              <a:rPr sz="2800" spc="-345" dirty="0">
                <a:solidFill>
                  <a:srgbClr val="17375E"/>
                </a:solidFill>
                <a:latin typeface="+mj-lt"/>
                <a:cs typeface="Arial"/>
              </a:rPr>
              <a:t>các </a:t>
            </a:r>
            <a:r>
              <a:rPr sz="2800" spc="-305" dirty="0">
                <a:solidFill>
                  <a:srgbClr val="17375E"/>
                </a:solidFill>
                <a:latin typeface="+mj-lt"/>
                <a:cs typeface="Arial"/>
              </a:rPr>
              <a:t>message </a:t>
            </a:r>
            <a:r>
              <a:rPr sz="2800" spc="-210" dirty="0">
                <a:solidFill>
                  <a:srgbClr val="17375E"/>
                </a:solidFill>
                <a:latin typeface="+mj-lt"/>
                <a:cs typeface="Arial"/>
              </a:rPr>
              <a:t>mà </a:t>
            </a:r>
            <a:r>
              <a:rPr sz="2800" spc="-345" dirty="0">
                <a:solidFill>
                  <a:srgbClr val="17375E"/>
                </a:solidFill>
                <a:latin typeface="+mj-lt"/>
                <a:cs typeface="Arial"/>
              </a:rPr>
              <a:t>các </a:t>
            </a:r>
            <a:r>
              <a:rPr sz="2800" spc="-150" dirty="0">
                <a:solidFill>
                  <a:srgbClr val="17375E"/>
                </a:solidFill>
                <a:latin typeface="+mj-lt"/>
                <a:cs typeface="Arial"/>
              </a:rPr>
              <a:t>thread </a:t>
            </a:r>
            <a:r>
              <a:rPr sz="2800" spc="-265" dirty="0">
                <a:solidFill>
                  <a:srgbClr val="17375E"/>
                </a:solidFill>
                <a:latin typeface="+mj-lt"/>
                <a:cs typeface="Arial"/>
              </a:rPr>
              <a:t>khác </a:t>
            </a:r>
            <a:r>
              <a:rPr sz="2800" spc="-245" dirty="0">
                <a:solidFill>
                  <a:srgbClr val="17375E"/>
                </a:solidFill>
                <a:latin typeface="+mj-lt"/>
                <a:cs typeface="Arial"/>
              </a:rPr>
              <a:t>gửi </a:t>
            </a:r>
            <a:r>
              <a:rPr sz="2800" spc="-145" dirty="0">
                <a:solidFill>
                  <a:srgbClr val="17375E"/>
                </a:solidFill>
                <a:latin typeface="+mj-lt"/>
                <a:cs typeface="Arial"/>
              </a:rPr>
              <a:t>đến,  </a:t>
            </a:r>
            <a:r>
              <a:rPr sz="2800" spc="-175" dirty="0">
                <a:solidFill>
                  <a:srgbClr val="17375E"/>
                </a:solidFill>
                <a:latin typeface="+mj-lt"/>
                <a:cs typeface="Arial"/>
              </a:rPr>
              <a:t>handler </a:t>
            </a:r>
            <a:r>
              <a:rPr sz="2800" spc="-280" dirty="0">
                <a:solidFill>
                  <a:srgbClr val="17375E"/>
                </a:solidFill>
                <a:latin typeface="+mj-lt"/>
                <a:cs typeface="Arial"/>
              </a:rPr>
              <a:t>cần </a:t>
            </a:r>
            <a:r>
              <a:rPr sz="2800" spc="-125" dirty="0">
                <a:solidFill>
                  <a:srgbClr val="17375E"/>
                </a:solidFill>
                <a:latin typeface="+mj-lt"/>
                <a:cs typeface="Arial"/>
              </a:rPr>
              <a:t>viết </a:t>
            </a:r>
            <a:r>
              <a:rPr sz="2800" spc="-130" dirty="0">
                <a:solidFill>
                  <a:srgbClr val="17375E"/>
                </a:solidFill>
                <a:latin typeface="+mj-lt"/>
                <a:cs typeface="Arial"/>
              </a:rPr>
              <a:t>lại </a:t>
            </a:r>
            <a:r>
              <a:rPr sz="2800" spc="-260" dirty="0">
                <a:solidFill>
                  <a:srgbClr val="17375E"/>
                </a:solidFill>
                <a:latin typeface="+mj-lt"/>
                <a:cs typeface="Arial"/>
              </a:rPr>
              <a:t>phương</a:t>
            </a:r>
            <a:r>
              <a:rPr sz="2800" spc="-95" dirty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2800" spc="-204" dirty="0">
                <a:solidFill>
                  <a:srgbClr val="17375E"/>
                </a:solidFill>
                <a:latin typeface="+mj-lt"/>
                <a:cs typeface="Arial"/>
              </a:rPr>
              <a:t>thức</a:t>
            </a:r>
            <a:endParaRPr sz="2800">
              <a:latin typeface="+mj-lt"/>
              <a:cs typeface="Arial"/>
            </a:endParaRPr>
          </a:p>
          <a:p>
            <a:pPr marL="413384">
              <a:lnSpc>
                <a:spcPct val="130000"/>
              </a:lnSpc>
              <a:spcBef>
                <a:spcPts val="309"/>
              </a:spcBef>
              <a:tabLst>
                <a:tab pos="1684020" algn="l"/>
                <a:tab pos="2590800" algn="l"/>
                <a:tab pos="6577965" algn="l"/>
              </a:tabLst>
            </a:pPr>
            <a:r>
              <a:rPr sz="2400" spc="295" dirty="0">
                <a:latin typeface="+mj-lt"/>
                <a:cs typeface="Arial"/>
              </a:rPr>
              <a:t>public	</a:t>
            </a:r>
            <a:r>
              <a:rPr sz="2400" spc="229" dirty="0">
                <a:latin typeface="+mj-lt"/>
                <a:cs typeface="Arial"/>
              </a:rPr>
              <a:t>void	</a:t>
            </a:r>
            <a:r>
              <a:rPr sz="2400" spc="5" dirty="0">
                <a:latin typeface="+mj-lt"/>
                <a:cs typeface="Arial"/>
              </a:rPr>
              <a:t>handleMessage(Message	</a:t>
            </a:r>
            <a:r>
              <a:rPr sz="2400" spc="345" dirty="0">
                <a:latin typeface="+mj-lt"/>
                <a:cs typeface="Arial"/>
              </a:rPr>
              <a:t>x)</a:t>
            </a:r>
            <a:endParaRPr sz="2400">
              <a:latin typeface="+mj-lt"/>
              <a:cs typeface="Arial"/>
            </a:endParaRPr>
          </a:p>
          <a:p>
            <a:pPr marL="355600" marR="691515" indent="-342900" algn="just">
              <a:lnSpc>
                <a:spcPct val="130000"/>
              </a:lnSpc>
              <a:spcBef>
                <a:spcPts val="680"/>
              </a:spcBef>
              <a:buFont typeface="Wingdings"/>
              <a:buChar char=""/>
              <a:tabLst>
                <a:tab pos="355600" algn="l"/>
              </a:tabLst>
            </a:pPr>
            <a:r>
              <a:rPr sz="2800" spc="-295" dirty="0">
                <a:solidFill>
                  <a:srgbClr val="17375E"/>
                </a:solidFill>
                <a:latin typeface="+mj-lt"/>
                <a:cs typeface="Arial"/>
              </a:rPr>
              <a:t>Phương </a:t>
            </a:r>
            <a:r>
              <a:rPr sz="2800" spc="-204" dirty="0">
                <a:solidFill>
                  <a:srgbClr val="17375E"/>
                </a:solidFill>
                <a:latin typeface="+mj-lt"/>
                <a:cs typeface="Arial"/>
              </a:rPr>
              <a:t>thức </a:t>
            </a:r>
            <a:r>
              <a:rPr sz="2800" spc="-240" dirty="0">
                <a:solidFill>
                  <a:srgbClr val="17375E"/>
                </a:solidFill>
                <a:latin typeface="+mj-lt"/>
                <a:cs typeface="Arial"/>
              </a:rPr>
              <a:t>này </a:t>
            </a:r>
            <a:r>
              <a:rPr sz="2800" spc="-315" dirty="0">
                <a:solidFill>
                  <a:srgbClr val="17375E"/>
                </a:solidFill>
                <a:latin typeface="+mj-lt"/>
                <a:cs typeface="Arial"/>
              </a:rPr>
              <a:t>sẽ </a:t>
            </a:r>
            <a:r>
              <a:rPr sz="2800" spc="-254" dirty="0">
                <a:solidFill>
                  <a:srgbClr val="17375E"/>
                </a:solidFill>
                <a:latin typeface="+mj-lt"/>
                <a:cs typeface="Arial"/>
              </a:rPr>
              <a:t>được </a:t>
            </a:r>
            <a:r>
              <a:rPr sz="2800" spc="-95" dirty="0">
                <a:solidFill>
                  <a:srgbClr val="17375E"/>
                </a:solidFill>
                <a:latin typeface="+mj-lt"/>
                <a:cs typeface="Arial"/>
              </a:rPr>
              <a:t>tự </a:t>
            </a:r>
            <a:r>
              <a:rPr sz="2800" spc="-245" dirty="0">
                <a:solidFill>
                  <a:srgbClr val="17375E"/>
                </a:solidFill>
                <a:latin typeface="+mj-lt"/>
                <a:cs typeface="Arial"/>
              </a:rPr>
              <a:t>động </a:t>
            </a:r>
            <a:r>
              <a:rPr sz="2800" spc="-250" dirty="0">
                <a:solidFill>
                  <a:srgbClr val="17375E"/>
                </a:solidFill>
                <a:latin typeface="+mj-lt"/>
                <a:cs typeface="Arial"/>
              </a:rPr>
              <a:t>gọi </a:t>
            </a:r>
            <a:r>
              <a:rPr sz="2800" spc="-185" dirty="0">
                <a:solidFill>
                  <a:srgbClr val="17375E"/>
                </a:solidFill>
                <a:latin typeface="+mj-lt"/>
                <a:cs typeface="Arial"/>
              </a:rPr>
              <a:t>mỗi khi  </a:t>
            </a:r>
            <a:r>
              <a:rPr sz="2800" spc="-150" dirty="0">
                <a:solidFill>
                  <a:srgbClr val="17375E"/>
                </a:solidFill>
                <a:latin typeface="+mj-lt"/>
                <a:cs typeface="Arial"/>
              </a:rPr>
              <a:t>thread </a:t>
            </a:r>
            <a:r>
              <a:rPr sz="2800" spc="-240" dirty="0">
                <a:solidFill>
                  <a:srgbClr val="17375E"/>
                </a:solidFill>
                <a:latin typeface="+mj-lt"/>
                <a:cs typeface="Arial"/>
              </a:rPr>
              <a:t>chính </a:t>
            </a:r>
            <a:r>
              <a:rPr sz="2800" spc="-200" dirty="0">
                <a:solidFill>
                  <a:srgbClr val="17375E"/>
                </a:solidFill>
                <a:latin typeface="+mj-lt"/>
                <a:cs typeface="Arial"/>
              </a:rPr>
              <a:t>rảnh </a:t>
            </a:r>
            <a:r>
              <a:rPr sz="2800" spc="-150" dirty="0">
                <a:solidFill>
                  <a:srgbClr val="17375E"/>
                </a:solidFill>
                <a:latin typeface="+mj-lt"/>
                <a:cs typeface="Arial"/>
              </a:rPr>
              <a:t>rỗi </a:t>
            </a:r>
            <a:r>
              <a:rPr sz="2800" spc="-245" dirty="0">
                <a:solidFill>
                  <a:srgbClr val="17375E"/>
                </a:solidFill>
                <a:latin typeface="+mj-lt"/>
                <a:cs typeface="Arial"/>
              </a:rPr>
              <a:t>và </a:t>
            </a:r>
            <a:r>
              <a:rPr sz="2800" spc="-190" dirty="0">
                <a:solidFill>
                  <a:srgbClr val="17375E"/>
                </a:solidFill>
                <a:latin typeface="+mj-lt"/>
                <a:cs typeface="Arial"/>
              </a:rPr>
              <a:t>trong </a:t>
            </a:r>
            <a:r>
              <a:rPr sz="2800" spc="-310" dirty="0">
                <a:solidFill>
                  <a:srgbClr val="17375E"/>
                </a:solidFill>
                <a:latin typeface="+mj-lt"/>
                <a:cs typeface="Arial"/>
              </a:rPr>
              <a:t>message </a:t>
            </a:r>
            <a:r>
              <a:rPr sz="2800" spc="-195" dirty="0">
                <a:solidFill>
                  <a:srgbClr val="17375E"/>
                </a:solidFill>
                <a:latin typeface="+mj-lt"/>
                <a:cs typeface="Arial"/>
              </a:rPr>
              <a:t>pool </a:t>
            </a:r>
            <a:r>
              <a:rPr sz="2800" spc="-325" dirty="0">
                <a:solidFill>
                  <a:srgbClr val="17375E"/>
                </a:solidFill>
                <a:latin typeface="+mj-lt"/>
                <a:cs typeface="Arial"/>
              </a:rPr>
              <a:t>có  </a:t>
            </a:r>
            <a:r>
              <a:rPr sz="2800" spc="-180" dirty="0">
                <a:solidFill>
                  <a:srgbClr val="17375E"/>
                </a:solidFill>
                <a:latin typeface="+mj-lt"/>
                <a:cs typeface="Arial"/>
              </a:rPr>
              <a:t>xuất hiện</a:t>
            </a:r>
            <a:r>
              <a:rPr sz="2800" spc="-150" dirty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2800" spc="-305" dirty="0">
                <a:solidFill>
                  <a:srgbClr val="17375E"/>
                </a:solidFill>
                <a:latin typeface="+mj-lt"/>
                <a:cs typeface="Arial"/>
              </a:rPr>
              <a:t>message</a:t>
            </a:r>
            <a:endParaRPr sz="2800">
              <a:latin typeface="+mj-lt"/>
              <a:cs typeface="Arial"/>
            </a:endParaRPr>
          </a:p>
          <a:p>
            <a:pPr marL="355600" marR="5080" indent="-342900" algn="just">
              <a:lnSpc>
                <a:spcPct val="130000"/>
              </a:lnSpc>
              <a:spcBef>
                <a:spcPts val="720"/>
              </a:spcBef>
              <a:buFont typeface="Wingdings"/>
              <a:buChar char=""/>
              <a:tabLst>
                <a:tab pos="355600" algn="l"/>
              </a:tabLst>
            </a:pPr>
            <a:r>
              <a:rPr sz="2800" spc="-300" dirty="0">
                <a:solidFill>
                  <a:srgbClr val="17375E"/>
                </a:solidFill>
                <a:latin typeface="+mj-lt"/>
                <a:cs typeface="Arial"/>
              </a:rPr>
              <a:t>Trong </a:t>
            </a:r>
            <a:r>
              <a:rPr sz="2800" spc="-185" dirty="0">
                <a:solidFill>
                  <a:srgbClr val="17375E"/>
                </a:solidFill>
                <a:latin typeface="+mj-lt"/>
                <a:cs typeface="Arial"/>
              </a:rPr>
              <a:t>khi </a:t>
            </a:r>
            <a:r>
              <a:rPr sz="2800" spc="-225" dirty="0">
                <a:solidFill>
                  <a:srgbClr val="17375E"/>
                </a:solidFill>
                <a:latin typeface="+mj-lt"/>
                <a:cs typeface="Arial"/>
              </a:rPr>
              <a:t>handleMessage </a:t>
            </a:r>
            <a:r>
              <a:rPr sz="2800" spc="-254" dirty="0">
                <a:solidFill>
                  <a:srgbClr val="17375E"/>
                </a:solidFill>
                <a:latin typeface="+mj-lt"/>
                <a:cs typeface="Arial"/>
              </a:rPr>
              <a:t>được </a:t>
            </a:r>
            <a:r>
              <a:rPr sz="2800" spc="-210" dirty="0">
                <a:solidFill>
                  <a:srgbClr val="17375E"/>
                </a:solidFill>
                <a:latin typeface="+mj-lt"/>
                <a:cs typeface="Arial"/>
              </a:rPr>
              <a:t>gọi, </a:t>
            </a:r>
            <a:r>
              <a:rPr sz="2800" spc="-180" dirty="0">
                <a:solidFill>
                  <a:srgbClr val="17375E"/>
                </a:solidFill>
                <a:latin typeface="+mj-lt"/>
                <a:cs typeface="Arial"/>
              </a:rPr>
              <a:t>handler </a:t>
            </a:r>
            <a:r>
              <a:rPr sz="2800" spc="-320" dirty="0">
                <a:solidFill>
                  <a:srgbClr val="17375E"/>
                </a:solidFill>
                <a:latin typeface="+mj-lt"/>
                <a:cs typeface="Arial"/>
              </a:rPr>
              <a:t>có </a:t>
            </a:r>
            <a:r>
              <a:rPr sz="2800" spc="-114" dirty="0">
                <a:solidFill>
                  <a:srgbClr val="17375E"/>
                </a:solidFill>
                <a:latin typeface="+mj-lt"/>
                <a:cs typeface="Arial"/>
              </a:rPr>
              <a:t>thể  </a:t>
            </a:r>
            <a:r>
              <a:rPr sz="2800" spc="-285" dirty="0">
                <a:solidFill>
                  <a:srgbClr val="17375E"/>
                </a:solidFill>
                <a:latin typeface="+mj-lt"/>
                <a:cs typeface="Arial"/>
              </a:rPr>
              <a:t>cập </a:t>
            </a:r>
            <a:r>
              <a:rPr sz="2800" spc="-160" dirty="0">
                <a:solidFill>
                  <a:srgbClr val="17375E"/>
                </a:solidFill>
                <a:latin typeface="+mj-lt"/>
                <a:cs typeface="Arial"/>
              </a:rPr>
              <a:t>nhật </a:t>
            </a:r>
            <a:r>
              <a:rPr sz="2800" spc="-125" dirty="0">
                <a:solidFill>
                  <a:srgbClr val="17375E"/>
                </a:solidFill>
                <a:latin typeface="+mj-lt"/>
                <a:cs typeface="Arial"/>
              </a:rPr>
              <a:t>UI </a:t>
            </a:r>
            <a:r>
              <a:rPr sz="2800" spc="-200" dirty="0">
                <a:solidFill>
                  <a:srgbClr val="17375E"/>
                </a:solidFill>
                <a:latin typeface="+mj-lt"/>
                <a:cs typeface="Arial"/>
              </a:rPr>
              <a:t>nếu </a:t>
            </a:r>
            <a:r>
              <a:rPr sz="2800" spc="-220" dirty="0">
                <a:solidFill>
                  <a:srgbClr val="17375E"/>
                </a:solidFill>
                <a:latin typeface="+mj-lt"/>
                <a:cs typeface="Arial"/>
              </a:rPr>
              <a:t>cần. </a:t>
            </a:r>
            <a:r>
              <a:rPr sz="2800" spc="-325" dirty="0">
                <a:solidFill>
                  <a:srgbClr val="17375E"/>
                </a:solidFill>
                <a:latin typeface="+mj-lt"/>
                <a:cs typeface="Arial"/>
              </a:rPr>
              <a:t>Tuy </a:t>
            </a:r>
            <a:r>
              <a:rPr sz="2800" spc="-165" dirty="0">
                <a:solidFill>
                  <a:srgbClr val="17375E"/>
                </a:solidFill>
                <a:latin typeface="+mj-lt"/>
                <a:cs typeface="Arial"/>
              </a:rPr>
              <a:t>nhiên, </a:t>
            </a:r>
            <a:r>
              <a:rPr sz="2800" spc="-225" dirty="0">
                <a:solidFill>
                  <a:srgbClr val="17375E"/>
                </a:solidFill>
                <a:latin typeface="+mj-lt"/>
                <a:cs typeface="Arial"/>
              </a:rPr>
              <a:t>nó </a:t>
            </a:r>
            <a:r>
              <a:rPr sz="2800" spc="-280" dirty="0">
                <a:solidFill>
                  <a:srgbClr val="17375E"/>
                </a:solidFill>
                <a:latin typeface="+mj-lt"/>
                <a:cs typeface="Arial"/>
              </a:rPr>
              <a:t>cần </a:t>
            </a:r>
            <a:r>
              <a:rPr sz="2800" spc="-175" dirty="0">
                <a:solidFill>
                  <a:srgbClr val="17375E"/>
                </a:solidFill>
                <a:latin typeface="+mj-lt"/>
                <a:cs typeface="Arial"/>
              </a:rPr>
              <a:t>làm </a:t>
            </a:r>
            <a:r>
              <a:rPr sz="2800" spc="-235" dirty="0">
                <a:solidFill>
                  <a:srgbClr val="17375E"/>
                </a:solidFill>
                <a:latin typeface="+mj-lt"/>
                <a:cs typeface="Arial"/>
              </a:rPr>
              <a:t>việc </a:t>
            </a:r>
            <a:r>
              <a:rPr sz="2800" spc="-175" dirty="0">
                <a:solidFill>
                  <a:srgbClr val="17375E"/>
                </a:solidFill>
                <a:latin typeface="+mj-lt"/>
                <a:cs typeface="Arial"/>
              </a:rPr>
              <a:t>đó  </a:t>
            </a:r>
            <a:r>
              <a:rPr sz="2800" spc="-90" dirty="0">
                <a:solidFill>
                  <a:srgbClr val="17375E"/>
                </a:solidFill>
                <a:latin typeface="+mj-lt"/>
                <a:cs typeface="Arial"/>
              </a:rPr>
              <a:t>thật </a:t>
            </a:r>
            <a:r>
              <a:rPr sz="2800" spc="-195" dirty="0">
                <a:solidFill>
                  <a:srgbClr val="17375E"/>
                </a:solidFill>
                <a:latin typeface="+mj-lt"/>
                <a:cs typeface="Arial"/>
              </a:rPr>
              <a:t>nhanh, </a:t>
            </a:r>
            <a:r>
              <a:rPr sz="2800" spc="-175" dirty="0">
                <a:solidFill>
                  <a:srgbClr val="17375E"/>
                </a:solidFill>
                <a:latin typeface="+mj-lt"/>
                <a:cs typeface="Arial"/>
              </a:rPr>
              <a:t>vì </a:t>
            </a:r>
            <a:r>
              <a:rPr sz="2800" spc="-345" dirty="0">
                <a:solidFill>
                  <a:srgbClr val="17375E"/>
                </a:solidFill>
                <a:latin typeface="+mj-lt"/>
                <a:cs typeface="Arial"/>
              </a:rPr>
              <a:t>các </a:t>
            </a:r>
            <a:r>
              <a:rPr sz="2800" spc="-190" dirty="0">
                <a:solidFill>
                  <a:srgbClr val="17375E"/>
                </a:solidFill>
                <a:latin typeface="+mj-lt"/>
                <a:cs typeface="Arial"/>
              </a:rPr>
              <a:t>nhiệm </a:t>
            </a:r>
            <a:r>
              <a:rPr sz="2800" spc="-240" dirty="0">
                <a:solidFill>
                  <a:srgbClr val="17375E"/>
                </a:solidFill>
                <a:latin typeface="+mj-lt"/>
                <a:cs typeface="Arial"/>
              </a:rPr>
              <a:t>vụ </a:t>
            </a:r>
            <a:r>
              <a:rPr sz="2800" spc="-120" dirty="0">
                <a:solidFill>
                  <a:srgbClr val="17375E"/>
                </a:solidFill>
                <a:latin typeface="+mj-lt"/>
                <a:cs typeface="Arial"/>
              </a:rPr>
              <a:t>UI </a:t>
            </a:r>
            <a:r>
              <a:rPr sz="2800" spc="-265" dirty="0">
                <a:solidFill>
                  <a:srgbClr val="17375E"/>
                </a:solidFill>
                <a:latin typeface="+mj-lt"/>
                <a:cs typeface="Arial"/>
              </a:rPr>
              <a:t>khác </a:t>
            </a:r>
            <a:r>
              <a:rPr sz="2800" spc="-160" dirty="0">
                <a:solidFill>
                  <a:srgbClr val="17375E"/>
                </a:solidFill>
                <a:latin typeface="+mj-lt"/>
                <a:cs typeface="Arial"/>
              </a:rPr>
              <a:t>bị </a:t>
            </a:r>
            <a:r>
              <a:rPr sz="2800" spc="-120" dirty="0">
                <a:solidFill>
                  <a:srgbClr val="17375E"/>
                </a:solidFill>
                <a:latin typeface="+mj-lt"/>
                <a:cs typeface="Arial"/>
              </a:rPr>
              <a:t>treo </a:t>
            </a:r>
            <a:r>
              <a:rPr sz="2800" spc="-290" dirty="0">
                <a:solidFill>
                  <a:srgbClr val="17375E"/>
                </a:solidFill>
                <a:latin typeface="+mj-lt"/>
                <a:cs typeface="Arial"/>
              </a:rPr>
              <a:t>cho </a:t>
            </a:r>
            <a:r>
              <a:rPr sz="2800" spc="-170" dirty="0">
                <a:solidFill>
                  <a:srgbClr val="17375E"/>
                </a:solidFill>
                <a:latin typeface="+mj-lt"/>
                <a:cs typeface="Arial"/>
              </a:rPr>
              <a:t>đến  </a:t>
            </a:r>
            <a:r>
              <a:rPr sz="2800" spc="-185" dirty="0">
                <a:solidFill>
                  <a:srgbClr val="17375E"/>
                </a:solidFill>
                <a:latin typeface="+mj-lt"/>
                <a:cs typeface="Arial"/>
              </a:rPr>
              <a:t>khi </a:t>
            </a:r>
            <a:r>
              <a:rPr sz="2800" spc="-180" dirty="0">
                <a:solidFill>
                  <a:srgbClr val="17375E"/>
                </a:solidFill>
                <a:latin typeface="+mj-lt"/>
                <a:cs typeface="Arial"/>
              </a:rPr>
              <a:t>handler </a:t>
            </a:r>
            <a:r>
              <a:rPr sz="2800" spc="-210" dirty="0">
                <a:solidFill>
                  <a:srgbClr val="17375E"/>
                </a:solidFill>
                <a:latin typeface="+mj-lt"/>
                <a:cs typeface="Arial"/>
              </a:rPr>
              <a:t>thực </a:t>
            </a:r>
            <a:r>
              <a:rPr sz="2800" spc="-180" dirty="0">
                <a:solidFill>
                  <a:srgbClr val="17375E"/>
                </a:solidFill>
                <a:latin typeface="+mj-lt"/>
                <a:cs typeface="Arial"/>
              </a:rPr>
              <a:t>hiện</a:t>
            </a:r>
            <a:r>
              <a:rPr sz="2800" spc="-60" dirty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2800" spc="-305" dirty="0">
                <a:solidFill>
                  <a:srgbClr val="17375E"/>
                </a:solidFill>
                <a:latin typeface="+mj-lt"/>
                <a:cs typeface="Arial"/>
              </a:rPr>
              <a:t>xong</a:t>
            </a:r>
            <a:endParaRPr sz="2800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61" y="129616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397002"/>
            <a:ext cx="636079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80" dirty="0"/>
              <a:t>Handler </a:t>
            </a:r>
            <a:r>
              <a:rPr spc="-470" dirty="0"/>
              <a:t>message</a:t>
            </a:r>
            <a:r>
              <a:rPr spc="-275" dirty="0"/>
              <a:t> </a:t>
            </a:r>
            <a:r>
              <a:rPr spc="-320" dirty="0"/>
              <a:t>example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80" dirty="0"/>
              <a:t>23</a:t>
            </a:fld>
            <a:endParaRPr spc="-80" dirty="0"/>
          </a:p>
        </p:txBody>
      </p:sp>
      <p:sp>
        <p:nvSpPr>
          <p:cNvPr id="6" name="object 6"/>
          <p:cNvSpPr txBox="1"/>
          <p:nvPr/>
        </p:nvSpPr>
        <p:spPr>
          <a:xfrm>
            <a:off x="307340" y="1417065"/>
            <a:ext cx="8341359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 marR="3618229" indent="-31877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solidFill>
                  <a:srgbClr val="17375E"/>
                </a:solidFill>
                <a:latin typeface="Arial"/>
                <a:cs typeface="Arial"/>
              </a:rPr>
              <a:t>public </a:t>
            </a:r>
            <a:r>
              <a:rPr sz="1800" spc="45" dirty="0">
                <a:solidFill>
                  <a:srgbClr val="17375E"/>
                </a:solidFill>
                <a:latin typeface="Arial"/>
                <a:cs typeface="Arial"/>
              </a:rPr>
              <a:t>class MainActivity </a:t>
            </a:r>
            <a:r>
              <a:rPr sz="1800" spc="-45" dirty="0">
                <a:solidFill>
                  <a:srgbClr val="17375E"/>
                </a:solidFill>
                <a:latin typeface="Arial"/>
                <a:cs typeface="Arial"/>
              </a:rPr>
              <a:t>extends </a:t>
            </a:r>
            <a:r>
              <a:rPr sz="1800" spc="140" dirty="0">
                <a:solidFill>
                  <a:srgbClr val="17375E"/>
                </a:solidFill>
                <a:latin typeface="Arial"/>
                <a:cs typeface="Arial"/>
              </a:rPr>
              <a:t>Activity </a:t>
            </a:r>
            <a:r>
              <a:rPr sz="1800" spc="385" dirty="0">
                <a:solidFill>
                  <a:srgbClr val="17375E"/>
                </a:solidFill>
                <a:latin typeface="Arial"/>
                <a:cs typeface="Arial"/>
              </a:rPr>
              <a:t>{  </a:t>
            </a:r>
            <a:r>
              <a:rPr sz="1800" spc="-70" dirty="0">
                <a:solidFill>
                  <a:srgbClr val="17375E"/>
                </a:solidFill>
                <a:latin typeface="Arial"/>
                <a:cs typeface="Arial"/>
              </a:rPr>
              <a:t>TextView</a:t>
            </a:r>
            <a:r>
              <a:rPr sz="1800" spc="170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1800" spc="275" dirty="0">
                <a:solidFill>
                  <a:srgbClr val="17375E"/>
                </a:solidFill>
                <a:latin typeface="Arial"/>
                <a:cs typeface="Arial"/>
              </a:rPr>
              <a:t>txt;</a:t>
            </a:r>
            <a:endParaRPr sz="1800">
              <a:latin typeface="Arial"/>
              <a:cs typeface="Arial"/>
            </a:endParaRPr>
          </a:p>
          <a:p>
            <a:pPr marL="330835">
              <a:lnSpc>
                <a:spcPct val="100000"/>
              </a:lnSpc>
            </a:pPr>
            <a:r>
              <a:rPr sz="1800" spc="-45" dirty="0">
                <a:solidFill>
                  <a:srgbClr val="17375E"/>
                </a:solidFill>
                <a:latin typeface="Arial"/>
                <a:cs typeface="Arial"/>
              </a:rPr>
              <a:t>Handler </a:t>
            </a:r>
            <a:r>
              <a:rPr sz="1800" spc="-5" dirty="0">
                <a:solidFill>
                  <a:srgbClr val="17375E"/>
                </a:solidFill>
                <a:latin typeface="Arial"/>
                <a:cs typeface="Arial"/>
              </a:rPr>
              <a:t>handler </a:t>
            </a:r>
            <a:r>
              <a:rPr sz="1800" spc="-65" dirty="0">
                <a:solidFill>
                  <a:srgbClr val="17375E"/>
                </a:solidFill>
                <a:latin typeface="Arial"/>
                <a:cs typeface="Arial"/>
              </a:rPr>
              <a:t>= </a:t>
            </a:r>
            <a:r>
              <a:rPr sz="1800" spc="-215" dirty="0">
                <a:solidFill>
                  <a:srgbClr val="17375E"/>
                </a:solidFill>
                <a:latin typeface="Arial"/>
                <a:cs typeface="Arial"/>
              </a:rPr>
              <a:t>new </a:t>
            </a:r>
            <a:r>
              <a:rPr sz="1800" spc="15" dirty="0">
                <a:solidFill>
                  <a:srgbClr val="17375E"/>
                </a:solidFill>
                <a:latin typeface="Arial"/>
                <a:cs typeface="Arial"/>
              </a:rPr>
              <a:t>Handler()</a:t>
            </a:r>
            <a:r>
              <a:rPr sz="1800" spc="35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1800" spc="385" dirty="0">
                <a:solidFill>
                  <a:srgbClr val="17375E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69644" marR="5080" indent="-318770">
              <a:lnSpc>
                <a:spcPct val="100000"/>
              </a:lnSpc>
            </a:pPr>
            <a:r>
              <a:rPr sz="1800" spc="75" dirty="0">
                <a:solidFill>
                  <a:srgbClr val="17375E"/>
                </a:solidFill>
                <a:latin typeface="Arial"/>
                <a:cs typeface="Arial"/>
              </a:rPr>
              <a:t>public </a:t>
            </a:r>
            <a:r>
              <a:rPr sz="1800" spc="45" dirty="0">
                <a:solidFill>
                  <a:srgbClr val="17375E"/>
                </a:solidFill>
                <a:latin typeface="Arial"/>
                <a:cs typeface="Arial"/>
              </a:rPr>
              <a:t>void </a:t>
            </a:r>
            <a:r>
              <a:rPr sz="1800" spc="-140" dirty="0">
                <a:solidFill>
                  <a:srgbClr val="17375E"/>
                </a:solidFill>
                <a:latin typeface="Arial"/>
                <a:cs typeface="Arial"/>
              </a:rPr>
              <a:t>handleMessage(Message </a:t>
            </a:r>
            <a:r>
              <a:rPr sz="1800" spc="-125" dirty="0">
                <a:solidFill>
                  <a:srgbClr val="17375E"/>
                </a:solidFill>
                <a:latin typeface="Arial"/>
                <a:cs typeface="Arial"/>
              </a:rPr>
              <a:t>msg) </a:t>
            </a:r>
            <a:r>
              <a:rPr sz="1800" spc="385" dirty="0">
                <a:solidFill>
                  <a:srgbClr val="17375E"/>
                </a:solidFill>
                <a:latin typeface="Arial"/>
                <a:cs typeface="Arial"/>
              </a:rPr>
              <a:t>{  </a:t>
            </a:r>
            <a:r>
              <a:rPr sz="1800" spc="75" dirty="0">
                <a:solidFill>
                  <a:srgbClr val="17375E"/>
                </a:solidFill>
                <a:latin typeface="Arial"/>
                <a:cs typeface="Arial"/>
              </a:rPr>
              <a:t>txt.setText(txt.getText()+"Item</a:t>
            </a:r>
            <a:r>
              <a:rPr sz="1800" spc="250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17375E"/>
                </a:solidFill>
                <a:latin typeface="Arial"/>
                <a:cs typeface="Arial"/>
              </a:rPr>
              <a:t>"+msg.getData().getString("x")+"\n");</a:t>
            </a:r>
            <a:endParaRPr sz="1800">
              <a:latin typeface="Arial"/>
              <a:cs typeface="Arial"/>
            </a:endParaRPr>
          </a:p>
          <a:p>
            <a:pPr marL="651510">
              <a:lnSpc>
                <a:spcPct val="100000"/>
              </a:lnSpc>
            </a:pPr>
            <a:r>
              <a:rPr sz="1800" spc="385" dirty="0">
                <a:solidFill>
                  <a:srgbClr val="17375E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330835">
              <a:lnSpc>
                <a:spcPct val="100000"/>
              </a:lnSpc>
            </a:pPr>
            <a:r>
              <a:rPr sz="1800" spc="285" dirty="0">
                <a:solidFill>
                  <a:srgbClr val="17375E"/>
                </a:solidFill>
                <a:latin typeface="Arial"/>
                <a:cs typeface="Arial"/>
              </a:rPr>
              <a:t>};</a:t>
            </a:r>
            <a:endParaRPr sz="1800">
              <a:latin typeface="Arial"/>
              <a:cs typeface="Arial"/>
            </a:endParaRPr>
          </a:p>
          <a:p>
            <a:pPr marL="651510" marR="2767965" indent="-320675">
              <a:lnSpc>
                <a:spcPct val="100000"/>
              </a:lnSpc>
            </a:pPr>
            <a:r>
              <a:rPr sz="1800" spc="75" dirty="0">
                <a:solidFill>
                  <a:srgbClr val="17375E"/>
                </a:solidFill>
                <a:latin typeface="Arial"/>
                <a:cs typeface="Arial"/>
              </a:rPr>
              <a:t>public </a:t>
            </a:r>
            <a:r>
              <a:rPr sz="1800" spc="45" dirty="0">
                <a:solidFill>
                  <a:srgbClr val="17375E"/>
                </a:solidFill>
                <a:latin typeface="Arial"/>
                <a:cs typeface="Arial"/>
              </a:rPr>
              <a:t>void </a:t>
            </a:r>
            <a:r>
              <a:rPr sz="1800" spc="-65" dirty="0">
                <a:solidFill>
                  <a:srgbClr val="17375E"/>
                </a:solidFill>
                <a:latin typeface="Arial"/>
                <a:cs typeface="Arial"/>
              </a:rPr>
              <a:t>onCreate(Bundle </a:t>
            </a:r>
            <a:r>
              <a:rPr sz="1800" spc="-20" dirty="0">
                <a:solidFill>
                  <a:srgbClr val="17375E"/>
                </a:solidFill>
                <a:latin typeface="Arial"/>
                <a:cs typeface="Arial"/>
              </a:rPr>
              <a:t>savedInstanceState) </a:t>
            </a:r>
            <a:r>
              <a:rPr sz="1800" spc="385" dirty="0">
                <a:solidFill>
                  <a:srgbClr val="17375E"/>
                </a:solidFill>
                <a:latin typeface="Arial"/>
                <a:cs typeface="Arial"/>
              </a:rPr>
              <a:t>{  </a:t>
            </a:r>
            <a:r>
              <a:rPr sz="1800" spc="-15" dirty="0">
                <a:solidFill>
                  <a:srgbClr val="17375E"/>
                </a:solidFill>
                <a:latin typeface="Arial"/>
                <a:cs typeface="Arial"/>
              </a:rPr>
              <a:t>super.onCreate(savedInstanceState);  </a:t>
            </a:r>
            <a:r>
              <a:rPr sz="1800" spc="-5" dirty="0">
                <a:solidFill>
                  <a:srgbClr val="17375E"/>
                </a:solidFill>
                <a:latin typeface="Arial"/>
                <a:cs typeface="Arial"/>
              </a:rPr>
              <a:t>setContentView(R.layout.main);</a:t>
            </a:r>
            <a:endParaRPr sz="1800">
              <a:latin typeface="Arial"/>
              <a:cs typeface="Arial"/>
            </a:endParaRPr>
          </a:p>
          <a:p>
            <a:pPr marL="651510">
              <a:lnSpc>
                <a:spcPct val="100000"/>
              </a:lnSpc>
              <a:spcBef>
                <a:spcPts val="5"/>
              </a:spcBef>
            </a:pPr>
            <a:r>
              <a:rPr sz="1800" spc="250" dirty="0">
                <a:solidFill>
                  <a:srgbClr val="17375E"/>
                </a:solidFill>
                <a:latin typeface="Arial"/>
                <a:cs typeface="Arial"/>
              </a:rPr>
              <a:t>txt </a:t>
            </a:r>
            <a:r>
              <a:rPr sz="1800" spc="-65" dirty="0">
                <a:solidFill>
                  <a:srgbClr val="17375E"/>
                </a:solidFill>
                <a:latin typeface="Arial"/>
                <a:cs typeface="Arial"/>
              </a:rPr>
              <a:t>= </a:t>
            </a:r>
            <a:r>
              <a:rPr sz="1800" spc="-10" dirty="0">
                <a:solidFill>
                  <a:srgbClr val="17375E"/>
                </a:solidFill>
                <a:latin typeface="Arial"/>
                <a:cs typeface="Arial"/>
              </a:rPr>
              <a:t>(TextView)</a:t>
            </a:r>
            <a:r>
              <a:rPr sz="1800" spc="-70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1800" spc="70" dirty="0">
                <a:solidFill>
                  <a:srgbClr val="17375E"/>
                </a:solidFill>
                <a:latin typeface="Arial"/>
                <a:cs typeface="Arial"/>
              </a:rPr>
              <a:t>findViewById(R.id.txt);</a:t>
            </a:r>
            <a:endParaRPr sz="1800">
              <a:latin typeface="Arial"/>
              <a:cs typeface="Arial"/>
            </a:endParaRPr>
          </a:p>
          <a:p>
            <a:pPr marL="330835">
              <a:lnSpc>
                <a:spcPct val="100000"/>
              </a:lnSpc>
            </a:pPr>
            <a:r>
              <a:rPr sz="1800" spc="385" dirty="0">
                <a:solidFill>
                  <a:srgbClr val="17375E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651510" marR="5215255" indent="-320675">
              <a:lnSpc>
                <a:spcPct val="100000"/>
              </a:lnSpc>
            </a:pPr>
            <a:r>
              <a:rPr sz="1800" spc="15" dirty="0">
                <a:solidFill>
                  <a:srgbClr val="17375E"/>
                </a:solidFill>
                <a:latin typeface="Arial"/>
                <a:cs typeface="Arial"/>
              </a:rPr>
              <a:t>protected </a:t>
            </a:r>
            <a:r>
              <a:rPr sz="1800" spc="45" dirty="0">
                <a:solidFill>
                  <a:srgbClr val="17375E"/>
                </a:solidFill>
                <a:latin typeface="Arial"/>
                <a:cs typeface="Arial"/>
              </a:rPr>
              <a:t>void </a:t>
            </a:r>
            <a:r>
              <a:rPr sz="1800" spc="75" dirty="0">
                <a:solidFill>
                  <a:srgbClr val="17375E"/>
                </a:solidFill>
                <a:latin typeface="Arial"/>
                <a:cs typeface="Arial"/>
              </a:rPr>
              <a:t>onStart() </a:t>
            </a:r>
            <a:r>
              <a:rPr sz="1800" spc="385" dirty="0">
                <a:solidFill>
                  <a:srgbClr val="17375E"/>
                </a:solidFill>
                <a:latin typeface="Arial"/>
                <a:cs typeface="Arial"/>
              </a:rPr>
              <a:t>{  </a:t>
            </a:r>
            <a:r>
              <a:rPr sz="1800" spc="60" dirty="0">
                <a:solidFill>
                  <a:srgbClr val="17375E"/>
                </a:solidFill>
                <a:latin typeface="Arial"/>
                <a:cs typeface="Arial"/>
              </a:rPr>
              <a:t>super.onStart();  </a:t>
            </a:r>
            <a:r>
              <a:rPr sz="1800" spc="45" dirty="0">
                <a:solidFill>
                  <a:srgbClr val="17375E"/>
                </a:solidFill>
                <a:latin typeface="Arial"/>
                <a:cs typeface="Arial"/>
              </a:rPr>
              <a:t>background.start();</a:t>
            </a:r>
            <a:endParaRPr sz="1800">
              <a:latin typeface="Arial"/>
              <a:cs typeface="Arial"/>
            </a:endParaRPr>
          </a:p>
          <a:p>
            <a:pPr marL="330835">
              <a:lnSpc>
                <a:spcPct val="100000"/>
              </a:lnSpc>
            </a:pPr>
            <a:r>
              <a:rPr sz="1800" spc="385" dirty="0">
                <a:solidFill>
                  <a:srgbClr val="17375E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61" y="129616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397002"/>
            <a:ext cx="636079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80" dirty="0"/>
              <a:t>Handler </a:t>
            </a:r>
            <a:r>
              <a:rPr spc="-470" dirty="0"/>
              <a:t>message</a:t>
            </a:r>
            <a:r>
              <a:rPr spc="-275" dirty="0"/>
              <a:t> </a:t>
            </a:r>
            <a:r>
              <a:rPr spc="-320" dirty="0"/>
              <a:t>example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80" dirty="0"/>
              <a:t>24</a:t>
            </a:fld>
            <a:endParaRPr spc="-80" dirty="0"/>
          </a:p>
        </p:txBody>
      </p:sp>
      <p:sp>
        <p:nvSpPr>
          <p:cNvPr id="6" name="object 6"/>
          <p:cNvSpPr txBox="1"/>
          <p:nvPr/>
        </p:nvSpPr>
        <p:spPr>
          <a:xfrm>
            <a:off x="307340" y="1412494"/>
            <a:ext cx="5364480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1510" marR="5080" indent="-320675">
              <a:lnSpc>
                <a:spcPct val="120000"/>
              </a:lnSpc>
              <a:spcBef>
                <a:spcPts val="100"/>
              </a:spcBef>
            </a:pPr>
            <a:r>
              <a:rPr sz="1800" spc="-90" dirty="0">
                <a:solidFill>
                  <a:srgbClr val="17375E"/>
                </a:solidFill>
                <a:latin typeface="Arial"/>
                <a:cs typeface="Arial"/>
              </a:rPr>
              <a:t>Thread background </a:t>
            </a:r>
            <a:r>
              <a:rPr sz="1800" spc="-65" dirty="0">
                <a:solidFill>
                  <a:srgbClr val="17375E"/>
                </a:solidFill>
                <a:latin typeface="Arial"/>
                <a:cs typeface="Arial"/>
              </a:rPr>
              <a:t>= </a:t>
            </a:r>
            <a:r>
              <a:rPr sz="1800" spc="-220" dirty="0">
                <a:solidFill>
                  <a:srgbClr val="17375E"/>
                </a:solidFill>
                <a:latin typeface="Arial"/>
                <a:cs typeface="Arial"/>
              </a:rPr>
              <a:t>new </a:t>
            </a:r>
            <a:r>
              <a:rPr sz="1800" spc="-110" dirty="0">
                <a:solidFill>
                  <a:srgbClr val="17375E"/>
                </a:solidFill>
                <a:latin typeface="Arial"/>
                <a:cs typeface="Arial"/>
              </a:rPr>
              <a:t>Thread(new </a:t>
            </a:r>
            <a:r>
              <a:rPr sz="1800" spc="-40" dirty="0">
                <a:solidFill>
                  <a:srgbClr val="17375E"/>
                </a:solidFill>
                <a:latin typeface="Arial"/>
                <a:cs typeface="Arial"/>
              </a:rPr>
              <a:t>Runnable() </a:t>
            </a:r>
            <a:r>
              <a:rPr sz="1800" spc="385" dirty="0">
                <a:solidFill>
                  <a:srgbClr val="17375E"/>
                </a:solidFill>
                <a:latin typeface="Arial"/>
                <a:cs typeface="Arial"/>
              </a:rPr>
              <a:t>{  </a:t>
            </a:r>
            <a:r>
              <a:rPr sz="1800" spc="75" dirty="0">
                <a:solidFill>
                  <a:srgbClr val="17375E"/>
                </a:solidFill>
                <a:latin typeface="Arial"/>
                <a:cs typeface="Arial"/>
              </a:rPr>
              <a:t>public </a:t>
            </a:r>
            <a:r>
              <a:rPr sz="1800" spc="45" dirty="0">
                <a:solidFill>
                  <a:srgbClr val="17375E"/>
                </a:solidFill>
                <a:latin typeface="Arial"/>
                <a:cs typeface="Arial"/>
              </a:rPr>
              <a:t>void </a:t>
            </a:r>
            <a:r>
              <a:rPr sz="1800" spc="105" dirty="0">
                <a:solidFill>
                  <a:srgbClr val="17375E"/>
                </a:solidFill>
                <a:latin typeface="Arial"/>
                <a:cs typeface="Arial"/>
              </a:rPr>
              <a:t>run()</a:t>
            </a:r>
            <a:r>
              <a:rPr sz="1800" spc="440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1800" spc="385" dirty="0">
                <a:solidFill>
                  <a:srgbClr val="17375E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88415" marR="1174115" indent="-318770">
              <a:lnSpc>
                <a:spcPct val="120000"/>
              </a:lnSpc>
            </a:pPr>
            <a:r>
              <a:rPr sz="1800" spc="180" dirty="0">
                <a:solidFill>
                  <a:srgbClr val="17375E"/>
                </a:solidFill>
                <a:latin typeface="Arial"/>
                <a:cs typeface="Arial"/>
              </a:rPr>
              <a:t>for </a:t>
            </a:r>
            <a:r>
              <a:rPr sz="1800" spc="245" dirty="0">
                <a:solidFill>
                  <a:srgbClr val="17375E"/>
                </a:solidFill>
                <a:latin typeface="Arial"/>
                <a:cs typeface="Arial"/>
              </a:rPr>
              <a:t>(int </a:t>
            </a:r>
            <a:r>
              <a:rPr sz="1800" spc="585" dirty="0">
                <a:solidFill>
                  <a:srgbClr val="17375E"/>
                </a:solidFill>
                <a:latin typeface="Arial"/>
                <a:cs typeface="Arial"/>
              </a:rPr>
              <a:t>i </a:t>
            </a:r>
            <a:r>
              <a:rPr sz="1800" spc="-65" dirty="0">
                <a:solidFill>
                  <a:srgbClr val="17375E"/>
                </a:solidFill>
                <a:latin typeface="Arial"/>
                <a:cs typeface="Arial"/>
              </a:rPr>
              <a:t>= </a:t>
            </a:r>
            <a:r>
              <a:rPr sz="1800" spc="160" dirty="0">
                <a:solidFill>
                  <a:srgbClr val="17375E"/>
                </a:solidFill>
                <a:latin typeface="Arial"/>
                <a:cs typeface="Arial"/>
              </a:rPr>
              <a:t>0; </a:t>
            </a:r>
            <a:r>
              <a:rPr sz="1800" spc="585" dirty="0">
                <a:solidFill>
                  <a:srgbClr val="17375E"/>
                </a:solidFill>
                <a:latin typeface="Arial"/>
                <a:cs typeface="Arial"/>
              </a:rPr>
              <a:t>i </a:t>
            </a:r>
            <a:r>
              <a:rPr sz="1800" spc="-65" dirty="0">
                <a:solidFill>
                  <a:srgbClr val="17375E"/>
                </a:solidFill>
                <a:latin typeface="Arial"/>
                <a:cs typeface="Arial"/>
              </a:rPr>
              <a:t>&lt; </a:t>
            </a:r>
            <a:r>
              <a:rPr sz="1800" spc="50" dirty="0">
                <a:solidFill>
                  <a:srgbClr val="17375E"/>
                </a:solidFill>
                <a:latin typeface="Arial"/>
                <a:cs typeface="Arial"/>
              </a:rPr>
              <a:t>10; </a:t>
            </a:r>
            <a:r>
              <a:rPr sz="1800" spc="95" dirty="0">
                <a:solidFill>
                  <a:srgbClr val="17375E"/>
                </a:solidFill>
                <a:latin typeface="Arial"/>
                <a:cs typeface="Arial"/>
              </a:rPr>
              <a:t>i++)</a:t>
            </a:r>
            <a:r>
              <a:rPr sz="1800" spc="-30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1800" spc="385" dirty="0">
                <a:solidFill>
                  <a:srgbClr val="17375E"/>
                </a:solidFill>
                <a:latin typeface="Arial"/>
                <a:cs typeface="Arial"/>
              </a:rPr>
              <a:t>{  </a:t>
            </a:r>
            <a:r>
              <a:rPr sz="1800" spc="220" dirty="0">
                <a:solidFill>
                  <a:srgbClr val="17375E"/>
                </a:solidFill>
                <a:latin typeface="Arial"/>
                <a:cs typeface="Arial"/>
              </a:rPr>
              <a:t>try</a:t>
            </a:r>
            <a:r>
              <a:rPr sz="1800" spc="170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1800" spc="385" dirty="0">
                <a:solidFill>
                  <a:srgbClr val="17375E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608455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solidFill>
                  <a:srgbClr val="17375E"/>
                </a:solidFill>
                <a:latin typeface="Arial"/>
                <a:cs typeface="Arial"/>
              </a:rPr>
              <a:t>Thread.sleep(1000);</a:t>
            </a:r>
            <a:endParaRPr sz="1800">
              <a:latin typeface="Arial"/>
              <a:cs typeface="Arial"/>
            </a:endParaRPr>
          </a:p>
          <a:p>
            <a:pPr marL="1608455" marR="5715">
              <a:lnSpc>
                <a:spcPct val="120000"/>
              </a:lnSpc>
            </a:pPr>
            <a:r>
              <a:rPr sz="1800" spc="-190" dirty="0">
                <a:solidFill>
                  <a:srgbClr val="17375E"/>
                </a:solidFill>
                <a:latin typeface="Arial"/>
                <a:cs typeface="Arial"/>
              </a:rPr>
              <a:t>Message </a:t>
            </a:r>
            <a:r>
              <a:rPr sz="1800" spc="-250" dirty="0">
                <a:solidFill>
                  <a:srgbClr val="17375E"/>
                </a:solidFill>
                <a:latin typeface="Arial"/>
                <a:cs typeface="Arial"/>
              </a:rPr>
              <a:t>msg </a:t>
            </a:r>
            <a:r>
              <a:rPr sz="1800" spc="-65" dirty="0">
                <a:solidFill>
                  <a:srgbClr val="17375E"/>
                </a:solidFill>
                <a:latin typeface="Arial"/>
                <a:cs typeface="Arial"/>
              </a:rPr>
              <a:t>= </a:t>
            </a:r>
            <a:r>
              <a:rPr sz="1800" spc="-220" dirty="0">
                <a:solidFill>
                  <a:srgbClr val="17375E"/>
                </a:solidFill>
                <a:latin typeface="Arial"/>
                <a:cs typeface="Arial"/>
              </a:rPr>
              <a:t>new</a:t>
            </a:r>
            <a:r>
              <a:rPr sz="1800" spc="60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17375E"/>
                </a:solidFill>
                <a:latin typeface="Arial"/>
                <a:cs typeface="Arial"/>
              </a:rPr>
              <a:t>Message();  </a:t>
            </a:r>
            <a:r>
              <a:rPr sz="1800" spc="-75" dirty="0">
                <a:solidFill>
                  <a:srgbClr val="17375E"/>
                </a:solidFill>
                <a:latin typeface="Arial"/>
                <a:cs typeface="Arial"/>
              </a:rPr>
              <a:t>Bundle </a:t>
            </a:r>
            <a:r>
              <a:rPr sz="1800" spc="-15" dirty="0">
                <a:solidFill>
                  <a:srgbClr val="17375E"/>
                </a:solidFill>
                <a:latin typeface="Arial"/>
                <a:cs typeface="Arial"/>
              </a:rPr>
              <a:t>b </a:t>
            </a:r>
            <a:r>
              <a:rPr sz="1800" spc="-65" dirty="0">
                <a:solidFill>
                  <a:srgbClr val="17375E"/>
                </a:solidFill>
                <a:latin typeface="Arial"/>
                <a:cs typeface="Arial"/>
              </a:rPr>
              <a:t>= </a:t>
            </a:r>
            <a:r>
              <a:rPr sz="1800" spc="-215" dirty="0">
                <a:solidFill>
                  <a:srgbClr val="17375E"/>
                </a:solidFill>
                <a:latin typeface="Arial"/>
                <a:cs typeface="Arial"/>
              </a:rPr>
              <a:t>new </a:t>
            </a:r>
            <a:r>
              <a:rPr sz="1800" spc="40" dirty="0">
                <a:solidFill>
                  <a:srgbClr val="17375E"/>
                </a:solidFill>
                <a:latin typeface="Arial"/>
                <a:cs typeface="Arial"/>
              </a:rPr>
              <a:t>Bundle();  </a:t>
            </a:r>
            <a:r>
              <a:rPr sz="1800" spc="95" dirty="0">
                <a:solidFill>
                  <a:srgbClr val="17375E"/>
                </a:solidFill>
                <a:latin typeface="Arial"/>
                <a:cs typeface="Arial"/>
              </a:rPr>
              <a:t>b.putString("x", </a:t>
            </a:r>
            <a:r>
              <a:rPr sz="1800" spc="-125" dirty="0">
                <a:solidFill>
                  <a:srgbClr val="17375E"/>
                </a:solidFill>
                <a:latin typeface="Arial"/>
                <a:cs typeface="Arial"/>
              </a:rPr>
              <a:t>"My </a:t>
            </a:r>
            <a:r>
              <a:rPr sz="1800" spc="10" dirty="0">
                <a:solidFill>
                  <a:srgbClr val="17375E"/>
                </a:solidFill>
                <a:latin typeface="Arial"/>
                <a:cs typeface="Arial"/>
              </a:rPr>
              <a:t>Value: </a:t>
            </a:r>
            <a:r>
              <a:rPr sz="1800" spc="350" dirty="0">
                <a:solidFill>
                  <a:srgbClr val="17375E"/>
                </a:solidFill>
                <a:latin typeface="Arial"/>
                <a:cs typeface="Arial"/>
              </a:rPr>
              <a:t>" </a:t>
            </a:r>
            <a:r>
              <a:rPr sz="1800" spc="-65" dirty="0">
                <a:solidFill>
                  <a:srgbClr val="17375E"/>
                </a:solidFill>
                <a:latin typeface="Arial"/>
                <a:cs typeface="Arial"/>
              </a:rPr>
              <a:t>+ </a:t>
            </a:r>
            <a:r>
              <a:rPr sz="1800" spc="380" dirty="0">
                <a:solidFill>
                  <a:srgbClr val="17375E"/>
                </a:solidFill>
                <a:latin typeface="Arial"/>
                <a:cs typeface="Arial"/>
              </a:rPr>
              <a:t>i);  </a:t>
            </a:r>
            <a:r>
              <a:rPr sz="1800" spc="-10" dirty="0">
                <a:solidFill>
                  <a:srgbClr val="17375E"/>
                </a:solidFill>
                <a:latin typeface="Arial"/>
                <a:cs typeface="Arial"/>
              </a:rPr>
              <a:t>msg.setData(b);  </a:t>
            </a:r>
            <a:r>
              <a:rPr sz="1800" spc="-75" dirty="0">
                <a:solidFill>
                  <a:srgbClr val="17375E"/>
                </a:solidFill>
                <a:latin typeface="Arial"/>
                <a:cs typeface="Arial"/>
              </a:rPr>
              <a:t>handler.sendMessage(msg);</a:t>
            </a:r>
            <a:endParaRPr sz="1800">
              <a:latin typeface="Arial"/>
              <a:cs typeface="Arial"/>
            </a:endParaRPr>
          </a:p>
          <a:p>
            <a:pPr marR="206375" algn="ctr">
              <a:lnSpc>
                <a:spcPct val="100000"/>
              </a:lnSpc>
              <a:spcBef>
                <a:spcPts val="430"/>
              </a:spcBef>
            </a:pPr>
            <a:r>
              <a:rPr sz="1800" spc="385" dirty="0">
                <a:solidFill>
                  <a:srgbClr val="17375E"/>
                </a:solidFill>
                <a:latin typeface="Arial"/>
                <a:cs typeface="Arial"/>
              </a:rPr>
              <a:t>} </a:t>
            </a:r>
            <a:r>
              <a:rPr sz="1800" spc="5" dirty="0">
                <a:solidFill>
                  <a:srgbClr val="17375E"/>
                </a:solidFill>
                <a:latin typeface="Arial"/>
                <a:cs typeface="Arial"/>
              </a:rPr>
              <a:t>catch </a:t>
            </a:r>
            <a:r>
              <a:rPr sz="1800" dirty="0">
                <a:solidFill>
                  <a:srgbClr val="17375E"/>
                </a:solidFill>
                <a:latin typeface="Arial"/>
                <a:cs typeface="Arial"/>
              </a:rPr>
              <a:t>(Exception </a:t>
            </a:r>
            <a:r>
              <a:rPr sz="1800" spc="110" dirty="0">
                <a:solidFill>
                  <a:srgbClr val="17375E"/>
                </a:solidFill>
                <a:latin typeface="Arial"/>
                <a:cs typeface="Arial"/>
              </a:rPr>
              <a:t>e)</a:t>
            </a:r>
            <a:r>
              <a:rPr sz="1800" spc="340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1800" spc="305" dirty="0">
                <a:solidFill>
                  <a:srgbClr val="17375E"/>
                </a:solidFill>
                <a:latin typeface="Arial"/>
                <a:cs typeface="Arial"/>
              </a:rPr>
              <a:t>{}</a:t>
            </a:r>
            <a:endParaRPr sz="1800">
              <a:latin typeface="Arial"/>
              <a:cs typeface="Arial"/>
            </a:endParaRPr>
          </a:p>
          <a:p>
            <a:pPr marL="969644">
              <a:lnSpc>
                <a:spcPct val="100000"/>
              </a:lnSpc>
              <a:spcBef>
                <a:spcPts val="434"/>
              </a:spcBef>
            </a:pPr>
            <a:r>
              <a:rPr sz="1800" spc="385" dirty="0">
                <a:solidFill>
                  <a:srgbClr val="17375E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651510">
              <a:lnSpc>
                <a:spcPct val="100000"/>
              </a:lnSpc>
              <a:spcBef>
                <a:spcPts val="430"/>
              </a:spcBef>
            </a:pPr>
            <a:r>
              <a:rPr sz="1800" spc="385" dirty="0">
                <a:solidFill>
                  <a:srgbClr val="17375E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330835">
              <a:lnSpc>
                <a:spcPct val="100000"/>
              </a:lnSpc>
              <a:spcBef>
                <a:spcPts val="434"/>
              </a:spcBef>
            </a:pPr>
            <a:r>
              <a:rPr sz="1800" spc="270" dirty="0">
                <a:solidFill>
                  <a:srgbClr val="17375E"/>
                </a:solidFill>
                <a:latin typeface="Arial"/>
                <a:cs typeface="Arial"/>
              </a:rPr>
              <a:t>});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385" dirty="0">
                <a:solidFill>
                  <a:srgbClr val="17375E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68923" y="1691639"/>
            <a:ext cx="3046476" cy="4312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61" y="129616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397002"/>
            <a:ext cx="752729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80" dirty="0"/>
              <a:t>Handler </a:t>
            </a:r>
            <a:r>
              <a:rPr spc="-270" dirty="0"/>
              <a:t>– </a:t>
            </a:r>
            <a:r>
              <a:rPr spc="-350" dirty="0"/>
              <a:t>post </a:t>
            </a:r>
            <a:r>
              <a:rPr spc="-285" dirty="0"/>
              <a:t>runnable</a:t>
            </a:r>
            <a:r>
              <a:rPr spc="-135" dirty="0"/>
              <a:t> </a:t>
            </a:r>
            <a:r>
              <a:rPr spc="-270" dirty="0"/>
              <a:t>object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80" dirty="0"/>
              <a:t>25</a:t>
            </a:fld>
            <a:endParaRPr spc="-80" dirty="0"/>
          </a:p>
        </p:txBody>
      </p:sp>
      <p:sp>
        <p:nvSpPr>
          <p:cNvPr id="6" name="object 6"/>
          <p:cNvSpPr txBox="1"/>
          <p:nvPr/>
        </p:nvSpPr>
        <p:spPr>
          <a:xfrm>
            <a:off x="307340" y="1405859"/>
            <a:ext cx="7886700" cy="441515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spc="-225" dirty="0">
                <a:solidFill>
                  <a:srgbClr val="17375E"/>
                </a:solidFill>
                <a:latin typeface="Arial"/>
                <a:cs typeface="Arial"/>
              </a:rPr>
              <a:t>new </a:t>
            </a:r>
            <a:r>
              <a:rPr sz="2000" spc="-105" dirty="0">
                <a:solidFill>
                  <a:srgbClr val="17375E"/>
                </a:solidFill>
                <a:latin typeface="Arial"/>
                <a:cs typeface="Arial"/>
              </a:rPr>
              <a:t>Thread(new </a:t>
            </a:r>
            <a:r>
              <a:rPr sz="2000" spc="-25" dirty="0">
                <a:solidFill>
                  <a:srgbClr val="17375E"/>
                </a:solidFill>
                <a:latin typeface="Arial"/>
                <a:cs typeface="Arial"/>
              </a:rPr>
              <a:t>Runnable()</a:t>
            </a:r>
            <a:r>
              <a:rPr sz="2000" spc="-110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2000" spc="430" dirty="0">
                <a:solidFill>
                  <a:srgbClr val="17375E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373380">
              <a:lnSpc>
                <a:spcPct val="100000"/>
              </a:lnSpc>
              <a:spcBef>
                <a:spcPts val="480"/>
              </a:spcBef>
            </a:pPr>
            <a:r>
              <a:rPr sz="2000" spc="110" dirty="0">
                <a:solidFill>
                  <a:srgbClr val="17375E"/>
                </a:solidFill>
                <a:latin typeface="Arial"/>
                <a:cs typeface="Arial"/>
              </a:rPr>
              <a:t>private </a:t>
            </a:r>
            <a:r>
              <a:rPr sz="2000" spc="-70" dirty="0">
                <a:solidFill>
                  <a:srgbClr val="17375E"/>
                </a:solidFill>
                <a:latin typeface="Arial"/>
                <a:cs typeface="Arial"/>
              </a:rPr>
              <a:t>Bitmap </a:t>
            </a:r>
            <a:r>
              <a:rPr sz="2000" spc="80" dirty="0">
                <a:solidFill>
                  <a:srgbClr val="17375E"/>
                </a:solidFill>
                <a:latin typeface="Arial"/>
                <a:cs typeface="Arial"/>
              </a:rPr>
              <a:t>load(String </a:t>
            </a:r>
            <a:r>
              <a:rPr sz="2000" spc="260" dirty="0">
                <a:solidFill>
                  <a:srgbClr val="17375E"/>
                </a:solidFill>
                <a:latin typeface="Arial"/>
                <a:cs typeface="Arial"/>
              </a:rPr>
              <a:t>url)</a:t>
            </a:r>
            <a:r>
              <a:rPr sz="2000" spc="355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2000" spc="434" dirty="0">
                <a:solidFill>
                  <a:srgbClr val="17375E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735330" marR="143510">
              <a:lnSpc>
                <a:spcPct val="120000"/>
              </a:lnSpc>
              <a:spcBef>
                <a:spcPts val="5"/>
              </a:spcBef>
            </a:pPr>
            <a:r>
              <a:rPr sz="2000" spc="-30" dirty="0">
                <a:solidFill>
                  <a:srgbClr val="17375E"/>
                </a:solidFill>
                <a:latin typeface="Arial"/>
                <a:cs typeface="Arial"/>
              </a:rPr>
              <a:t>InputStream </a:t>
            </a:r>
            <a:r>
              <a:rPr sz="2000" spc="330" dirty="0">
                <a:solidFill>
                  <a:srgbClr val="17375E"/>
                </a:solidFill>
                <a:latin typeface="Arial"/>
                <a:cs typeface="Arial"/>
              </a:rPr>
              <a:t>ist </a:t>
            </a:r>
            <a:r>
              <a:rPr sz="2000" spc="-70" dirty="0">
                <a:solidFill>
                  <a:srgbClr val="17375E"/>
                </a:solidFill>
                <a:latin typeface="Arial"/>
                <a:cs typeface="Arial"/>
              </a:rPr>
              <a:t>= </a:t>
            </a:r>
            <a:r>
              <a:rPr sz="2000" spc="20" dirty="0">
                <a:solidFill>
                  <a:srgbClr val="17375E"/>
                </a:solidFill>
                <a:latin typeface="Arial"/>
                <a:cs typeface="Arial"/>
              </a:rPr>
              <a:t>(InputStream) </a:t>
            </a:r>
            <a:r>
              <a:rPr sz="2000" spc="-225" dirty="0">
                <a:solidFill>
                  <a:srgbClr val="17375E"/>
                </a:solidFill>
                <a:latin typeface="Arial"/>
                <a:cs typeface="Arial"/>
              </a:rPr>
              <a:t>new </a:t>
            </a:r>
            <a:r>
              <a:rPr sz="2000" spc="45" dirty="0">
                <a:solidFill>
                  <a:srgbClr val="17375E"/>
                </a:solidFill>
                <a:latin typeface="Arial"/>
                <a:cs typeface="Arial"/>
              </a:rPr>
              <a:t>URL(url).getContent();  </a:t>
            </a:r>
            <a:r>
              <a:rPr sz="2000" spc="100" dirty="0">
                <a:solidFill>
                  <a:srgbClr val="17375E"/>
                </a:solidFill>
                <a:latin typeface="Arial"/>
                <a:cs typeface="Arial"/>
              </a:rPr>
              <a:t>return</a:t>
            </a:r>
            <a:r>
              <a:rPr sz="2000" spc="250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7375E"/>
                </a:solidFill>
                <a:latin typeface="Arial"/>
                <a:cs typeface="Arial"/>
              </a:rPr>
              <a:t>BitmapFactory.decodeStream(ist);</a:t>
            </a:r>
            <a:endParaRPr sz="2000">
              <a:latin typeface="Arial"/>
              <a:cs typeface="Arial"/>
            </a:endParaRPr>
          </a:p>
          <a:p>
            <a:pPr marL="373380">
              <a:lnSpc>
                <a:spcPct val="100000"/>
              </a:lnSpc>
              <a:spcBef>
                <a:spcPts val="480"/>
              </a:spcBef>
            </a:pPr>
            <a:r>
              <a:rPr sz="2000" spc="430" dirty="0">
                <a:solidFill>
                  <a:srgbClr val="17375E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373380">
              <a:lnSpc>
                <a:spcPct val="100000"/>
              </a:lnSpc>
              <a:spcBef>
                <a:spcPts val="480"/>
              </a:spcBef>
            </a:pPr>
            <a:r>
              <a:rPr sz="2000" spc="95" dirty="0">
                <a:solidFill>
                  <a:srgbClr val="17375E"/>
                </a:solidFill>
                <a:latin typeface="Arial"/>
                <a:cs typeface="Arial"/>
              </a:rPr>
              <a:t>public </a:t>
            </a:r>
            <a:r>
              <a:rPr sz="2000" spc="65" dirty="0">
                <a:solidFill>
                  <a:srgbClr val="17375E"/>
                </a:solidFill>
                <a:latin typeface="Arial"/>
                <a:cs typeface="Arial"/>
              </a:rPr>
              <a:t>void </a:t>
            </a:r>
            <a:r>
              <a:rPr sz="2000" spc="130" dirty="0">
                <a:solidFill>
                  <a:srgbClr val="17375E"/>
                </a:solidFill>
                <a:latin typeface="Arial"/>
                <a:cs typeface="Arial"/>
              </a:rPr>
              <a:t>run()</a:t>
            </a:r>
            <a:r>
              <a:rPr sz="2000" spc="560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2000" spc="434" dirty="0">
                <a:solidFill>
                  <a:srgbClr val="17375E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735330" marR="5080">
              <a:lnSpc>
                <a:spcPct val="120000"/>
              </a:lnSpc>
            </a:pPr>
            <a:r>
              <a:rPr sz="2000" spc="245" dirty="0">
                <a:solidFill>
                  <a:srgbClr val="17375E"/>
                </a:solidFill>
                <a:latin typeface="Arial"/>
                <a:cs typeface="Arial"/>
              </a:rPr>
              <a:t>final </a:t>
            </a:r>
            <a:r>
              <a:rPr sz="2000" spc="-65" dirty="0">
                <a:solidFill>
                  <a:srgbClr val="17375E"/>
                </a:solidFill>
                <a:latin typeface="Arial"/>
                <a:cs typeface="Arial"/>
              </a:rPr>
              <a:t>Bitmap </a:t>
            </a:r>
            <a:r>
              <a:rPr sz="2000" spc="-25" dirty="0">
                <a:solidFill>
                  <a:srgbClr val="17375E"/>
                </a:solidFill>
                <a:latin typeface="Arial"/>
                <a:cs typeface="Arial"/>
              </a:rPr>
              <a:t>bitmap </a:t>
            </a:r>
            <a:r>
              <a:rPr sz="2000" spc="-70" dirty="0">
                <a:solidFill>
                  <a:srgbClr val="17375E"/>
                </a:solidFill>
                <a:latin typeface="Arial"/>
                <a:cs typeface="Arial"/>
              </a:rPr>
              <a:t>= </a:t>
            </a:r>
            <a:r>
              <a:rPr sz="2000" spc="35" dirty="0">
                <a:solidFill>
                  <a:srgbClr val="17375E"/>
                </a:solidFill>
                <a:latin typeface="Arial"/>
                <a:cs typeface="Arial"/>
              </a:rPr>
              <a:t>load("</a:t>
            </a:r>
            <a:r>
              <a:rPr sz="2000" spc="35" dirty="0">
                <a:solidFill>
                  <a:srgbClr val="17375E"/>
                </a:solidFill>
                <a:latin typeface="Arial"/>
                <a:cs typeface="Arial"/>
                <a:hlinkClick r:id="rId2"/>
              </a:rPr>
              <a:t>http://example.com/image.png</a:t>
            </a:r>
            <a:r>
              <a:rPr sz="2000" spc="35" dirty="0">
                <a:solidFill>
                  <a:srgbClr val="17375E"/>
                </a:solidFill>
                <a:latin typeface="Arial"/>
                <a:cs typeface="Arial"/>
              </a:rPr>
              <a:t>");  </a:t>
            </a:r>
            <a:r>
              <a:rPr sz="2000" spc="-110" dirty="0">
                <a:solidFill>
                  <a:srgbClr val="17375E"/>
                </a:solidFill>
                <a:latin typeface="Arial"/>
                <a:cs typeface="Arial"/>
              </a:rPr>
              <a:t>mImageView.post(new </a:t>
            </a:r>
            <a:r>
              <a:rPr sz="2000" spc="-30" dirty="0">
                <a:solidFill>
                  <a:srgbClr val="17375E"/>
                </a:solidFill>
                <a:latin typeface="Arial"/>
                <a:cs typeface="Arial"/>
              </a:rPr>
              <a:t>Runnable()</a:t>
            </a:r>
            <a:r>
              <a:rPr sz="2000" spc="145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2000" spc="430" dirty="0">
                <a:solidFill>
                  <a:srgbClr val="17375E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097915">
              <a:lnSpc>
                <a:spcPct val="100000"/>
              </a:lnSpc>
              <a:spcBef>
                <a:spcPts val="480"/>
              </a:spcBef>
            </a:pPr>
            <a:r>
              <a:rPr sz="2000" spc="100" dirty="0">
                <a:solidFill>
                  <a:srgbClr val="17375E"/>
                </a:solidFill>
                <a:latin typeface="Arial"/>
                <a:cs typeface="Arial"/>
              </a:rPr>
              <a:t>public </a:t>
            </a:r>
            <a:r>
              <a:rPr sz="2000" spc="65" dirty="0">
                <a:solidFill>
                  <a:srgbClr val="17375E"/>
                </a:solidFill>
                <a:latin typeface="Arial"/>
                <a:cs typeface="Arial"/>
              </a:rPr>
              <a:t>void </a:t>
            </a:r>
            <a:r>
              <a:rPr sz="2000" spc="135" dirty="0">
                <a:solidFill>
                  <a:srgbClr val="17375E"/>
                </a:solidFill>
                <a:latin typeface="Arial"/>
                <a:cs typeface="Arial"/>
              </a:rPr>
              <a:t>run() </a:t>
            </a:r>
            <a:r>
              <a:rPr sz="2000" spc="430" dirty="0">
                <a:solidFill>
                  <a:srgbClr val="17375E"/>
                </a:solidFill>
                <a:latin typeface="Arial"/>
                <a:cs typeface="Arial"/>
              </a:rPr>
              <a:t>{ </a:t>
            </a:r>
            <a:r>
              <a:rPr sz="2000" spc="-65" dirty="0">
                <a:solidFill>
                  <a:srgbClr val="17375E"/>
                </a:solidFill>
                <a:latin typeface="Arial"/>
                <a:cs typeface="Arial"/>
              </a:rPr>
              <a:t>mImageView.setImageBitmap(bitmap);</a:t>
            </a:r>
            <a:r>
              <a:rPr sz="2000" spc="-60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2000" spc="430" dirty="0">
                <a:solidFill>
                  <a:srgbClr val="17375E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735330">
              <a:lnSpc>
                <a:spcPct val="100000"/>
              </a:lnSpc>
              <a:spcBef>
                <a:spcPts val="480"/>
              </a:spcBef>
            </a:pPr>
            <a:r>
              <a:rPr sz="2000" spc="315" dirty="0">
                <a:solidFill>
                  <a:srgbClr val="17375E"/>
                </a:solidFill>
                <a:latin typeface="Arial"/>
                <a:cs typeface="Arial"/>
              </a:rPr>
              <a:t>});</a:t>
            </a:r>
            <a:endParaRPr sz="2000">
              <a:latin typeface="Arial"/>
              <a:cs typeface="Arial"/>
            </a:endParaRPr>
          </a:p>
          <a:p>
            <a:pPr marL="373380">
              <a:lnSpc>
                <a:spcPct val="100000"/>
              </a:lnSpc>
              <a:spcBef>
                <a:spcPts val="480"/>
              </a:spcBef>
            </a:pPr>
            <a:r>
              <a:rPr sz="2000" spc="434" dirty="0">
                <a:solidFill>
                  <a:srgbClr val="17375E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260" dirty="0">
                <a:solidFill>
                  <a:srgbClr val="17375E"/>
                </a:solidFill>
                <a:latin typeface="Arial"/>
                <a:cs typeface="Arial"/>
              </a:rPr>
              <a:t>}).start();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116" y="3375824"/>
            <a:ext cx="2485390" cy="113411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spc="-175" dirty="0">
                <a:solidFill>
                  <a:srgbClr val="888888"/>
                </a:solidFill>
              </a:rPr>
              <a:t>Phần</a:t>
            </a:r>
            <a:r>
              <a:rPr sz="2000" spc="-130" dirty="0">
                <a:solidFill>
                  <a:srgbClr val="888888"/>
                </a:solidFill>
              </a:rPr>
              <a:t> </a:t>
            </a:r>
            <a:r>
              <a:rPr sz="2000" spc="-100" dirty="0">
                <a:solidFill>
                  <a:srgbClr val="888888"/>
                </a:solidFill>
              </a:rPr>
              <a:t>4</a:t>
            </a:r>
            <a:endParaRPr sz="2000"/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pc="-715" dirty="0"/>
              <a:t>A</a:t>
            </a:r>
            <a:r>
              <a:rPr spc="-620" dirty="0"/>
              <a:t>s</a:t>
            </a:r>
            <a:r>
              <a:rPr spc="-455" dirty="0"/>
              <a:t>ync</a:t>
            </a:r>
            <a:r>
              <a:rPr spc="-880" dirty="0"/>
              <a:t>T</a:t>
            </a:r>
            <a:r>
              <a:rPr spc="-459" dirty="0"/>
              <a:t>ask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80" dirty="0"/>
              <a:t>26</a:t>
            </a:fld>
            <a:endParaRPr spc="-8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61" y="129616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397002"/>
            <a:ext cx="248602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15" dirty="0"/>
              <a:t>A</a:t>
            </a:r>
            <a:r>
              <a:rPr spc="-620" dirty="0"/>
              <a:t>s</a:t>
            </a:r>
            <a:r>
              <a:rPr spc="-455" dirty="0"/>
              <a:t>ync</a:t>
            </a:r>
            <a:r>
              <a:rPr spc="-880" dirty="0"/>
              <a:t>T</a:t>
            </a:r>
            <a:r>
              <a:rPr spc="-459" dirty="0"/>
              <a:t>ask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80" dirty="0"/>
              <a:t>27</a:t>
            </a:fld>
            <a:endParaRPr spc="-80" dirty="0"/>
          </a:p>
        </p:txBody>
      </p:sp>
      <p:sp>
        <p:nvSpPr>
          <p:cNvPr id="6" name="object 6"/>
          <p:cNvSpPr txBox="1"/>
          <p:nvPr/>
        </p:nvSpPr>
        <p:spPr>
          <a:xfrm>
            <a:off x="307340" y="1410970"/>
            <a:ext cx="8427085" cy="455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342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340" dirty="0">
                <a:solidFill>
                  <a:srgbClr val="17375E"/>
                </a:solidFill>
                <a:latin typeface="+mj-lt"/>
                <a:cs typeface="Arial"/>
              </a:rPr>
              <a:t>Chúng </a:t>
            </a:r>
            <a:r>
              <a:rPr sz="2800" spc="-85" dirty="0">
                <a:solidFill>
                  <a:srgbClr val="17375E"/>
                </a:solidFill>
                <a:latin typeface="+mj-lt"/>
                <a:cs typeface="Arial"/>
              </a:rPr>
              <a:t>ta </a:t>
            </a:r>
            <a:r>
              <a:rPr sz="2800" spc="-320" dirty="0">
                <a:solidFill>
                  <a:srgbClr val="17375E"/>
                </a:solidFill>
                <a:latin typeface="+mj-lt"/>
                <a:cs typeface="Arial"/>
              </a:rPr>
              <a:t>có </a:t>
            </a:r>
            <a:r>
              <a:rPr sz="2800" spc="-114" dirty="0">
                <a:solidFill>
                  <a:srgbClr val="17375E"/>
                </a:solidFill>
                <a:latin typeface="+mj-lt"/>
                <a:cs typeface="Arial"/>
              </a:rPr>
              <a:t>thể </a:t>
            </a:r>
            <a:r>
              <a:rPr sz="2800" spc="-170" dirty="0">
                <a:solidFill>
                  <a:srgbClr val="17375E"/>
                </a:solidFill>
                <a:latin typeface="+mj-lt"/>
                <a:cs typeface="Arial"/>
              </a:rPr>
              <a:t>thấy </a:t>
            </a:r>
            <a:r>
              <a:rPr sz="2800" spc="-215" dirty="0">
                <a:solidFill>
                  <a:srgbClr val="17375E"/>
                </a:solidFill>
                <a:latin typeface="+mj-lt"/>
                <a:cs typeface="Arial"/>
              </a:rPr>
              <a:t>hầu </a:t>
            </a:r>
            <a:r>
              <a:rPr sz="2800" spc="-125" dirty="0">
                <a:solidFill>
                  <a:srgbClr val="17375E"/>
                </a:solidFill>
                <a:latin typeface="+mj-lt"/>
                <a:cs typeface="Arial"/>
              </a:rPr>
              <a:t>hết </a:t>
            </a:r>
            <a:r>
              <a:rPr sz="2800" spc="-345" dirty="0">
                <a:solidFill>
                  <a:srgbClr val="17375E"/>
                </a:solidFill>
                <a:latin typeface="+mj-lt"/>
                <a:cs typeface="Arial"/>
              </a:rPr>
              <a:t>các </a:t>
            </a:r>
            <a:r>
              <a:rPr sz="2800" spc="-325" dirty="0">
                <a:solidFill>
                  <a:srgbClr val="17375E"/>
                </a:solidFill>
                <a:latin typeface="+mj-lt"/>
                <a:cs typeface="Arial"/>
              </a:rPr>
              <a:t>công </a:t>
            </a:r>
            <a:r>
              <a:rPr sz="2800" spc="-235" dirty="0">
                <a:solidFill>
                  <a:srgbClr val="17375E"/>
                </a:solidFill>
                <a:latin typeface="+mj-lt"/>
                <a:cs typeface="Arial"/>
              </a:rPr>
              <a:t>việc</a:t>
            </a:r>
            <a:r>
              <a:rPr sz="2800" spc="-70" dirty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2800" spc="-285" dirty="0">
                <a:solidFill>
                  <a:srgbClr val="17375E"/>
                </a:solidFill>
                <a:latin typeface="+mj-lt"/>
                <a:cs typeface="Arial"/>
              </a:rPr>
              <a:t>chạy</a:t>
            </a:r>
            <a:endParaRPr sz="2800">
              <a:latin typeface="+mj-lt"/>
              <a:cs typeface="Arial"/>
            </a:endParaRPr>
          </a:p>
          <a:p>
            <a:pPr marL="355600" marR="5080">
              <a:lnSpc>
                <a:spcPts val="3240"/>
              </a:lnSpc>
              <a:spcBef>
                <a:spcPts val="225"/>
              </a:spcBef>
            </a:pPr>
            <a:r>
              <a:rPr sz="2800" spc="-200" dirty="0">
                <a:solidFill>
                  <a:srgbClr val="17375E"/>
                </a:solidFill>
                <a:latin typeface="+mj-lt"/>
                <a:cs typeface="Arial"/>
              </a:rPr>
              <a:t>nền </a:t>
            </a:r>
            <a:r>
              <a:rPr sz="2800" spc="-170" dirty="0">
                <a:solidFill>
                  <a:srgbClr val="17375E"/>
                </a:solidFill>
                <a:latin typeface="+mj-lt"/>
                <a:cs typeface="Arial"/>
              </a:rPr>
              <a:t>đều </a:t>
            </a:r>
            <a:r>
              <a:rPr sz="2800" spc="-150" dirty="0">
                <a:solidFill>
                  <a:srgbClr val="17375E"/>
                </a:solidFill>
                <a:latin typeface="+mj-lt"/>
                <a:cs typeface="Arial"/>
              </a:rPr>
              <a:t>tuân </a:t>
            </a:r>
            <a:r>
              <a:rPr sz="2800" spc="-140" dirty="0">
                <a:solidFill>
                  <a:srgbClr val="17375E"/>
                </a:solidFill>
                <a:latin typeface="+mj-lt"/>
                <a:cs typeface="Arial"/>
              </a:rPr>
              <a:t>theo một </a:t>
            </a:r>
            <a:r>
              <a:rPr sz="2800" spc="-240" dirty="0">
                <a:solidFill>
                  <a:srgbClr val="17375E"/>
                </a:solidFill>
                <a:latin typeface="+mj-lt"/>
                <a:cs typeface="Arial"/>
              </a:rPr>
              <a:t>kịch </a:t>
            </a:r>
            <a:r>
              <a:rPr sz="2800" spc="-215" dirty="0">
                <a:solidFill>
                  <a:srgbClr val="17375E"/>
                </a:solidFill>
                <a:latin typeface="+mj-lt"/>
                <a:cs typeface="Arial"/>
              </a:rPr>
              <a:t>bản </a:t>
            </a:r>
            <a:r>
              <a:rPr sz="2800" spc="-114" dirty="0">
                <a:solidFill>
                  <a:srgbClr val="17375E"/>
                </a:solidFill>
                <a:latin typeface="+mj-lt"/>
                <a:cs typeface="Arial"/>
              </a:rPr>
              <a:t>rất </a:t>
            </a:r>
            <a:r>
              <a:rPr sz="2800" spc="-275" dirty="0">
                <a:solidFill>
                  <a:srgbClr val="17375E"/>
                </a:solidFill>
                <a:latin typeface="+mj-lt"/>
                <a:cs typeface="Arial"/>
              </a:rPr>
              <a:t>giống </a:t>
            </a:r>
            <a:r>
              <a:rPr sz="2800" spc="-185" dirty="0">
                <a:solidFill>
                  <a:srgbClr val="17375E"/>
                </a:solidFill>
                <a:latin typeface="+mj-lt"/>
                <a:cs typeface="Arial"/>
              </a:rPr>
              <a:t>nhau, </a:t>
            </a:r>
            <a:r>
              <a:rPr sz="2800" spc="-175" dirty="0">
                <a:solidFill>
                  <a:srgbClr val="17375E"/>
                </a:solidFill>
                <a:latin typeface="+mj-lt"/>
                <a:cs typeface="Arial"/>
              </a:rPr>
              <a:t>đó  </a:t>
            </a:r>
            <a:r>
              <a:rPr sz="2800" spc="-145" dirty="0">
                <a:solidFill>
                  <a:srgbClr val="17375E"/>
                </a:solidFill>
                <a:latin typeface="+mj-lt"/>
                <a:cs typeface="Arial"/>
              </a:rPr>
              <a:t>là </a:t>
            </a:r>
            <a:r>
              <a:rPr sz="2800" spc="-215" dirty="0">
                <a:solidFill>
                  <a:srgbClr val="17375E"/>
                </a:solidFill>
                <a:latin typeface="+mj-lt"/>
                <a:cs typeface="Arial"/>
              </a:rPr>
              <a:t>quá </a:t>
            </a:r>
            <a:r>
              <a:rPr sz="2800" spc="-125" dirty="0">
                <a:solidFill>
                  <a:srgbClr val="17375E"/>
                </a:solidFill>
                <a:latin typeface="+mj-lt"/>
                <a:cs typeface="Arial"/>
              </a:rPr>
              <a:t>trình </a:t>
            </a:r>
            <a:r>
              <a:rPr sz="2800" spc="-150" dirty="0">
                <a:solidFill>
                  <a:srgbClr val="17375E"/>
                </a:solidFill>
                <a:latin typeface="+mj-lt"/>
                <a:cs typeface="Arial"/>
              </a:rPr>
              <a:t>4 </a:t>
            </a:r>
            <a:r>
              <a:rPr sz="2800" spc="-275" dirty="0">
                <a:solidFill>
                  <a:srgbClr val="17375E"/>
                </a:solidFill>
                <a:latin typeface="+mj-lt"/>
                <a:cs typeface="Arial"/>
              </a:rPr>
              <a:t>bước </a:t>
            </a:r>
            <a:r>
              <a:rPr sz="2800" spc="-335" dirty="0">
                <a:solidFill>
                  <a:srgbClr val="17375E"/>
                </a:solidFill>
                <a:latin typeface="+mj-lt"/>
                <a:cs typeface="Arial"/>
              </a:rPr>
              <a:t>cơ</a:t>
            </a:r>
            <a:r>
              <a:rPr sz="2800" spc="-70" dirty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2800" spc="-204" dirty="0">
                <a:solidFill>
                  <a:srgbClr val="17375E"/>
                </a:solidFill>
                <a:latin typeface="+mj-lt"/>
                <a:cs typeface="Arial"/>
              </a:rPr>
              <a:t>bản:</a:t>
            </a:r>
            <a:endParaRPr sz="2800">
              <a:latin typeface="+mj-lt"/>
              <a:cs typeface="Arial"/>
            </a:endParaRPr>
          </a:p>
          <a:p>
            <a:pPr marL="388620">
              <a:lnSpc>
                <a:spcPct val="100000"/>
              </a:lnSpc>
              <a:spcBef>
                <a:spcPts val="315"/>
              </a:spcBef>
            </a:pPr>
            <a:r>
              <a:rPr sz="2800" spc="-229" dirty="0">
                <a:solidFill>
                  <a:srgbClr val="17375E"/>
                </a:solidFill>
                <a:latin typeface="+mj-lt"/>
                <a:cs typeface="Arial"/>
              </a:rPr>
              <a:t>(</a:t>
            </a:r>
            <a:r>
              <a:rPr sz="2800" spc="-229" dirty="0">
                <a:solidFill>
                  <a:srgbClr val="00AF50"/>
                </a:solidFill>
                <a:latin typeface="+mj-lt"/>
                <a:cs typeface="Arial"/>
              </a:rPr>
              <a:t>chuẩn </a:t>
            </a:r>
            <a:r>
              <a:rPr sz="2800" spc="-130" dirty="0">
                <a:solidFill>
                  <a:srgbClr val="00AF50"/>
                </a:solidFill>
                <a:latin typeface="+mj-lt"/>
                <a:cs typeface="Arial"/>
              </a:rPr>
              <a:t>bị</a:t>
            </a:r>
            <a:r>
              <a:rPr sz="2800" spc="-130" dirty="0">
                <a:solidFill>
                  <a:srgbClr val="17375E"/>
                </a:solidFill>
                <a:latin typeface="+mj-lt"/>
                <a:cs typeface="Arial"/>
              </a:rPr>
              <a:t>) </a:t>
            </a:r>
            <a:r>
              <a:rPr sz="2800" spc="-260" dirty="0">
                <a:solidFill>
                  <a:srgbClr val="17375E"/>
                </a:solidFill>
                <a:latin typeface="+mj-lt"/>
                <a:cs typeface="Arial"/>
              </a:rPr>
              <a:t>=&gt; </a:t>
            </a:r>
            <a:r>
              <a:rPr sz="2800" spc="-190" dirty="0">
                <a:solidFill>
                  <a:srgbClr val="17375E"/>
                </a:solidFill>
                <a:latin typeface="+mj-lt"/>
                <a:cs typeface="Arial"/>
              </a:rPr>
              <a:t>((</a:t>
            </a:r>
            <a:r>
              <a:rPr sz="2800" spc="-190" dirty="0">
                <a:solidFill>
                  <a:srgbClr val="00AF50"/>
                </a:solidFill>
                <a:latin typeface="+mj-lt"/>
                <a:cs typeface="Arial"/>
              </a:rPr>
              <a:t>chạy</a:t>
            </a:r>
            <a:r>
              <a:rPr sz="2800" spc="-190" dirty="0">
                <a:solidFill>
                  <a:srgbClr val="17375E"/>
                </a:solidFill>
                <a:latin typeface="+mj-lt"/>
                <a:cs typeface="Arial"/>
              </a:rPr>
              <a:t>) </a:t>
            </a:r>
            <a:r>
              <a:rPr sz="2800" spc="-265" dirty="0">
                <a:solidFill>
                  <a:srgbClr val="17375E"/>
                </a:solidFill>
                <a:latin typeface="+mj-lt"/>
                <a:cs typeface="Arial"/>
              </a:rPr>
              <a:t>&lt;=&gt; </a:t>
            </a:r>
            <a:r>
              <a:rPr sz="2800" spc="-225" dirty="0">
                <a:solidFill>
                  <a:srgbClr val="17375E"/>
                </a:solidFill>
                <a:latin typeface="+mj-lt"/>
                <a:cs typeface="Arial"/>
              </a:rPr>
              <a:t>(</a:t>
            </a:r>
            <a:r>
              <a:rPr sz="2800" spc="-225" dirty="0">
                <a:solidFill>
                  <a:srgbClr val="00AF50"/>
                </a:solidFill>
                <a:latin typeface="+mj-lt"/>
                <a:cs typeface="Arial"/>
              </a:rPr>
              <a:t>cập </a:t>
            </a:r>
            <a:r>
              <a:rPr sz="2800" spc="-130" dirty="0">
                <a:solidFill>
                  <a:srgbClr val="00AF50"/>
                </a:solidFill>
                <a:latin typeface="+mj-lt"/>
                <a:cs typeface="Arial"/>
              </a:rPr>
              <a:t>nhật</a:t>
            </a:r>
            <a:r>
              <a:rPr sz="2800" spc="-130" dirty="0">
                <a:solidFill>
                  <a:srgbClr val="17375E"/>
                </a:solidFill>
                <a:latin typeface="+mj-lt"/>
                <a:cs typeface="Arial"/>
              </a:rPr>
              <a:t>)) </a:t>
            </a:r>
            <a:r>
              <a:rPr sz="2800" spc="-265" dirty="0">
                <a:solidFill>
                  <a:srgbClr val="17375E"/>
                </a:solidFill>
                <a:latin typeface="+mj-lt"/>
                <a:cs typeface="Arial"/>
              </a:rPr>
              <a:t>=&gt; </a:t>
            </a:r>
            <a:r>
              <a:rPr sz="2800" spc="-130" dirty="0">
                <a:solidFill>
                  <a:srgbClr val="17375E"/>
                </a:solidFill>
                <a:latin typeface="+mj-lt"/>
                <a:cs typeface="Arial"/>
              </a:rPr>
              <a:t>(</a:t>
            </a:r>
            <a:r>
              <a:rPr sz="2800" spc="-130" dirty="0">
                <a:solidFill>
                  <a:srgbClr val="00AF50"/>
                </a:solidFill>
                <a:latin typeface="+mj-lt"/>
                <a:cs typeface="Arial"/>
              </a:rPr>
              <a:t>kết</a:t>
            </a:r>
            <a:r>
              <a:rPr sz="2800" spc="295" dirty="0">
                <a:solidFill>
                  <a:srgbClr val="00AF50"/>
                </a:solidFill>
                <a:latin typeface="+mj-lt"/>
                <a:cs typeface="Arial"/>
              </a:rPr>
              <a:t> </a:t>
            </a:r>
            <a:r>
              <a:rPr sz="2800" spc="-180" dirty="0">
                <a:solidFill>
                  <a:srgbClr val="00AF50"/>
                </a:solidFill>
                <a:latin typeface="+mj-lt"/>
                <a:cs typeface="Arial"/>
              </a:rPr>
              <a:t>thúc</a:t>
            </a:r>
            <a:r>
              <a:rPr sz="2800" spc="-180" dirty="0">
                <a:solidFill>
                  <a:srgbClr val="17375E"/>
                </a:solidFill>
                <a:latin typeface="+mj-lt"/>
                <a:cs typeface="Arial"/>
              </a:rPr>
              <a:t>)</a:t>
            </a:r>
            <a:endParaRPr sz="2800">
              <a:latin typeface="+mj-lt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215" dirty="0">
                <a:solidFill>
                  <a:srgbClr val="17375E"/>
                </a:solidFill>
                <a:latin typeface="+mj-lt"/>
                <a:cs typeface="Arial"/>
              </a:rPr>
              <a:t>Android </a:t>
            </a:r>
            <a:r>
              <a:rPr sz="2800" spc="-320" dirty="0">
                <a:solidFill>
                  <a:srgbClr val="17375E"/>
                </a:solidFill>
                <a:latin typeface="+mj-lt"/>
                <a:cs typeface="Arial"/>
              </a:rPr>
              <a:t>cung </a:t>
            </a:r>
            <a:r>
              <a:rPr sz="2800" spc="-280" dirty="0">
                <a:solidFill>
                  <a:srgbClr val="17375E"/>
                </a:solidFill>
                <a:latin typeface="+mj-lt"/>
                <a:cs typeface="Arial"/>
              </a:rPr>
              <a:t>cấp </a:t>
            </a:r>
            <a:r>
              <a:rPr sz="2800" spc="-215" dirty="0">
                <a:solidFill>
                  <a:srgbClr val="17375E"/>
                </a:solidFill>
                <a:latin typeface="+mj-lt"/>
                <a:cs typeface="Arial"/>
              </a:rPr>
              <a:t>mẫu </a:t>
            </a:r>
            <a:r>
              <a:rPr sz="2800" spc="-360" dirty="0">
                <a:solidFill>
                  <a:srgbClr val="17375E"/>
                </a:solidFill>
                <a:latin typeface="+mj-lt"/>
                <a:cs typeface="Arial"/>
              </a:rPr>
              <a:t>AsyncTask </a:t>
            </a:r>
            <a:r>
              <a:rPr sz="2800" spc="-140" dirty="0">
                <a:solidFill>
                  <a:srgbClr val="17375E"/>
                </a:solidFill>
                <a:latin typeface="+mj-lt"/>
                <a:cs typeface="Arial"/>
              </a:rPr>
              <a:t>theo </a:t>
            </a:r>
            <a:r>
              <a:rPr sz="2800" spc="-240" dirty="0">
                <a:solidFill>
                  <a:srgbClr val="17375E"/>
                </a:solidFill>
                <a:latin typeface="+mj-lt"/>
                <a:cs typeface="Arial"/>
              </a:rPr>
              <a:t>kịch </a:t>
            </a:r>
            <a:r>
              <a:rPr sz="2800" spc="-210" dirty="0">
                <a:solidFill>
                  <a:srgbClr val="17375E"/>
                </a:solidFill>
                <a:latin typeface="+mj-lt"/>
                <a:cs typeface="Arial"/>
              </a:rPr>
              <a:t>bản</a:t>
            </a:r>
            <a:r>
              <a:rPr sz="2800" spc="-525" dirty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2800" spc="-175" dirty="0">
                <a:solidFill>
                  <a:srgbClr val="17375E"/>
                </a:solidFill>
                <a:latin typeface="+mj-lt"/>
                <a:cs typeface="Arial"/>
              </a:rPr>
              <a:t>đó</a:t>
            </a:r>
            <a:endParaRPr sz="2800">
              <a:latin typeface="+mj-lt"/>
              <a:cs typeface="Arial"/>
            </a:endParaRPr>
          </a:p>
          <a:p>
            <a:pPr marL="355600" indent="-342900">
              <a:lnSpc>
                <a:spcPts val="3420"/>
              </a:lnSpc>
              <a:spcBef>
                <a:spcPts val="36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360" dirty="0">
                <a:solidFill>
                  <a:srgbClr val="17375E"/>
                </a:solidFill>
                <a:latin typeface="+mj-lt"/>
                <a:cs typeface="Arial"/>
              </a:rPr>
              <a:t>AsyncTask </a:t>
            </a:r>
            <a:r>
              <a:rPr sz="2800" spc="-285" dirty="0">
                <a:solidFill>
                  <a:srgbClr val="17375E"/>
                </a:solidFill>
                <a:latin typeface="+mj-lt"/>
                <a:cs typeface="Arial"/>
              </a:rPr>
              <a:t>cho </a:t>
            </a:r>
            <a:r>
              <a:rPr sz="2800" spc="-210" dirty="0">
                <a:solidFill>
                  <a:srgbClr val="17375E"/>
                </a:solidFill>
                <a:latin typeface="+mj-lt"/>
                <a:cs typeface="Arial"/>
              </a:rPr>
              <a:t>phép </a:t>
            </a:r>
            <a:r>
              <a:rPr sz="2800" spc="-110" dirty="0">
                <a:solidFill>
                  <a:srgbClr val="17375E"/>
                </a:solidFill>
                <a:latin typeface="+mj-lt"/>
                <a:cs typeface="Arial"/>
              </a:rPr>
              <a:t>tiến </a:t>
            </a:r>
            <a:r>
              <a:rPr sz="2800" spc="-125" dirty="0">
                <a:solidFill>
                  <a:srgbClr val="17375E"/>
                </a:solidFill>
                <a:latin typeface="+mj-lt"/>
                <a:cs typeface="Arial"/>
              </a:rPr>
              <a:t>trình </a:t>
            </a:r>
            <a:r>
              <a:rPr sz="2800" spc="-204" dirty="0">
                <a:solidFill>
                  <a:srgbClr val="17375E"/>
                </a:solidFill>
                <a:latin typeface="+mj-lt"/>
                <a:cs typeface="Arial"/>
              </a:rPr>
              <a:t>nền </a:t>
            </a:r>
            <a:r>
              <a:rPr sz="2800" spc="-195" dirty="0">
                <a:solidFill>
                  <a:srgbClr val="17375E"/>
                </a:solidFill>
                <a:latin typeface="+mj-lt"/>
                <a:cs typeface="Arial"/>
              </a:rPr>
              <a:t>dễ </a:t>
            </a:r>
            <a:r>
              <a:rPr sz="2800" spc="-265" dirty="0">
                <a:solidFill>
                  <a:srgbClr val="17375E"/>
                </a:solidFill>
                <a:latin typeface="+mj-lt"/>
                <a:cs typeface="Arial"/>
              </a:rPr>
              <a:t>dàng</a:t>
            </a:r>
            <a:r>
              <a:rPr sz="2800" spc="-215" dirty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2800" spc="-285" dirty="0">
                <a:solidFill>
                  <a:srgbClr val="17375E"/>
                </a:solidFill>
                <a:latin typeface="+mj-lt"/>
                <a:cs typeface="Arial"/>
              </a:rPr>
              <a:t>cập</a:t>
            </a:r>
            <a:endParaRPr sz="2800">
              <a:latin typeface="+mj-lt"/>
              <a:cs typeface="Arial"/>
            </a:endParaRPr>
          </a:p>
          <a:p>
            <a:pPr marL="355600" marR="69215">
              <a:lnSpc>
                <a:spcPts val="3240"/>
              </a:lnSpc>
              <a:spcBef>
                <a:spcPts val="225"/>
              </a:spcBef>
            </a:pPr>
            <a:r>
              <a:rPr sz="2800" spc="-160" dirty="0">
                <a:solidFill>
                  <a:srgbClr val="17375E"/>
                </a:solidFill>
                <a:latin typeface="+mj-lt"/>
                <a:cs typeface="Arial"/>
              </a:rPr>
              <a:t>nhật </a:t>
            </a:r>
            <a:r>
              <a:rPr sz="2800" spc="-345" dirty="0">
                <a:solidFill>
                  <a:srgbClr val="17375E"/>
                </a:solidFill>
                <a:latin typeface="+mj-lt"/>
                <a:cs typeface="Arial"/>
              </a:rPr>
              <a:t>các </a:t>
            </a:r>
            <a:r>
              <a:rPr sz="2800" spc="-125" dirty="0">
                <a:solidFill>
                  <a:srgbClr val="17375E"/>
                </a:solidFill>
                <a:latin typeface="+mj-lt"/>
                <a:cs typeface="Arial"/>
              </a:rPr>
              <a:t>UI </a:t>
            </a:r>
            <a:r>
              <a:rPr sz="2800" spc="-150" dirty="0">
                <a:solidFill>
                  <a:srgbClr val="17375E"/>
                </a:solidFill>
                <a:latin typeface="+mj-lt"/>
                <a:cs typeface="Arial"/>
              </a:rPr>
              <a:t>thread </a:t>
            </a:r>
            <a:r>
              <a:rPr sz="2800" spc="-210" dirty="0">
                <a:solidFill>
                  <a:srgbClr val="17375E"/>
                </a:solidFill>
                <a:latin typeface="+mj-lt"/>
                <a:cs typeface="Arial"/>
              </a:rPr>
              <a:t>mà </a:t>
            </a:r>
            <a:r>
              <a:rPr sz="2800" spc="-265" dirty="0">
                <a:solidFill>
                  <a:srgbClr val="17375E"/>
                </a:solidFill>
                <a:latin typeface="+mj-lt"/>
                <a:cs typeface="Arial"/>
              </a:rPr>
              <a:t>không </a:t>
            </a:r>
            <a:r>
              <a:rPr sz="2800" spc="-215" dirty="0">
                <a:solidFill>
                  <a:srgbClr val="17375E"/>
                </a:solidFill>
                <a:latin typeface="+mj-lt"/>
                <a:cs typeface="Arial"/>
              </a:rPr>
              <a:t>quan </a:t>
            </a:r>
            <a:r>
              <a:rPr sz="2800" spc="-135" dirty="0">
                <a:solidFill>
                  <a:srgbClr val="17375E"/>
                </a:solidFill>
                <a:latin typeface="+mj-lt"/>
                <a:cs typeface="Arial"/>
              </a:rPr>
              <a:t>tâm </a:t>
            </a:r>
            <a:r>
              <a:rPr sz="2800" spc="-105" dirty="0">
                <a:solidFill>
                  <a:srgbClr val="17375E"/>
                </a:solidFill>
                <a:latin typeface="+mj-lt"/>
                <a:cs typeface="Arial"/>
              </a:rPr>
              <a:t>tới </a:t>
            </a:r>
            <a:r>
              <a:rPr sz="2800" spc="-180" dirty="0">
                <a:solidFill>
                  <a:srgbClr val="17375E"/>
                </a:solidFill>
                <a:latin typeface="+mj-lt"/>
                <a:cs typeface="Arial"/>
              </a:rPr>
              <a:t>handler  </a:t>
            </a:r>
            <a:r>
              <a:rPr sz="2800" spc="-240" dirty="0">
                <a:solidFill>
                  <a:srgbClr val="17375E"/>
                </a:solidFill>
                <a:latin typeface="+mj-lt"/>
                <a:cs typeface="Arial"/>
              </a:rPr>
              <a:t>hay </a:t>
            </a:r>
            <a:r>
              <a:rPr sz="2800" spc="-265" dirty="0">
                <a:solidFill>
                  <a:srgbClr val="17375E"/>
                </a:solidFill>
                <a:latin typeface="+mj-lt"/>
                <a:cs typeface="Arial"/>
              </a:rPr>
              <a:t>những </a:t>
            </a:r>
            <a:r>
              <a:rPr sz="2800" spc="-335" dirty="0">
                <a:solidFill>
                  <a:srgbClr val="17375E"/>
                </a:solidFill>
                <a:latin typeface="+mj-lt"/>
                <a:cs typeface="Arial"/>
              </a:rPr>
              <a:t>cơ </a:t>
            </a:r>
            <a:r>
              <a:rPr sz="2800" spc="-270" dirty="0">
                <a:solidFill>
                  <a:srgbClr val="17375E"/>
                </a:solidFill>
                <a:latin typeface="+mj-lt"/>
                <a:cs typeface="Arial"/>
              </a:rPr>
              <a:t>chế </a:t>
            </a:r>
            <a:r>
              <a:rPr sz="2800" spc="-215" dirty="0">
                <a:solidFill>
                  <a:srgbClr val="17375E"/>
                </a:solidFill>
                <a:latin typeface="+mj-lt"/>
                <a:cs typeface="Arial"/>
              </a:rPr>
              <a:t>tương</a:t>
            </a:r>
            <a:r>
              <a:rPr sz="2800" spc="-175" dirty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2800" spc="-95" dirty="0">
                <a:solidFill>
                  <a:srgbClr val="17375E"/>
                </a:solidFill>
                <a:latin typeface="+mj-lt"/>
                <a:cs typeface="Arial"/>
              </a:rPr>
              <a:t>tự</a:t>
            </a:r>
            <a:endParaRPr sz="2800">
              <a:latin typeface="+mj-lt"/>
              <a:cs typeface="Arial"/>
            </a:endParaRPr>
          </a:p>
          <a:p>
            <a:pPr marL="355600" marR="170815" indent="-342900">
              <a:lnSpc>
                <a:spcPts val="3240"/>
              </a:lnSpc>
              <a:spcBef>
                <a:spcPts val="72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325" dirty="0">
                <a:solidFill>
                  <a:srgbClr val="17375E"/>
                </a:solidFill>
                <a:latin typeface="+mj-lt"/>
                <a:cs typeface="Arial"/>
              </a:rPr>
              <a:t>Không </a:t>
            </a:r>
            <a:r>
              <a:rPr sz="2800" spc="-185" dirty="0">
                <a:solidFill>
                  <a:srgbClr val="17375E"/>
                </a:solidFill>
                <a:latin typeface="+mj-lt"/>
                <a:cs typeface="Arial"/>
              </a:rPr>
              <a:t>phải </a:t>
            </a:r>
            <a:r>
              <a:rPr sz="2800" spc="-325" dirty="0">
                <a:solidFill>
                  <a:srgbClr val="17375E"/>
                </a:solidFill>
                <a:latin typeface="+mj-lt"/>
                <a:cs typeface="Arial"/>
              </a:rPr>
              <a:t>công </a:t>
            </a:r>
            <a:r>
              <a:rPr sz="2800" spc="-235" dirty="0">
                <a:solidFill>
                  <a:srgbClr val="17375E"/>
                </a:solidFill>
                <a:latin typeface="+mj-lt"/>
                <a:cs typeface="Arial"/>
              </a:rPr>
              <a:t>việc </a:t>
            </a:r>
            <a:r>
              <a:rPr sz="2800" spc="-285" dirty="0">
                <a:solidFill>
                  <a:srgbClr val="17375E"/>
                </a:solidFill>
                <a:latin typeface="+mj-lt"/>
                <a:cs typeface="Arial"/>
              </a:rPr>
              <a:t>chạy </a:t>
            </a:r>
            <a:r>
              <a:rPr sz="2800" spc="-204" dirty="0">
                <a:solidFill>
                  <a:srgbClr val="17375E"/>
                </a:solidFill>
                <a:latin typeface="+mj-lt"/>
                <a:cs typeface="Arial"/>
              </a:rPr>
              <a:t>nền </a:t>
            </a:r>
            <a:r>
              <a:rPr sz="2800" spc="-210" dirty="0">
                <a:solidFill>
                  <a:srgbClr val="17375E"/>
                </a:solidFill>
                <a:latin typeface="+mj-lt"/>
                <a:cs typeface="Arial"/>
              </a:rPr>
              <a:t>nào </a:t>
            </a:r>
            <a:r>
              <a:rPr sz="2800" spc="-325" dirty="0">
                <a:solidFill>
                  <a:srgbClr val="17375E"/>
                </a:solidFill>
                <a:latin typeface="+mj-lt"/>
                <a:cs typeface="Arial"/>
              </a:rPr>
              <a:t>cũng </a:t>
            </a:r>
            <a:r>
              <a:rPr sz="2800" spc="-140" dirty="0">
                <a:solidFill>
                  <a:srgbClr val="17375E"/>
                </a:solidFill>
                <a:latin typeface="+mj-lt"/>
                <a:cs typeface="Arial"/>
              </a:rPr>
              <a:t>theo </a:t>
            </a:r>
            <a:r>
              <a:rPr sz="2800" spc="-245" dirty="0">
                <a:solidFill>
                  <a:srgbClr val="17375E"/>
                </a:solidFill>
                <a:latin typeface="+mj-lt"/>
                <a:cs typeface="Arial"/>
              </a:rPr>
              <a:t>kịch  </a:t>
            </a:r>
            <a:r>
              <a:rPr sz="2800" spc="-215" dirty="0">
                <a:solidFill>
                  <a:srgbClr val="17375E"/>
                </a:solidFill>
                <a:latin typeface="+mj-lt"/>
                <a:cs typeface="Arial"/>
              </a:rPr>
              <a:t>bản </a:t>
            </a:r>
            <a:r>
              <a:rPr sz="2800" spc="-120" dirty="0">
                <a:solidFill>
                  <a:srgbClr val="17375E"/>
                </a:solidFill>
                <a:latin typeface="+mj-lt"/>
                <a:cs typeface="Arial"/>
              </a:rPr>
              <a:t>trên </a:t>
            </a:r>
            <a:r>
              <a:rPr sz="2800" spc="-204" dirty="0">
                <a:solidFill>
                  <a:srgbClr val="17375E"/>
                </a:solidFill>
                <a:latin typeface="+mj-lt"/>
                <a:cs typeface="Arial"/>
              </a:rPr>
              <a:t>(nghĩa </a:t>
            </a:r>
            <a:r>
              <a:rPr sz="2800" spc="-145" dirty="0">
                <a:solidFill>
                  <a:srgbClr val="17375E"/>
                </a:solidFill>
                <a:latin typeface="+mj-lt"/>
                <a:cs typeface="Arial"/>
              </a:rPr>
              <a:t>là </a:t>
            </a:r>
            <a:r>
              <a:rPr sz="2800" spc="-240" dirty="0">
                <a:solidFill>
                  <a:srgbClr val="17375E"/>
                </a:solidFill>
                <a:latin typeface="+mj-lt"/>
                <a:cs typeface="Arial"/>
              </a:rPr>
              <a:t>vẫn </a:t>
            </a:r>
            <a:r>
              <a:rPr sz="2800" spc="-280" dirty="0">
                <a:solidFill>
                  <a:srgbClr val="17375E"/>
                </a:solidFill>
                <a:latin typeface="+mj-lt"/>
                <a:cs typeface="Arial"/>
              </a:rPr>
              <a:t>cần</a:t>
            </a:r>
            <a:r>
              <a:rPr sz="2800" spc="-35" dirty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2800" spc="-140" dirty="0">
                <a:solidFill>
                  <a:srgbClr val="17375E"/>
                </a:solidFill>
                <a:latin typeface="+mj-lt"/>
                <a:cs typeface="Arial"/>
              </a:rPr>
              <a:t>thread)</a:t>
            </a:r>
            <a:endParaRPr sz="2800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200" y="6368794"/>
            <a:ext cx="990600" cy="404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129616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397002"/>
            <a:ext cx="248539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15" dirty="0"/>
              <a:t>A</a:t>
            </a:r>
            <a:r>
              <a:rPr spc="-620" dirty="0"/>
              <a:t>s</a:t>
            </a:r>
            <a:r>
              <a:rPr spc="-455" dirty="0"/>
              <a:t>ync</a:t>
            </a:r>
            <a:r>
              <a:rPr spc="-880" dirty="0"/>
              <a:t>T</a:t>
            </a:r>
            <a:r>
              <a:rPr spc="-459" dirty="0"/>
              <a:t>ask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pc="-180" dirty="0"/>
              <a:t>TRƯƠNG </a:t>
            </a:r>
            <a:r>
              <a:rPr spc="-165" dirty="0"/>
              <a:t>XUÂN</a:t>
            </a:r>
            <a:r>
              <a:rPr spc="-40" dirty="0"/>
              <a:t> </a:t>
            </a:r>
            <a:r>
              <a:rPr spc="-75" dirty="0"/>
              <a:t>NAM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80" dirty="0"/>
              <a:t>28</a:t>
            </a:fld>
            <a:endParaRPr spc="-80" dirty="0"/>
          </a:p>
        </p:txBody>
      </p:sp>
      <p:sp>
        <p:nvSpPr>
          <p:cNvPr id="6" name="object 6"/>
          <p:cNvSpPr/>
          <p:nvPr/>
        </p:nvSpPr>
        <p:spPr>
          <a:xfrm>
            <a:off x="76200" y="1371598"/>
            <a:ext cx="8991600" cy="5401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61" y="129616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397002"/>
            <a:ext cx="248602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15" dirty="0"/>
              <a:t>A</a:t>
            </a:r>
            <a:r>
              <a:rPr spc="-620" dirty="0"/>
              <a:t>s</a:t>
            </a:r>
            <a:r>
              <a:rPr spc="-455" dirty="0"/>
              <a:t>ync</a:t>
            </a:r>
            <a:r>
              <a:rPr spc="-880" dirty="0"/>
              <a:t>T</a:t>
            </a:r>
            <a:r>
              <a:rPr spc="-459" dirty="0"/>
              <a:t>ask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80" dirty="0"/>
              <a:t>29</a:t>
            </a:fld>
            <a:endParaRPr spc="-80" dirty="0"/>
          </a:p>
        </p:txBody>
      </p:sp>
      <p:sp>
        <p:nvSpPr>
          <p:cNvPr id="6" name="object 6"/>
          <p:cNvSpPr/>
          <p:nvPr/>
        </p:nvSpPr>
        <p:spPr>
          <a:xfrm>
            <a:off x="28957" y="1725167"/>
            <a:ext cx="9090660" cy="4366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0" y="1752600"/>
            <a:ext cx="8991600" cy="426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1437" y="1747837"/>
          <a:ext cx="8991599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2945129"/>
                <a:gridCol w="2998470"/>
              </a:tblGrid>
              <a:tr h="914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400" spc="-120" dirty="0">
                          <a:latin typeface="Arial"/>
                          <a:cs typeface="Arial"/>
                        </a:rPr>
                        <a:t>3 </a:t>
                      </a:r>
                      <a:r>
                        <a:rPr sz="2400" spc="-80" dirty="0">
                          <a:latin typeface="Arial"/>
                          <a:cs typeface="Arial"/>
                        </a:rPr>
                        <a:t>kiểu </a:t>
                      </a:r>
                      <a:r>
                        <a:rPr sz="2400" spc="-65" dirty="0">
                          <a:latin typeface="Arial"/>
                          <a:cs typeface="Arial"/>
                        </a:rPr>
                        <a:t>tổng</a:t>
                      </a:r>
                      <a:r>
                        <a:rPr sz="24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60" dirty="0">
                          <a:latin typeface="Arial"/>
                          <a:cs typeface="Arial"/>
                        </a:rPr>
                        <a:t>quát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2400" spc="-95" dirty="0">
                          <a:latin typeface="Arial"/>
                          <a:cs typeface="Arial"/>
                        </a:rPr>
                        <a:t>(generic)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2400" spc="-120" dirty="0">
                          <a:latin typeface="Arial"/>
                          <a:cs typeface="Arial"/>
                        </a:rPr>
                        <a:t>4 </a:t>
                      </a:r>
                      <a:r>
                        <a:rPr sz="2400" spc="-70" dirty="0">
                          <a:latin typeface="Arial"/>
                          <a:cs typeface="Arial"/>
                        </a:rPr>
                        <a:t>trạng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thái</a:t>
                      </a:r>
                      <a:r>
                        <a:rPr sz="2400" spc="-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5" dirty="0">
                          <a:latin typeface="Arial"/>
                          <a:cs typeface="Arial"/>
                        </a:rPr>
                        <a:t>chính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63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2400" spc="-120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2400" spc="-135" dirty="0">
                          <a:latin typeface="Arial"/>
                          <a:cs typeface="Arial"/>
                        </a:rPr>
                        <a:t>phương </a:t>
                      </a:r>
                      <a:r>
                        <a:rPr sz="2400" spc="-75" dirty="0">
                          <a:latin typeface="Arial"/>
                          <a:cs typeface="Arial"/>
                        </a:rPr>
                        <a:t>thức bổ</a:t>
                      </a:r>
                      <a:r>
                        <a:rPr sz="2400" spc="-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trợ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63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</a:tr>
              <a:tr h="335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33045" marR="1675130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2400" spc="-175" dirty="0">
                          <a:latin typeface="Arial"/>
                          <a:cs typeface="Arial"/>
                        </a:rPr>
                        <a:t>Params, 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-4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400" spc="-3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ess,  </a:t>
                      </a:r>
                      <a:r>
                        <a:rPr sz="2400" spc="-135" dirty="0">
                          <a:latin typeface="Arial"/>
                          <a:cs typeface="Arial"/>
                        </a:rPr>
                        <a:t>Result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233679" marR="342265">
                        <a:lnSpc>
                          <a:spcPct val="100000"/>
                        </a:lnSpc>
                      </a:pPr>
                      <a:r>
                        <a:rPr sz="2400" spc="-140" dirty="0">
                          <a:latin typeface="Arial"/>
                          <a:cs typeface="Arial"/>
                        </a:rPr>
                        <a:t>onPreExecute,  </a:t>
                      </a:r>
                      <a:r>
                        <a:rPr sz="2400" spc="-114" dirty="0">
                          <a:latin typeface="Arial"/>
                          <a:cs typeface="Arial"/>
                        </a:rPr>
                        <a:t>doInBackground,  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onProgressUpdate,  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onPostExecute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34315">
                        <a:lnSpc>
                          <a:spcPct val="100000"/>
                        </a:lnSpc>
                        <a:spcBef>
                          <a:spcPts val="1889"/>
                        </a:spcBef>
                      </a:pPr>
                      <a:r>
                        <a:rPr sz="2400" spc="-125" dirty="0">
                          <a:latin typeface="Arial"/>
                          <a:cs typeface="Arial"/>
                        </a:rPr>
                        <a:t>publishProgress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116" y="3375824"/>
            <a:ext cx="3683635" cy="113411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spc="-175" dirty="0">
                <a:solidFill>
                  <a:srgbClr val="888888"/>
                </a:solidFill>
              </a:rPr>
              <a:t>Phần</a:t>
            </a:r>
            <a:r>
              <a:rPr sz="2000" spc="-130" dirty="0">
                <a:solidFill>
                  <a:srgbClr val="888888"/>
                </a:solidFill>
              </a:rPr>
              <a:t> </a:t>
            </a:r>
            <a:r>
              <a:rPr sz="2000" spc="-100" dirty="0">
                <a:solidFill>
                  <a:srgbClr val="888888"/>
                </a:solidFill>
              </a:rPr>
              <a:t>1</a:t>
            </a:r>
            <a:endParaRPr sz="2000"/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pc="-210" dirty="0"/>
              <a:t>Multithreading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80" dirty="0"/>
              <a:t>3</a:t>
            </a:fld>
            <a:endParaRPr spc="-8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61" y="129616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397002"/>
            <a:ext cx="815213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10" dirty="0"/>
              <a:t>Các </a:t>
            </a:r>
            <a:r>
              <a:rPr spc="-235" dirty="0"/>
              <a:t>tham </a:t>
            </a:r>
            <a:r>
              <a:rPr spc="-535" dirty="0"/>
              <a:t>số </a:t>
            </a:r>
            <a:r>
              <a:rPr spc="-275" dirty="0"/>
              <a:t>kiểu </a:t>
            </a:r>
            <a:r>
              <a:rPr spc="-295" dirty="0"/>
              <a:t>trong</a:t>
            </a:r>
            <a:r>
              <a:rPr spc="-245" dirty="0"/>
              <a:t> </a:t>
            </a:r>
            <a:r>
              <a:rPr spc="-550" dirty="0"/>
              <a:t>AsyncTask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80" dirty="0"/>
              <a:t>30</a:t>
            </a:fld>
            <a:endParaRPr spc="-80" dirty="0"/>
          </a:p>
        </p:txBody>
      </p:sp>
      <p:sp>
        <p:nvSpPr>
          <p:cNvPr id="6" name="object 6"/>
          <p:cNvSpPr txBox="1"/>
          <p:nvPr/>
        </p:nvSpPr>
        <p:spPr>
          <a:xfrm>
            <a:off x="307340" y="4258552"/>
            <a:ext cx="8197850" cy="192849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spc="-345" dirty="0">
                <a:solidFill>
                  <a:srgbClr val="17375E"/>
                </a:solidFill>
                <a:latin typeface="+mj-lt"/>
                <a:cs typeface="Arial"/>
              </a:rPr>
              <a:t>Chú</a:t>
            </a:r>
            <a:r>
              <a:rPr sz="3000" b="1" spc="-165" dirty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3000" b="1" spc="-210" dirty="0">
                <a:solidFill>
                  <a:srgbClr val="17375E"/>
                </a:solidFill>
                <a:latin typeface="+mj-lt"/>
                <a:cs typeface="Arial"/>
              </a:rPr>
              <a:t>ý:</a:t>
            </a:r>
            <a:endParaRPr sz="3000">
              <a:latin typeface="+mj-lt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55"/>
              </a:spcBef>
              <a:buChar char="–"/>
              <a:tabLst>
                <a:tab pos="756920" algn="l"/>
              </a:tabLst>
            </a:pPr>
            <a:r>
              <a:rPr sz="2600" spc="-165" dirty="0">
                <a:latin typeface="+mj-lt"/>
                <a:cs typeface="Arial"/>
              </a:rPr>
              <a:t>Không </a:t>
            </a:r>
            <a:r>
              <a:rPr sz="2600" spc="-90" dirty="0">
                <a:latin typeface="+mj-lt"/>
                <a:cs typeface="Arial"/>
              </a:rPr>
              <a:t>phải </a:t>
            </a:r>
            <a:r>
              <a:rPr sz="2600" spc="-229" dirty="0">
                <a:latin typeface="+mj-lt"/>
                <a:cs typeface="Arial"/>
              </a:rPr>
              <a:t>AsyncTask </a:t>
            </a:r>
            <a:r>
              <a:rPr sz="2600" spc="-120" dirty="0">
                <a:latin typeface="+mj-lt"/>
                <a:cs typeface="Arial"/>
              </a:rPr>
              <a:t>nào </a:t>
            </a:r>
            <a:r>
              <a:rPr sz="2600" spc="-145" dirty="0">
                <a:latin typeface="+mj-lt"/>
                <a:cs typeface="Arial"/>
              </a:rPr>
              <a:t>cũng </a:t>
            </a:r>
            <a:r>
              <a:rPr sz="2600" spc="-114" dirty="0">
                <a:latin typeface="+mj-lt"/>
                <a:cs typeface="Arial"/>
              </a:rPr>
              <a:t>dùng </a:t>
            </a:r>
            <a:r>
              <a:rPr sz="2600" spc="-80" dirty="0">
                <a:latin typeface="+mj-lt"/>
                <a:cs typeface="Arial"/>
              </a:rPr>
              <a:t>đến </a:t>
            </a:r>
            <a:r>
              <a:rPr sz="2600" spc="-215" dirty="0">
                <a:latin typeface="+mj-lt"/>
                <a:cs typeface="Arial"/>
              </a:rPr>
              <a:t>cả </a:t>
            </a:r>
            <a:r>
              <a:rPr sz="2600" spc="-140" dirty="0">
                <a:latin typeface="+mj-lt"/>
                <a:cs typeface="Arial"/>
              </a:rPr>
              <a:t>ba </a:t>
            </a:r>
            <a:r>
              <a:rPr sz="2600" spc="-85" dirty="0">
                <a:latin typeface="+mj-lt"/>
                <a:cs typeface="Arial"/>
              </a:rPr>
              <a:t>kiểu</a:t>
            </a:r>
            <a:r>
              <a:rPr sz="2600" spc="-254" dirty="0">
                <a:latin typeface="+mj-lt"/>
                <a:cs typeface="Arial"/>
              </a:rPr>
              <a:t> </a:t>
            </a:r>
            <a:r>
              <a:rPr sz="2600" spc="-130" dirty="0">
                <a:latin typeface="+mj-lt"/>
                <a:cs typeface="Arial"/>
              </a:rPr>
              <a:t>dữ  </a:t>
            </a:r>
            <a:r>
              <a:rPr sz="2600" spc="-55" dirty="0">
                <a:latin typeface="+mj-lt"/>
                <a:cs typeface="Arial"/>
              </a:rPr>
              <a:t>liệu. </a:t>
            </a:r>
            <a:r>
              <a:rPr sz="2600" spc="-105" dirty="0">
                <a:latin typeface="+mj-lt"/>
                <a:cs typeface="Arial"/>
              </a:rPr>
              <a:t>Đối </a:t>
            </a:r>
            <a:r>
              <a:rPr sz="2600" spc="-114" dirty="0">
                <a:latin typeface="+mj-lt"/>
                <a:cs typeface="Arial"/>
              </a:rPr>
              <a:t>với </a:t>
            </a:r>
            <a:r>
              <a:rPr sz="2600" spc="-85" dirty="0">
                <a:latin typeface="+mj-lt"/>
                <a:cs typeface="Arial"/>
              </a:rPr>
              <a:t>kiểu </a:t>
            </a:r>
            <a:r>
              <a:rPr sz="2600" spc="-114" dirty="0">
                <a:latin typeface="+mj-lt"/>
                <a:cs typeface="Arial"/>
              </a:rPr>
              <a:t>không </a:t>
            </a:r>
            <a:r>
              <a:rPr sz="2600" spc="-125" dirty="0">
                <a:latin typeface="+mj-lt"/>
                <a:cs typeface="Arial"/>
              </a:rPr>
              <a:t>dùng </a:t>
            </a:r>
            <a:r>
              <a:rPr sz="2600" spc="-80" dirty="0">
                <a:latin typeface="+mj-lt"/>
                <a:cs typeface="Arial"/>
              </a:rPr>
              <a:t>đến, </a:t>
            </a:r>
            <a:r>
              <a:rPr sz="2600" spc="-45" dirty="0">
                <a:latin typeface="+mj-lt"/>
                <a:cs typeface="Arial"/>
              </a:rPr>
              <a:t>ta </a:t>
            </a:r>
            <a:r>
              <a:rPr sz="2600" spc="-125" dirty="0">
                <a:latin typeface="+mj-lt"/>
                <a:cs typeface="Arial"/>
              </a:rPr>
              <a:t>dùng </a:t>
            </a:r>
            <a:r>
              <a:rPr sz="2600" spc="-85" dirty="0">
                <a:latin typeface="+mj-lt"/>
                <a:cs typeface="Arial"/>
              </a:rPr>
              <a:t>kiểu</a:t>
            </a:r>
            <a:r>
              <a:rPr sz="2600" spc="-530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“Void”</a:t>
            </a:r>
            <a:endParaRPr sz="2600">
              <a:latin typeface="+mj-lt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Char char="–"/>
              <a:tabLst>
                <a:tab pos="756920" algn="l"/>
              </a:tabLst>
            </a:pPr>
            <a:r>
              <a:rPr sz="2600" spc="-285" dirty="0">
                <a:latin typeface="+mj-lt"/>
                <a:cs typeface="Arial"/>
              </a:rPr>
              <a:t>Cú </a:t>
            </a:r>
            <a:r>
              <a:rPr sz="2600" spc="-114" dirty="0">
                <a:latin typeface="+mj-lt"/>
                <a:cs typeface="Arial"/>
              </a:rPr>
              <a:t>pháp </a:t>
            </a:r>
            <a:r>
              <a:rPr sz="2600" spc="-110" dirty="0">
                <a:latin typeface="+mj-lt"/>
                <a:cs typeface="Arial"/>
              </a:rPr>
              <a:t>“String…” </a:t>
            </a:r>
            <a:r>
              <a:rPr sz="2600" spc="-105" dirty="0">
                <a:latin typeface="+mj-lt"/>
                <a:cs typeface="Arial"/>
              </a:rPr>
              <a:t>tương </a:t>
            </a:r>
            <a:r>
              <a:rPr sz="2600" spc="-15" dirty="0">
                <a:latin typeface="+mj-lt"/>
                <a:cs typeface="Arial"/>
              </a:rPr>
              <a:t>tự</a:t>
            </a:r>
            <a:r>
              <a:rPr sz="2600" spc="-135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“String[]”</a:t>
            </a:r>
            <a:endParaRPr sz="2600">
              <a:latin typeface="+mj-lt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462813"/>
              </p:ext>
            </p:extLst>
          </p:nvPr>
        </p:nvGraphicFramePr>
        <p:xfrm>
          <a:off x="222250" y="1397000"/>
          <a:ext cx="8686800" cy="300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86800"/>
              </a:tblGrid>
              <a:tr h="533400">
                <a:tc>
                  <a:txBody>
                    <a:bodyPr/>
                    <a:lstStyle/>
                    <a:p>
                      <a:pPr marL="10648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b="1" spc="-10" dirty="0">
                          <a:solidFill>
                            <a:srgbClr val="FFFF00"/>
                          </a:solidFill>
                          <a:latin typeface="+mj-lt"/>
                          <a:cs typeface="Courier New"/>
                        </a:rPr>
                        <a:t>AsyncTask &lt;Params, Progress,</a:t>
                      </a:r>
                      <a:r>
                        <a:rPr sz="2400" b="1" spc="5" dirty="0">
                          <a:solidFill>
                            <a:srgbClr val="FFFF00"/>
                          </a:solidFill>
                          <a:latin typeface="+mj-lt"/>
                          <a:cs typeface="Courier New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00"/>
                          </a:solidFill>
                          <a:latin typeface="+mj-lt"/>
                          <a:cs typeface="Courier New"/>
                        </a:rPr>
                        <a:t>Result&gt;</a:t>
                      </a:r>
                      <a:endParaRPr sz="2400">
                        <a:latin typeface="+mj-lt"/>
                        <a:cs typeface="Courier New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97155" marR="107314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215" dirty="0">
                          <a:solidFill>
                            <a:srgbClr val="FF0000"/>
                          </a:solidFill>
                          <a:latin typeface="+mj-lt"/>
                          <a:cs typeface="Arial"/>
                        </a:rPr>
                        <a:t>Params</a:t>
                      </a:r>
                      <a:r>
                        <a:rPr sz="2400" b="1" spc="-215" dirty="0">
                          <a:latin typeface="+mj-lt"/>
                          <a:cs typeface="Arial"/>
                        </a:rPr>
                        <a:t>: </a:t>
                      </a:r>
                      <a:r>
                        <a:rPr sz="2400" b="0" spc="-145" dirty="0">
                          <a:latin typeface="+mj-lt"/>
                          <a:cs typeface="Arial"/>
                        </a:rPr>
                        <a:t>kiểu </a:t>
                      </a:r>
                      <a:r>
                        <a:rPr sz="2400" b="0" spc="-190" dirty="0">
                          <a:latin typeface="+mj-lt"/>
                          <a:cs typeface="Arial"/>
                        </a:rPr>
                        <a:t>dữ </a:t>
                      </a:r>
                      <a:r>
                        <a:rPr sz="2400" b="0" spc="-120" dirty="0">
                          <a:latin typeface="+mj-lt"/>
                          <a:cs typeface="Arial"/>
                        </a:rPr>
                        <a:t>liệu </a:t>
                      </a:r>
                      <a:r>
                        <a:rPr sz="2400" b="0" spc="-125" dirty="0">
                          <a:latin typeface="+mj-lt"/>
                          <a:cs typeface="Arial"/>
                        </a:rPr>
                        <a:t>tham </a:t>
                      </a:r>
                      <a:r>
                        <a:rPr sz="2400" b="0" spc="-280" dirty="0">
                          <a:latin typeface="+mj-lt"/>
                          <a:cs typeface="Arial"/>
                        </a:rPr>
                        <a:t>số </a:t>
                      </a:r>
                      <a:r>
                        <a:rPr sz="2400" b="0" spc="-210" dirty="0">
                          <a:latin typeface="+mj-lt"/>
                          <a:cs typeface="Arial"/>
                        </a:rPr>
                        <a:t>phương </a:t>
                      </a:r>
                      <a:r>
                        <a:rPr sz="2400" b="0" spc="-170" dirty="0">
                          <a:latin typeface="+mj-lt"/>
                          <a:cs typeface="Arial"/>
                        </a:rPr>
                        <a:t>thức </a:t>
                      </a:r>
                      <a:r>
                        <a:rPr sz="2400" b="0" spc="-190" dirty="0">
                          <a:solidFill>
                            <a:srgbClr val="00AF50"/>
                          </a:solidFill>
                          <a:latin typeface="+mj-lt"/>
                          <a:cs typeface="Arial"/>
                        </a:rPr>
                        <a:t>doInBackground</a:t>
                      </a:r>
                      <a:r>
                        <a:rPr sz="2400" b="0" spc="-190" dirty="0">
                          <a:latin typeface="+mj-lt"/>
                          <a:cs typeface="Arial"/>
                        </a:rPr>
                        <a:t>, </a:t>
                      </a:r>
                      <a:r>
                        <a:rPr sz="2400" b="0" spc="-165" dirty="0">
                          <a:latin typeface="+mj-lt"/>
                          <a:cs typeface="Arial"/>
                        </a:rPr>
                        <a:t>đây </a:t>
                      </a:r>
                      <a:r>
                        <a:rPr sz="2400" b="0" spc="-114" dirty="0">
                          <a:latin typeface="+mj-lt"/>
                          <a:cs typeface="Arial"/>
                        </a:rPr>
                        <a:t>là  </a:t>
                      </a:r>
                      <a:r>
                        <a:rPr sz="2400" b="0" spc="-275" dirty="0">
                          <a:latin typeface="+mj-lt"/>
                          <a:cs typeface="Arial"/>
                        </a:rPr>
                        <a:t>các </a:t>
                      </a:r>
                      <a:r>
                        <a:rPr sz="2400" b="0" spc="-185" dirty="0">
                          <a:latin typeface="+mj-lt"/>
                          <a:cs typeface="Arial"/>
                        </a:rPr>
                        <a:t>dữ </a:t>
                      </a:r>
                      <a:r>
                        <a:rPr sz="2400" b="0" spc="-114" dirty="0">
                          <a:latin typeface="+mj-lt"/>
                          <a:cs typeface="Arial"/>
                        </a:rPr>
                        <a:t>liệu </a:t>
                      </a:r>
                      <a:r>
                        <a:rPr sz="2400" b="0" spc="-250" dirty="0">
                          <a:latin typeface="+mj-lt"/>
                          <a:cs typeface="Arial"/>
                        </a:rPr>
                        <a:t>sẽ </a:t>
                      </a:r>
                      <a:r>
                        <a:rPr sz="2400" b="0" spc="-200" dirty="0">
                          <a:latin typeface="+mj-lt"/>
                          <a:cs typeface="Arial"/>
                        </a:rPr>
                        <a:t>được gửi </a:t>
                      </a:r>
                      <a:r>
                        <a:rPr sz="2400" b="0" spc="-235" dirty="0">
                          <a:latin typeface="+mj-lt"/>
                          <a:cs typeface="Arial"/>
                        </a:rPr>
                        <a:t>cho </a:t>
                      </a:r>
                      <a:r>
                        <a:rPr sz="2400" b="0" spc="-200" dirty="0">
                          <a:latin typeface="+mj-lt"/>
                          <a:cs typeface="Arial"/>
                        </a:rPr>
                        <a:t>background</a:t>
                      </a:r>
                      <a:r>
                        <a:rPr sz="2400" b="0" spc="-70" dirty="0">
                          <a:latin typeface="+mj-lt"/>
                          <a:cs typeface="Arial"/>
                        </a:rPr>
                        <a:t> </a:t>
                      </a:r>
                      <a:r>
                        <a:rPr sz="2400" b="0" spc="-125" dirty="0">
                          <a:latin typeface="+mj-lt"/>
                          <a:cs typeface="Arial"/>
                        </a:rPr>
                        <a:t>thread</a:t>
                      </a:r>
                      <a:endParaRPr sz="2400" b="0">
                        <a:latin typeface="+mj-lt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97155" marR="27368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229" dirty="0">
                          <a:solidFill>
                            <a:srgbClr val="FF0000"/>
                          </a:solidFill>
                          <a:latin typeface="+mj-lt"/>
                          <a:cs typeface="Arial"/>
                        </a:rPr>
                        <a:t>Progress</a:t>
                      </a:r>
                      <a:r>
                        <a:rPr sz="2400" b="1" spc="-229" dirty="0">
                          <a:latin typeface="+mj-lt"/>
                          <a:cs typeface="Arial"/>
                        </a:rPr>
                        <a:t>: </a:t>
                      </a:r>
                      <a:r>
                        <a:rPr sz="2400" b="0" spc="-145" dirty="0">
                          <a:latin typeface="+mj-lt"/>
                          <a:cs typeface="Arial"/>
                        </a:rPr>
                        <a:t>kiểu </a:t>
                      </a:r>
                      <a:r>
                        <a:rPr sz="2400" b="0" spc="-190" dirty="0">
                          <a:latin typeface="+mj-lt"/>
                          <a:cs typeface="Arial"/>
                        </a:rPr>
                        <a:t>dữ </a:t>
                      </a:r>
                      <a:r>
                        <a:rPr sz="2400" b="0" spc="-114" dirty="0">
                          <a:latin typeface="+mj-lt"/>
                          <a:cs typeface="Arial"/>
                        </a:rPr>
                        <a:t>liệu </a:t>
                      </a:r>
                      <a:r>
                        <a:rPr sz="2400" b="0" spc="-254" dirty="0">
                          <a:latin typeface="+mj-lt"/>
                          <a:cs typeface="Arial"/>
                        </a:rPr>
                        <a:t>sẽ </a:t>
                      </a:r>
                      <a:r>
                        <a:rPr sz="2400" b="0" spc="-200" dirty="0">
                          <a:latin typeface="+mj-lt"/>
                          <a:cs typeface="Arial"/>
                        </a:rPr>
                        <a:t>được gửi </a:t>
                      </a:r>
                      <a:r>
                        <a:rPr sz="2400" b="0" spc="-235" dirty="0">
                          <a:latin typeface="+mj-lt"/>
                          <a:cs typeface="Arial"/>
                        </a:rPr>
                        <a:t>cho </a:t>
                      </a:r>
                      <a:r>
                        <a:rPr sz="2400" b="0" spc="-195" dirty="0">
                          <a:solidFill>
                            <a:srgbClr val="00AF50"/>
                          </a:solidFill>
                          <a:latin typeface="+mj-lt"/>
                          <a:cs typeface="Arial"/>
                        </a:rPr>
                        <a:t>onProgressUpdate </a:t>
                      </a:r>
                      <a:r>
                        <a:rPr sz="2400" b="0" spc="-114" dirty="0">
                          <a:latin typeface="+mj-lt"/>
                          <a:cs typeface="Arial"/>
                        </a:rPr>
                        <a:t>để </a:t>
                      </a:r>
                      <a:r>
                        <a:rPr sz="2400" b="0" spc="-260" dirty="0">
                          <a:latin typeface="+mj-lt"/>
                          <a:cs typeface="Arial"/>
                        </a:rPr>
                        <a:t>công  </a:t>
                      </a:r>
                      <a:r>
                        <a:rPr sz="2400" b="0" spc="-180" dirty="0">
                          <a:latin typeface="+mj-lt"/>
                          <a:cs typeface="Arial"/>
                        </a:rPr>
                        <a:t>bố </a:t>
                      </a:r>
                      <a:r>
                        <a:rPr sz="2400" b="0" spc="-120" dirty="0">
                          <a:latin typeface="+mj-lt"/>
                          <a:cs typeface="Arial"/>
                        </a:rPr>
                        <a:t>kết </a:t>
                      </a:r>
                      <a:r>
                        <a:rPr sz="2400" b="0" spc="-175" dirty="0">
                          <a:latin typeface="+mj-lt"/>
                          <a:cs typeface="Arial"/>
                        </a:rPr>
                        <a:t>quả </a:t>
                      </a:r>
                      <a:r>
                        <a:rPr sz="2400" b="0" spc="-130" dirty="0">
                          <a:latin typeface="+mj-lt"/>
                          <a:cs typeface="Arial"/>
                        </a:rPr>
                        <a:t>lên </a:t>
                      </a:r>
                      <a:r>
                        <a:rPr sz="2400" b="0" spc="-100" dirty="0">
                          <a:latin typeface="+mj-lt"/>
                          <a:cs typeface="Arial"/>
                        </a:rPr>
                        <a:t>UI</a:t>
                      </a:r>
                      <a:r>
                        <a:rPr sz="2400" b="0" spc="-60" dirty="0">
                          <a:latin typeface="+mj-lt"/>
                          <a:cs typeface="Arial"/>
                        </a:rPr>
                        <a:t> </a:t>
                      </a:r>
                      <a:r>
                        <a:rPr sz="2400" b="0" spc="-125" dirty="0">
                          <a:latin typeface="+mj-lt"/>
                          <a:cs typeface="Arial"/>
                        </a:rPr>
                        <a:t>thread</a:t>
                      </a:r>
                      <a:endParaRPr sz="2400" b="0">
                        <a:latin typeface="+mj-lt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97155" marR="432434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spc="-190" dirty="0">
                          <a:solidFill>
                            <a:srgbClr val="FF0000"/>
                          </a:solidFill>
                          <a:latin typeface="+mj-lt"/>
                          <a:cs typeface="Arial"/>
                        </a:rPr>
                        <a:t>Result</a:t>
                      </a:r>
                      <a:r>
                        <a:rPr sz="2400" b="1" spc="-190" dirty="0">
                          <a:latin typeface="+mj-lt"/>
                          <a:cs typeface="Arial"/>
                        </a:rPr>
                        <a:t>: </a:t>
                      </a:r>
                      <a:r>
                        <a:rPr sz="2400" b="0" spc="-145" dirty="0">
                          <a:latin typeface="+mj-lt"/>
                          <a:cs typeface="Arial"/>
                        </a:rPr>
                        <a:t>kiểu </a:t>
                      </a:r>
                      <a:r>
                        <a:rPr sz="2400" b="0" spc="-190" dirty="0">
                          <a:latin typeface="+mj-lt"/>
                          <a:cs typeface="Arial"/>
                        </a:rPr>
                        <a:t>dữ </a:t>
                      </a:r>
                      <a:r>
                        <a:rPr sz="2400" b="0" spc="-114" dirty="0">
                          <a:latin typeface="+mj-lt"/>
                          <a:cs typeface="Arial"/>
                        </a:rPr>
                        <a:t>liệu </a:t>
                      </a:r>
                      <a:r>
                        <a:rPr sz="2400" b="0" spc="-225" dirty="0">
                          <a:latin typeface="+mj-lt"/>
                          <a:cs typeface="Arial"/>
                        </a:rPr>
                        <a:t>của </a:t>
                      </a:r>
                      <a:r>
                        <a:rPr sz="2400" b="0" spc="-120" dirty="0">
                          <a:latin typeface="+mj-lt"/>
                          <a:cs typeface="Arial"/>
                        </a:rPr>
                        <a:t>kết </a:t>
                      </a:r>
                      <a:r>
                        <a:rPr sz="2400" b="0" spc="-175" dirty="0">
                          <a:latin typeface="+mj-lt"/>
                          <a:cs typeface="Arial"/>
                        </a:rPr>
                        <a:t>quả </a:t>
                      </a:r>
                      <a:r>
                        <a:rPr sz="2400" b="0" spc="-105" dirty="0">
                          <a:latin typeface="+mj-lt"/>
                          <a:cs typeface="Arial"/>
                        </a:rPr>
                        <a:t>tính </a:t>
                      </a:r>
                      <a:r>
                        <a:rPr sz="2400" b="0" spc="-125" dirty="0">
                          <a:latin typeface="+mj-lt"/>
                          <a:cs typeface="Arial"/>
                        </a:rPr>
                        <a:t>toán </a:t>
                      </a:r>
                      <a:r>
                        <a:rPr sz="2400" b="0" spc="-180" dirty="0">
                          <a:latin typeface="+mj-lt"/>
                          <a:cs typeface="Arial"/>
                        </a:rPr>
                        <a:t>do </a:t>
                      </a:r>
                      <a:r>
                        <a:rPr sz="2400" b="0" spc="-200" dirty="0">
                          <a:latin typeface="+mj-lt"/>
                          <a:cs typeface="Arial"/>
                        </a:rPr>
                        <a:t>doInBackground </a:t>
                      </a:r>
                      <a:r>
                        <a:rPr sz="2400" b="0" spc="-85" dirty="0">
                          <a:latin typeface="+mj-lt"/>
                          <a:cs typeface="Arial"/>
                        </a:rPr>
                        <a:t>trả  </a:t>
                      </a:r>
                      <a:r>
                        <a:rPr sz="2400" b="0" spc="-135" dirty="0">
                          <a:latin typeface="+mj-lt"/>
                          <a:cs typeface="Arial"/>
                        </a:rPr>
                        <a:t>về, </a:t>
                      </a:r>
                      <a:r>
                        <a:rPr sz="2400" b="0" spc="-190" dirty="0">
                          <a:latin typeface="+mj-lt"/>
                          <a:cs typeface="Arial"/>
                        </a:rPr>
                        <a:t>dữ </a:t>
                      </a:r>
                      <a:r>
                        <a:rPr sz="2400" b="0" spc="-114" dirty="0">
                          <a:latin typeface="+mj-lt"/>
                          <a:cs typeface="Arial"/>
                        </a:rPr>
                        <a:t>liệu </a:t>
                      </a:r>
                      <a:r>
                        <a:rPr sz="2400" b="0" spc="-195" dirty="0">
                          <a:latin typeface="+mj-lt"/>
                          <a:cs typeface="Arial"/>
                        </a:rPr>
                        <a:t>này </a:t>
                      </a:r>
                      <a:r>
                        <a:rPr sz="2400" b="0" spc="-260" dirty="0">
                          <a:latin typeface="+mj-lt"/>
                          <a:cs typeface="Arial"/>
                        </a:rPr>
                        <a:t>cũng </a:t>
                      </a:r>
                      <a:r>
                        <a:rPr sz="2400" b="0" spc="-120" dirty="0">
                          <a:latin typeface="+mj-lt"/>
                          <a:cs typeface="Arial"/>
                        </a:rPr>
                        <a:t>là </a:t>
                      </a:r>
                      <a:r>
                        <a:rPr sz="2400" b="0" spc="-125" dirty="0">
                          <a:latin typeface="+mj-lt"/>
                          <a:cs typeface="Arial"/>
                        </a:rPr>
                        <a:t>tham </a:t>
                      </a:r>
                      <a:r>
                        <a:rPr sz="2400" b="0" spc="-280" dirty="0">
                          <a:latin typeface="+mj-lt"/>
                          <a:cs typeface="Arial"/>
                        </a:rPr>
                        <a:t>số </a:t>
                      </a:r>
                      <a:r>
                        <a:rPr sz="2400" b="0" spc="-225" dirty="0">
                          <a:latin typeface="+mj-lt"/>
                          <a:cs typeface="Arial"/>
                        </a:rPr>
                        <a:t>của </a:t>
                      </a:r>
                      <a:r>
                        <a:rPr sz="2400" b="0" spc="-210" dirty="0">
                          <a:latin typeface="+mj-lt"/>
                          <a:cs typeface="Arial"/>
                        </a:rPr>
                        <a:t>phương </a:t>
                      </a:r>
                      <a:r>
                        <a:rPr sz="2400" b="0" spc="-170" dirty="0">
                          <a:latin typeface="+mj-lt"/>
                          <a:cs typeface="Arial"/>
                        </a:rPr>
                        <a:t>thức</a:t>
                      </a:r>
                      <a:r>
                        <a:rPr sz="2400" b="0" spc="-295" dirty="0">
                          <a:latin typeface="+mj-lt"/>
                          <a:cs typeface="Arial"/>
                        </a:rPr>
                        <a:t> </a:t>
                      </a:r>
                      <a:r>
                        <a:rPr sz="2400" b="0" spc="-215" dirty="0">
                          <a:solidFill>
                            <a:srgbClr val="00AF50"/>
                          </a:solidFill>
                          <a:latin typeface="+mj-lt"/>
                          <a:cs typeface="Arial"/>
                        </a:rPr>
                        <a:t>onPostExecute</a:t>
                      </a:r>
                      <a:endParaRPr sz="2400" b="0">
                        <a:latin typeface="+mj-lt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61" y="129616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397002"/>
            <a:ext cx="61290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0" dirty="0"/>
              <a:t>Hoạt </a:t>
            </a:r>
            <a:r>
              <a:rPr spc="-380" dirty="0"/>
              <a:t>động </a:t>
            </a:r>
            <a:r>
              <a:rPr spc="-430" dirty="0"/>
              <a:t>của</a:t>
            </a:r>
            <a:r>
              <a:rPr spc="-150" dirty="0"/>
              <a:t> </a:t>
            </a:r>
            <a:r>
              <a:rPr spc="-550" dirty="0"/>
              <a:t>AsyncTask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80" dirty="0"/>
              <a:t>31</a:t>
            </a:fld>
            <a:endParaRPr spc="-80"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423547"/>
              </p:ext>
            </p:extLst>
          </p:nvPr>
        </p:nvGraphicFramePr>
        <p:xfrm>
          <a:off x="146050" y="1365250"/>
          <a:ext cx="8839200" cy="5334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9200"/>
              </a:tblGrid>
              <a:tr h="418038">
                <a:tc>
                  <a:txBody>
                    <a:bodyPr/>
                    <a:lstStyle/>
                    <a:p>
                      <a:pPr marL="12700" algn="ctr">
                        <a:lnSpc>
                          <a:spcPct val="120000"/>
                        </a:lnSpc>
                        <a:spcBef>
                          <a:spcPts val="229"/>
                        </a:spcBef>
                      </a:pPr>
                      <a:r>
                        <a:rPr sz="2000" b="0" i="0" spc="-22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AsyncTask's</a:t>
                      </a:r>
                      <a:r>
                        <a:rPr sz="2000" b="0" i="0" spc="-15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0" i="0" spc="-16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methods</a:t>
                      </a:r>
                      <a:endParaRPr sz="2000" b="0" i="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769042">
                <a:tc>
                  <a:txBody>
                    <a:bodyPr/>
                    <a:lstStyle/>
                    <a:p>
                      <a:pPr marL="97155">
                        <a:lnSpc>
                          <a:spcPct val="120000"/>
                        </a:lnSpc>
                        <a:spcBef>
                          <a:spcPts val="234"/>
                        </a:spcBef>
                      </a:pPr>
                      <a:r>
                        <a:rPr sz="2000" b="0" i="0" spc="-17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onPreExecute</a:t>
                      </a:r>
                      <a:r>
                        <a:rPr sz="2000" b="0" i="0" spc="-17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2000" b="0" i="0" spc="-165" dirty="0">
                          <a:latin typeface="Arial"/>
                          <a:cs typeface="Arial"/>
                        </a:rPr>
                        <a:t>được </a:t>
                      </a:r>
                      <a:r>
                        <a:rPr sz="2000" b="0" i="0" spc="-130" dirty="0">
                          <a:latin typeface="Arial"/>
                          <a:cs typeface="Arial"/>
                        </a:rPr>
                        <a:t>gọi </a:t>
                      </a:r>
                      <a:r>
                        <a:rPr sz="2000" b="0" i="0" spc="-40" dirty="0">
                          <a:latin typeface="Arial"/>
                          <a:cs typeface="Arial"/>
                        </a:rPr>
                        <a:t>tại </a:t>
                      </a:r>
                      <a:r>
                        <a:rPr sz="2000" b="0" i="0" spc="-80" dirty="0">
                          <a:latin typeface="Arial"/>
                          <a:cs typeface="Arial"/>
                        </a:rPr>
                        <a:t>UI </a:t>
                      </a:r>
                      <a:r>
                        <a:rPr sz="2000" b="0" i="0" spc="-95" dirty="0">
                          <a:latin typeface="Arial"/>
                          <a:cs typeface="Arial"/>
                        </a:rPr>
                        <a:t>thread </a:t>
                      </a:r>
                      <a:r>
                        <a:rPr sz="2000" b="0" i="0" spc="-110" dirty="0">
                          <a:latin typeface="Arial"/>
                          <a:cs typeface="Arial"/>
                        </a:rPr>
                        <a:t>để </a:t>
                      </a:r>
                      <a:r>
                        <a:rPr sz="2000" b="0" i="0" spc="-170" dirty="0">
                          <a:latin typeface="Arial"/>
                          <a:cs typeface="Arial"/>
                        </a:rPr>
                        <a:t>chuẩn </a:t>
                      </a:r>
                      <a:r>
                        <a:rPr sz="2000" b="0" i="0" spc="-114" dirty="0">
                          <a:latin typeface="Arial"/>
                          <a:cs typeface="Arial"/>
                        </a:rPr>
                        <a:t>bị </a:t>
                      </a:r>
                      <a:r>
                        <a:rPr sz="2000" b="0" i="0" spc="-204" dirty="0">
                          <a:latin typeface="Arial"/>
                          <a:cs typeface="Arial"/>
                        </a:rPr>
                        <a:t>cho </a:t>
                      </a:r>
                      <a:r>
                        <a:rPr sz="2000" b="0" i="0" spc="-170" dirty="0">
                          <a:latin typeface="Arial"/>
                          <a:cs typeface="Arial"/>
                        </a:rPr>
                        <a:t>việc chạy </a:t>
                      </a:r>
                      <a:r>
                        <a:rPr sz="2000" b="0" i="0" spc="-155" dirty="0">
                          <a:latin typeface="Arial"/>
                          <a:cs typeface="Arial"/>
                        </a:rPr>
                        <a:t>background.</a:t>
                      </a:r>
                      <a:r>
                        <a:rPr sz="2000" b="0" i="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0" i="0" spc="-140" dirty="0">
                          <a:latin typeface="Arial"/>
                          <a:cs typeface="Arial"/>
                        </a:rPr>
                        <a:t>Hàm</a:t>
                      </a:r>
                      <a:endParaRPr sz="2000" b="0" i="0">
                        <a:latin typeface="Arial"/>
                        <a:cs typeface="Arial"/>
                      </a:endParaRPr>
                    </a:p>
                    <a:p>
                      <a:pPr marL="97155">
                        <a:lnSpc>
                          <a:spcPct val="120000"/>
                        </a:lnSpc>
                      </a:pPr>
                      <a:r>
                        <a:rPr sz="2000" b="0" i="0" spc="-135" dirty="0">
                          <a:latin typeface="Arial"/>
                          <a:cs typeface="Arial"/>
                        </a:rPr>
                        <a:t>này </a:t>
                      </a:r>
                      <a:r>
                        <a:rPr sz="2000" b="0" i="0" spc="-125" dirty="0">
                          <a:latin typeface="Arial"/>
                          <a:cs typeface="Arial"/>
                        </a:rPr>
                        <a:t>thường </a:t>
                      </a:r>
                      <a:r>
                        <a:rPr sz="2000" b="0" i="0" spc="-165" dirty="0">
                          <a:latin typeface="Arial"/>
                          <a:cs typeface="Arial"/>
                        </a:rPr>
                        <a:t>dùng </a:t>
                      </a:r>
                      <a:r>
                        <a:rPr sz="2000" b="0" i="0" spc="-110" dirty="0">
                          <a:latin typeface="Arial"/>
                          <a:cs typeface="Arial"/>
                        </a:rPr>
                        <a:t>để </a:t>
                      </a:r>
                      <a:r>
                        <a:rPr sz="2000" b="0" i="0" spc="-155" dirty="0">
                          <a:latin typeface="Arial"/>
                          <a:cs typeface="Arial"/>
                        </a:rPr>
                        <a:t>setup </a:t>
                      </a:r>
                      <a:r>
                        <a:rPr sz="2000" b="0" i="0" spc="-114" dirty="0">
                          <a:latin typeface="Arial"/>
                          <a:cs typeface="Arial"/>
                        </a:rPr>
                        <a:t>tác </a:t>
                      </a:r>
                      <a:r>
                        <a:rPr sz="2000" b="0" i="0" spc="-130" dirty="0">
                          <a:latin typeface="Arial"/>
                          <a:cs typeface="Arial"/>
                        </a:rPr>
                        <a:t>vụ, </a:t>
                      </a:r>
                      <a:r>
                        <a:rPr sz="2000" b="0" i="0" spc="-170" dirty="0">
                          <a:latin typeface="Arial"/>
                          <a:cs typeface="Arial"/>
                        </a:rPr>
                        <a:t>chẳng </a:t>
                      </a:r>
                      <a:r>
                        <a:rPr sz="2000" b="0" i="0" spc="-135" dirty="0">
                          <a:latin typeface="Arial"/>
                          <a:cs typeface="Arial"/>
                        </a:rPr>
                        <a:t>hạn </a:t>
                      </a:r>
                      <a:r>
                        <a:rPr sz="2000" b="0" i="0" spc="-110" dirty="0">
                          <a:latin typeface="Arial"/>
                          <a:cs typeface="Arial"/>
                        </a:rPr>
                        <a:t>để </a:t>
                      </a:r>
                      <a:r>
                        <a:rPr sz="2000" b="0" i="0" spc="-135" dirty="0">
                          <a:latin typeface="Arial"/>
                          <a:cs typeface="Arial"/>
                        </a:rPr>
                        <a:t>hiện </a:t>
                      </a:r>
                      <a:r>
                        <a:rPr sz="2000" b="0" i="0" spc="-105" dirty="0">
                          <a:latin typeface="Arial"/>
                          <a:cs typeface="Arial"/>
                        </a:rPr>
                        <a:t>một </a:t>
                      </a:r>
                      <a:r>
                        <a:rPr sz="2000" b="0" i="0" spc="-180" dirty="0">
                          <a:latin typeface="Arial"/>
                          <a:cs typeface="Arial"/>
                        </a:rPr>
                        <a:t>progress </a:t>
                      </a:r>
                      <a:r>
                        <a:rPr sz="2000" b="0" i="0" spc="-100" dirty="0">
                          <a:latin typeface="Arial"/>
                          <a:cs typeface="Arial"/>
                        </a:rPr>
                        <a:t>bar </a:t>
                      </a:r>
                      <a:r>
                        <a:rPr sz="2000" b="0" i="0" spc="-40" dirty="0">
                          <a:latin typeface="Arial"/>
                          <a:cs typeface="Arial"/>
                        </a:rPr>
                        <a:t>tại</a:t>
                      </a:r>
                      <a:r>
                        <a:rPr sz="2000" b="0" i="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0" i="0" spc="-85" dirty="0">
                          <a:latin typeface="Arial"/>
                          <a:cs typeface="Arial"/>
                        </a:rPr>
                        <a:t>UI</a:t>
                      </a:r>
                      <a:endParaRPr sz="2000" b="0" i="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1928546">
                <a:tc>
                  <a:txBody>
                    <a:bodyPr/>
                    <a:lstStyle/>
                    <a:p>
                      <a:pPr marL="97155" marR="108585">
                        <a:lnSpc>
                          <a:spcPct val="120000"/>
                        </a:lnSpc>
                        <a:spcBef>
                          <a:spcPts val="235"/>
                        </a:spcBef>
                      </a:pPr>
                      <a:r>
                        <a:rPr sz="2000" b="0" i="0" spc="-16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doInBackground</a:t>
                      </a:r>
                      <a:r>
                        <a:rPr sz="2000" b="0" i="0" spc="-16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2000" b="0" i="0" spc="-170" dirty="0">
                          <a:latin typeface="Arial"/>
                          <a:cs typeface="Arial"/>
                        </a:rPr>
                        <a:t>được </a:t>
                      </a:r>
                      <a:r>
                        <a:rPr sz="2000" b="0" i="0" spc="-135" dirty="0">
                          <a:latin typeface="Arial"/>
                          <a:cs typeface="Arial"/>
                        </a:rPr>
                        <a:t>gọi </a:t>
                      </a:r>
                      <a:r>
                        <a:rPr sz="2000" b="0" i="0" spc="-40" dirty="0">
                          <a:latin typeface="Arial"/>
                          <a:cs typeface="Arial"/>
                        </a:rPr>
                        <a:t>tại </a:t>
                      </a:r>
                      <a:r>
                        <a:rPr sz="2000" b="0" i="0" spc="-165" dirty="0">
                          <a:latin typeface="Arial"/>
                          <a:cs typeface="Arial"/>
                        </a:rPr>
                        <a:t>background </a:t>
                      </a:r>
                      <a:r>
                        <a:rPr sz="2000" b="0" i="0" spc="-95" dirty="0">
                          <a:latin typeface="Arial"/>
                          <a:cs typeface="Arial"/>
                        </a:rPr>
                        <a:t>thread </a:t>
                      </a:r>
                      <a:r>
                        <a:rPr sz="2000" b="0" i="0" spc="-145" dirty="0">
                          <a:latin typeface="Arial"/>
                          <a:cs typeface="Arial"/>
                        </a:rPr>
                        <a:t>ngay </a:t>
                      </a:r>
                      <a:r>
                        <a:rPr sz="2000" b="0" i="0" spc="-185" dirty="0">
                          <a:latin typeface="Arial"/>
                          <a:cs typeface="Arial"/>
                        </a:rPr>
                        <a:t>sau </a:t>
                      </a:r>
                      <a:r>
                        <a:rPr sz="2000" b="0" i="0" spc="-130" dirty="0">
                          <a:latin typeface="Arial"/>
                          <a:cs typeface="Arial"/>
                        </a:rPr>
                        <a:t>khi </a:t>
                      </a:r>
                      <a:r>
                        <a:rPr sz="2000" b="0" i="0" spc="-18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onPreExecute </a:t>
                      </a:r>
                      <a:r>
                        <a:rPr sz="2000" b="0" i="0" spc="-170" dirty="0">
                          <a:latin typeface="Arial"/>
                          <a:cs typeface="Arial"/>
                        </a:rPr>
                        <a:t>chạy  </a:t>
                      </a:r>
                      <a:r>
                        <a:rPr sz="2000" b="0" i="0" spc="-155" dirty="0">
                          <a:latin typeface="Arial"/>
                          <a:cs typeface="Arial"/>
                        </a:rPr>
                        <a:t>xong. </a:t>
                      </a:r>
                      <a:r>
                        <a:rPr sz="2000" b="0" i="0" spc="-140" dirty="0">
                          <a:latin typeface="Arial"/>
                          <a:cs typeface="Arial"/>
                        </a:rPr>
                        <a:t>Hàm </a:t>
                      </a:r>
                      <a:r>
                        <a:rPr sz="2000" b="0" i="0" spc="-135" dirty="0">
                          <a:latin typeface="Arial"/>
                          <a:cs typeface="Arial"/>
                        </a:rPr>
                        <a:t>này </a:t>
                      </a:r>
                      <a:r>
                        <a:rPr sz="2000" b="0" i="0" spc="-155" dirty="0">
                          <a:latin typeface="Arial"/>
                          <a:cs typeface="Arial"/>
                        </a:rPr>
                        <a:t>thực </a:t>
                      </a:r>
                      <a:r>
                        <a:rPr sz="2000" b="0" i="0" spc="-135" dirty="0">
                          <a:latin typeface="Arial"/>
                          <a:cs typeface="Arial"/>
                        </a:rPr>
                        <a:t>hiện </a:t>
                      </a:r>
                      <a:r>
                        <a:rPr sz="2000" b="0" i="0" spc="-215" dirty="0">
                          <a:latin typeface="Arial"/>
                          <a:cs typeface="Arial"/>
                        </a:rPr>
                        <a:t>các </a:t>
                      </a:r>
                      <a:r>
                        <a:rPr sz="2000" b="0" i="0" spc="-95" dirty="0">
                          <a:latin typeface="Arial"/>
                          <a:cs typeface="Arial"/>
                        </a:rPr>
                        <a:t>tính </a:t>
                      </a:r>
                      <a:r>
                        <a:rPr sz="2000" b="0" i="0" spc="-100" dirty="0">
                          <a:latin typeface="Arial"/>
                          <a:cs typeface="Arial"/>
                        </a:rPr>
                        <a:t>toán </a:t>
                      </a:r>
                      <a:r>
                        <a:rPr sz="2000" b="0" i="0" spc="-155" dirty="0">
                          <a:latin typeface="Arial"/>
                          <a:cs typeface="Arial"/>
                        </a:rPr>
                        <a:t>background. </a:t>
                      </a:r>
                      <a:r>
                        <a:rPr sz="2000" b="0" i="0" spc="-140" dirty="0">
                          <a:latin typeface="Arial"/>
                          <a:cs typeface="Arial"/>
                        </a:rPr>
                        <a:t>Hàm </a:t>
                      </a:r>
                      <a:r>
                        <a:rPr sz="2000" b="0" i="0" spc="-114" dirty="0">
                          <a:latin typeface="Arial"/>
                          <a:cs typeface="Arial"/>
                        </a:rPr>
                        <a:t>phải </a:t>
                      </a:r>
                      <a:r>
                        <a:rPr sz="2000" b="0" i="0" spc="-35" dirty="0">
                          <a:latin typeface="Arial"/>
                          <a:cs typeface="Arial"/>
                        </a:rPr>
                        <a:t>trả </a:t>
                      </a:r>
                      <a:r>
                        <a:rPr sz="2000" b="0" i="0" spc="-155" dirty="0">
                          <a:latin typeface="Arial"/>
                          <a:cs typeface="Arial"/>
                        </a:rPr>
                        <a:t>về </a:t>
                      </a:r>
                      <a:r>
                        <a:rPr sz="2000" b="0" i="0" spc="-110" dirty="0">
                          <a:latin typeface="Arial"/>
                          <a:cs typeface="Arial"/>
                        </a:rPr>
                        <a:t>kết </a:t>
                      </a:r>
                      <a:r>
                        <a:rPr sz="2000" b="0" i="0" spc="-130" dirty="0">
                          <a:latin typeface="Arial"/>
                          <a:cs typeface="Arial"/>
                        </a:rPr>
                        <a:t>quả </a:t>
                      </a:r>
                      <a:r>
                        <a:rPr sz="2000" b="0" i="0" spc="-95" dirty="0">
                          <a:latin typeface="Arial"/>
                          <a:cs typeface="Arial"/>
                        </a:rPr>
                        <a:t>tính  </a:t>
                      </a:r>
                      <a:r>
                        <a:rPr sz="2000" b="0" i="0" spc="-100" dirty="0">
                          <a:latin typeface="Arial"/>
                          <a:cs typeface="Arial"/>
                        </a:rPr>
                        <a:t>toán </a:t>
                      </a:r>
                      <a:r>
                        <a:rPr sz="2000" b="0" i="0" spc="-120" dirty="0">
                          <a:latin typeface="Arial"/>
                          <a:cs typeface="Arial"/>
                        </a:rPr>
                        <a:t>và </a:t>
                      </a:r>
                      <a:r>
                        <a:rPr sz="2000" b="0" i="0" spc="-229" dirty="0">
                          <a:latin typeface="Arial"/>
                          <a:cs typeface="Arial"/>
                        </a:rPr>
                        <a:t>sẽ </a:t>
                      </a:r>
                      <a:r>
                        <a:rPr sz="2000" b="0" i="0" spc="-170" dirty="0">
                          <a:latin typeface="Arial"/>
                          <a:cs typeface="Arial"/>
                        </a:rPr>
                        <a:t>được </a:t>
                      </a:r>
                      <a:r>
                        <a:rPr sz="2000" b="0" i="0" spc="-114" dirty="0">
                          <a:latin typeface="Arial"/>
                          <a:cs typeface="Arial"/>
                        </a:rPr>
                        <a:t>truyền </a:t>
                      </a:r>
                      <a:r>
                        <a:rPr sz="2000" b="0" i="0" spc="-105" dirty="0">
                          <a:latin typeface="Arial"/>
                          <a:cs typeface="Arial"/>
                        </a:rPr>
                        <a:t>thành </a:t>
                      </a:r>
                      <a:r>
                        <a:rPr sz="2000" b="0" i="0" spc="-90" dirty="0">
                          <a:latin typeface="Arial"/>
                          <a:cs typeface="Arial"/>
                        </a:rPr>
                        <a:t>tham </a:t>
                      </a:r>
                      <a:r>
                        <a:rPr sz="2000" b="0" i="0" spc="-250" dirty="0">
                          <a:latin typeface="Arial"/>
                          <a:cs typeface="Arial"/>
                        </a:rPr>
                        <a:t>số </a:t>
                      </a:r>
                      <a:r>
                        <a:rPr sz="2000" b="0" i="0" spc="-170" dirty="0">
                          <a:latin typeface="Arial"/>
                          <a:cs typeface="Arial"/>
                        </a:rPr>
                        <a:t>của </a:t>
                      </a:r>
                      <a:r>
                        <a:rPr sz="2000" b="0" i="0" spc="-18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onPostExecute</a:t>
                      </a:r>
                      <a:r>
                        <a:rPr sz="2000" b="0" i="0" spc="-180" dirty="0">
                          <a:latin typeface="Arial"/>
                          <a:cs typeface="Arial"/>
                        </a:rPr>
                        <a:t>. Trong </a:t>
                      </a:r>
                      <a:r>
                        <a:rPr sz="2000" b="0" i="0" spc="-130" dirty="0">
                          <a:latin typeface="Arial"/>
                          <a:cs typeface="Arial"/>
                        </a:rPr>
                        <a:t>khi </a:t>
                      </a:r>
                      <a:r>
                        <a:rPr sz="2000" b="0" i="0" spc="-155" dirty="0">
                          <a:latin typeface="Arial"/>
                          <a:cs typeface="Arial"/>
                        </a:rPr>
                        <a:t>thực </a:t>
                      </a:r>
                      <a:r>
                        <a:rPr sz="2000" b="0" i="0" spc="-60" dirty="0">
                          <a:latin typeface="Arial"/>
                          <a:cs typeface="Arial"/>
                        </a:rPr>
                        <a:t>thi, </a:t>
                      </a:r>
                      <a:r>
                        <a:rPr sz="2000" b="0" i="0" spc="-135" dirty="0">
                          <a:latin typeface="Arial"/>
                          <a:cs typeface="Arial"/>
                        </a:rPr>
                        <a:t>hàm  này </a:t>
                      </a:r>
                      <a:r>
                        <a:rPr sz="2000" b="0" i="0" spc="-240" dirty="0">
                          <a:latin typeface="Arial"/>
                          <a:cs typeface="Arial"/>
                        </a:rPr>
                        <a:t>có </a:t>
                      </a:r>
                      <a:r>
                        <a:rPr sz="2000" b="0" i="0" spc="-90" dirty="0">
                          <a:latin typeface="Arial"/>
                          <a:cs typeface="Arial"/>
                        </a:rPr>
                        <a:t>thể </a:t>
                      </a:r>
                      <a:r>
                        <a:rPr sz="2000" b="0" i="0" spc="-170" dirty="0">
                          <a:latin typeface="Arial"/>
                          <a:cs typeface="Arial"/>
                        </a:rPr>
                        <a:t>dùng </a:t>
                      </a:r>
                      <a:r>
                        <a:rPr sz="2000" b="0" i="0" spc="-18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publishProgress </a:t>
                      </a:r>
                      <a:r>
                        <a:rPr sz="2000" b="0" i="0" spc="-110" dirty="0">
                          <a:latin typeface="Arial"/>
                          <a:cs typeface="Arial"/>
                        </a:rPr>
                        <a:t>để </a:t>
                      </a:r>
                      <a:r>
                        <a:rPr sz="2000" b="0" i="0" spc="-130" dirty="0">
                          <a:latin typeface="Arial"/>
                          <a:cs typeface="Arial"/>
                        </a:rPr>
                        <a:t>báo </a:t>
                      </a:r>
                      <a:r>
                        <a:rPr sz="2000" b="0" i="0" spc="-175" dirty="0">
                          <a:latin typeface="Arial"/>
                          <a:cs typeface="Arial"/>
                        </a:rPr>
                        <a:t>cáo </a:t>
                      </a:r>
                      <a:r>
                        <a:rPr sz="2000" b="0" i="0" spc="-85" dirty="0">
                          <a:latin typeface="Arial"/>
                          <a:cs typeface="Arial"/>
                        </a:rPr>
                        <a:t>tiến </a:t>
                      </a:r>
                      <a:r>
                        <a:rPr sz="2000" b="0" i="0" spc="-130" dirty="0">
                          <a:latin typeface="Arial"/>
                          <a:cs typeface="Arial"/>
                        </a:rPr>
                        <a:t>độ </a:t>
                      </a:r>
                      <a:r>
                        <a:rPr sz="2000" b="0" i="0" spc="-95" dirty="0">
                          <a:latin typeface="Arial"/>
                          <a:cs typeface="Arial"/>
                        </a:rPr>
                        <a:t>hoạt </a:t>
                      </a:r>
                      <a:r>
                        <a:rPr sz="2000" b="0" i="0" spc="-150" dirty="0">
                          <a:latin typeface="Arial"/>
                          <a:cs typeface="Arial"/>
                        </a:rPr>
                        <a:t>động </a:t>
                      </a:r>
                      <a:r>
                        <a:rPr sz="2000" b="0" i="0" spc="-120" dirty="0">
                          <a:latin typeface="Arial"/>
                          <a:cs typeface="Arial"/>
                        </a:rPr>
                        <a:t>lên </a:t>
                      </a:r>
                      <a:r>
                        <a:rPr sz="2000" b="0" i="0" spc="-65" dirty="0">
                          <a:latin typeface="Arial"/>
                          <a:cs typeface="Arial"/>
                        </a:rPr>
                        <a:t>UI, </a:t>
                      </a:r>
                      <a:r>
                        <a:rPr sz="2000" b="0" i="0" spc="-135" dirty="0">
                          <a:latin typeface="Arial"/>
                          <a:cs typeface="Arial"/>
                        </a:rPr>
                        <a:t>hàm  </a:t>
                      </a:r>
                      <a:r>
                        <a:rPr sz="2000" b="0" i="0" spc="-18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publishProgress </a:t>
                      </a:r>
                      <a:r>
                        <a:rPr sz="2000" b="0" i="0" spc="-229" dirty="0">
                          <a:latin typeface="Arial"/>
                          <a:cs typeface="Arial"/>
                        </a:rPr>
                        <a:t>sẽ </a:t>
                      </a:r>
                      <a:r>
                        <a:rPr sz="2000" b="0" i="0" spc="-80" dirty="0">
                          <a:latin typeface="Arial"/>
                          <a:cs typeface="Arial"/>
                        </a:rPr>
                        <a:t>tự </a:t>
                      </a:r>
                      <a:r>
                        <a:rPr sz="2000" b="0" i="0" spc="-150" dirty="0">
                          <a:latin typeface="Arial"/>
                          <a:cs typeface="Arial"/>
                        </a:rPr>
                        <a:t>động </a:t>
                      </a:r>
                      <a:r>
                        <a:rPr sz="2000" b="0" i="0" spc="-135" dirty="0">
                          <a:latin typeface="Arial"/>
                          <a:cs typeface="Arial"/>
                        </a:rPr>
                        <a:t>gọi </a:t>
                      </a:r>
                      <a:r>
                        <a:rPr sz="2000" b="0" i="0" spc="-16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onProgressUpdate </a:t>
                      </a:r>
                      <a:r>
                        <a:rPr sz="2000" b="0" i="0" spc="-135" dirty="0">
                          <a:latin typeface="Arial"/>
                          <a:cs typeface="Arial"/>
                        </a:rPr>
                        <a:t>vào </a:t>
                      </a:r>
                      <a:r>
                        <a:rPr sz="2000" b="0" i="0" spc="-75" dirty="0">
                          <a:latin typeface="Arial"/>
                          <a:cs typeface="Arial"/>
                        </a:rPr>
                        <a:t>thời </a:t>
                      </a:r>
                      <a:r>
                        <a:rPr sz="2000" b="0" i="0" spc="-120" dirty="0">
                          <a:latin typeface="Arial"/>
                          <a:cs typeface="Arial"/>
                        </a:rPr>
                        <a:t>điểm </a:t>
                      </a:r>
                      <a:r>
                        <a:rPr sz="2000" b="0" i="0" spc="-165" dirty="0">
                          <a:latin typeface="Arial"/>
                          <a:cs typeface="Arial"/>
                        </a:rPr>
                        <a:t>phù</a:t>
                      </a:r>
                      <a:r>
                        <a:rPr sz="2000" b="0" i="0" spc="-2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0" i="0" spc="-150" dirty="0">
                          <a:latin typeface="Arial"/>
                          <a:cs typeface="Arial"/>
                        </a:rPr>
                        <a:t>hợp</a:t>
                      </a:r>
                      <a:endParaRPr sz="2000" b="0" i="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1156215">
                <a:tc>
                  <a:txBody>
                    <a:bodyPr/>
                    <a:lstStyle/>
                    <a:p>
                      <a:pPr marL="97155">
                        <a:lnSpc>
                          <a:spcPct val="120000"/>
                        </a:lnSpc>
                        <a:spcBef>
                          <a:spcPts val="240"/>
                        </a:spcBef>
                      </a:pPr>
                      <a:r>
                        <a:rPr sz="2000" b="0" i="0" spc="-16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onProgressUpdate</a:t>
                      </a:r>
                      <a:r>
                        <a:rPr sz="2000" b="0" i="0" spc="-16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2000" b="0" i="0" spc="-170" dirty="0">
                          <a:latin typeface="Arial"/>
                          <a:cs typeface="Arial"/>
                        </a:rPr>
                        <a:t>được </a:t>
                      </a:r>
                      <a:r>
                        <a:rPr sz="2000" b="0" i="0" spc="-135" dirty="0">
                          <a:latin typeface="Arial"/>
                          <a:cs typeface="Arial"/>
                        </a:rPr>
                        <a:t>gọi </a:t>
                      </a:r>
                      <a:r>
                        <a:rPr sz="2000" b="0" i="0" spc="-80" dirty="0">
                          <a:latin typeface="Arial"/>
                          <a:cs typeface="Arial"/>
                        </a:rPr>
                        <a:t>tự </a:t>
                      </a:r>
                      <a:r>
                        <a:rPr sz="2000" b="0" i="0" spc="-150" dirty="0">
                          <a:latin typeface="Arial"/>
                          <a:cs typeface="Arial"/>
                        </a:rPr>
                        <a:t>động </a:t>
                      </a:r>
                      <a:r>
                        <a:rPr sz="2000" b="0" i="0" spc="-110" dirty="0">
                          <a:latin typeface="Arial"/>
                          <a:cs typeface="Arial"/>
                        </a:rPr>
                        <a:t>bởi </a:t>
                      </a:r>
                      <a:r>
                        <a:rPr sz="2000" b="0" i="0" spc="-17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publishProgress</a:t>
                      </a:r>
                      <a:r>
                        <a:rPr sz="2000" b="0" i="0" spc="-170" dirty="0">
                          <a:latin typeface="Arial"/>
                          <a:cs typeface="Arial"/>
                        </a:rPr>
                        <a:t>. </a:t>
                      </a:r>
                      <a:r>
                        <a:rPr sz="2000" b="0" i="0" spc="-145" dirty="0">
                          <a:latin typeface="Arial"/>
                          <a:cs typeface="Arial"/>
                        </a:rPr>
                        <a:t>Thời </a:t>
                      </a:r>
                      <a:r>
                        <a:rPr sz="2000" b="0" i="0" spc="-120" dirty="0">
                          <a:latin typeface="Arial"/>
                          <a:cs typeface="Arial"/>
                        </a:rPr>
                        <a:t>điểm </a:t>
                      </a:r>
                      <a:r>
                        <a:rPr sz="2000" b="0" i="0" spc="-155" dirty="0">
                          <a:latin typeface="Arial"/>
                          <a:cs typeface="Arial"/>
                        </a:rPr>
                        <a:t>thực</a:t>
                      </a:r>
                      <a:r>
                        <a:rPr sz="2000" b="0" i="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0" i="0" spc="-70" dirty="0">
                          <a:latin typeface="Arial"/>
                          <a:cs typeface="Arial"/>
                        </a:rPr>
                        <a:t>thi</a:t>
                      </a:r>
                      <a:endParaRPr sz="2000" b="0" i="0">
                        <a:latin typeface="Arial"/>
                        <a:cs typeface="Arial"/>
                      </a:endParaRPr>
                    </a:p>
                    <a:p>
                      <a:pPr marL="97155" marR="174625">
                        <a:lnSpc>
                          <a:spcPct val="120000"/>
                        </a:lnSpc>
                      </a:pPr>
                      <a:r>
                        <a:rPr sz="2000" b="0" i="0" spc="-165" dirty="0">
                          <a:latin typeface="Arial"/>
                          <a:cs typeface="Arial"/>
                        </a:rPr>
                        <a:t>không </a:t>
                      </a:r>
                      <a:r>
                        <a:rPr sz="2000" b="0" i="0" spc="-190" dirty="0">
                          <a:latin typeface="Arial"/>
                          <a:cs typeface="Arial"/>
                        </a:rPr>
                        <a:t>xác </a:t>
                      </a:r>
                      <a:r>
                        <a:rPr sz="2000" b="0" i="0" spc="-105" dirty="0">
                          <a:latin typeface="Arial"/>
                          <a:cs typeface="Arial"/>
                        </a:rPr>
                        <a:t>định. </a:t>
                      </a:r>
                      <a:r>
                        <a:rPr sz="2000" b="0" i="0" spc="-140" dirty="0">
                          <a:latin typeface="Arial"/>
                          <a:cs typeface="Arial"/>
                        </a:rPr>
                        <a:t>Hàm </a:t>
                      </a:r>
                      <a:r>
                        <a:rPr sz="2000" b="0" i="0" spc="-135" dirty="0">
                          <a:latin typeface="Arial"/>
                          <a:cs typeface="Arial"/>
                        </a:rPr>
                        <a:t>này </a:t>
                      </a:r>
                      <a:r>
                        <a:rPr sz="2000" b="0" i="0" spc="-125" dirty="0">
                          <a:latin typeface="Arial"/>
                          <a:cs typeface="Arial"/>
                        </a:rPr>
                        <a:t>thường </a:t>
                      </a:r>
                      <a:r>
                        <a:rPr sz="2000" b="0" i="0" spc="-165" dirty="0">
                          <a:latin typeface="Arial"/>
                          <a:cs typeface="Arial"/>
                        </a:rPr>
                        <a:t>dùng </a:t>
                      </a:r>
                      <a:r>
                        <a:rPr sz="2000" b="0" i="0" spc="-110" dirty="0">
                          <a:latin typeface="Arial"/>
                          <a:cs typeface="Arial"/>
                        </a:rPr>
                        <a:t>để </a:t>
                      </a:r>
                      <a:r>
                        <a:rPr sz="2000" b="0" i="0" spc="-135" dirty="0">
                          <a:latin typeface="Arial"/>
                          <a:cs typeface="Arial"/>
                        </a:rPr>
                        <a:t>hiển </a:t>
                      </a:r>
                      <a:r>
                        <a:rPr sz="2000" b="0" i="0" spc="-70" dirty="0">
                          <a:latin typeface="Arial"/>
                          <a:cs typeface="Arial"/>
                        </a:rPr>
                        <a:t>thị </a:t>
                      </a:r>
                      <a:r>
                        <a:rPr sz="2000" b="0" i="0" spc="-130" dirty="0">
                          <a:latin typeface="Arial"/>
                          <a:cs typeface="Arial"/>
                        </a:rPr>
                        <a:t>thông báo </a:t>
                      </a:r>
                      <a:r>
                        <a:rPr sz="2000" b="0" i="0" spc="-85" dirty="0">
                          <a:latin typeface="Arial"/>
                          <a:cs typeface="Arial"/>
                        </a:rPr>
                        <a:t>tiến </a:t>
                      </a:r>
                      <a:r>
                        <a:rPr sz="2000" b="0" i="0" spc="-130" dirty="0">
                          <a:latin typeface="Arial"/>
                          <a:cs typeface="Arial"/>
                        </a:rPr>
                        <a:t>độ </a:t>
                      </a:r>
                      <a:r>
                        <a:rPr sz="2000" b="0" i="0" spc="-120" dirty="0">
                          <a:latin typeface="Arial"/>
                          <a:cs typeface="Arial"/>
                        </a:rPr>
                        <a:t>lên </a:t>
                      </a:r>
                      <a:r>
                        <a:rPr sz="2000" b="0" i="0" spc="-60" dirty="0">
                          <a:latin typeface="Arial"/>
                          <a:cs typeface="Arial"/>
                        </a:rPr>
                        <a:t>UI. </a:t>
                      </a:r>
                      <a:r>
                        <a:rPr sz="2000" b="0" i="0" spc="-110" dirty="0">
                          <a:latin typeface="Arial"/>
                          <a:cs typeface="Arial"/>
                        </a:rPr>
                        <a:t>Ví </a:t>
                      </a:r>
                      <a:r>
                        <a:rPr sz="2000" b="0" i="0" spc="-165" dirty="0">
                          <a:latin typeface="Arial"/>
                          <a:cs typeface="Arial"/>
                        </a:rPr>
                        <a:t>dụ  </a:t>
                      </a:r>
                      <a:r>
                        <a:rPr sz="2000" b="0" i="0" spc="-175" dirty="0">
                          <a:latin typeface="Arial"/>
                          <a:cs typeface="Arial"/>
                        </a:rPr>
                        <a:t>cập </a:t>
                      </a:r>
                      <a:r>
                        <a:rPr sz="2000" b="0" i="0" spc="-95" dirty="0">
                          <a:latin typeface="Arial"/>
                          <a:cs typeface="Arial"/>
                        </a:rPr>
                        <a:t>nhật </a:t>
                      </a:r>
                      <a:r>
                        <a:rPr sz="2000" b="0" i="0" spc="-180" dirty="0">
                          <a:latin typeface="Arial"/>
                          <a:cs typeface="Arial"/>
                        </a:rPr>
                        <a:t>progress </a:t>
                      </a:r>
                      <a:r>
                        <a:rPr sz="2000" b="0" i="0" spc="-100" dirty="0">
                          <a:latin typeface="Arial"/>
                          <a:cs typeface="Arial"/>
                        </a:rPr>
                        <a:t>bar </a:t>
                      </a:r>
                      <a:r>
                        <a:rPr sz="2000" b="0" i="0" spc="-175" dirty="0">
                          <a:latin typeface="Arial"/>
                          <a:cs typeface="Arial"/>
                        </a:rPr>
                        <a:t>hoặc </a:t>
                      </a:r>
                      <a:r>
                        <a:rPr sz="2000" b="0" i="0" spc="-135" dirty="0">
                          <a:latin typeface="Arial"/>
                          <a:cs typeface="Arial"/>
                        </a:rPr>
                        <a:t>hiện log </a:t>
                      </a:r>
                      <a:r>
                        <a:rPr sz="2000" b="0" i="0" spc="-110" dirty="0">
                          <a:latin typeface="Arial"/>
                          <a:cs typeface="Arial"/>
                        </a:rPr>
                        <a:t>trong </a:t>
                      </a:r>
                      <a:r>
                        <a:rPr sz="2000" b="0" i="0" spc="-105" dirty="0">
                          <a:latin typeface="Arial"/>
                          <a:cs typeface="Arial"/>
                        </a:rPr>
                        <a:t>một </a:t>
                      </a:r>
                      <a:r>
                        <a:rPr sz="2000" b="0" i="0" spc="-85" dirty="0">
                          <a:latin typeface="Arial"/>
                          <a:cs typeface="Arial"/>
                        </a:rPr>
                        <a:t>text </a:t>
                      </a:r>
                      <a:r>
                        <a:rPr sz="2000" b="0" i="0" spc="-100" dirty="0">
                          <a:latin typeface="Arial"/>
                          <a:cs typeface="Arial"/>
                        </a:rPr>
                        <a:t>field</a:t>
                      </a:r>
                      <a:endParaRPr sz="2000" b="0" i="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1062207">
                <a:tc>
                  <a:txBody>
                    <a:bodyPr/>
                    <a:lstStyle/>
                    <a:p>
                      <a:pPr marL="97155" marR="182880" algn="just">
                        <a:lnSpc>
                          <a:spcPct val="120000"/>
                        </a:lnSpc>
                        <a:spcBef>
                          <a:spcPts val="240"/>
                        </a:spcBef>
                      </a:pPr>
                      <a:r>
                        <a:rPr sz="2000" b="0" i="0" spc="-1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onPostExecute</a:t>
                      </a:r>
                      <a:r>
                        <a:rPr sz="2000" b="0" i="0" spc="-18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2000" b="0" i="0" spc="-165" dirty="0">
                          <a:latin typeface="Arial"/>
                          <a:cs typeface="Arial"/>
                        </a:rPr>
                        <a:t>được </a:t>
                      </a:r>
                      <a:r>
                        <a:rPr sz="2000" b="0" i="0" spc="-130" dirty="0">
                          <a:latin typeface="Arial"/>
                          <a:cs typeface="Arial"/>
                        </a:rPr>
                        <a:t>gọi </a:t>
                      </a:r>
                      <a:r>
                        <a:rPr sz="2000" b="0" i="0" spc="-110" dirty="0">
                          <a:latin typeface="Arial"/>
                          <a:cs typeface="Arial"/>
                        </a:rPr>
                        <a:t>bởi </a:t>
                      </a:r>
                      <a:r>
                        <a:rPr sz="2000" b="0" i="0" spc="-80" dirty="0">
                          <a:latin typeface="Arial"/>
                          <a:cs typeface="Arial"/>
                        </a:rPr>
                        <a:t>UI </a:t>
                      </a:r>
                      <a:r>
                        <a:rPr sz="2000" b="0" i="0" spc="-95" dirty="0">
                          <a:latin typeface="Arial"/>
                          <a:cs typeface="Arial"/>
                        </a:rPr>
                        <a:t>thread </a:t>
                      </a:r>
                      <a:r>
                        <a:rPr sz="2000" b="0" i="0" spc="-185" dirty="0">
                          <a:latin typeface="Arial"/>
                          <a:cs typeface="Arial"/>
                        </a:rPr>
                        <a:t>sau </a:t>
                      </a:r>
                      <a:r>
                        <a:rPr sz="2000" b="0" i="0" spc="-130" dirty="0">
                          <a:latin typeface="Arial"/>
                          <a:cs typeface="Arial"/>
                        </a:rPr>
                        <a:t>khi </a:t>
                      </a:r>
                      <a:r>
                        <a:rPr sz="2000" b="0" i="0" spc="-204" dirty="0">
                          <a:latin typeface="Arial"/>
                          <a:cs typeface="Arial"/>
                        </a:rPr>
                        <a:t>công </a:t>
                      </a:r>
                      <a:r>
                        <a:rPr sz="2000" b="0" i="0" spc="-170" dirty="0">
                          <a:latin typeface="Arial"/>
                          <a:cs typeface="Arial"/>
                        </a:rPr>
                        <a:t>việc </a:t>
                      </a:r>
                      <a:r>
                        <a:rPr sz="2000" b="0" i="0" spc="-95" dirty="0">
                          <a:latin typeface="Arial"/>
                          <a:cs typeface="Arial"/>
                        </a:rPr>
                        <a:t>tính </a:t>
                      </a:r>
                      <a:r>
                        <a:rPr sz="2000" b="0" i="0" spc="-100" dirty="0">
                          <a:latin typeface="Arial"/>
                          <a:cs typeface="Arial"/>
                        </a:rPr>
                        <a:t>toán </a:t>
                      </a:r>
                      <a:r>
                        <a:rPr sz="2000" b="0" i="0" spc="-40" dirty="0">
                          <a:latin typeface="Arial"/>
                          <a:cs typeface="Arial"/>
                        </a:rPr>
                        <a:t>tại </a:t>
                      </a:r>
                      <a:r>
                        <a:rPr sz="2000" b="0" i="0" spc="-165" dirty="0">
                          <a:latin typeface="Arial"/>
                          <a:cs typeface="Arial"/>
                        </a:rPr>
                        <a:t>background  </a:t>
                      </a:r>
                      <a:r>
                        <a:rPr sz="2000" b="0" i="0" spc="-75" dirty="0">
                          <a:latin typeface="Arial"/>
                          <a:cs typeface="Arial"/>
                        </a:rPr>
                        <a:t>đã </a:t>
                      </a:r>
                      <a:r>
                        <a:rPr sz="2000" b="0" i="0" spc="-155" dirty="0">
                          <a:latin typeface="Arial"/>
                          <a:cs typeface="Arial"/>
                        </a:rPr>
                        <a:t>xong. </a:t>
                      </a:r>
                      <a:r>
                        <a:rPr sz="2000" b="0" i="0" spc="-170" dirty="0">
                          <a:latin typeface="Arial"/>
                          <a:cs typeface="Arial"/>
                        </a:rPr>
                        <a:t>Kết </a:t>
                      </a:r>
                      <a:r>
                        <a:rPr sz="2000" b="0" i="0" spc="-130" dirty="0">
                          <a:latin typeface="Arial"/>
                          <a:cs typeface="Arial"/>
                        </a:rPr>
                        <a:t>quả </a:t>
                      </a:r>
                      <a:r>
                        <a:rPr sz="2000" b="0" i="0" spc="-95" dirty="0">
                          <a:latin typeface="Arial"/>
                          <a:cs typeface="Arial"/>
                        </a:rPr>
                        <a:t>tính </a:t>
                      </a:r>
                      <a:r>
                        <a:rPr sz="2000" b="0" i="0" spc="-100" dirty="0">
                          <a:latin typeface="Arial"/>
                          <a:cs typeface="Arial"/>
                        </a:rPr>
                        <a:t>toán </a:t>
                      </a:r>
                      <a:r>
                        <a:rPr sz="2000" b="0" i="0" spc="-170" dirty="0">
                          <a:latin typeface="Arial"/>
                          <a:cs typeface="Arial"/>
                        </a:rPr>
                        <a:t>của </a:t>
                      </a:r>
                      <a:r>
                        <a:rPr sz="2000" b="0" i="0" spc="-165" dirty="0">
                          <a:latin typeface="Arial"/>
                          <a:cs typeface="Arial"/>
                        </a:rPr>
                        <a:t>background </a:t>
                      </a:r>
                      <a:r>
                        <a:rPr sz="2000" b="0" i="0" spc="-170" dirty="0">
                          <a:latin typeface="Arial"/>
                          <a:cs typeface="Arial"/>
                        </a:rPr>
                        <a:t>được </a:t>
                      </a:r>
                      <a:r>
                        <a:rPr sz="2000" b="0" i="0" spc="-114" dirty="0">
                          <a:latin typeface="Arial"/>
                          <a:cs typeface="Arial"/>
                        </a:rPr>
                        <a:t>truyền </a:t>
                      </a:r>
                      <a:r>
                        <a:rPr sz="2000" b="0" i="0" spc="-210" dirty="0">
                          <a:latin typeface="Arial"/>
                          <a:cs typeface="Arial"/>
                        </a:rPr>
                        <a:t>cho </a:t>
                      </a:r>
                      <a:r>
                        <a:rPr sz="2000" b="0" i="0" spc="-135" dirty="0">
                          <a:latin typeface="Arial"/>
                          <a:cs typeface="Arial"/>
                        </a:rPr>
                        <a:t>hàm này </a:t>
                      </a:r>
                      <a:r>
                        <a:rPr sz="2000" b="0" i="0" spc="-140" dirty="0">
                          <a:latin typeface="Arial"/>
                          <a:cs typeface="Arial"/>
                        </a:rPr>
                        <a:t>bằng </a:t>
                      </a:r>
                      <a:r>
                        <a:rPr sz="2000" b="0" i="0" spc="-90" dirty="0">
                          <a:latin typeface="Arial"/>
                          <a:cs typeface="Arial"/>
                        </a:rPr>
                        <a:t>tham  </a:t>
                      </a:r>
                      <a:r>
                        <a:rPr sz="2000" b="0" i="0" spc="-245" dirty="0">
                          <a:latin typeface="Arial"/>
                          <a:cs typeface="Arial"/>
                        </a:rPr>
                        <a:t>số</a:t>
                      </a:r>
                      <a:endParaRPr sz="2000" b="0" i="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61" y="129616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0789" y="290525"/>
            <a:ext cx="32188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84020" algn="l"/>
              </a:tabLst>
            </a:pPr>
            <a:r>
              <a:rPr spc="-360" dirty="0"/>
              <a:t>V</a:t>
            </a:r>
            <a:r>
              <a:rPr spc="-150" dirty="0"/>
              <a:t>í</a:t>
            </a:r>
            <a:r>
              <a:rPr spc="-245" dirty="0"/>
              <a:t> </a:t>
            </a:r>
            <a:r>
              <a:rPr spc="-320" dirty="0"/>
              <a:t>dụ:</a:t>
            </a:r>
            <a:r>
              <a:rPr dirty="0"/>
              <a:t>	</a:t>
            </a:r>
            <a:r>
              <a:rPr spc="-150" dirty="0"/>
              <a:t>l</a:t>
            </a:r>
            <a:r>
              <a:rPr spc="-385" dirty="0"/>
              <a:t>a</a:t>
            </a:r>
            <a:r>
              <a:rPr spc="-440" dirty="0"/>
              <a:t>y</a:t>
            </a:r>
            <a:r>
              <a:rPr spc="-210" dirty="0"/>
              <a:t>out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80" dirty="0"/>
              <a:t>32</a:t>
            </a:fld>
            <a:endParaRPr spc="-80" dirty="0"/>
          </a:p>
        </p:txBody>
      </p:sp>
      <p:sp>
        <p:nvSpPr>
          <p:cNvPr id="6" name="object 6"/>
          <p:cNvSpPr/>
          <p:nvPr/>
        </p:nvSpPr>
        <p:spPr>
          <a:xfrm>
            <a:off x="228353" y="1575819"/>
            <a:ext cx="8715490" cy="45366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61" y="129616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397002"/>
            <a:ext cx="127254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4" dirty="0"/>
              <a:t>Ví</a:t>
            </a:r>
            <a:r>
              <a:rPr spc="-330" dirty="0"/>
              <a:t> </a:t>
            </a:r>
            <a:r>
              <a:rPr spc="-345" dirty="0"/>
              <a:t>dụ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80" dirty="0"/>
              <a:t>33</a:t>
            </a:fld>
            <a:endParaRPr spc="-80" dirty="0"/>
          </a:p>
        </p:txBody>
      </p:sp>
      <p:sp>
        <p:nvSpPr>
          <p:cNvPr id="6" name="object 6"/>
          <p:cNvSpPr txBox="1"/>
          <p:nvPr/>
        </p:nvSpPr>
        <p:spPr>
          <a:xfrm>
            <a:off x="307340" y="1405859"/>
            <a:ext cx="8490585" cy="5382884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b="1" spc="-2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sz="2000" b="1" spc="-26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DownloadWebPageTask </a:t>
            </a:r>
            <a:r>
              <a:rPr sz="2000" b="1" spc="-114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sz="2000" b="1" spc="-10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AsyncTask&lt;String, </a:t>
            </a:r>
            <a:r>
              <a:rPr sz="2000" b="1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Void, </a:t>
            </a:r>
            <a:r>
              <a:rPr sz="2000" b="1" spc="-2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String&gt;</a:t>
            </a:r>
            <a:r>
              <a:rPr sz="2000" b="1" spc="44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b="1" spc="32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3380">
              <a:lnSpc>
                <a:spcPct val="100000"/>
              </a:lnSpc>
              <a:spcBef>
                <a:spcPts val="480"/>
              </a:spcBef>
            </a:pPr>
            <a:r>
              <a:rPr sz="2000" b="1" spc="-50" dirty="0">
                <a:solidFill>
                  <a:srgbClr val="00AF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sz="2000" b="1" spc="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sz="2000" b="1" spc="-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doInBackground</a:t>
            </a:r>
            <a:r>
              <a:rPr sz="2000" b="1" spc="-5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(String... </a:t>
            </a:r>
            <a:r>
              <a:rPr sz="2000" b="1" spc="11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urls)</a:t>
            </a:r>
            <a:r>
              <a:rPr sz="2000" b="1" spc="5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b="1" spc="32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5330" marR="4246880">
              <a:lnSpc>
                <a:spcPct val="120000"/>
              </a:lnSpc>
              <a:spcBef>
                <a:spcPts val="5"/>
              </a:spcBef>
            </a:pPr>
            <a:r>
              <a:rPr sz="2000" b="1" spc="1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sz="2000" b="1" spc="-15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 </a:t>
            </a:r>
            <a:r>
              <a:rPr sz="2000" b="1" spc="-7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sz="2000" b="1" spc="18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"", </a:t>
            </a:r>
            <a:r>
              <a:rPr sz="2000" b="1" spc="-1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sz="2000" b="1" spc="-7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sz="2000" b="1" spc="9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"";  </a:t>
            </a:r>
            <a:r>
              <a:rPr sz="2000" b="1" spc="105" dirty="0">
                <a:solidFill>
                  <a:srgbClr val="00AF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sz="2000" b="1" spc="4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sz="2000" b="1" spc="14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sz="2000" b="1" spc="434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sz="2000" b="1" spc="11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urls)</a:t>
            </a:r>
            <a:r>
              <a:rPr sz="2000" b="1" spc="-13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b="1" spc="32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915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DefaultHttpClient </a:t>
            </a:r>
            <a:r>
              <a:rPr sz="2000" b="1" spc="10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 </a:t>
            </a:r>
            <a:r>
              <a:rPr sz="2000" b="1" spc="-7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sz="2000" b="1" spc="-30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sz="2000" b="1" spc="-8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b="1" spc="3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DefaultHttpClient();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915">
              <a:lnSpc>
                <a:spcPct val="100000"/>
              </a:lnSpc>
              <a:spcBef>
                <a:spcPts val="480"/>
              </a:spcBef>
            </a:pPr>
            <a:r>
              <a:rPr sz="2000" b="1" spc="-8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HttpGet </a:t>
            </a:r>
            <a:r>
              <a:rPr sz="2000" b="1" spc="-5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httpGet </a:t>
            </a:r>
            <a:r>
              <a:rPr sz="2000" b="1" spc="-6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sz="2000" b="1" spc="-9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b="1" spc="-30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sz="2000" b="1" spc="4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HttpGet(url);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915">
              <a:lnSpc>
                <a:spcPct val="100000"/>
              </a:lnSpc>
              <a:spcBef>
                <a:spcPts val="480"/>
              </a:spcBef>
            </a:pPr>
            <a:r>
              <a:rPr sz="2000" b="1" spc="145" dirty="0">
                <a:solidFill>
                  <a:srgbClr val="00AF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sz="2000" b="1" spc="245" dirty="0">
                <a:solidFill>
                  <a:srgbClr val="00AF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b="1" spc="32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60500">
              <a:lnSpc>
                <a:spcPct val="100000"/>
              </a:lnSpc>
              <a:spcBef>
                <a:spcPts val="480"/>
              </a:spcBef>
            </a:pPr>
            <a:r>
              <a:rPr sz="2000" b="1" spc="-10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 </a:t>
            </a:r>
            <a:r>
              <a:rPr sz="2000" b="1" spc="-6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sz="2000" b="1" spc="12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b="1" spc="-7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60500" marR="5080" indent="1085215">
              <a:lnSpc>
                <a:spcPct val="120000"/>
              </a:lnSpc>
            </a:pPr>
            <a:r>
              <a:rPr sz="2000" b="1" spc="2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client.execute(httpGet).getEntity().getContent();  </a:t>
            </a:r>
            <a:r>
              <a:rPr sz="2000" b="1" spc="-114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BufferedReader </a:t>
            </a:r>
            <a:r>
              <a:rPr sz="2000" b="1" spc="2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sz="2000" b="1" spc="16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b="1" spc="-7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03145">
              <a:lnSpc>
                <a:spcPct val="100000"/>
              </a:lnSpc>
              <a:spcBef>
                <a:spcPts val="480"/>
              </a:spcBef>
            </a:pPr>
            <a:r>
              <a:rPr sz="2000" b="1" spc="-30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sz="2000" b="1" spc="-13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BufferedReader(new</a:t>
            </a:r>
            <a:r>
              <a:rPr sz="2000" b="1" spc="-6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b="1" spc="-6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InputStreamReader(content));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61" y="129616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397002"/>
            <a:ext cx="127254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4" dirty="0"/>
              <a:t>Ví</a:t>
            </a:r>
            <a:r>
              <a:rPr spc="-330" dirty="0"/>
              <a:t> </a:t>
            </a:r>
            <a:r>
              <a:rPr spc="-345" dirty="0"/>
              <a:t>dụ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80" dirty="0"/>
              <a:t>34</a:t>
            </a:fld>
            <a:endParaRPr spc="-80" dirty="0"/>
          </a:p>
        </p:txBody>
      </p:sp>
      <p:sp>
        <p:nvSpPr>
          <p:cNvPr id="6" name="object 6"/>
          <p:cNvSpPr txBox="1"/>
          <p:nvPr/>
        </p:nvSpPr>
        <p:spPr>
          <a:xfrm>
            <a:off x="307340" y="1405859"/>
            <a:ext cx="7995284" cy="366446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460500">
              <a:lnSpc>
                <a:spcPct val="100000"/>
              </a:lnSpc>
              <a:spcBef>
                <a:spcPts val="575"/>
              </a:spcBef>
            </a:pPr>
            <a:r>
              <a:rPr sz="2000" b="1" spc="-25" dirty="0">
                <a:solidFill>
                  <a:srgbClr val="00AF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sz="2000" b="1" spc="18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((s </a:t>
            </a:r>
            <a:r>
              <a:rPr sz="2000" b="1" spc="-7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sz="2000" b="1" spc="3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buffer.readLine()) </a:t>
            </a:r>
            <a:r>
              <a:rPr sz="2000" b="1" spc="10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sz="2000" b="1" spc="13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null) </a:t>
            </a:r>
            <a:r>
              <a:rPr sz="2000" b="1" spc="-14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 +=</a:t>
            </a:r>
            <a:r>
              <a:rPr sz="2000" b="1" spc="-30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b="1" spc="5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s;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915">
              <a:lnSpc>
                <a:spcPct val="100000"/>
              </a:lnSpc>
              <a:spcBef>
                <a:spcPts val="480"/>
              </a:spcBef>
            </a:pPr>
            <a:r>
              <a:rPr sz="2000" b="1" spc="32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sz="2000" b="1" spc="-7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sz="2000" b="1" spc="-6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(Exception </a:t>
            </a:r>
            <a:r>
              <a:rPr sz="2000" b="1" spc="13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e)</a:t>
            </a:r>
            <a:r>
              <a:rPr sz="2000" b="1" spc="-204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b="1" spc="16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5330">
              <a:lnSpc>
                <a:spcPct val="100000"/>
              </a:lnSpc>
              <a:spcBef>
                <a:spcPts val="484"/>
              </a:spcBef>
            </a:pPr>
            <a:r>
              <a:rPr sz="2000" b="1" spc="32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5330">
              <a:lnSpc>
                <a:spcPct val="100000"/>
              </a:lnSpc>
              <a:spcBef>
                <a:spcPts val="480"/>
              </a:spcBef>
            </a:pPr>
            <a:r>
              <a:rPr sz="2000" b="1" spc="10" dirty="0">
                <a:solidFill>
                  <a:srgbClr val="00AF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sz="2000" b="1" spc="245" dirty="0">
                <a:solidFill>
                  <a:srgbClr val="00AF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b="1" spc="-10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response;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3380">
              <a:lnSpc>
                <a:spcPct val="100000"/>
              </a:lnSpc>
              <a:spcBef>
                <a:spcPts val="480"/>
              </a:spcBef>
            </a:pPr>
            <a:r>
              <a:rPr sz="2000" b="1" spc="32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3380">
              <a:lnSpc>
                <a:spcPct val="100000"/>
              </a:lnSpc>
              <a:spcBef>
                <a:spcPts val="480"/>
              </a:spcBef>
            </a:pPr>
            <a:r>
              <a:rPr sz="2000" b="1" spc="-50" dirty="0">
                <a:solidFill>
                  <a:srgbClr val="00AF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sz="2000" b="1" spc="-4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sz="2000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onPostExecute</a:t>
            </a:r>
            <a:r>
              <a:rPr sz="2000" b="1" spc="-9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sz="2000" b="1" spc="9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result)</a:t>
            </a:r>
            <a:r>
              <a:rPr sz="2000" b="1" spc="18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b="1" spc="32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5330">
              <a:lnSpc>
                <a:spcPct val="100000"/>
              </a:lnSpc>
              <a:spcBef>
                <a:spcPts val="480"/>
              </a:spcBef>
            </a:pPr>
            <a:r>
              <a:rPr sz="2000" b="1" spc="2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textView.setText(result);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3380">
              <a:lnSpc>
                <a:spcPct val="100000"/>
              </a:lnSpc>
              <a:spcBef>
                <a:spcPts val="480"/>
              </a:spcBef>
            </a:pPr>
            <a:r>
              <a:rPr sz="2000" b="1" spc="32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32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61" y="129616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397002"/>
            <a:ext cx="127254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4" dirty="0"/>
              <a:t>Ví</a:t>
            </a:r>
            <a:r>
              <a:rPr spc="-330" dirty="0"/>
              <a:t> </a:t>
            </a:r>
            <a:r>
              <a:rPr spc="-345" dirty="0"/>
              <a:t>dụ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80" dirty="0"/>
              <a:t>35</a:t>
            </a:fld>
            <a:endParaRPr spc="-80" dirty="0"/>
          </a:p>
        </p:txBody>
      </p:sp>
      <p:sp>
        <p:nvSpPr>
          <p:cNvPr id="6" name="object 6"/>
          <p:cNvSpPr txBox="1"/>
          <p:nvPr/>
        </p:nvSpPr>
        <p:spPr>
          <a:xfrm>
            <a:off x="307340" y="1465833"/>
            <a:ext cx="8684260" cy="46429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sz="2000" spc="-2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sz="2000" spc="-26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ReadWebpageAsyncTask </a:t>
            </a:r>
            <a:r>
              <a:rPr sz="2000" spc="-11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sz="2000" spc="6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sz="2000" spc="58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spc="32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3380">
              <a:lnSpc>
                <a:spcPct val="100000"/>
              </a:lnSpc>
            </a:pPr>
            <a:r>
              <a:rPr sz="2000" spc="3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sz="2000" spc="-12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sz="2000" spc="-15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spc="-1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textView;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5330" marR="1093470" indent="-361950">
              <a:lnSpc>
                <a:spcPct val="120000"/>
              </a:lnSpc>
            </a:pPr>
            <a:r>
              <a:rPr sz="2000" spc="-1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sz="2000" spc="-4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sz="2000" spc="-12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onCreate(Bundle </a:t>
            </a:r>
            <a:r>
              <a:rPr sz="2000" spc="-6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savedInstanceState) </a:t>
            </a:r>
            <a:r>
              <a:rPr sz="2000" spc="32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r>
              <a:rPr sz="2000" spc="-6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super.onCreate(savedInstanceState);  </a:t>
            </a:r>
            <a:r>
              <a:rPr sz="2000" spc="-5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setContentView(R.layout.main);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5330">
              <a:lnSpc>
                <a:spcPct val="100000"/>
              </a:lnSpc>
              <a:spcBef>
                <a:spcPts val="480"/>
              </a:spcBef>
            </a:pPr>
            <a:r>
              <a:rPr sz="2000" spc="-5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textView </a:t>
            </a:r>
            <a:r>
              <a:rPr sz="2000" spc="-7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sz="2000" spc="-4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(TextView)</a:t>
            </a:r>
            <a:r>
              <a:rPr sz="2000" spc="-16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spc="-4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findViewById(R.id.TextView01);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3380">
              <a:lnSpc>
                <a:spcPct val="100000"/>
              </a:lnSpc>
              <a:spcBef>
                <a:spcPts val="480"/>
              </a:spcBef>
            </a:pPr>
            <a:r>
              <a:rPr sz="2000" spc="32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5330" marR="248920" indent="-361950">
              <a:lnSpc>
                <a:spcPct val="120000"/>
              </a:lnSpc>
            </a:pPr>
            <a:r>
              <a:rPr sz="2000" spc="-1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sz="2000" spc="-4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sz="2000" spc="-19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readWebpage(View </a:t>
            </a:r>
            <a:r>
              <a:rPr sz="2000" spc="-2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view) </a:t>
            </a:r>
            <a:r>
              <a:rPr sz="2000" spc="32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r>
              <a:rPr sz="2000" spc="-26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DownloadWebPageTask </a:t>
            </a:r>
            <a:r>
              <a:rPr sz="2000" spc="-2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 </a:t>
            </a:r>
            <a:r>
              <a:rPr sz="2000" spc="-7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sz="2000" spc="-30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sz="2000" spc="-27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spc="-19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DownloadWebPageTask();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5330">
              <a:lnSpc>
                <a:spcPct val="100000"/>
              </a:lnSpc>
              <a:spcBef>
                <a:spcPts val="484"/>
              </a:spcBef>
            </a:pPr>
            <a:r>
              <a:rPr sz="2000" spc="-8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task.execute(new </a:t>
            </a:r>
            <a:r>
              <a:rPr sz="2000" spc="7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sz="2000" spc="32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sz="2000" spc="-70" smtClean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spc="-70" smtClean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http://www.fithou.edu.vn/"</a:t>
            </a:r>
            <a:r>
              <a:rPr sz="2000" spc="295" smtClean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3380">
              <a:lnSpc>
                <a:spcPct val="100000"/>
              </a:lnSpc>
              <a:spcBef>
                <a:spcPts val="475"/>
              </a:spcBef>
            </a:pPr>
            <a:r>
              <a:rPr sz="2000" spc="32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spc="32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1116" y="3375824"/>
            <a:ext cx="1435735" cy="113411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spc="-175" dirty="0">
                <a:solidFill>
                  <a:srgbClr val="888888"/>
                </a:solidFill>
              </a:rPr>
              <a:t>Phần</a:t>
            </a:r>
            <a:r>
              <a:rPr sz="2000" spc="-135" dirty="0">
                <a:solidFill>
                  <a:srgbClr val="888888"/>
                </a:solidFill>
              </a:rPr>
              <a:t> </a:t>
            </a:r>
            <a:r>
              <a:rPr sz="2000" spc="-100" dirty="0">
                <a:solidFill>
                  <a:srgbClr val="888888"/>
                </a:solidFill>
              </a:rPr>
              <a:t>5</a:t>
            </a:r>
            <a:endParaRPr sz="2000"/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pc="-330" dirty="0"/>
              <a:t>Tim</a:t>
            </a:r>
            <a:r>
              <a:rPr spc="-295" dirty="0"/>
              <a:t>e</a:t>
            </a:r>
            <a:r>
              <a:rPr spc="-160" dirty="0"/>
              <a:t>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80" dirty="0"/>
              <a:t>36</a:t>
            </a:fld>
            <a:endParaRPr spc="-8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61" y="129616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397002"/>
            <a:ext cx="14351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30" dirty="0"/>
              <a:t>Tim</a:t>
            </a:r>
            <a:r>
              <a:rPr spc="-300" dirty="0"/>
              <a:t>e</a:t>
            </a:r>
            <a:r>
              <a:rPr spc="-160" dirty="0"/>
              <a:t>r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80" dirty="0"/>
              <a:t>37</a:t>
            </a:fld>
            <a:endParaRPr spc="-80" dirty="0"/>
          </a:p>
        </p:txBody>
      </p:sp>
      <p:sp>
        <p:nvSpPr>
          <p:cNvPr id="6" name="object 6"/>
          <p:cNvSpPr txBox="1"/>
          <p:nvPr/>
        </p:nvSpPr>
        <p:spPr>
          <a:xfrm>
            <a:off x="307340" y="1410970"/>
            <a:ext cx="8265159" cy="4250523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17145" indent="-342900">
              <a:spcBef>
                <a:spcPts val="5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190" dirty="0">
                <a:solidFill>
                  <a:srgbClr val="17375E"/>
                </a:solidFill>
                <a:latin typeface="+mj-lt"/>
                <a:cs typeface="Arial"/>
              </a:rPr>
              <a:t>Timer </a:t>
            </a:r>
            <a:r>
              <a:rPr sz="2800" spc="-145" dirty="0">
                <a:solidFill>
                  <a:srgbClr val="17375E"/>
                </a:solidFill>
                <a:latin typeface="+mj-lt"/>
                <a:cs typeface="Arial"/>
              </a:rPr>
              <a:t>là </a:t>
            </a:r>
            <a:r>
              <a:rPr sz="2800" spc="-130" dirty="0">
                <a:solidFill>
                  <a:srgbClr val="17375E"/>
                </a:solidFill>
                <a:latin typeface="+mj-lt"/>
                <a:cs typeface="Arial"/>
              </a:rPr>
              <a:t>tính </a:t>
            </a:r>
            <a:r>
              <a:rPr sz="2800" spc="-265" dirty="0">
                <a:solidFill>
                  <a:srgbClr val="17375E"/>
                </a:solidFill>
                <a:latin typeface="+mj-lt"/>
                <a:cs typeface="Arial"/>
              </a:rPr>
              <a:t>năng </a:t>
            </a:r>
            <a:r>
              <a:rPr sz="2800" spc="-320" dirty="0">
                <a:solidFill>
                  <a:srgbClr val="17375E"/>
                </a:solidFill>
                <a:latin typeface="+mj-lt"/>
                <a:cs typeface="Arial"/>
              </a:rPr>
              <a:t>có </a:t>
            </a:r>
            <a:r>
              <a:rPr sz="2800" spc="-295" dirty="0">
                <a:solidFill>
                  <a:srgbClr val="17375E"/>
                </a:solidFill>
                <a:latin typeface="+mj-lt"/>
                <a:cs typeface="Arial"/>
              </a:rPr>
              <a:t>sẵn </a:t>
            </a:r>
            <a:r>
              <a:rPr sz="2800" spc="-275" dirty="0">
                <a:solidFill>
                  <a:srgbClr val="17375E"/>
                </a:solidFill>
                <a:latin typeface="+mj-lt"/>
                <a:cs typeface="Arial"/>
              </a:rPr>
              <a:t>của </a:t>
            </a:r>
            <a:r>
              <a:rPr sz="2800" spc="-355" dirty="0">
                <a:solidFill>
                  <a:srgbClr val="17375E"/>
                </a:solidFill>
                <a:latin typeface="+mj-lt"/>
                <a:cs typeface="Arial"/>
              </a:rPr>
              <a:t>Java </a:t>
            </a:r>
            <a:r>
              <a:rPr sz="2800" spc="-295" dirty="0">
                <a:solidFill>
                  <a:srgbClr val="17375E"/>
                </a:solidFill>
                <a:latin typeface="+mj-lt"/>
                <a:cs typeface="Arial"/>
              </a:rPr>
              <a:t>chứ </a:t>
            </a:r>
            <a:r>
              <a:rPr sz="2800" spc="-265" dirty="0">
                <a:solidFill>
                  <a:srgbClr val="17375E"/>
                </a:solidFill>
                <a:latin typeface="+mj-lt"/>
                <a:cs typeface="Arial"/>
              </a:rPr>
              <a:t>không </a:t>
            </a:r>
            <a:r>
              <a:rPr sz="2800" spc="-185" dirty="0">
                <a:solidFill>
                  <a:srgbClr val="17375E"/>
                </a:solidFill>
                <a:latin typeface="+mj-lt"/>
                <a:cs typeface="Arial"/>
              </a:rPr>
              <a:t>phải  </a:t>
            </a:r>
            <a:r>
              <a:rPr sz="2800" spc="-145" dirty="0">
                <a:solidFill>
                  <a:srgbClr val="17375E"/>
                </a:solidFill>
                <a:latin typeface="+mj-lt"/>
                <a:cs typeface="Arial"/>
              </a:rPr>
              <a:t>là </a:t>
            </a:r>
            <a:r>
              <a:rPr sz="2800" spc="-325" dirty="0">
                <a:solidFill>
                  <a:srgbClr val="17375E"/>
                </a:solidFill>
                <a:latin typeface="+mj-lt"/>
                <a:cs typeface="Arial"/>
              </a:rPr>
              <a:t>sáng </a:t>
            </a:r>
            <a:r>
              <a:rPr sz="2800" spc="-130" dirty="0">
                <a:solidFill>
                  <a:srgbClr val="17375E"/>
                </a:solidFill>
                <a:latin typeface="+mj-lt"/>
                <a:cs typeface="Arial"/>
              </a:rPr>
              <a:t>tạo </a:t>
            </a:r>
            <a:r>
              <a:rPr sz="2800" spc="-280" dirty="0">
                <a:solidFill>
                  <a:srgbClr val="17375E"/>
                </a:solidFill>
                <a:latin typeface="+mj-lt"/>
                <a:cs typeface="Arial"/>
              </a:rPr>
              <a:t>của</a:t>
            </a:r>
            <a:r>
              <a:rPr sz="2800" spc="-585" dirty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2800" spc="-195" dirty="0">
                <a:solidFill>
                  <a:srgbClr val="17375E"/>
                </a:solidFill>
                <a:latin typeface="+mj-lt"/>
                <a:cs typeface="Arial"/>
              </a:rPr>
              <a:t>android</a:t>
            </a:r>
            <a:endParaRPr sz="2800">
              <a:latin typeface="+mj-lt"/>
              <a:cs typeface="Arial"/>
            </a:endParaRPr>
          </a:p>
          <a:p>
            <a:pPr marL="355600" marR="243840" indent="-342900">
              <a:spcBef>
                <a:spcPts val="72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345" dirty="0">
                <a:solidFill>
                  <a:srgbClr val="17375E"/>
                </a:solidFill>
                <a:latin typeface="+mj-lt"/>
                <a:cs typeface="Arial"/>
              </a:rPr>
              <a:t>Cho </a:t>
            </a:r>
            <a:r>
              <a:rPr sz="2800" spc="-210" dirty="0">
                <a:solidFill>
                  <a:srgbClr val="17375E"/>
                </a:solidFill>
                <a:latin typeface="+mj-lt"/>
                <a:cs typeface="Arial"/>
              </a:rPr>
              <a:t>phép </a:t>
            </a:r>
            <a:r>
              <a:rPr sz="2800" spc="-175" dirty="0">
                <a:solidFill>
                  <a:srgbClr val="17375E"/>
                </a:solidFill>
                <a:latin typeface="+mj-lt"/>
                <a:cs typeface="Arial"/>
              </a:rPr>
              <a:t>lập </a:t>
            </a:r>
            <a:r>
              <a:rPr sz="2800" spc="-210" dirty="0">
                <a:solidFill>
                  <a:srgbClr val="17375E"/>
                </a:solidFill>
                <a:latin typeface="+mj-lt"/>
                <a:cs typeface="Arial"/>
              </a:rPr>
              <a:t>lịch </a:t>
            </a:r>
            <a:r>
              <a:rPr sz="2800" spc="-250" dirty="0">
                <a:solidFill>
                  <a:srgbClr val="17375E"/>
                </a:solidFill>
                <a:latin typeface="+mj-lt"/>
                <a:cs typeface="Arial"/>
              </a:rPr>
              <a:t>và </a:t>
            </a:r>
            <a:r>
              <a:rPr sz="2800" spc="-210" dirty="0">
                <a:solidFill>
                  <a:srgbClr val="17375E"/>
                </a:solidFill>
                <a:latin typeface="+mj-lt"/>
                <a:cs typeface="Arial"/>
              </a:rPr>
              <a:t>thực </a:t>
            </a:r>
            <a:r>
              <a:rPr sz="2800" spc="-95" dirty="0">
                <a:solidFill>
                  <a:srgbClr val="17375E"/>
                </a:solidFill>
                <a:latin typeface="+mj-lt"/>
                <a:cs typeface="Arial"/>
              </a:rPr>
              <a:t>thi </a:t>
            </a:r>
            <a:r>
              <a:rPr sz="2800" spc="-140" dirty="0">
                <a:solidFill>
                  <a:srgbClr val="17375E"/>
                </a:solidFill>
                <a:latin typeface="+mj-lt"/>
                <a:cs typeface="Arial"/>
              </a:rPr>
              <a:t>một </a:t>
            </a:r>
            <a:r>
              <a:rPr sz="2800" spc="-200" dirty="0">
                <a:solidFill>
                  <a:srgbClr val="17375E"/>
                </a:solidFill>
                <a:latin typeface="+mj-lt"/>
                <a:cs typeface="Arial"/>
              </a:rPr>
              <a:t>tác </a:t>
            </a:r>
            <a:r>
              <a:rPr sz="2800" spc="-240" dirty="0">
                <a:solidFill>
                  <a:srgbClr val="17375E"/>
                </a:solidFill>
                <a:latin typeface="+mj-lt"/>
                <a:cs typeface="Arial"/>
              </a:rPr>
              <a:t>vụ vào </a:t>
            </a:r>
            <a:r>
              <a:rPr sz="2800" spc="-145" dirty="0">
                <a:solidFill>
                  <a:srgbClr val="17375E"/>
                </a:solidFill>
                <a:latin typeface="+mj-lt"/>
                <a:cs typeface="Arial"/>
              </a:rPr>
              <a:t>một  </a:t>
            </a:r>
            <a:r>
              <a:rPr sz="2800" spc="-130" dirty="0">
                <a:solidFill>
                  <a:srgbClr val="17375E"/>
                </a:solidFill>
                <a:latin typeface="+mj-lt"/>
                <a:cs typeface="Arial"/>
              </a:rPr>
              <a:t>thời </a:t>
            </a:r>
            <a:r>
              <a:rPr sz="2800" spc="-155" dirty="0">
                <a:solidFill>
                  <a:srgbClr val="17375E"/>
                </a:solidFill>
                <a:latin typeface="+mj-lt"/>
                <a:cs typeface="Arial"/>
              </a:rPr>
              <a:t>điểm </a:t>
            </a:r>
            <a:r>
              <a:rPr sz="2800" spc="-170" dirty="0">
                <a:solidFill>
                  <a:srgbClr val="17375E"/>
                </a:solidFill>
                <a:latin typeface="+mj-lt"/>
                <a:cs typeface="Arial"/>
              </a:rPr>
              <a:t>định</a:t>
            </a:r>
            <a:r>
              <a:rPr sz="2800" spc="-165" dirty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2800" spc="-295" dirty="0">
                <a:solidFill>
                  <a:srgbClr val="17375E"/>
                </a:solidFill>
                <a:latin typeface="+mj-lt"/>
                <a:cs typeface="Arial"/>
              </a:rPr>
              <a:t>sẵn</a:t>
            </a:r>
            <a:endParaRPr sz="2800">
              <a:latin typeface="+mj-lt"/>
              <a:cs typeface="Arial"/>
            </a:endParaRPr>
          </a:p>
          <a:p>
            <a:pPr marL="355600" marR="158115" indent="-342900">
              <a:spcBef>
                <a:spcPts val="72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395" dirty="0">
                <a:solidFill>
                  <a:srgbClr val="17375E"/>
                </a:solidFill>
                <a:latin typeface="+mj-lt"/>
                <a:cs typeface="Arial"/>
              </a:rPr>
              <a:t>Tác </a:t>
            </a:r>
            <a:r>
              <a:rPr sz="2800" spc="-240" dirty="0">
                <a:solidFill>
                  <a:srgbClr val="17375E"/>
                </a:solidFill>
                <a:latin typeface="+mj-lt"/>
                <a:cs typeface="Arial"/>
              </a:rPr>
              <a:t>vụ </a:t>
            </a:r>
            <a:r>
              <a:rPr sz="2800" spc="-320" dirty="0">
                <a:solidFill>
                  <a:srgbClr val="17375E"/>
                </a:solidFill>
                <a:latin typeface="+mj-lt"/>
                <a:cs typeface="Arial"/>
              </a:rPr>
              <a:t>có </a:t>
            </a:r>
            <a:r>
              <a:rPr sz="2800" spc="-114" dirty="0">
                <a:solidFill>
                  <a:srgbClr val="17375E"/>
                </a:solidFill>
                <a:latin typeface="+mj-lt"/>
                <a:cs typeface="Arial"/>
              </a:rPr>
              <a:t>thể </a:t>
            </a:r>
            <a:r>
              <a:rPr sz="2800" spc="-204" dirty="0">
                <a:solidFill>
                  <a:srgbClr val="17375E"/>
                </a:solidFill>
                <a:latin typeface="+mj-lt"/>
                <a:cs typeface="Arial"/>
              </a:rPr>
              <a:t>thực </a:t>
            </a:r>
            <a:r>
              <a:rPr sz="2800" spc="-175" dirty="0">
                <a:solidFill>
                  <a:srgbClr val="17375E"/>
                </a:solidFill>
                <a:latin typeface="+mj-lt"/>
                <a:cs typeface="Arial"/>
              </a:rPr>
              <a:t>hiện </a:t>
            </a:r>
            <a:r>
              <a:rPr sz="2800" spc="-150" dirty="0">
                <a:solidFill>
                  <a:srgbClr val="17375E"/>
                </a:solidFill>
                <a:latin typeface="+mj-lt"/>
                <a:cs typeface="Arial"/>
              </a:rPr>
              <a:t>1 </a:t>
            </a:r>
            <a:r>
              <a:rPr sz="2800" spc="-175" dirty="0">
                <a:solidFill>
                  <a:srgbClr val="17375E"/>
                </a:solidFill>
                <a:latin typeface="+mj-lt"/>
                <a:cs typeface="Arial"/>
              </a:rPr>
              <a:t>lần </a:t>
            </a:r>
            <a:r>
              <a:rPr sz="2800" spc="-260" dirty="0">
                <a:solidFill>
                  <a:srgbClr val="17375E"/>
                </a:solidFill>
                <a:latin typeface="+mj-lt"/>
                <a:cs typeface="Arial"/>
              </a:rPr>
              <a:t>hoặc </a:t>
            </a:r>
            <a:r>
              <a:rPr sz="2800" spc="-175" dirty="0">
                <a:solidFill>
                  <a:srgbClr val="17375E"/>
                </a:solidFill>
                <a:latin typeface="+mj-lt"/>
                <a:cs typeface="Arial"/>
              </a:rPr>
              <a:t>lặp </a:t>
            </a:r>
            <a:r>
              <a:rPr sz="2800" spc="-130" dirty="0">
                <a:solidFill>
                  <a:srgbClr val="17375E"/>
                </a:solidFill>
                <a:latin typeface="+mj-lt"/>
                <a:cs typeface="Arial"/>
              </a:rPr>
              <a:t>lại </a:t>
            </a:r>
            <a:r>
              <a:rPr sz="2800" spc="-295" dirty="0">
                <a:solidFill>
                  <a:srgbClr val="17375E"/>
                </a:solidFill>
                <a:latin typeface="+mj-lt"/>
                <a:cs typeface="Arial"/>
              </a:rPr>
              <a:t>sau </a:t>
            </a:r>
            <a:r>
              <a:rPr sz="2800" spc="-140" dirty="0">
                <a:solidFill>
                  <a:srgbClr val="17375E"/>
                </a:solidFill>
                <a:latin typeface="+mj-lt"/>
                <a:cs typeface="Arial"/>
              </a:rPr>
              <a:t>một  </a:t>
            </a:r>
            <a:r>
              <a:rPr sz="2800" spc="-250" dirty="0">
                <a:solidFill>
                  <a:srgbClr val="17375E"/>
                </a:solidFill>
                <a:latin typeface="+mj-lt"/>
                <a:cs typeface="Arial"/>
              </a:rPr>
              <a:t>khoảng </a:t>
            </a:r>
            <a:r>
              <a:rPr sz="2800" spc="-130" dirty="0">
                <a:solidFill>
                  <a:srgbClr val="17375E"/>
                </a:solidFill>
                <a:latin typeface="+mj-lt"/>
                <a:cs typeface="Arial"/>
              </a:rPr>
              <a:t>thời</a:t>
            </a:r>
            <a:r>
              <a:rPr sz="2800" spc="-70" dirty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2800" spc="-235" dirty="0">
                <a:solidFill>
                  <a:srgbClr val="17375E"/>
                </a:solidFill>
                <a:latin typeface="+mj-lt"/>
                <a:cs typeface="Arial"/>
              </a:rPr>
              <a:t>gian</a:t>
            </a:r>
            <a:endParaRPr sz="2800">
              <a:latin typeface="+mj-lt"/>
              <a:cs typeface="Arial"/>
            </a:endParaRPr>
          </a:p>
          <a:p>
            <a:pPr marL="355600" marR="5080" indent="-342900" algn="just">
              <a:spcBef>
                <a:spcPts val="720"/>
              </a:spcBef>
              <a:buFont typeface="Wingdings"/>
              <a:buChar char=""/>
              <a:tabLst>
                <a:tab pos="355600" algn="l"/>
              </a:tabLst>
            </a:pPr>
            <a:r>
              <a:rPr sz="2800" spc="-190" dirty="0">
                <a:solidFill>
                  <a:srgbClr val="17375E"/>
                </a:solidFill>
                <a:latin typeface="+mj-lt"/>
                <a:cs typeface="Arial"/>
              </a:rPr>
              <a:t>Timer </a:t>
            </a:r>
            <a:r>
              <a:rPr sz="2800" spc="-265" dirty="0">
                <a:solidFill>
                  <a:srgbClr val="17375E"/>
                </a:solidFill>
                <a:latin typeface="+mj-lt"/>
                <a:cs typeface="Arial"/>
              </a:rPr>
              <a:t>không </a:t>
            </a:r>
            <a:r>
              <a:rPr sz="2800" spc="-160" dirty="0">
                <a:solidFill>
                  <a:srgbClr val="17375E"/>
                </a:solidFill>
                <a:latin typeface="+mj-lt"/>
                <a:cs typeface="Arial"/>
              </a:rPr>
              <a:t>hoạt </a:t>
            </a:r>
            <a:r>
              <a:rPr sz="2800" spc="-245" dirty="0">
                <a:solidFill>
                  <a:srgbClr val="17375E"/>
                </a:solidFill>
                <a:latin typeface="+mj-lt"/>
                <a:cs typeface="Arial"/>
              </a:rPr>
              <a:t>động </a:t>
            </a:r>
            <a:r>
              <a:rPr sz="2800" spc="-250" dirty="0">
                <a:solidFill>
                  <a:srgbClr val="17375E"/>
                </a:solidFill>
                <a:latin typeface="+mj-lt"/>
                <a:cs typeface="Arial"/>
              </a:rPr>
              <a:t>đúng </a:t>
            </a:r>
            <a:r>
              <a:rPr sz="2800" spc="-140" dirty="0">
                <a:solidFill>
                  <a:srgbClr val="17375E"/>
                </a:solidFill>
                <a:latin typeface="+mj-lt"/>
                <a:cs typeface="Arial"/>
              </a:rPr>
              <a:t>theo </a:t>
            </a:r>
            <a:r>
              <a:rPr sz="2800" spc="-130" dirty="0">
                <a:solidFill>
                  <a:srgbClr val="17375E"/>
                </a:solidFill>
                <a:latin typeface="+mj-lt"/>
                <a:cs typeface="Arial"/>
              </a:rPr>
              <a:t>thời </a:t>
            </a:r>
            <a:r>
              <a:rPr sz="2800" spc="-235" dirty="0">
                <a:solidFill>
                  <a:srgbClr val="17375E"/>
                </a:solidFill>
                <a:latin typeface="+mj-lt"/>
                <a:cs typeface="Arial"/>
              </a:rPr>
              <a:t>gian </a:t>
            </a:r>
            <a:r>
              <a:rPr sz="2800" spc="-180" dirty="0">
                <a:solidFill>
                  <a:srgbClr val="17375E"/>
                </a:solidFill>
                <a:latin typeface="+mj-lt"/>
                <a:cs typeface="Arial"/>
              </a:rPr>
              <a:t>thực,  vì </a:t>
            </a:r>
            <a:r>
              <a:rPr sz="2800" spc="-114" dirty="0">
                <a:solidFill>
                  <a:srgbClr val="17375E"/>
                </a:solidFill>
                <a:latin typeface="+mj-lt"/>
                <a:cs typeface="Arial"/>
              </a:rPr>
              <a:t>thế </a:t>
            </a:r>
            <a:r>
              <a:rPr sz="2800" spc="-285" dirty="0">
                <a:solidFill>
                  <a:srgbClr val="17375E"/>
                </a:solidFill>
                <a:latin typeface="+mj-lt"/>
                <a:cs typeface="Arial"/>
              </a:rPr>
              <a:t>cần </a:t>
            </a:r>
            <a:r>
              <a:rPr sz="2800" spc="-150" dirty="0">
                <a:solidFill>
                  <a:srgbClr val="17375E"/>
                </a:solidFill>
                <a:latin typeface="+mj-lt"/>
                <a:cs typeface="Arial"/>
              </a:rPr>
              <a:t>thận </a:t>
            </a:r>
            <a:r>
              <a:rPr sz="2800" spc="-195" dirty="0">
                <a:solidFill>
                  <a:srgbClr val="17375E"/>
                </a:solidFill>
                <a:latin typeface="+mj-lt"/>
                <a:cs typeface="Arial"/>
              </a:rPr>
              <a:t>trọng </a:t>
            </a:r>
            <a:r>
              <a:rPr sz="2800" spc="-185" dirty="0">
                <a:solidFill>
                  <a:srgbClr val="17375E"/>
                </a:solidFill>
                <a:latin typeface="+mj-lt"/>
                <a:cs typeface="Arial"/>
              </a:rPr>
              <a:t>khi </a:t>
            </a:r>
            <a:r>
              <a:rPr sz="2800" spc="-355" dirty="0">
                <a:solidFill>
                  <a:srgbClr val="17375E"/>
                </a:solidFill>
                <a:latin typeface="+mj-lt"/>
                <a:cs typeface="Arial"/>
              </a:rPr>
              <a:t>sử </a:t>
            </a:r>
            <a:r>
              <a:rPr sz="2800" spc="-270" dirty="0">
                <a:solidFill>
                  <a:srgbClr val="17375E"/>
                </a:solidFill>
                <a:latin typeface="+mj-lt"/>
                <a:cs typeface="Arial"/>
              </a:rPr>
              <a:t>dụng </a:t>
            </a:r>
            <a:r>
              <a:rPr sz="2800" spc="-335" dirty="0">
                <a:solidFill>
                  <a:srgbClr val="17375E"/>
                </a:solidFill>
                <a:latin typeface="+mj-lt"/>
                <a:cs typeface="Arial"/>
              </a:rPr>
              <a:t>class </a:t>
            </a:r>
            <a:r>
              <a:rPr sz="2800" spc="-240" dirty="0">
                <a:solidFill>
                  <a:srgbClr val="17375E"/>
                </a:solidFill>
                <a:latin typeface="+mj-lt"/>
                <a:cs typeface="Arial"/>
              </a:rPr>
              <a:t>này </a:t>
            </a:r>
            <a:r>
              <a:rPr sz="2800" spc="-150" dirty="0">
                <a:solidFill>
                  <a:srgbClr val="17375E"/>
                </a:solidFill>
                <a:latin typeface="+mj-lt"/>
                <a:cs typeface="Arial"/>
              </a:rPr>
              <a:t>đối </a:t>
            </a:r>
            <a:r>
              <a:rPr sz="2800" spc="-204" dirty="0">
                <a:solidFill>
                  <a:srgbClr val="17375E"/>
                </a:solidFill>
                <a:latin typeface="+mj-lt"/>
                <a:cs typeface="Arial"/>
              </a:rPr>
              <a:t>với  </a:t>
            </a:r>
            <a:r>
              <a:rPr sz="2800" spc="-345" dirty="0">
                <a:solidFill>
                  <a:srgbClr val="17375E"/>
                </a:solidFill>
                <a:latin typeface="+mj-lt"/>
                <a:cs typeface="Arial"/>
              </a:rPr>
              <a:t>các </a:t>
            </a:r>
            <a:r>
              <a:rPr sz="2800" spc="-195" dirty="0">
                <a:solidFill>
                  <a:srgbClr val="17375E"/>
                </a:solidFill>
                <a:latin typeface="+mj-lt"/>
                <a:cs typeface="Arial"/>
              </a:rPr>
              <a:t>tác </a:t>
            </a:r>
            <a:r>
              <a:rPr sz="2800" spc="-240" dirty="0">
                <a:solidFill>
                  <a:srgbClr val="17375E"/>
                </a:solidFill>
                <a:latin typeface="+mj-lt"/>
                <a:cs typeface="Arial"/>
              </a:rPr>
              <a:t>vụ </a:t>
            </a:r>
            <a:r>
              <a:rPr sz="2800" spc="-130" dirty="0">
                <a:solidFill>
                  <a:srgbClr val="17375E"/>
                </a:solidFill>
                <a:latin typeface="+mj-lt"/>
                <a:cs typeface="Arial"/>
              </a:rPr>
              <a:t>thời </a:t>
            </a:r>
            <a:r>
              <a:rPr sz="2800" spc="-235" dirty="0">
                <a:solidFill>
                  <a:srgbClr val="17375E"/>
                </a:solidFill>
                <a:latin typeface="+mj-lt"/>
                <a:cs typeface="Arial"/>
              </a:rPr>
              <a:t>gian</a:t>
            </a:r>
            <a:r>
              <a:rPr sz="2800" spc="-430" dirty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2800" spc="-204" dirty="0">
                <a:solidFill>
                  <a:srgbClr val="17375E"/>
                </a:solidFill>
                <a:latin typeface="+mj-lt"/>
                <a:cs typeface="Arial"/>
              </a:rPr>
              <a:t>thực</a:t>
            </a:r>
            <a:endParaRPr sz="2800">
              <a:latin typeface="+mj-lt"/>
              <a:cs typeface="Arial"/>
            </a:endParaRPr>
          </a:p>
          <a:p>
            <a:pPr marL="355600" indent="-342900" algn="just">
              <a:spcBef>
                <a:spcPts val="31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355">
                <a:solidFill>
                  <a:srgbClr val="17375E"/>
                </a:solidFill>
                <a:latin typeface="+mj-lt"/>
                <a:cs typeface="Arial"/>
              </a:rPr>
              <a:t>Bộ </a:t>
            </a:r>
            <a:r>
              <a:rPr lang="en-US" sz="2800" spc="-355" smtClean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2800" spc="-150" smtClean="0">
                <a:solidFill>
                  <a:srgbClr val="17375E"/>
                </a:solidFill>
                <a:latin typeface="+mj-lt"/>
                <a:cs typeface="Arial"/>
              </a:rPr>
              <a:t>đôi </a:t>
            </a:r>
            <a:r>
              <a:rPr sz="2800" spc="-190" dirty="0">
                <a:solidFill>
                  <a:srgbClr val="17375E"/>
                </a:solidFill>
                <a:latin typeface="+mj-lt"/>
                <a:cs typeface="Arial"/>
              </a:rPr>
              <a:t>Timer </a:t>
            </a:r>
            <a:r>
              <a:rPr sz="2800" spc="-250" dirty="0">
                <a:solidFill>
                  <a:srgbClr val="17375E"/>
                </a:solidFill>
                <a:latin typeface="+mj-lt"/>
                <a:cs typeface="Arial"/>
              </a:rPr>
              <a:t>và </a:t>
            </a:r>
            <a:r>
              <a:rPr sz="2800" spc="-270" dirty="0">
                <a:solidFill>
                  <a:srgbClr val="17375E"/>
                </a:solidFill>
                <a:latin typeface="+mj-lt"/>
                <a:cs typeface="Arial"/>
              </a:rPr>
              <a:t>TimerTask </a:t>
            </a:r>
            <a:r>
              <a:rPr sz="2800" spc="-195" dirty="0">
                <a:solidFill>
                  <a:srgbClr val="17375E"/>
                </a:solidFill>
                <a:latin typeface="+mj-lt"/>
                <a:cs typeface="Arial"/>
              </a:rPr>
              <a:t>luôn </a:t>
            </a:r>
            <a:r>
              <a:rPr sz="2800" spc="-114" dirty="0">
                <a:solidFill>
                  <a:srgbClr val="17375E"/>
                </a:solidFill>
                <a:latin typeface="+mj-lt"/>
                <a:cs typeface="Arial"/>
              </a:rPr>
              <a:t>đi </a:t>
            </a:r>
            <a:r>
              <a:rPr sz="2800" spc="-204" dirty="0">
                <a:solidFill>
                  <a:srgbClr val="17375E"/>
                </a:solidFill>
                <a:latin typeface="+mj-lt"/>
                <a:cs typeface="Arial"/>
              </a:rPr>
              <a:t>với</a:t>
            </a:r>
            <a:r>
              <a:rPr sz="2800" spc="-180" dirty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2800" spc="-215" dirty="0">
                <a:solidFill>
                  <a:srgbClr val="17375E"/>
                </a:solidFill>
                <a:latin typeface="+mj-lt"/>
                <a:cs typeface="Arial"/>
              </a:rPr>
              <a:t>nhau</a:t>
            </a:r>
            <a:endParaRPr sz="2800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61" y="129616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397002"/>
            <a:ext cx="14351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30" dirty="0"/>
              <a:t>Tim</a:t>
            </a:r>
            <a:r>
              <a:rPr spc="-300" dirty="0"/>
              <a:t>e</a:t>
            </a:r>
            <a:r>
              <a:rPr spc="-160" dirty="0"/>
              <a:t>r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80" dirty="0"/>
              <a:t>38</a:t>
            </a:fld>
            <a:endParaRPr spc="-80" dirty="0"/>
          </a:p>
        </p:txBody>
      </p:sp>
      <p:sp>
        <p:nvSpPr>
          <p:cNvPr id="6" name="object 6"/>
          <p:cNvSpPr txBox="1"/>
          <p:nvPr/>
        </p:nvSpPr>
        <p:spPr>
          <a:xfrm>
            <a:off x="307340" y="1364869"/>
            <a:ext cx="8018780" cy="4555092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spcBef>
                <a:spcPts val="459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b="1" spc="-190" dirty="0">
                <a:solidFill>
                  <a:srgbClr val="00AF50"/>
                </a:solidFill>
                <a:latin typeface="+mj-lt"/>
                <a:cs typeface="Arial"/>
              </a:rPr>
              <a:t>Timer</a:t>
            </a:r>
            <a:r>
              <a:rPr sz="2800" b="1" spc="-190" dirty="0">
                <a:solidFill>
                  <a:srgbClr val="17375E"/>
                </a:solidFill>
                <a:latin typeface="+mj-lt"/>
                <a:cs typeface="Arial"/>
              </a:rPr>
              <a:t>: </a:t>
            </a:r>
            <a:r>
              <a:rPr sz="2800" spc="-335" dirty="0">
                <a:solidFill>
                  <a:srgbClr val="17375E"/>
                </a:solidFill>
                <a:latin typeface="+mj-lt"/>
                <a:cs typeface="Arial"/>
              </a:rPr>
              <a:t>class </a:t>
            </a:r>
            <a:r>
              <a:rPr sz="2800" spc="-245" dirty="0">
                <a:solidFill>
                  <a:srgbClr val="17375E"/>
                </a:solidFill>
                <a:latin typeface="+mj-lt"/>
                <a:cs typeface="Arial"/>
              </a:rPr>
              <a:t>giúp </a:t>
            </a:r>
            <a:r>
              <a:rPr sz="2800" spc="-85" dirty="0">
                <a:solidFill>
                  <a:srgbClr val="17375E"/>
                </a:solidFill>
                <a:latin typeface="+mj-lt"/>
                <a:cs typeface="Arial"/>
              </a:rPr>
              <a:t>ta </a:t>
            </a:r>
            <a:r>
              <a:rPr sz="2800" spc="-105" dirty="0">
                <a:solidFill>
                  <a:srgbClr val="17375E"/>
                </a:solidFill>
                <a:latin typeface="+mj-lt"/>
                <a:cs typeface="Arial"/>
              </a:rPr>
              <a:t>đặt</a:t>
            </a:r>
            <a:r>
              <a:rPr sz="2800" spc="-459" dirty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2800" spc="-215" dirty="0">
                <a:solidFill>
                  <a:srgbClr val="17375E"/>
                </a:solidFill>
                <a:latin typeface="+mj-lt"/>
                <a:cs typeface="Arial"/>
              </a:rPr>
              <a:t>lịch</a:t>
            </a:r>
            <a:endParaRPr sz="2800">
              <a:latin typeface="+mj-lt"/>
              <a:cs typeface="Arial"/>
            </a:endParaRPr>
          </a:p>
          <a:p>
            <a:pPr marL="355600" marR="5080" indent="-342900">
              <a:spcBef>
                <a:spcPts val="7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b="1" spc="-260" dirty="0">
                <a:solidFill>
                  <a:srgbClr val="00AF50"/>
                </a:solidFill>
                <a:latin typeface="+mj-lt"/>
                <a:cs typeface="Arial"/>
              </a:rPr>
              <a:t>TimerTask</a:t>
            </a:r>
            <a:r>
              <a:rPr sz="2800" b="1" spc="-260" dirty="0">
                <a:solidFill>
                  <a:srgbClr val="17375E"/>
                </a:solidFill>
                <a:latin typeface="+mj-lt"/>
                <a:cs typeface="Arial"/>
              </a:rPr>
              <a:t>: </a:t>
            </a:r>
            <a:r>
              <a:rPr sz="2800" spc="-335" dirty="0">
                <a:solidFill>
                  <a:srgbClr val="17375E"/>
                </a:solidFill>
                <a:latin typeface="+mj-lt"/>
                <a:cs typeface="Arial"/>
              </a:rPr>
              <a:t>class </a:t>
            </a:r>
            <a:r>
              <a:rPr sz="2800" spc="-245" dirty="0">
                <a:solidFill>
                  <a:srgbClr val="17375E"/>
                </a:solidFill>
                <a:latin typeface="+mj-lt"/>
                <a:cs typeface="Arial"/>
              </a:rPr>
              <a:t>giúp </a:t>
            </a:r>
            <a:r>
              <a:rPr sz="2800" spc="-85" dirty="0">
                <a:solidFill>
                  <a:srgbClr val="17375E"/>
                </a:solidFill>
                <a:latin typeface="+mj-lt"/>
                <a:cs typeface="Arial"/>
              </a:rPr>
              <a:t>ta </a:t>
            </a:r>
            <a:r>
              <a:rPr sz="2800" spc="-170" dirty="0">
                <a:solidFill>
                  <a:srgbClr val="17375E"/>
                </a:solidFill>
                <a:latin typeface="+mj-lt"/>
                <a:cs typeface="Arial"/>
              </a:rPr>
              <a:t>định </a:t>
            </a:r>
            <a:r>
              <a:rPr sz="2800" spc="-229" dirty="0">
                <a:solidFill>
                  <a:srgbClr val="17375E"/>
                </a:solidFill>
                <a:latin typeface="+mj-lt"/>
                <a:cs typeface="Arial"/>
              </a:rPr>
              <a:t>nghĩa </a:t>
            </a:r>
            <a:r>
              <a:rPr sz="2800" spc="-325" dirty="0">
                <a:solidFill>
                  <a:srgbClr val="17375E"/>
                </a:solidFill>
                <a:latin typeface="+mj-lt"/>
                <a:cs typeface="Arial"/>
              </a:rPr>
              <a:t>công </a:t>
            </a:r>
            <a:r>
              <a:rPr sz="2800" spc="-235" dirty="0">
                <a:solidFill>
                  <a:srgbClr val="17375E"/>
                </a:solidFill>
                <a:latin typeface="+mj-lt"/>
                <a:cs typeface="Arial"/>
              </a:rPr>
              <a:t>việc </a:t>
            </a:r>
            <a:r>
              <a:rPr sz="2800" spc="-285" dirty="0">
                <a:solidFill>
                  <a:srgbClr val="17375E"/>
                </a:solidFill>
                <a:latin typeface="+mj-lt"/>
                <a:cs typeface="Arial"/>
              </a:rPr>
              <a:t>cần  </a:t>
            </a:r>
            <a:r>
              <a:rPr sz="2800" spc="-210" dirty="0">
                <a:solidFill>
                  <a:srgbClr val="17375E"/>
                </a:solidFill>
                <a:latin typeface="+mj-lt"/>
                <a:cs typeface="Arial"/>
              </a:rPr>
              <a:t>thực </a:t>
            </a:r>
            <a:r>
              <a:rPr sz="2800" spc="-180" dirty="0">
                <a:solidFill>
                  <a:srgbClr val="17375E"/>
                </a:solidFill>
                <a:latin typeface="+mj-lt"/>
                <a:cs typeface="Arial"/>
              </a:rPr>
              <a:t>hiện </a:t>
            </a:r>
            <a:r>
              <a:rPr sz="2800" spc="-325" dirty="0">
                <a:solidFill>
                  <a:srgbClr val="17375E"/>
                </a:solidFill>
                <a:latin typeface="+mj-lt"/>
                <a:cs typeface="Arial"/>
              </a:rPr>
              <a:t>công </a:t>
            </a:r>
            <a:r>
              <a:rPr sz="2800" spc="-235" dirty="0">
                <a:solidFill>
                  <a:srgbClr val="17375E"/>
                </a:solidFill>
                <a:latin typeface="+mj-lt"/>
                <a:cs typeface="Arial"/>
              </a:rPr>
              <a:t>việc </a:t>
            </a:r>
            <a:r>
              <a:rPr sz="2800" spc="-185" dirty="0">
                <a:solidFill>
                  <a:srgbClr val="17375E"/>
                </a:solidFill>
                <a:latin typeface="+mj-lt"/>
                <a:cs typeface="Arial"/>
              </a:rPr>
              <a:t>khi </a:t>
            </a:r>
            <a:r>
              <a:rPr sz="2800" spc="-325" dirty="0">
                <a:solidFill>
                  <a:srgbClr val="17375E"/>
                </a:solidFill>
                <a:latin typeface="+mj-lt"/>
                <a:cs typeface="Arial"/>
              </a:rPr>
              <a:t>có</a:t>
            </a:r>
            <a:r>
              <a:rPr sz="2800" spc="-335" dirty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2800" spc="-215" dirty="0">
                <a:solidFill>
                  <a:srgbClr val="17375E"/>
                </a:solidFill>
                <a:latin typeface="+mj-lt"/>
                <a:cs typeface="Arial"/>
              </a:rPr>
              <a:t>lịch</a:t>
            </a:r>
            <a:endParaRPr sz="2800">
              <a:latin typeface="+mj-lt"/>
              <a:cs typeface="Arial"/>
            </a:endParaRPr>
          </a:p>
          <a:p>
            <a:pPr marL="355600" marR="60960" indent="-342900"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120" dirty="0">
                <a:solidFill>
                  <a:srgbClr val="17375E"/>
                </a:solidFill>
                <a:latin typeface="+mj-lt"/>
                <a:cs typeface="Arial"/>
              </a:rPr>
              <a:t>Viết </a:t>
            </a:r>
            <a:r>
              <a:rPr sz="2800" spc="-135" dirty="0">
                <a:solidFill>
                  <a:srgbClr val="17375E"/>
                </a:solidFill>
                <a:latin typeface="+mj-lt"/>
                <a:cs typeface="Arial"/>
              </a:rPr>
              <a:t>lại </a:t>
            </a:r>
            <a:r>
              <a:rPr sz="2800" spc="-270" dirty="0">
                <a:solidFill>
                  <a:srgbClr val="17375E"/>
                </a:solidFill>
                <a:latin typeface="+mj-lt"/>
                <a:cs typeface="Arial"/>
              </a:rPr>
              <a:t>TimerTask </a:t>
            </a:r>
            <a:r>
              <a:rPr sz="2800" spc="-265" dirty="0">
                <a:solidFill>
                  <a:srgbClr val="17375E"/>
                </a:solidFill>
                <a:latin typeface="+mj-lt"/>
                <a:cs typeface="Arial"/>
              </a:rPr>
              <a:t>bằng </a:t>
            </a:r>
            <a:r>
              <a:rPr sz="2800" spc="-315" dirty="0">
                <a:solidFill>
                  <a:srgbClr val="17375E"/>
                </a:solidFill>
                <a:latin typeface="+mj-lt"/>
                <a:cs typeface="Arial"/>
              </a:rPr>
              <a:t>cách </a:t>
            </a:r>
            <a:r>
              <a:rPr sz="2800" spc="-125" dirty="0">
                <a:solidFill>
                  <a:srgbClr val="17375E"/>
                </a:solidFill>
                <a:latin typeface="+mj-lt"/>
                <a:cs typeface="Arial"/>
              </a:rPr>
              <a:t>viết </a:t>
            </a:r>
            <a:r>
              <a:rPr sz="2800" spc="-130" dirty="0">
                <a:solidFill>
                  <a:srgbClr val="17375E"/>
                </a:solidFill>
                <a:latin typeface="+mj-lt"/>
                <a:cs typeface="Arial"/>
              </a:rPr>
              <a:t>lại </a:t>
            </a:r>
            <a:r>
              <a:rPr sz="2800" spc="-215" dirty="0">
                <a:solidFill>
                  <a:srgbClr val="17375E"/>
                </a:solidFill>
                <a:latin typeface="+mj-lt"/>
                <a:cs typeface="Arial"/>
              </a:rPr>
              <a:t>hàm “public  </a:t>
            </a:r>
            <a:r>
              <a:rPr sz="2800" spc="-210" dirty="0">
                <a:solidFill>
                  <a:srgbClr val="17375E"/>
                </a:solidFill>
                <a:latin typeface="+mj-lt"/>
                <a:cs typeface="Arial"/>
              </a:rPr>
              <a:t>void </a:t>
            </a:r>
            <a:r>
              <a:rPr sz="2800" spc="-150" dirty="0">
                <a:solidFill>
                  <a:srgbClr val="17375E"/>
                </a:solidFill>
                <a:latin typeface="+mj-lt"/>
                <a:cs typeface="Arial"/>
              </a:rPr>
              <a:t>run()” </a:t>
            </a:r>
            <a:r>
              <a:rPr sz="2800" spc="-190" dirty="0">
                <a:solidFill>
                  <a:srgbClr val="17375E"/>
                </a:solidFill>
                <a:latin typeface="+mj-lt"/>
                <a:cs typeface="Arial"/>
              </a:rPr>
              <a:t>(tương </a:t>
            </a:r>
            <a:r>
              <a:rPr sz="2800" spc="-95" dirty="0">
                <a:solidFill>
                  <a:srgbClr val="17375E"/>
                </a:solidFill>
                <a:latin typeface="+mj-lt"/>
                <a:cs typeface="Arial"/>
              </a:rPr>
              <a:t>tự </a:t>
            </a:r>
            <a:r>
              <a:rPr sz="2800" spc="-225" dirty="0">
                <a:solidFill>
                  <a:srgbClr val="17375E"/>
                </a:solidFill>
                <a:latin typeface="+mj-lt"/>
                <a:cs typeface="Arial"/>
              </a:rPr>
              <a:t>như </a:t>
            </a:r>
            <a:r>
              <a:rPr sz="2800" spc="-140" dirty="0">
                <a:solidFill>
                  <a:srgbClr val="17375E"/>
                </a:solidFill>
                <a:latin typeface="+mj-lt"/>
                <a:cs typeface="Arial"/>
              </a:rPr>
              <a:t>thread, </a:t>
            </a:r>
            <a:r>
              <a:rPr sz="2800" spc="-210" dirty="0">
                <a:solidFill>
                  <a:srgbClr val="17375E"/>
                </a:solidFill>
                <a:latin typeface="+mj-lt"/>
                <a:cs typeface="Arial"/>
              </a:rPr>
              <a:t>bản </a:t>
            </a:r>
            <a:r>
              <a:rPr sz="2800" spc="-150" dirty="0">
                <a:solidFill>
                  <a:srgbClr val="17375E"/>
                </a:solidFill>
                <a:latin typeface="+mj-lt"/>
                <a:cs typeface="Arial"/>
              </a:rPr>
              <a:t>thân  </a:t>
            </a:r>
            <a:r>
              <a:rPr sz="2800" spc="-270" dirty="0">
                <a:solidFill>
                  <a:srgbClr val="17375E"/>
                </a:solidFill>
                <a:latin typeface="+mj-lt"/>
                <a:cs typeface="Arial"/>
              </a:rPr>
              <a:t>TimerTask </a:t>
            </a:r>
            <a:r>
              <a:rPr sz="2800" spc="-195" dirty="0">
                <a:solidFill>
                  <a:srgbClr val="17375E"/>
                </a:solidFill>
                <a:latin typeface="+mj-lt"/>
                <a:cs typeface="Arial"/>
              </a:rPr>
              <a:t>implements</a:t>
            </a:r>
            <a:r>
              <a:rPr sz="2800" spc="-25" dirty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2800" spc="-210" dirty="0">
                <a:solidFill>
                  <a:srgbClr val="17375E"/>
                </a:solidFill>
                <a:latin typeface="+mj-lt"/>
                <a:cs typeface="Arial"/>
              </a:rPr>
              <a:t>Runnable)</a:t>
            </a:r>
            <a:endParaRPr sz="2800">
              <a:latin typeface="+mj-lt"/>
              <a:cs typeface="Arial"/>
            </a:endParaRPr>
          </a:p>
          <a:p>
            <a:pPr marL="355600" indent="-342900">
              <a:spcBef>
                <a:spcPts val="36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270" dirty="0">
                <a:solidFill>
                  <a:srgbClr val="17375E"/>
                </a:solidFill>
                <a:latin typeface="+mj-lt"/>
                <a:cs typeface="Arial"/>
              </a:rPr>
              <a:t>TimerTask </a:t>
            </a:r>
            <a:r>
              <a:rPr sz="2800" spc="-325" dirty="0">
                <a:solidFill>
                  <a:srgbClr val="17375E"/>
                </a:solidFill>
                <a:latin typeface="+mj-lt"/>
                <a:cs typeface="Arial"/>
              </a:rPr>
              <a:t>có </a:t>
            </a:r>
            <a:r>
              <a:rPr sz="2800" spc="-140" dirty="0">
                <a:solidFill>
                  <a:srgbClr val="17375E"/>
                </a:solidFill>
                <a:latin typeface="+mj-lt"/>
                <a:cs typeface="Arial"/>
              </a:rPr>
              <a:t>một </a:t>
            </a:r>
            <a:r>
              <a:rPr sz="2800" spc="-350" dirty="0">
                <a:solidFill>
                  <a:srgbClr val="17375E"/>
                </a:solidFill>
                <a:latin typeface="+mj-lt"/>
                <a:cs typeface="Arial"/>
              </a:rPr>
              <a:t>số </a:t>
            </a:r>
            <a:r>
              <a:rPr sz="2800" spc="-215" dirty="0">
                <a:solidFill>
                  <a:srgbClr val="17375E"/>
                </a:solidFill>
                <a:latin typeface="+mj-lt"/>
                <a:cs typeface="Arial"/>
              </a:rPr>
              <a:t>hàm </a:t>
            </a:r>
            <a:r>
              <a:rPr sz="2800" spc="-229" dirty="0">
                <a:solidFill>
                  <a:srgbClr val="17375E"/>
                </a:solidFill>
                <a:latin typeface="+mj-lt"/>
                <a:cs typeface="Arial"/>
              </a:rPr>
              <a:t>hữu</a:t>
            </a:r>
            <a:r>
              <a:rPr sz="2800" spc="-150" dirty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2800" spc="-229" dirty="0">
                <a:solidFill>
                  <a:srgbClr val="17375E"/>
                </a:solidFill>
                <a:latin typeface="+mj-lt"/>
                <a:cs typeface="Arial"/>
              </a:rPr>
              <a:t>ích:</a:t>
            </a:r>
            <a:endParaRPr sz="2800">
              <a:latin typeface="+mj-lt"/>
              <a:cs typeface="Arial"/>
            </a:endParaRPr>
          </a:p>
          <a:p>
            <a:pPr marL="756285" lvl="1" indent="-286385">
              <a:spcBef>
                <a:spcPts val="340"/>
              </a:spcBef>
              <a:buChar char="–"/>
              <a:tabLst>
                <a:tab pos="756920" algn="l"/>
              </a:tabLst>
            </a:pPr>
            <a:r>
              <a:rPr sz="2400" spc="-95" dirty="0">
                <a:latin typeface="+mj-lt"/>
                <a:cs typeface="Arial"/>
              </a:rPr>
              <a:t>boolean </a:t>
            </a:r>
            <a:r>
              <a:rPr sz="2400" spc="-114" dirty="0">
                <a:latin typeface="+mj-lt"/>
                <a:cs typeface="Arial"/>
              </a:rPr>
              <a:t>cancel(): </a:t>
            </a:r>
            <a:r>
              <a:rPr sz="2400" spc="-90" dirty="0">
                <a:latin typeface="+mj-lt"/>
                <a:cs typeface="Arial"/>
              </a:rPr>
              <a:t>giúp </a:t>
            </a:r>
            <a:r>
              <a:rPr sz="2400" spc="-100" dirty="0">
                <a:latin typeface="+mj-lt"/>
                <a:cs typeface="Arial"/>
              </a:rPr>
              <a:t>hủy </a:t>
            </a:r>
            <a:r>
              <a:rPr sz="2400" spc="-95" dirty="0">
                <a:latin typeface="+mj-lt"/>
                <a:cs typeface="Arial"/>
              </a:rPr>
              <a:t>tác</a:t>
            </a:r>
            <a:r>
              <a:rPr sz="2400" spc="-340" dirty="0">
                <a:latin typeface="+mj-lt"/>
                <a:cs typeface="Arial"/>
              </a:rPr>
              <a:t> </a:t>
            </a:r>
            <a:r>
              <a:rPr sz="2400" spc="-105" dirty="0">
                <a:latin typeface="+mj-lt"/>
                <a:cs typeface="Arial"/>
              </a:rPr>
              <a:t>vụ</a:t>
            </a:r>
            <a:endParaRPr sz="2400">
              <a:latin typeface="+mj-lt"/>
              <a:cs typeface="Arial"/>
            </a:endParaRPr>
          </a:p>
          <a:p>
            <a:pPr marL="756285" marR="54610" lvl="1" indent="-286385">
              <a:spcBef>
                <a:spcPts val="665"/>
              </a:spcBef>
              <a:buChar char="–"/>
              <a:tabLst>
                <a:tab pos="756920" algn="l"/>
              </a:tabLst>
            </a:pPr>
            <a:r>
              <a:rPr sz="2400" spc="-90" dirty="0">
                <a:latin typeface="+mj-lt"/>
                <a:cs typeface="Arial"/>
              </a:rPr>
              <a:t>long </a:t>
            </a:r>
            <a:r>
              <a:rPr sz="2400" spc="-125" dirty="0">
                <a:latin typeface="+mj-lt"/>
                <a:cs typeface="Arial"/>
              </a:rPr>
              <a:t>scheduledExecutionTime(): </a:t>
            </a:r>
            <a:r>
              <a:rPr sz="2400" spc="-20" dirty="0">
                <a:latin typeface="+mj-lt"/>
                <a:cs typeface="Arial"/>
              </a:rPr>
              <a:t>trả </a:t>
            </a:r>
            <a:r>
              <a:rPr sz="2400" spc="-155" dirty="0">
                <a:latin typeface="+mj-lt"/>
                <a:cs typeface="Arial"/>
              </a:rPr>
              <a:t>về </a:t>
            </a:r>
            <a:r>
              <a:rPr sz="2400" spc="-30" dirty="0">
                <a:latin typeface="+mj-lt"/>
                <a:cs typeface="Arial"/>
              </a:rPr>
              <a:t>thời </a:t>
            </a:r>
            <a:r>
              <a:rPr sz="2400" spc="-60" dirty="0">
                <a:latin typeface="+mj-lt"/>
                <a:cs typeface="Arial"/>
              </a:rPr>
              <a:t>điểm</a:t>
            </a:r>
            <a:r>
              <a:rPr sz="2400" spc="-440" dirty="0">
                <a:latin typeface="+mj-lt"/>
                <a:cs typeface="Arial"/>
              </a:rPr>
              <a:t> </a:t>
            </a:r>
            <a:r>
              <a:rPr sz="2400" spc="-75" dirty="0">
                <a:latin typeface="+mj-lt"/>
                <a:cs typeface="Arial"/>
              </a:rPr>
              <a:t>thực  </a:t>
            </a:r>
            <a:r>
              <a:rPr sz="2400" spc="-80" dirty="0">
                <a:latin typeface="+mj-lt"/>
                <a:cs typeface="Arial"/>
              </a:rPr>
              <a:t>hiện </a:t>
            </a:r>
            <a:r>
              <a:rPr sz="2400" spc="-95" dirty="0">
                <a:latin typeface="+mj-lt"/>
                <a:cs typeface="Arial"/>
              </a:rPr>
              <a:t>tác </a:t>
            </a:r>
            <a:r>
              <a:rPr sz="2400" spc="-105" dirty="0">
                <a:latin typeface="+mj-lt"/>
                <a:cs typeface="Arial"/>
              </a:rPr>
              <a:t>vụ </a:t>
            </a:r>
            <a:r>
              <a:rPr sz="2400" spc="-90" dirty="0">
                <a:latin typeface="+mj-lt"/>
                <a:cs typeface="Arial"/>
              </a:rPr>
              <a:t>lần</a:t>
            </a:r>
            <a:r>
              <a:rPr sz="2400" spc="-290" dirty="0">
                <a:latin typeface="+mj-lt"/>
                <a:cs typeface="Arial"/>
              </a:rPr>
              <a:t> </a:t>
            </a:r>
            <a:r>
              <a:rPr sz="2400" spc="-85" dirty="0">
                <a:latin typeface="+mj-lt"/>
                <a:cs typeface="Arial"/>
              </a:rPr>
              <a:t>cuối</a:t>
            </a:r>
            <a:endParaRPr sz="2400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61" y="129616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397002"/>
            <a:ext cx="14351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30" dirty="0"/>
              <a:t>Tim</a:t>
            </a:r>
            <a:r>
              <a:rPr spc="-300" dirty="0"/>
              <a:t>e</a:t>
            </a:r>
            <a:r>
              <a:rPr spc="-160" dirty="0"/>
              <a:t>r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80" dirty="0"/>
              <a:t>39</a:t>
            </a:fld>
            <a:endParaRPr spc="-80" dirty="0"/>
          </a:p>
        </p:txBody>
      </p:sp>
      <p:sp>
        <p:nvSpPr>
          <p:cNvPr id="6" name="object 6"/>
          <p:cNvSpPr txBox="1"/>
          <p:nvPr/>
        </p:nvSpPr>
        <p:spPr>
          <a:xfrm>
            <a:off x="307340" y="1410970"/>
            <a:ext cx="8495665" cy="4522392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112395" indent="-342900">
              <a:spcBef>
                <a:spcPts val="5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spc="-190" dirty="0">
                <a:solidFill>
                  <a:srgbClr val="17375E"/>
                </a:solidFill>
                <a:latin typeface="+mj-lt"/>
                <a:cs typeface="Arial"/>
              </a:rPr>
              <a:t>Hai </a:t>
            </a:r>
            <a:r>
              <a:rPr sz="3000" b="1" spc="-260" dirty="0">
                <a:solidFill>
                  <a:srgbClr val="17375E"/>
                </a:solidFill>
                <a:latin typeface="+mj-lt"/>
                <a:cs typeface="Arial"/>
              </a:rPr>
              <a:t>phương </a:t>
            </a:r>
            <a:r>
              <a:rPr sz="3000" b="1" spc="-204" dirty="0">
                <a:solidFill>
                  <a:srgbClr val="17375E"/>
                </a:solidFill>
                <a:latin typeface="+mj-lt"/>
                <a:cs typeface="Arial"/>
              </a:rPr>
              <a:t>thức </a:t>
            </a:r>
            <a:r>
              <a:rPr sz="3000" b="1" spc="-330" dirty="0">
                <a:solidFill>
                  <a:srgbClr val="17375E"/>
                </a:solidFill>
                <a:latin typeface="+mj-lt"/>
                <a:cs typeface="Arial"/>
              </a:rPr>
              <a:t>cơ </a:t>
            </a:r>
            <a:r>
              <a:rPr sz="3000" b="1" spc="-215" dirty="0">
                <a:solidFill>
                  <a:srgbClr val="17375E"/>
                </a:solidFill>
                <a:latin typeface="+mj-lt"/>
                <a:cs typeface="Arial"/>
              </a:rPr>
              <a:t>bản </a:t>
            </a:r>
            <a:r>
              <a:rPr sz="3000" b="1" spc="-240" dirty="0">
                <a:solidFill>
                  <a:srgbClr val="17375E"/>
                </a:solidFill>
                <a:latin typeface="+mj-lt"/>
                <a:cs typeface="Arial"/>
              </a:rPr>
              <a:t>giúp </a:t>
            </a:r>
            <a:r>
              <a:rPr sz="3000" b="1" spc="-105" dirty="0">
                <a:solidFill>
                  <a:srgbClr val="17375E"/>
                </a:solidFill>
                <a:latin typeface="+mj-lt"/>
                <a:cs typeface="Arial"/>
              </a:rPr>
              <a:t>đặt </a:t>
            </a:r>
            <a:r>
              <a:rPr sz="3000" b="1" spc="-215" dirty="0">
                <a:solidFill>
                  <a:srgbClr val="17375E"/>
                </a:solidFill>
                <a:latin typeface="+mj-lt"/>
                <a:cs typeface="Arial"/>
              </a:rPr>
              <a:t>lịch </a:t>
            </a:r>
            <a:r>
              <a:rPr sz="3000" b="1" spc="-285" dirty="0">
                <a:solidFill>
                  <a:srgbClr val="17375E"/>
                </a:solidFill>
                <a:latin typeface="+mj-lt"/>
                <a:cs typeface="Arial"/>
              </a:rPr>
              <a:t>chạy </a:t>
            </a:r>
            <a:r>
              <a:rPr sz="3000" b="1" spc="-140" dirty="0">
                <a:solidFill>
                  <a:srgbClr val="17375E"/>
                </a:solidFill>
                <a:latin typeface="+mj-lt"/>
                <a:cs typeface="Arial"/>
              </a:rPr>
              <a:t>một </a:t>
            </a:r>
            <a:r>
              <a:rPr sz="3000" b="1" spc="-200" dirty="0">
                <a:solidFill>
                  <a:srgbClr val="17375E"/>
                </a:solidFill>
                <a:latin typeface="+mj-lt"/>
                <a:cs typeface="Arial"/>
              </a:rPr>
              <a:t>tác  </a:t>
            </a:r>
            <a:r>
              <a:rPr sz="3000" b="1" spc="-220" dirty="0">
                <a:solidFill>
                  <a:srgbClr val="17375E"/>
                </a:solidFill>
                <a:latin typeface="+mj-lt"/>
                <a:cs typeface="Arial"/>
              </a:rPr>
              <a:t>vụ:</a:t>
            </a:r>
            <a:endParaRPr sz="3000">
              <a:latin typeface="+mj-lt"/>
              <a:cs typeface="Arial"/>
            </a:endParaRPr>
          </a:p>
          <a:p>
            <a:pPr marL="756285" marR="31115" lvl="1" indent="-286385"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sz="2600" spc="-150" dirty="0">
                <a:latin typeface="+mj-lt"/>
                <a:cs typeface="Arial"/>
              </a:rPr>
              <a:t>schedule(</a:t>
            </a:r>
            <a:r>
              <a:rPr sz="2600" spc="-150" dirty="0">
                <a:solidFill>
                  <a:srgbClr val="FF0000"/>
                </a:solidFill>
                <a:latin typeface="+mj-lt"/>
                <a:cs typeface="Arial"/>
              </a:rPr>
              <a:t>TimerTask</a:t>
            </a:r>
            <a:r>
              <a:rPr sz="2600" spc="-150" dirty="0">
                <a:latin typeface="+mj-lt"/>
                <a:cs typeface="Arial"/>
              </a:rPr>
              <a:t>, </a:t>
            </a:r>
            <a:r>
              <a:rPr sz="2600" spc="-75" dirty="0">
                <a:solidFill>
                  <a:srgbClr val="00AFEF"/>
                </a:solidFill>
                <a:latin typeface="+mj-lt"/>
                <a:cs typeface="Arial"/>
              </a:rPr>
              <a:t>when</a:t>
            </a:r>
            <a:r>
              <a:rPr sz="2600" spc="-75" dirty="0">
                <a:latin typeface="+mj-lt"/>
                <a:cs typeface="Arial"/>
              </a:rPr>
              <a:t>): thực hiện </a:t>
            </a:r>
            <a:r>
              <a:rPr sz="2600" spc="-185" dirty="0">
                <a:solidFill>
                  <a:srgbClr val="FF0000"/>
                </a:solidFill>
                <a:latin typeface="+mj-lt"/>
                <a:cs typeface="Arial"/>
              </a:rPr>
              <a:t>TimerTask </a:t>
            </a:r>
            <a:r>
              <a:rPr sz="2600" spc="-150" dirty="0">
                <a:latin typeface="+mj-lt"/>
                <a:cs typeface="Arial"/>
              </a:rPr>
              <a:t>vào</a:t>
            </a:r>
            <a:r>
              <a:rPr sz="2600" spc="-360" dirty="0">
                <a:latin typeface="+mj-lt"/>
                <a:cs typeface="Arial"/>
              </a:rPr>
              <a:t> </a:t>
            </a:r>
            <a:r>
              <a:rPr sz="2600" spc="-30" dirty="0">
                <a:latin typeface="+mj-lt"/>
                <a:cs typeface="Arial"/>
              </a:rPr>
              <a:t>thời  </a:t>
            </a:r>
            <a:r>
              <a:rPr sz="2600" spc="-60" dirty="0">
                <a:latin typeface="+mj-lt"/>
                <a:cs typeface="Arial"/>
              </a:rPr>
              <a:t>điểm</a:t>
            </a:r>
            <a:r>
              <a:rPr sz="2600" spc="-155" dirty="0">
                <a:latin typeface="+mj-lt"/>
                <a:cs typeface="Arial"/>
              </a:rPr>
              <a:t> </a:t>
            </a:r>
            <a:r>
              <a:rPr sz="2600" spc="-85" dirty="0">
                <a:solidFill>
                  <a:srgbClr val="00AFEF"/>
                </a:solidFill>
                <a:latin typeface="+mj-lt"/>
                <a:cs typeface="Arial"/>
              </a:rPr>
              <a:t>when</a:t>
            </a:r>
            <a:endParaRPr sz="2600">
              <a:latin typeface="+mj-lt"/>
              <a:cs typeface="Arial"/>
            </a:endParaRPr>
          </a:p>
          <a:p>
            <a:pPr marL="927100">
              <a:spcBef>
                <a:spcPts val="265"/>
              </a:spcBef>
              <a:tabLst>
                <a:tab pos="6118225" algn="l"/>
                <a:tab pos="6842125" algn="l"/>
              </a:tabLst>
            </a:pPr>
            <a:r>
              <a:rPr sz="2600" spc="-195" dirty="0">
                <a:latin typeface="+mj-lt"/>
                <a:cs typeface="Arial"/>
              </a:rPr>
              <a:t>Ví</a:t>
            </a:r>
            <a:r>
              <a:rPr sz="2600" spc="-130" dirty="0">
                <a:latin typeface="+mj-lt"/>
                <a:cs typeface="Arial"/>
              </a:rPr>
              <a:t> </a:t>
            </a:r>
            <a:r>
              <a:rPr sz="2600" spc="-65" dirty="0">
                <a:latin typeface="+mj-lt"/>
                <a:cs typeface="Arial"/>
              </a:rPr>
              <a:t>dụ:</a:t>
            </a:r>
            <a:r>
              <a:rPr sz="2600" spc="-130" dirty="0">
                <a:latin typeface="+mj-lt"/>
                <a:cs typeface="Arial"/>
              </a:rPr>
              <a:t> </a:t>
            </a:r>
            <a:r>
              <a:rPr sz="2600" spc="204" dirty="0">
                <a:latin typeface="+mj-lt"/>
                <a:cs typeface="Arial"/>
              </a:rPr>
              <a:t>timer.schedule(tasknew,	</a:t>
            </a:r>
            <a:r>
              <a:rPr sz="2600" spc="-165" dirty="0">
                <a:latin typeface="+mj-lt"/>
                <a:cs typeface="Arial"/>
              </a:rPr>
              <a:t>new	</a:t>
            </a:r>
            <a:r>
              <a:rPr sz="2600" spc="325" dirty="0">
                <a:latin typeface="+mj-lt"/>
                <a:cs typeface="Arial"/>
              </a:rPr>
              <a:t>Date());</a:t>
            </a:r>
            <a:endParaRPr sz="2600">
              <a:latin typeface="+mj-lt"/>
              <a:cs typeface="Arial"/>
            </a:endParaRPr>
          </a:p>
          <a:p>
            <a:pPr marL="756285" marR="5080" lvl="1" indent="-286385">
              <a:spcBef>
                <a:spcPts val="665"/>
              </a:spcBef>
              <a:buChar char="–"/>
              <a:tabLst>
                <a:tab pos="756920" algn="l"/>
              </a:tabLst>
            </a:pPr>
            <a:r>
              <a:rPr sz="2600" spc="-155" dirty="0">
                <a:latin typeface="+mj-lt"/>
                <a:cs typeface="Arial"/>
              </a:rPr>
              <a:t>scheduleAtFixedRate(</a:t>
            </a:r>
            <a:r>
              <a:rPr sz="2600" spc="-155" dirty="0">
                <a:solidFill>
                  <a:srgbClr val="FF0000"/>
                </a:solidFill>
                <a:latin typeface="+mj-lt"/>
                <a:cs typeface="Arial"/>
              </a:rPr>
              <a:t>TimerTask</a:t>
            </a:r>
            <a:r>
              <a:rPr sz="2600" spc="-155" dirty="0">
                <a:latin typeface="+mj-lt"/>
                <a:cs typeface="Arial"/>
              </a:rPr>
              <a:t>, </a:t>
            </a:r>
            <a:r>
              <a:rPr sz="2600" spc="-80" dirty="0">
                <a:solidFill>
                  <a:srgbClr val="00AFEF"/>
                </a:solidFill>
                <a:latin typeface="+mj-lt"/>
                <a:cs typeface="Arial"/>
              </a:rPr>
              <a:t>when</a:t>
            </a:r>
            <a:r>
              <a:rPr sz="2600" spc="-80" dirty="0">
                <a:latin typeface="+mj-lt"/>
                <a:cs typeface="Arial"/>
              </a:rPr>
              <a:t>, </a:t>
            </a:r>
            <a:r>
              <a:rPr sz="2600" spc="-60" dirty="0">
                <a:solidFill>
                  <a:srgbClr val="00AF50"/>
                </a:solidFill>
                <a:latin typeface="+mj-lt"/>
                <a:cs typeface="Arial"/>
              </a:rPr>
              <a:t>period</a:t>
            </a:r>
            <a:r>
              <a:rPr sz="2600" spc="-60" dirty="0">
                <a:latin typeface="+mj-lt"/>
                <a:cs typeface="Arial"/>
              </a:rPr>
              <a:t>): </a:t>
            </a:r>
            <a:r>
              <a:rPr sz="2600" spc="-75" dirty="0">
                <a:latin typeface="+mj-lt"/>
                <a:cs typeface="Arial"/>
              </a:rPr>
              <a:t>thực</a:t>
            </a:r>
            <a:r>
              <a:rPr sz="2600" spc="-310" dirty="0">
                <a:latin typeface="+mj-lt"/>
                <a:cs typeface="Arial"/>
              </a:rPr>
              <a:t> </a:t>
            </a:r>
            <a:r>
              <a:rPr sz="2600" spc="-80" dirty="0">
                <a:latin typeface="+mj-lt"/>
                <a:cs typeface="Arial"/>
              </a:rPr>
              <a:t>hiện  </a:t>
            </a:r>
            <a:r>
              <a:rPr sz="2600" spc="-90" dirty="0">
                <a:latin typeface="+mj-lt"/>
                <a:cs typeface="Arial"/>
              </a:rPr>
              <a:t>lặp </a:t>
            </a:r>
            <a:r>
              <a:rPr sz="2600" spc="5" dirty="0">
                <a:latin typeface="+mj-lt"/>
                <a:cs typeface="Arial"/>
              </a:rPr>
              <a:t>đi </a:t>
            </a:r>
            <a:r>
              <a:rPr sz="2600" spc="-90" dirty="0">
                <a:latin typeface="+mj-lt"/>
                <a:cs typeface="Arial"/>
              </a:rPr>
              <a:t>lặp </a:t>
            </a:r>
            <a:r>
              <a:rPr sz="2600" spc="-55" dirty="0">
                <a:latin typeface="+mj-lt"/>
                <a:cs typeface="Arial"/>
              </a:rPr>
              <a:t>lại </a:t>
            </a:r>
            <a:r>
              <a:rPr sz="2600" spc="-180" dirty="0">
                <a:solidFill>
                  <a:srgbClr val="FF0000"/>
                </a:solidFill>
                <a:latin typeface="+mj-lt"/>
                <a:cs typeface="Arial"/>
              </a:rPr>
              <a:t>TimerTask </a:t>
            </a:r>
            <a:r>
              <a:rPr sz="2600" spc="-55" dirty="0">
                <a:latin typeface="+mj-lt"/>
                <a:cs typeface="Arial"/>
              </a:rPr>
              <a:t>bắt </a:t>
            </a:r>
            <a:r>
              <a:rPr sz="2600" spc="-100" dirty="0">
                <a:latin typeface="+mj-lt"/>
                <a:cs typeface="Arial"/>
              </a:rPr>
              <a:t>đầu </a:t>
            </a:r>
            <a:r>
              <a:rPr sz="2600" spc="-15" dirty="0">
                <a:latin typeface="+mj-lt"/>
                <a:cs typeface="Arial"/>
              </a:rPr>
              <a:t>từ </a:t>
            </a:r>
            <a:r>
              <a:rPr sz="2600" spc="-30" dirty="0">
                <a:latin typeface="+mj-lt"/>
                <a:cs typeface="Arial"/>
              </a:rPr>
              <a:t>thời </a:t>
            </a:r>
            <a:r>
              <a:rPr sz="2600" spc="-60" dirty="0">
                <a:latin typeface="+mj-lt"/>
                <a:cs typeface="Arial"/>
              </a:rPr>
              <a:t>điểm </a:t>
            </a:r>
            <a:r>
              <a:rPr sz="2600" spc="-85" dirty="0">
                <a:solidFill>
                  <a:srgbClr val="00AFEF"/>
                </a:solidFill>
                <a:latin typeface="+mj-lt"/>
                <a:cs typeface="Arial"/>
              </a:rPr>
              <a:t>when </a:t>
            </a:r>
            <a:r>
              <a:rPr sz="2600" spc="-185" dirty="0">
                <a:latin typeface="+mj-lt"/>
                <a:cs typeface="Arial"/>
              </a:rPr>
              <a:t>và </a:t>
            </a:r>
            <a:r>
              <a:rPr sz="2600" spc="-90" dirty="0">
                <a:latin typeface="+mj-lt"/>
                <a:cs typeface="Arial"/>
              </a:rPr>
              <a:t>lặp  </a:t>
            </a:r>
            <a:r>
              <a:rPr sz="2600" spc="-55" dirty="0">
                <a:latin typeface="+mj-lt"/>
                <a:cs typeface="Arial"/>
              </a:rPr>
              <a:t>lại </a:t>
            </a:r>
            <a:r>
              <a:rPr sz="2600" spc="-190" dirty="0">
                <a:latin typeface="+mj-lt"/>
                <a:cs typeface="Arial"/>
              </a:rPr>
              <a:t>sau </a:t>
            </a:r>
            <a:r>
              <a:rPr sz="2600" spc="-60" dirty="0">
                <a:solidFill>
                  <a:srgbClr val="00AF50"/>
                </a:solidFill>
                <a:latin typeface="+mj-lt"/>
                <a:cs typeface="Arial"/>
              </a:rPr>
              <a:t>period</a:t>
            </a:r>
            <a:r>
              <a:rPr sz="2600" spc="-185" dirty="0">
                <a:solidFill>
                  <a:srgbClr val="00AF50"/>
                </a:solidFill>
                <a:latin typeface="+mj-lt"/>
                <a:cs typeface="Arial"/>
              </a:rPr>
              <a:t> </a:t>
            </a:r>
            <a:r>
              <a:rPr sz="2600" spc="-85" dirty="0">
                <a:latin typeface="+mj-lt"/>
                <a:cs typeface="Arial"/>
              </a:rPr>
              <a:t>millisecond</a:t>
            </a:r>
            <a:endParaRPr sz="2600">
              <a:latin typeface="+mj-lt"/>
              <a:cs typeface="Arial"/>
            </a:endParaRPr>
          </a:p>
          <a:p>
            <a:pPr marL="355600" indent="-342900">
              <a:spcBef>
                <a:spcPts val="29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spc="-25" dirty="0">
                <a:solidFill>
                  <a:srgbClr val="17375E"/>
                </a:solidFill>
                <a:latin typeface="+mj-lt"/>
                <a:cs typeface="Arial"/>
              </a:rPr>
              <a:t>Một </a:t>
            </a:r>
            <a:r>
              <a:rPr sz="3000" b="1" spc="-345" dirty="0">
                <a:solidFill>
                  <a:srgbClr val="17375E"/>
                </a:solidFill>
                <a:latin typeface="+mj-lt"/>
                <a:cs typeface="Arial"/>
              </a:rPr>
              <a:t>số </a:t>
            </a:r>
            <a:r>
              <a:rPr sz="3000" b="1" spc="-260" dirty="0">
                <a:solidFill>
                  <a:srgbClr val="17375E"/>
                </a:solidFill>
                <a:latin typeface="+mj-lt"/>
                <a:cs typeface="Arial"/>
              </a:rPr>
              <a:t>phương </a:t>
            </a:r>
            <a:r>
              <a:rPr sz="3000" b="1" spc="-204" dirty="0">
                <a:solidFill>
                  <a:srgbClr val="17375E"/>
                </a:solidFill>
                <a:latin typeface="+mj-lt"/>
                <a:cs typeface="Arial"/>
              </a:rPr>
              <a:t>thức </a:t>
            </a:r>
            <a:r>
              <a:rPr sz="3000" b="1" spc="-135" dirty="0">
                <a:solidFill>
                  <a:srgbClr val="17375E"/>
                </a:solidFill>
                <a:latin typeface="+mj-lt"/>
                <a:cs typeface="Arial"/>
              </a:rPr>
              <a:t>thú </a:t>
            </a:r>
            <a:r>
              <a:rPr sz="3000" b="1" spc="-175" dirty="0">
                <a:solidFill>
                  <a:srgbClr val="17375E"/>
                </a:solidFill>
                <a:latin typeface="+mj-lt"/>
                <a:cs typeface="Arial"/>
              </a:rPr>
              <a:t>vị </a:t>
            </a:r>
            <a:r>
              <a:rPr sz="3000" b="1" spc="-200" dirty="0">
                <a:solidFill>
                  <a:srgbClr val="17375E"/>
                </a:solidFill>
                <a:latin typeface="+mj-lt"/>
                <a:cs typeface="Arial"/>
              </a:rPr>
              <a:t>nên </a:t>
            </a:r>
            <a:r>
              <a:rPr sz="3000" b="1" spc="-95" dirty="0">
                <a:solidFill>
                  <a:srgbClr val="17375E"/>
                </a:solidFill>
                <a:latin typeface="+mj-lt"/>
                <a:cs typeface="Arial"/>
              </a:rPr>
              <a:t>tìm </a:t>
            </a:r>
            <a:r>
              <a:rPr sz="3000" b="1" spc="-180" dirty="0">
                <a:solidFill>
                  <a:srgbClr val="17375E"/>
                </a:solidFill>
                <a:latin typeface="+mj-lt"/>
                <a:cs typeface="Arial"/>
              </a:rPr>
              <a:t>hiểu</a:t>
            </a:r>
            <a:r>
              <a:rPr sz="3000" b="1" spc="-480" dirty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3000" b="1" spc="-145" dirty="0">
                <a:solidFill>
                  <a:srgbClr val="17375E"/>
                </a:solidFill>
                <a:latin typeface="+mj-lt"/>
                <a:cs typeface="Arial"/>
              </a:rPr>
              <a:t>thêm</a:t>
            </a:r>
            <a:endParaRPr sz="3000">
              <a:latin typeface="+mj-lt"/>
              <a:cs typeface="Arial"/>
            </a:endParaRPr>
          </a:p>
          <a:p>
            <a:pPr marL="756285" lvl="1" indent="-286385">
              <a:spcBef>
                <a:spcPts val="340"/>
              </a:spcBef>
              <a:buChar char="–"/>
              <a:tabLst>
                <a:tab pos="756920" algn="l"/>
              </a:tabLst>
            </a:pPr>
            <a:r>
              <a:rPr sz="2600" spc="-155" dirty="0">
                <a:latin typeface="+mj-lt"/>
                <a:cs typeface="Arial"/>
              </a:rPr>
              <a:t>schedule(TimerTask </a:t>
            </a:r>
            <a:r>
              <a:rPr sz="2600" spc="-110" dirty="0">
                <a:latin typeface="+mj-lt"/>
                <a:cs typeface="Arial"/>
              </a:rPr>
              <a:t>task, </a:t>
            </a:r>
            <a:r>
              <a:rPr sz="2600" spc="-90" dirty="0">
                <a:latin typeface="+mj-lt"/>
                <a:cs typeface="Arial"/>
              </a:rPr>
              <a:t>long </a:t>
            </a:r>
            <a:r>
              <a:rPr sz="2600" spc="-145" dirty="0">
                <a:latin typeface="+mj-lt"/>
                <a:cs typeface="Arial"/>
              </a:rPr>
              <a:t>delay, </a:t>
            </a:r>
            <a:r>
              <a:rPr sz="2600" spc="-90" dirty="0">
                <a:latin typeface="+mj-lt"/>
                <a:cs typeface="Arial"/>
              </a:rPr>
              <a:t>long</a:t>
            </a:r>
            <a:r>
              <a:rPr sz="2600" spc="-254" dirty="0">
                <a:latin typeface="+mj-lt"/>
                <a:cs typeface="Arial"/>
              </a:rPr>
              <a:t> </a:t>
            </a:r>
            <a:r>
              <a:rPr sz="2600" spc="-60" dirty="0">
                <a:latin typeface="+mj-lt"/>
                <a:cs typeface="Arial"/>
              </a:rPr>
              <a:t>period)</a:t>
            </a:r>
            <a:endParaRPr sz="2600">
              <a:latin typeface="+mj-lt"/>
              <a:cs typeface="Arial"/>
            </a:endParaRPr>
          </a:p>
          <a:p>
            <a:pPr marL="756285" lvl="1" indent="-286385">
              <a:spcBef>
                <a:spcPts val="315"/>
              </a:spcBef>
              <a:buChar char="–"/>
              <a:tabLst>
                <a:tab pos="756920" algn="l"/>
              </a:tabLst>
            </a:pPr>
            <a:r>
              <a:rPr sz="2600" spc="-155" dirty="0">
                <a:latin typeface="+mj-lt"/>
                <a:cs typeface="Arial"/>
              </a:rPr>
              <a:t>schedule(TimerTask </a:t>
            </a:r>
            <a:r>
              <a:rPr sz="2600" spc="-105" dirty="0">
                <a:latin typeface="+mj-lt"/>
                <a:cs typeface="Arial"/>
              </a:rPr>
              <a:t>task,long</a:t>
            </a:r>
            <a:r>
              <a:rPr sz="2600" spc="-155" dirty="0">
                <a:latin typeface="+mj-lt"/>
                <a:cs typeface="Arial"/>
              </a:rPr>
              <a:t> </a:t>
            </a:r>
            <a:r>
              <a:rPr sz="2600" spc="-114" dirty="0">
                <a:latin typeface="+mj-lt"/>
                <a:cs typeface="Arial"/>
              </a:rPr>
              <a:t>delay)</a:t>
            </a:r>
            <a:endParaRPr sz="2600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61" y="129616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397002"/>
            <a:ext cx="195770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90" dirty="0"/>
              <a:t>Threads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80" dirty="0"/>
              <a:t>4</a:t>
            </a:fld>
            <a:endParaRPr spc="-80" dirty="0"/>
          </a:p>
        </p:txBody>
      </p:sp>
      <p:sp>
        <p:nvSpPr>
          <p:cNvPr id="6" name="object 6"/>
          <p:cNvSpPr txBox="1"/>
          <p:nvPr/>
        </p:nvSpPr>
        <p:spPr>
          <a:xfrm>
            <a:off x="307340" y="1410970"/>
            <a:ext cx="8472805" cy="5008679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154305" indent="-342900" algn="just">
              <a:lnSpc>
                <a:spcPct val="120000"/>
              </a:lnSpc>
              <a:spcBef>
                <a:spcPts val="505"/>
              </a:spcBef>
              <a:buFont typeface="Wingdings"/>
              <a:buChar char=""/>
              <a:tabLst>
                <a:tab pos="355600" algn="l"/>
              </a:tabLst>
            </a:pPr>
            <a:r>
              <a:rPr sz="3000" b="1" spc="-325" dirty="0">
                <a:solidFill>
                  <a:srgbClr val="00AFEF"/>
                </a:solidFill>
                <a:latin typeface="Arial"/>
                <a:cs typeface="Arial"/>
              </a:rPr>
              <a:t>Process </a:t>
            </a:r>
            <a:r>
              <a:rPr sz="3000" b="1" spc="-105" dirty="0">
                <a:solidFill>
                  <a:srgbClr val="17375E"/>
                </a:solidFill>
                <a:latin typeface="Arial"/>
                <a:cs typeface="Arial"/>
              </a:rPr>
              <a:t>(tiến </a:t>
            </a:r>
            <a:r>
              <a:rPr sz="3000" b="1" spc="-120" dirty="0">
                <a:solidFill>
                  <a:srgbClr val="17375E"/>
                </a:solidFill>
                <a:latin typeface="Arial"/>
                <a:cs typeface="Arial"/>
              </a:rPr>
              <a:t>trình): </a:t>
            </a:r>
            <a:r>
              <a:rPr sz="2800" spc="-195" dirty="0">
                <a:solidFill>
                  <a:srgbClr val="17375E"/>
                </a:solidFill>
                <a:latin typeface="+mj-lt"/>
                <a:cs typeface="Arial"/>
              </a:rPr>
              <a:t>đơn </a:t>
            </a:r>
            <a:r>
              <a:rPr sz="2800" spc="-180" dirty="0">
                <a:solidFill>
                  <a:srgbClr val="17375E"/>
                </a:solidFill>
                <a:latin typeface="+mj-lt"/>
                <a:cs typeface="Arial"/>
              </a:rPr>
              <a:t>vị </a:t>
            </a:r>
            <a:r>
              <a:rPr sz="2800" spc="-210" dirty="0">
                <a:solidFill>
                  <a:srgbClr val="17375E"/>
                </a:solidFill>
                <a:latin typeface="+mj-lt"/>
                <a:cs typeface="Arial"/>
              </a:rPr>
              <a:t>thực </a:t>
            </a:r>
            <a:r>
              <a:rPr sz="2800" spc="-95" dirty="0">
                <a:solidFill>
                  <a:srgbClr val="17375E"/>
                </a:solidFill>
                <a:latin typeface="+mj-lt"/>
                <a:cs typeface="Arial"/>
              </a:rPr>
              <a:t>thi </a:t>
            </a:r>
            <a:r>
              <a:rPr sz="2800" spc="-225" dirty="0">
                <a:solidFill>
                  <a:srgbClr val="17375E"/>
                </a:solidFill>
                <a:latin typeface="+mj-lt"/>
                <a:cs typeface="Arial"/>
              </a:rPr>
              <a:t>nhỏ </a:t>
            </a:r>
            <a:r>
              <a:rPr sz="2800" spc="-160" dirty="0">
                <a:solidFill>
                  <a:srgbClr val="17375E"/>
                </a:solidFill>
                <a:latin typeface="+mj-lt"/>
                <a:cs typeface="Arial"/>
              </a:rPr>
              <a:t>nhất </a:t>
            </a:r>
            <a:r>
              <a:rPr sz="2800" spc="-215" dirty="0">
                <a:solidFill>
                  <a:srgbClr val="17375E"/>
                </a:solidFill>
                <a:latin typeface="+mj-lt"/>
                <a:cs typeface="Arial"/>
              </a:rPr>
              <a:t>quản  </a:t>
            </a:r>
            <a:r>
              <a:rPr sz="2800" spc="-175" dirty="0">
                <a:solidFill>
                  <a:srgbClr val="17375E"/>
                </a:solidFill>
                <a:latin typeface="+mj-lt"/>
                <a:cs typeface="Arial"/>
              </a:rPr>
              <a:t>lý </a:t>
            </a:r>
            <a:r>
              <a:rPr sz="2800" spc="-235" dirty="0">
                <a:solidFill>
                  <a:srgbClr val="17375E"/>
                </a:solidFill>
                <a:latin typeface="+mj-lt"/>
                <a:cs typeface="Arial"/>
              </a:rPr>
              <a:t>ở </a:t>
            </a:r>
            <a:r>
              <a:rPr sz="2800" spc="-295" dirty="0">
                <a:solidFill>
                  <a:srgbClr val="17375E"/>
                </a:solidFill>
                <a:latin typeface="+mj-lt"/>
                <a:cs typeface="Arial"/>
              </a:rPr>
              <a:t>mức </a:t>
            </a:r>
            <a:r>
              <a:rPr sz="2800" spc="-175" dirty="0">
                <a:solidFill>
                  <a:srgbClr val="17375E"/>
                </a:solidFill>
                <a:latin typeface="+mj-lt"/>
                <a:cs typeface="Arial"/>
              </a:rPr>
              <a:t>độ </a:t>
            </a:r>
            <a:r>
              <a:rPr sz="2800" spc="-190" dirty="0">
                <a:solidFill>
                  <a:srgbClr val="17375E"/>
                </a:solidFill>
                <a:latin typeface="+mj-lt"/>
                <a:cs typeface="Arial"/>
              </a:rPr>
              <a:t>hệ </a:t>
            </a:r>
            <a:r>
              <a:rPr sz="2800" spc="-150" dirty="0">
                <a:solidFill>
                  <a:srgbClr val="17375E"/>
                </a:solidFill>
                <a:latin typeface="+mj-lt"/>
                <a:cs typeface="Arial"/>
              </a:rPr>
              <a:t>điều </a:t>
            </a:r>
            <a:r>
              <a:rPr sz="2800" spc="-210" dirty="0">
                <a:solidFill>
                  <a:srgbClr val="17375E"/>
                </a:solidFill>
                <a:latin typeface="+mj-lt"/>
                <a:cs typeface="Arial"/>
              </a:rPr>
              <a:t>hành; </a:t>
            </a:r>
            <a:r>
              <a:rPr sz="2800" spc="-185" dirty="0">
                <a:solidFill>
                  <a:srgbClr val="17375E"/>
                </a:solidFill>
                <a:latin typeface="+mj-lt"/>
                <a:cs typeface="Arial"/>
              </a:rPr>
              <a:t>mỗi </a:t>
            </a:r>
            <a:r>
              <a:rPr sz="2800" spc="-300" dirty="0">
                <a:solidFill>
                  <a:srgbClr val="17375E"/>
                </a:solidFill>
                <a:latin typeface="+mj-lt"/>
                <a:cs typeface="Arial"/>
              </a:rPr>
              <a:t>process </a:t>
            </a:r>
            <a:r>
              <a:rPr sz="2800" spc="-250">
                <a:solidFill>
                  <a:srgbClr val="17375E"/>
                </a:solidFill>
                <a:latin typeface="+mj-lt"/>
                <a:cs typeface="Arial"/>
              </a:rPr>
              <a:t>được</a:t>
            </a:r>
            <a:r>
              <a:rPr sz="2800" spc="31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2800" spc="-280" smtClean="0">
                <a:solidFill>
                  <a:srgbClr val="17375E"/>
                </a:solidFill>
                <a:latin typeface="+mj-lt"/>
                <a:cs typeface="Arial"/>
              </a:rPr>
              <a:t>cấp</a:t>
            </a:r>
            <a:r>
              <a:rPr lang="en-US" sz="2800" spc="-280" smtClean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2800" spc="-225" smtClean="0">
                <a:solidFill>
                  <a:srgbClr val="17375E"/>
                </a:solidFill>
                <a:latin typeface="+mj-lt"/>
                <a:cs typeface="Arial"/>
              </a:rPr>
              <a:t>bộ </a:t>
            </a:r>
            <a:r>
              <a:rPr sz="2800" spc="-185" dirty="0">
                <a:solidFill>
                  <a:srgbClr val="17375E"/>
                </a:solidFill>
                <a:latin typeface="+mj-lt"/>
                <a:cs typeface="Arial"/>
              </a:rPr>
              <a:t>nhớ, </a:t>
            </a:r>
            <a:r>
              <a:rPr sz="2800" spc="-90" dirty="0">
                <a:solidFill>
                  <a:srgbClr val="17375E"/>
                </a:solidFill>
                <a:latin typeface="+mj-lt"/>
                <a:cs typeface="Arial"/>
              </a:rPr>
              <a:t>tài </a:t>
            </a:r>
            <a:r>
              <a:rPr sz="2800" spc="-260" dirty="0">
                <a:solidFill>
                  <a:srgbClr val="17375E"/>
                </a:solidFill>
                <a:latin typeface="+mj-lt"/>
                <a:cs typeface="Arial"/>
              </a:rPr>
              <a:t>nguyên </a:t>
            </a:r>
            <a:r>
              <a:rPr sz="2800" spc="-250" dirty="0">
                <a:solidFill>
                  <a:srgbClr val="17375E"/>
                </a:solidFill>
                <a:latin typeface="+mj-lt"/>
                <a:cs typeface="Arial"/>
              </a:rPr>
              <a:t>và </a:t>
            </a:r>
            <a:r>
              <a:rPr sz="2800" spc="-240" dirty="0">
                <a:solidFill>
                  <a:srgbClr val="17375E"/>
                </a:solidFill>
                <a:latin typeface="+mj-lt"/>
                <a:cs typeface="Arial"/>
              </a:rPr>
              <a:t>lượng </a:t>
            </a:r>
            <a:r>
              <a:rPr sz="2800" spc="-405" dirty="0">
                <a:solidFill>
                  <a:srgbClr val="17375E"/>
                </a:solidFill>
                <a:latin typeface="+mj-lt"/>
                <a:cs typeface="Arial"/>
              </a:rPr>
              <a:t>CPU </a:t>
            </a:r>
            <a:r>
              <a:rPr sz="2800" spc="-200" dirty="0">
                <a:solidFill>
                  <a:srgbClr val="17375E"/>
                </a:solidFill>
                <a:latin typeface="+mj-lt"/>
                <a:cs typeface="Arial"/>
              </a:rPr>
              <a:t>riêng; </a:t>
            </a:r>
            <a:r>
              <a:rPr sz="2800" spc="-345" dirty="0">
                <a:solidFill>
                  <a:srgbClr val="17375E"/>
                </a:solidFill>
                <a:latin typeface="+mj-lt"/>
                <a:cs typeface="Arial"/>
              </a:rPr>
              <a:t>các </a:t>
            </a:r>
            <a:r>
              <a:rPr sz="2800" spc="-300" dirty="0">
                <a:solidFill>
                  <a:srgbClr val="17375E"/>
                </a:solidFill>
                <a:latin typeface="+mj-lt"/>
                <a:cs typeface="Arial"/>
              </a:rPr>
              <a:t>process  </a:t>
            </a:r>
            <a:r>
              <a:rPr sz="2800" spc="-265" dirty="0">
                <a:solidFill>
                  <a:srgbClr val="17375E"/>
                </a:solidFill>
                <a:latin typeface="+mj-lt"/>
                <a:cs typeface="Arial"/>
              </a:rPr>
              <a:t>không </a:t>
            </a:r>
            <a:r>
              <a:rPr sz="2800" spc="-215" dirty="0">
                <a:solidFill>
                  <a:srgbClr val="17375E"/>
                </a:solidFill>
                <a:latin typeface="+mj-lt"/>
                <a:cs typeface="Arial"/>
              </a:rPr>
              <a:t>ảnh </a:t>
            </a:r>
            <a:r>
              <a:rPr sz="2800" spc="-265" dirty="0">
                <a:solidFill>
                  <a:srgbClr val="17375E"/>
                </a:solidFill>
                <a:latin typeface="+mj-lt"/>
                <a:cs typeface="Arial"/>
              </a:rPr>
              <a:t>hưởng </a:t>
            </a:r>
            <a:r>
              <a:rPr sz="2800" spc="-175" dirty="0">
                <a:solidFill>
                  <a:srgbClr val="17375E"/>
                </a:solidFill>
                <a:latin typeface="+mj-lt"/>
                <a:cs typeface="Arial"/>
              </a:rPr>
              <a:t>lẫn</a:t>
            </a:r>
            <a:r>
              <a:rPr sz="2800" spc="130" dirty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2800" spc="-215" dirty="0">
                <a:solidFill>
                  <a:srgbClr val="17375E"/>
                </a:solidFill>
                <a:latin typeface="+mj-lt"/>
                <a:cs typeface="Arial"/>
              </a:rPr>
              <a:t>nhau</a:t>
            </a:r>
            <a:endParaRPr sz="2800">
              <a:latin typeface="+mj-lt"/>
              <a:cs typeface="Arial"/>
            </a:endParaRPr>
          </a:p>
          <a:p>
            <a:pPr marL="355600" marR="257810" indent="-342900" algn="just">
              <a:lnSpc>
                <a:spcPct val="120000"/>
              </a:lnSpc>
              <a:spcBef>
                <a:spcPts val="670"/>
              </a:spcBef>
              <a:buFont typeface="Wingdings"/>
              <a:buChar char=""/>
              <a:tabLst>
                <a:tab pos="355600" algn="l"/>
              </a:tabLst>
            </a:pPr>
            <a:r>
              <a:rPr sz="3000" b="1" spc="-215" dirty="0">
                <a:solidFill>
                  <a:srgbClr val="00AFEF"/>
                </a:solidFill>
                <a:latin typeface="Arial"/>
                <a:cs typeface="Arial"/>
              </a:rPr>
              <a:t>Thread </a:t>
            </a:r>
            <a:r>
              <a:rPr sz="3000" b="1" spc="-165" dirty="0">
                <a:solidFill>
                  <a:srgbClr val="17375E"/>
                </a:solidFill>
                <a:latin typeface="Arial"/>
                <a:cs typeface="Arial"/>
              </a:rPr>
              <a:t>(mạch/luồng</a:t>
            </a:r>
            <a:r>
              <a:rPr sz="3000" spc="-165" dirty="0">
                <a:solidFill>
                  <a:srgbClr val="17375E"/>
                </a:solidFill>
                <a:latin typeface="+mj-lt"/>
                <a:cs typeface="Arial"/>
              </a:rPr>
              <a:t>): </a:t>
            </a:r>
            <a:r>
              <a:rPr sz="2800" spc="-195" dirty="0">
                <a:solidFill>
                  <a:srgbClr val="17375E"/>
                </a:solidFill>
                <a:latin typeface="+mj-lt"/>
                <a:cs typeface="Arial"/>
              </a:rPr>
              <a:t>đoạn </a:t>
            </a:r>
            <a:r>
              <a:rPr sz="2800" spc="-210" dirty="0">
                <a:solidFill>
                  <a:srgbClr val="17375E"/>
                </a:solidFill>
                <a:latin typeface="+mj-lt"/>
                <a:cs typeface="Arial"/>
              </a:rPr>
              <a:t>mã </a:t>
            </a:r>
            <a:r>
              <a:rPr sz="2800" spc="-260" dirty="0">
                <a:solidFill>
                  <a:srgbClr val="17375E"/>
                </a:solidFill>
                <a:latin typeface="+mj-lt"/>
                <a:cs typeface="Arial"/>
              </a:rPr>
              <a:t>được </a:t>
            </a:r>
            <a:r>
              <a:rPr sz="2800" spc="-204" dirty="0">
                <a:solidFill>
                  <a:srgbClr val="17375E"/>
                </a:solidFill>
                <a:latin typeface="+mj-lt"/>
                <a:cs typeface="Arial"/>
              </a:rPr>
              <a:t>thực </a:t>
            </a:r>
            <a:r>
              <a:rPr sz="2800" spc="-95" dirty="0">
                <a:solidFill>
                  <a:srgbClr val="17375E"/>
                </a:solidFill>
                <a:latin typeface="+mj-lt"/>
                <a:cs typeface="Arial"/>
              </a:rPr>
              <a:t>thi </a:t>
            </a:r>
            <a:r>
              <a:rPr sz="2800" spc="-185" dirty="0">
                <a:solidFill>
                  <a:srgbClr val="17375E"/>
                </a:solidFill>
                <a:latin typeface="+mj-lt"/>
                <a:cs typeface="Arial"/>
              </a:rPr>
              <a:t>bởi  </a:t>
            </a:r>
            <a:r>
              <a:rPr sz="2800" spc="-405" dirty="0">
                <a:solidFill>
                  <a:srgbClr val="17375E"/>
                </a:solidFill>
                <a:latin typeface="+mj-lt"/>
                <a:cs typeface="Arial"/>
              </a:rPr>
              <a:t>CPU </a:t>
            </a:r>
            <a:r>
              <a:rPr sz="2800" spc="-140" dirty="0">
                <a:solidFill>
                  <a:srgbClr val="17375E"/>
                </a:solidFill>
                <a:latin typeface="+mj-lt"/>
                <a:cs typeface="Arial"/>
              </a:rPr>
              <a:t>một </a:t>
            </a:r>
            <a:r>
              <a:rPr sz="2800" spc="-320" dirty="0">
                <a:solidFill>
                  <a:srgbClr val="17375E"/>
                </a:solidFill>
                <a:latin typeface="+mj-lt"/>
                <a:cs typeface="Arial"/>
              </a:rPr>
              <a:t>cách </a:t>
            </a:r>
            <a:r>
              <a:rPr sz="2800" spc="-150" dirty="0">
                <a:solidFill>
                  <a:srgbClr val="17375E"/>
                </a:solidFill>
                <a:latin typeface="+mj-lt"/>
                <a:cs typeface="Arial"/>
              </a:rPr>
              <a:t>liên </a:t>
            </a:r>
            <a:r>
              <a:rPr sz="2800" spc="-195" dirty="0">
                <a:solidFill>
                  <a:srgbClr val="17375E"/>
                </a:solidFill>
                <a:latin typeface="+mj-lt"/>
                <a:cs typeface="Arial"/>
              </a:rPr>
              <a:t>tục; </a:t>
            </a:r>
            <a:r>
              <a:rPr sz="2800" spc="-235" dirty="0">
                <a:solidFill>
                  <a:srgbClr val="17375E"/>
                </a:solidFill>
                <a:latin typeface="+mj-lt"/>
                <a:cs typeface="Arial"/>
              </a:rPr>
              <a:t>chia </a:t>
            </a:r>
            <a:r>
              <a:rPr sz="2800" spc="-315" dirty="0">
                <a:solidFill>
                  <a:srgbClr val="17375E"/>
                </a:solidFill>
                <a:latin typeface="+mj-lt"/>
                <a:cs typeface="Arial"/>
              </a:rPr>
              <a:t>sẻ </a:t>
            </a:r>
            <a:r>
              <a:rPr sz="2800" spc="-225" dirty="0">
                <a:solidFill>
                  <a:srgbClr val="17375E"/>
                </a:solidFill>
                <a:latin typeface="+mj-lt"/>
                <a:cs typeface="Arial"/>
              </a:rPr>
              <a:t>bộ </a:t>
            </a:r>
            <a:r>
              <a:rPr sz="2800" spc="-185" dirty="0">
                <a:solidFill>
                  <a:srgbClr val="17375E"/>
                </a:solidFill>
                <a:latin typeface="+mj-lt"/>
                <a:cs typeface="Arial"/>
              </a:rPr>
              <a:t>nhớ, </a:t>
            </a:r>
            <a:r>
              <a:rPr sz="2800" spc="-90" dirty="0">
                <a:solidFill>
                  <a:srgbClr val="17375E"/>
                </a:solidFill>
                <a:latin typeface="+mj-lt"/>
                <a:cs typeface="Arial"/>
              </a:rPr>
              <a:t>tài </a:t>
            </a:r>
            <a:r>
              <a:rPr sz="2800" spc="-260" dirty="0">
                <a:solidFill>
                  <a:srgbClr val="17375E"/>
                </a:solidFill>
                <a:latin typeface="+mj-lt"/>
                <a:cs typeface="Arial"/>
              </a:rPr>
              <a:t>nguyên  </a:t>
            </a:r>
            <a:r>
              <a:rPr sz="2800" spc="-250" dirty="0">
                <a:solidFill>
                  <a:srgbClr val="17375E"/>
                </a:solidFill>
                <a:latin typeface="+mj-lt"/>
                <a:cs typeface="Arial"/>
              </a:rPr>
              <a:t>và </a:t>
            </a:r>
            <a:r>
              <a:rPr sz="2800" spc="-405" dirty="0">
                <a:solidFill>
                  <a:srgbClr val="17375E"/>
                </a:solidFill>
                <a:latin typeface="+mj-lt"/>
                <a:cs typeface="Arial"/>
              </a:rPr>
              <a:t>CPU </a:t>
            </a:r>
            <a:r>
              <a:rPr sz="2800" spc="-204" dirty="0">
                <a:solidFill>
                  <a:srgbClr val="17375E"/>
                </a:solidFill>
                <a:latin typeface="+mj-lt"/>
                <a:cs typeface="Arial"/>
              </a:rPr>
              <a:t>với </a:t>
            </a:r>
            <a:r>
              <a:rPr sz="2800" spc="-345" dirty="0">
                <a:solidFill>
                  <a:srgbClr val="17375E"/>
                </a:solidFill>
                <a:latin typeface="+mj-lt"/>
                <a:cs typeface="Arial"/>
              </a:rPr>
              <a:t>các </a:t>
            </a:r>
            <a:r>
              <a:rPr sz="2800" spc="-150" dirty="0">
                <a:solidFill>
                  <a:srgbClr val="17375E"/>
                </a:solidFill>
                <a:latin typeface="+mj-lt"/>
                <a:cs typeface="Arial"/>
              </a:rPr>
              <a:t>thread </a:t>
            </a:r>
            <a:r>
              <a:rPr sz="2800" spc="-265" dirty="0">
                <a:solidFill>
                  <a:srgbClr val="17375E"/>
                </a:solidFill>
                <a:latin typeface="+mj-lt"/>
                <a:cs typeface="Arial"/>
              </a:rPr>
              <a:t>khác </a:t>
            </a:r>
            <a:r>
              <a:rPr sz="2800" spc="-210" dirty="0">
                <a:solidFill>
                  <a:srgbClr val="17375E"/>
                </a:solidFill>
                <a:latin typeface="+mj-lt"/>
                <a:cs typeface="Arial"/>
              </a:rPr>
              <a:t>thuộc </a:t>
            </a:r>
            <a:r>
              <a:rPr sz="2800" spc="-325" dirty="0">
                <a:solidFill>
                  <a:srgbClr val="17375E"/>
                </a:solidFill>
                <a:latin typeface="+mj-lt"/>
                <a:cs typeface="Arial"/>
              </a:rPr>
              <a:t>cùng</a:t>
            </a:r>
            <a:r>
              <a:rPr sz="2800" spc="-360" dirty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2800" spc="-300" dirty="0">
                <a:solidFill>
                  <a:srgbClr val="17375E"/>
                </a:solidFill>
                <a:latin typeface="+mj-lt"/>
                <a:cs typeface="Arial"/>
              </a:rPr>
              <a:t>process</a:t>
            </a:r>
            <a:endParaRPr sz="2800">
              <a:latin typeface="+mj-lt"/>
              <a:cs typeface="Arial"/>
            </a:endParaRPr>
          </a:p>
          <a:p>
            <a:pPr marL="355600" marR="257810" indent="-342900" algn="just">
              <a:lnSpc>
                <a:spcPct val="120000"/>
              </a:lnSpc>
              <a:spcBef>
                <a:spcPts val="670"/>
              </a:spcBef>
              <a:buFont typeface="Wingdings"/>
              <a:buChar char=""/>
              <a:tabLst>
                <a:tab pos="355600" algn="l"/>
              </a:tabLst>
            </a:pPr>
            <a:r>
              <a:rPr sz="3000" b="1" spc="-200" dirty="0">
                <a:solidFill>
                  <a:srgbClr val="00AFEF"/>
                </a:solidFill>
                <a:latin typeface="Arial"/>
                <a:cs typeface="Arial"/>
              </a:rPr>
              <a:t>Application </a:t>
            </a:r>
            <a:r>
              <a:rPr sz="3000" b="1" spc="-235" dirty="0">
                <a:solidFill>
                  <a:srgbClr val="17375E"/>
                </a:solidFill>
                <a:latin typeface="Arial"/>
                <a:cs typeface="Arial"/>
              </a:rPr>
              <a:t>(ứng </a:t>
            </a:r>
            <a:r>
              <a:rPr sz="3000" b="1" spc="-229" dirty="0">
                <a:solidFill>
                  <a:srgbClr val="17375E"/>
                </a:solidFill>
                <a:latin typeface="Arial"/>
                <a:cs typeface="Arial"/>
              </a:rPr>
              <a:t>dụng) </a:t>
            </a:r>
            <a:r>
              <a:rPr sz="2800" spc="-195" dirty="0">
                <a:solidFill>
                  <a:srgbClr val="17375E"/>
                </a:solidFill>
                <a:latin typeface="+mj-lt"/>
                <a:cs typeface="Arial"/>
              </a:rPr>
              <a:t>khi chạy có 1 thread chính,  ứng dụng kết thúc khi mọi thread của nó kết thúc,  ứng dụng có thể tạo thêm các thread con nếu cần</a:t>
            </a:r>
            <a:endParaRPr sz="2800" spc="-195">
              <a:solidFill>
                <a:srgbClr val="17375E"/>
              </a:solidFill>
              <a:latin typeface="+mj-lt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61" y="129616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397002"/>
            <a:ext cx="14351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30" dirty="0"/>
              <a:t>Tim</a:t>
            </a:r>
            <a:r>
              <a:rPr spc="-300" dirty="0"/>
              <a:t>e</a:t>
            </a:r>
            <a:r>
              <a:rPr spc="-160" dirty="0"/>
              <a:t>r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80" dirty="0"/>
              <a:t>40</a:t>
            </a:fld>
            <a:endParaRPr spc="-80" dirty="0"/>
          </a:p>
        </p:txBody>
      </p:sp>
      <p:sp>
        <p:nvSpPr>
          <p:cNvPr id="6" name="object 6"/>
          <p:cNvSpPr txBox="1"/>
          <p:nvPr/>
        </p:nvSpPr>
        <p:spPr>
          <a:xfrm>
            <a:off x="307340" y="1405859"/>
            <a:ext cx="8406765" cy="477246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1270635" algn="l"/>
                <a:tab pos="1688464" algn="l"/>
                <a:tab pos="1968500" algn="l"/>
                <a:tab pos="3505200" algn="l"/>
              </a:tabLst>
            </a:pPr>
            <a:r>
              <a:rPr sz="2000" b="1" spc="1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TextView	</a:t>
            </a:r>
            <a:r>
              <a:rPr sz="2000" b="1" spc="204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tv	</a:t>
            </a:r>
            <a:r>
              <a:rPr sz="2000" b="1" spc="-7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	</a:t>
            </a:r>
            <a:r>
              <a:rPr sz="2000" b="1" spc="9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(TextView)	</a:t>
            </a:r>
            <a:r>
              <a:rPr sz="2000" b="1" spc="12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findViewById(R.id.main_timer_text);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852169" algn="l"/>
                <a:tab pos="1130935" algn="l"/>
                <a:tab pos="1410335" algn="l"/>
                <a:tab pos="1969135" algn="l"/>
              </a:tabLst>
            </a:pPr>
            <a:r>
              <a:rPr sz="2000" b="1" spc="1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	</a:t>
            </a:r>
            <a:r>
              <a:rPr sz="2000" b="1" spc="434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	</a:t>
            </a:r>
            <a:r>
              <a:rPr sz="2000" b="1" spc="-6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	</a:t>
            </a:r>
            <a:r>
              <a:rPr sz="2000" b="1" spc="-20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	</a:t>
            </a:r>
            <a:r>
              <a:rPr sz="2000" b="1" spc="16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Timer();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2135" marR="2936875" indent="-560070">
              <a:lnSpc>
                <a:spcPct val="120000"/>
              </a:lnSpc>
              <a:spcBef>
                <a:spcPts val="5"/>
              </a:spcBef>
              <a:tabLst>
                <a:tab pos="1548765" algn="l"/>
                <a:tab pos="2249170" algn="l"/>
                <a:tab pos="3085465" algn="l"/>
                <a:tab pos="3644900" algn="l"/>
                <a:tab pos="5321300" algn="l"/>
              </a:tabLst>
            </a:pPr>
            <a:r>
              <a:rPr sz="2000" b="1" spc="32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t.s</a:t>
            </a:r>
            <a:r>
              <a:rPr sz="2000" b="1" spc="-6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</a:t>
            </a:r>
            <a:r>
              <a:rPr sz="2000" b="1" spc="-8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sz="2000" b="1" spc="12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sz="2000" b="1" spc="15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2000" b="1" spc="-35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sz="2000" b="1" spc="5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tFixed</a:t>
            </a:r>
            <a:r>
              <a:rPr sz="2000" b="1" spc="5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2000" b="1" spc="12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sz="2000" b="1" spc="14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2000" b="1" spc="42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000" b="1" spc="-19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sz="2000" b="1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000" b="1" spc="-6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sz="2000" b="1" spc="-14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sz="2000" b="1" spc="5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</a:t>
            </a:r>
            <a:r>
              <a:rPr sz="2000" b="1" spc="6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sz="2000" b="1" spc="-2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sz="2000" b="1" spc="21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sk()</a:t>
            </a:r>
            <a:r>
              <a:rPr sz="2000" b="1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000" b="1" spc="26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r>
              <a:rPr sz="2000" b="1" spc="114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	</a:t>
            </a:r>
            <a:r>
              <a:rPr sz="2000" b="1" spc="7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	</a:t>
            </a:r>
            <a:r>
              <a:rPr sz="2000" b="1" spc="18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run()	</a:t>
            </a:r>
            <a:r>
              <a:rPr sz="2000" b="1" spc="32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31570">
              <a:lnSpc>
                <a:spcPct val="100000"/>
              </a:lnSpc>
              <a:spcBef>
                <a:spcPts val="480"/>
              </a:spcBef>
              <a:tabLst>
                <a:tab pos="3644900" algn="l"/>
                <a:tab pos="5181600" algn="l"/>
              </a:tabLst>
            </a:pPr>
            <a:r>
              <a:rPr sz="2000" b="1" spc="-3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runOnUiThread(new	</a:t>
            </a:r>
            <a:r>
              <a:rPr sz="2000" b="1" spc="5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Runnable()	</a:t>
            </a:r>
            <a:r>
              <a:rPr sz="2000" b="1" spc="32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89100">
              <a:lnSpc>
                <a:spcPct val="100000"/>
              </a:lnSpc>
              <a:spcBef>
                <a:spcPts val="480"/>
              </a:spcBef>
              <a:tabLst>
                <a:tab pos="2667635" algn="l"/>
                <a:tab pos="3365500" algn="l"/>
                <a:tab pos="4203700" algn="l"/>
              </a:tabLst>
            </a:pPr>
            <a:r>
              <a:rPr sz="2000" b="1" spc="12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	</a:t>
            </a:r>
            <a:r>
              <a:rPr sz="2000" b="1" spc="6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	</a:t>
            </a:r>
            <a:r>
              <a:rPr sz="2000" b="1" spc="19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run()	</a:t>
            </a:r>
            <a:r>
              <a:rPr sz="2000" b="1" spc="32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48535">
              <a:lnSpc>
                <a:spcPct val="100000"/>
              </a:lnSpc>
              <a:spcBef>
                <a:spcPts val="480"/>
              </a:spcBef>
            </a:pPr>
            <a:r>
              <a:rPr sz="2000" b="1" spc="16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tv.setText(String.valueOf(time++));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89100">
              <a:lnSpc>
                <a:spcPct val="100000"/>
              </a:lnSpc>
              <a:spcBef>
                <a:spcPts val="480"/>
              </a:spcBef>
            </a:pPr>
            <a:r>
              <a:rPr sz="2000" b="1" spc="32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31570">
              <a:lnSpc>
                <a:spcPct val="100000"/>
              </a:lnSpc>
              <a:spcBef>
                <a:spcPts val="480"/>
              </a:spcBef>
            </a:pPr>
            <a:r>
              <a:rPr sz="2000" b="1" spc="395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2135">
              <a:lnSpc>
                <a:spcPct val="100000"/>
              </a:lnSpc>
              <a:spcBef>
                <a:spcPts val="480"/>
              </a:spcBef>
            </a:pPr>
            <a:r>
              <a:rPr sz="2000" b="1" spc="32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433070" algn="l"/>
                <a:tab pos="852169" algn="l"/>
              </a:tabLst>
            </a:pPr>
            <a:r>
              <a:rPr sz="2000" b="1" spc="434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	</a:t>
            </a:r>
            <a:r>
              <a:rPr sz="2000" b="1" spc="26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	</a:t>
            </a:r>
            <a:r>
              <a:rPr sz="2000" b="1" spc="13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1000);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61" y="129616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397002"/>
            <a:ext cx="195770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90" dirty="0"/>
              <a:t>Threads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80" dirty="0"/>
              <a:t>5</a:t>
            </a:fld>
            <a:endParaRPr spc="-80" dirty="0"/>
          </a:p>
        </p:txBody>
      </p:sp>
      <p:sp>
        <p:nvSpPr>
          <p:cNvPr id="6" name="object 6"/>
          <p:cNvSpPr txBox="1"/>
          <p:nvPr/>
        </p:nvSpPr>
        <p:spPr>
          <a:xfrm>
            <a:off x="307340" y="1410970"/>
            <a:ext cx="8501380" cy="494955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26670" indent="-342900" algn="just">
              <a:lnSpc>
                <a:spcPct val="120000"/>
              </a:lnSpc>
              <a:spcBef>
                <a:spcPts val="459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70" dirty="0">
                <a:solidFill>
                  <a:srgbClr val="17375E"/>
                </a:solidFill>
                <a:latin typeface="+mj-lt"/>
                <a:cs typeface="Arial"/>
              </a:rPr>
              <a:t>Mỗi </a:t>
            </a:r>
            <a:r>
              <a:rPr sz="2800" spc="-150" dirty="0">
                <a:solidFill>
                  <a:srgbClr val="17375E"/>
                </a:solidFill>
                <a:latin typeface="+mj-lt"/>
                <a:cs typeface="Arial"/>
              </a:rPr>
              <a:t>thread </a:t>
            </a:r>
            <a:r>
              <a:rPr sz="2800" spc="-325" dirty="0">
                <a:solidFill>
                  <a:srgbClr val="17375E"/>
                </a:solidFill>
                <a:latin typeface="+mj-lt"/>
                <a:cs typeface="Arial"/>
              </a:rPr>
              <a:t>có </a:t>
            </a:r>
            <a:r>
              <a:rPr sz="2800" spc="-210" dirty="0">
                <a:solidFill>
                  <a:srgbClr val="17375E"/>
                </a:solidFill>
                <a:latin typeface="+mj-lt"/>
                <a:cs typeface="Arial"/>
              </a:rPr>
              <a:t>thuộc </a:t>
            </a:r>
            <a:r>
              <a:rPr sz="2800" spc="-130" dirty="0">
                <a:solidFill>
                  <a:srgbClr val="17375E"/>
                </a:solidFill>
                <a:latin typeface="+mj-lt"/>
                <a:cs typeface="Arial"/>
              </a:rPr>
              <a:t>tính </a:t>
            </a:r>
            <a:r>
              <a:rPr sz="2800" spc="-135" dirty="0">
                <a:solidFill>
                  <a:srgbClr val="00AFEF"/>
                </a:solidFill>
                <a:latin typeface="+mj-lt"/>
                <a:cs typeface="Arial"/>
              </a:rPr>
              <a:t>priority </a:t>
            </a:r>
            <a:r>
              <a:rPr sz="2800" spc="-145" dirty="0">
                <a:solidFill>
                  <a:srgbClr val="17375E"/>
                </a:solidFill>
                <a:latin typeface="+mj-lt"/>
                <a:cs typeface="Arial"/>
              </a:rPr>
              <a:t>là </a:t>
            </a:r>
            <a:r>
              <a:rPr sz="2800" spc="-300" dirty="0">
                <a:solidFill>
                  <a:srgbClr val="17375E"/>
                </a:solidFill>
                <a:latin typeface="+mj-lt"/>
                <a:cs typeface="Arial"/>
              </a:rPr>
              <a:t>mức </a:t>
            </a:r>
            <a:r>
              <a:rPr sz="2800" spc="-175" dirty="0">
                <a:solidFill>
                  <a:srgbClr val="17375E"/>
                </a:solidFill>
                <a:latin typeface="+mj-lt"/>
                <a:cs typeface="Arial"/>
              </a:rPr>
              <a:t>độ </a:t>
            </a:r>
            <a:r>
              <a:rPr sz="2800" spc="-229" dirty="0">
                <a:solidFill>
                  <a:srgbClr val="17375E"/>
                </a:solidFill>
                <a:latin typeface="+mj-lt"/>
                <a:cs typeface="Arial"/>
              </a:rPr>
              <a:t>ưu </a:t>
            </a:r>
            <a:r>
              <a:rPr sz="2800" spc="-114" dirty="0">
                <a:solidFill>
                  <a:srgbClr val="17375E"/>
                </a:solidFill>
                <a:latin typeface="+mj-lt"/>
                <a:cs typeface="Arial"/>
              </a:rPr>
              <a:t>tiên  </a:t>
            </a:r>
            <a:r>
              <a:rPr sz="2800" spc="-280" dirty="0">
                <a:solidFill>
                  <a:srgbClr val="17375E"/>
                </a:solidFill>
                <a:latin typeface="+mj-lt"/>
                <a:cs typeface="Arial"/>
              </a:rPr>
              <a:t>của </a:t>
            </a:r>
            <a:r>
              <a:rPr sz="2800" spc="-150" dirty="0">
                <a:solidFill>
                  <a:srgbClr val="17375E"/>
                </a:solidFill>
                <a:latin typeface="+mj-lt"/>
                <a:cs typeface="Arial"/>
              </a:rPr>
              <a:t>thread </a:t>
            </a:r>
            <a:r>
              <a:rPr sz="2800" spc="-155" dirty="0">
                <a:solidFill>
                  <a:srgbClr val="17375E"/>
                </a:solidFill>
                <a:latin typeface="+mj-lt"/>
                <a:cs typeface="Arial"/>
              </a:rPr>
              <a:t>đó, </a:t>
            </a:r>
            <a:r>
              <a:rPr sz="2800" spc="-175" dirty="0">
                <a:solidFill>
                  <a:srgbClr val="17375E"/>
                </a:solidFill>
                <a:latin typeface="+mj-lt"/>
                <a:cs typeface="Arial"/>
              </a:rPr>
              <a:t>độ </a:t>
            </a:r>
            <a:r>
              <a:rPr sz="2800" spc="-229" dirty="0">
                <a:solidFill>
                  <a:srgbClr val="17375E"/>
                </a:solidFill>
                <a:latin typeface="+mj-lt"/>
                <a:cs typeface="Arial"/>
              </a:rPr>
              <a:t>ưu </a:t>
            </a:r>
            <a:r>
              <a:rPr sz="2800" spc="-110" dirty="0">
                <a:solidFill>
                  <a:srgbClr val="17375E"/>
                </a:solidFill>
                <a:latin typeface="+mj-lt"/>
                <a:cs typeface="Arial"/>
              </a:rPr>
              <a:t>tiên </a:t>
            </a:r>
            <a:r>
              <a:rPr sz="2800" spc="-315" dirty="0">
                <a:solidFill>
                  <a:srgbClr val="17375E"/>
                </a:solidFill>
                <a:latin typeface="+mj-lt"/>
                <a:cs typeface="Arial"/>
              </a:rPr>
              <a:t>càng </a:t>
            </a:r>
            <a:r>
              <a:rPr sz="2800" spc="-280" dirty="0">
                <a:solidFill>
                  <a:srgbClr val="17375E"/>
                </a:solidFill>
                <a:latin typeface="+mj-lt"/>
                <a:cs typeface="Arial"/>
              </a:rPr>
              <a:t>cao </a:t>
            </a:r>
            <a:r>
              <a:rPr sz="2800" spc="-95" dirty="0">
                <a:solidFill>
                  <a:srgbClr val="17375E"/>
                </a:solidFill>
                <a:latin typeface="+mj-lt"/>
                <a:cs typeface="Arial"/>
              </a:rPr>
              <a:t>thì </a:t>
            </a:r>
            <a:r>
              <a:rPr sz="2800" spc="-240" dirty="0">
                <a:solidFill>
                  <a:srgbClr val="17375E"/>
                </a:solidFill>
                <a:latin typeface="+mj-lt"/>
                <a:cs typeface="Arial"/>
              </a:rPr>
              <a:t>lượng </a:t>
            </a:r>
            <a:r>
              <a:rPr sz="2800" spc="-405" dirty="0">
                <a:solidFill>
                  <a:srgbClr val="17375E"/>
                </a:solidFill>
                <a:latin typeface="+mj-lt"/>
                <a:cs typeface="Arial"/>
              </a:rPr>
              <a:t>CPU  </a:t>
            </a:r>
            <a:r>
              <a:rPr sz="2800" spc="-285" dirty="0">
                <a:solidFill>
                  <a:srgbClr val="17375E"/>
                </a:solidFill>
                <a:latin typeface="+mj-lt"/>
                <a:cs typeface="Arial"/>
              </a:rPr>
              <a:t>cấp </a:t>
            </a:r>
            <a:r>
              <a:rPr sz="2800" spc="-290" dirty="0">
                <a:solidFill>
                  <a:srgbClr val="17375E"/>
                </a:solidFill>
                <a:latin typeface="+mj-lt"/>
                <a:cs typeface="Arial"/>
              </a:rPr>
              <a:t>cho </a:t>
            </a:r>
            <a:r>
              <a:rPr sz="2800" spc="-225" dirty="0">
                <a:solidFill>
                  <a:srgbClr val="17375E"/>
                </a:solidFill>
                <a:latin typeface="+mj-lt"/>
                <a:cs typeface="Arial"/>
              </a:rPr>
              <a:t>nó </a:t>
            </a:r>
            <a:r>
              <a:rPr sz="2800" spc="-315" dirty="0">
                <a:solidFill>
                  <a:srgbClr val="17375E"/>
                </a:solidFill>
                <a:latin typeface="+mj-lt"/>
                <a:cs typeface="Arial"/>
              </a:rPr>
              <a:t>càng</a:t>
            </a:r>
            <a:r>
              <a:rPr sz="2800" spc="140" dirty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2800" spc="-185" dirty="0">
                <a:solidFill>
                  <a:srgbClr val="17375E"/>
                </a:solidFill>
                <a:latin typeface="+mj-lt"/>
                <a:cs typeface="Arial"/>
              </a:rPr>
              <a:t>nhiều</a:t>
            </a:r>
            <a:endParaRPr sz="2800">
              <a:latin typeface="+mj-lt"/>
              <a:cs typeface="Arial"/>
            </a:endParaRPr>
          </a:p>
          <a:p>
            <a:pPr marL="355600" marR="114935" indent="-342900" algn="just">
              <a:lnSpc>
                <a:spcPct val="120000"/>
              </a:lnSpc>
              <a:spcBef>
                <a:spcPts val="76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215" dirty="0">
                <a:solidFill>
                  <a:srgbClr val="17375E"/>
                </a:solidFill>
                <a:latin typeface="+mj-lt"/>
                <a:cs typeface="Arial"/>
              </a:rPr>
              <a:t>Thread </a:t>
            </a:r>
            <a:r>
              <a:rPr sz="2800" spc="-320" dirty="0">
                <a:solidFill>
                  <a:srgbClr val="17375E"/>
                </a:solidFill>
                <a:latin typeface="+mj-lt"/>
                <a:cs typeface="Arial"/>
              </a:rPr>
              <a:t>có </a:t>
            </a:r>
            <a:r>
              <a:rPr sz="2800" spc="-175" dirty="0">
                <a:solidFill>
                  <a:srgbClr val="17375E"/>
                </a:solidFill>
                <a:latin typeface="+mj-lt"/>
                <a:cs typeface="Arial"/>
              </a:rPr>
              <a:t>độ </a:t>
            </a:r>
            <a:r>
              <a:rPr sz="2800" spc="-229" dirty="0">
                <a:solidFill>
                  <a:srgbClr val="17375E"/>
                </a:solidFill>
                <a:latin typeface="+mj-lt"/>
                <a:cs typeface="Arial"/>
              </a:rPr>
              <a:t>ưu </a:t>
            </a:r>
            <a:r>
              <a:rPr sz="2800" spc="-110" dirty="0">
                <a:solidFill>
                  <a:srgbClr val="17375E"/>
                </a:solidFill>
                <a:latin typeface="+mj-lt"/>
                <a:cs typeface="Arial"/>
              </a:rPr>
              <a:t>tiên </a:t>
            </a:r>
            <a:r>
              <a:rPr sz="2800" spc="-150" dirty="0">
                <a:solidFill>
                  <a:srgbClr val="17375E"/>
                </a:solidFill>
                <a:latin typeface="+mj-lt"/>
                <a:cs typeface="Arial"/>
              </a:rPr>
              <a:t>thấp </a:t>
            </a:r>
            <a:r>
              <a:rPr sz="2800" spc="-160" dirty="0">
                <a:solidFill>
                  <a:srgbClr val="17375E"/>
                </a:solidFill>
                <a:latin typeface="+mj-lt"/>
                <a:cs typeface="Arial"/>
              </a:rPr>
              <a:t>nhất </a:t>
            </a:r>
            <a:r>
              <a:rPr sz="2800" spc="-145" dirty="0">
                <a:solidFill>
                  <a:srgbClr val="17375E"/>
                </a:solidFill>
                <a:latin typeface="+mj-lt"/>
                <a:cs typeface="Arial"/>
              </a:rPr>
              <a:t>là </a:t>
            </a:r>
            <a:r>
              <a:rPr sz="2800" spc="-215" dirty="0">
                <a:solidFill>
                  <a:srgbClr val="00AFEF"/>
                </a:solidFill>
                <a:latin typeface="+mj-lt"/>
                <a:cs typeface="Arial"/>
              </a:rPr>
              <a:t>daemon </a:t>
            </a:r>
            <a:r>
              <a:rPr sz="2800" spc="-155" dirty="0">
                <a:solidFill>
                  <a:srgbClr val="00AFEF"/>
                </a:solidFill>
                <a:latin typeface="+mj-lt"/>
                <a:cs typeface="Arial"/>
              </a:rPr>
              <a:t>thread </a:t>
            </a:r>
            <a:r>
              <a:rPr sz="2800" spc="-155" dirty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2800" spc="-130" dirty="0">
                <a:solidFill>
                  <a:srgbClr val="17375E"/>
                </a:solidFill>
                <a:latin typeface="+mj-lt"/>
                <a:cs typeface="Arial"/>
              </a:rPr>
              <a:t>(</a:t>
            </a:r>
            <a:r>
              <a:rPr sz="2800" spc="-130" dirty="0">
                <a:solidFill>
                  <a:srgbClr val="00AFEF"/>
                </a:solidFill>
                <a:latin typeface="+mj-lt"/>
                <a:cs typeface="Arial"/>
              </a:rPr>
              <a:t>idle </a:t>
            </a:r>
            <a:r>
              <a:rPr sz="2800" spc="-150" dirty="0">
                <a:solidFill>
                  <a:srgbClr val="00AFEF"/>
                </a:solidFill>
                <a:latin typeface="+mj-lt"/>
                <a:cs typeface="Arial"/>
              </a:rPr>
              <a:t>thread </a:t>
            </a:r>
            <a:r>
              <a:rPr sz="2800" spc="-175" dirty="0">
                <a:solidFill>
                  <a:srgbClr val="17375E"/>
                </a:solidFill>
                <a:latin typeface="+mj-lt"/>
                <a:cs typeface="Arial"/>
              </a:rPr>
              <a:t>– </a:t>
            </a:r>
            <a:r>
              <a:rPr sz="2800" spc="-195" dirty="0">
                <a:solidFill>
                  <a:srgbClr val="17375E"/>
                </a:solidFill>
                <a:latin typeface="+mj-lt"/>
                <a:cs typeface="Arial"/>
              </a:rPr>
              <a:t>trong </a:t>
            </a:r>
            <a:r>
              <a:rPr sz="2800" spc="-185" dirty="0">
                <a:solidFill>
                  <a:srgbClr val="17375E"/>
                </a:solidFill>
                <a:latin typeface="+mj-lt"/>
                <a:cs typeface="Arial"/>
              </a:rPr>
              <a:t>Windows), </a:t>
            </a:r>
            <a:r>
              <a:rPr sz="2800" spc="-250" dirty="0">
                <a:solidFill>
                  <a:srgbClr val="17375E"/>
                </a:solidFill>
                <a:latin typeface="+mj-lt"/>
                <a:cs typeface="Arial"/>
              </a:rPr>
              <a:t>chỉ </a:t>
            </a:r>
            <a:r>
              <a:rPr sz="2800" spc="-285" dirty="0">
                <a:solidFill>
                  <a:srgbClr val="17375E"/>
                </a:solidFill>
                <a:latin typeface="+mj-lt"/>
                <a:cs typeface="Arial"/>
              </a:rPr>
              <a:t>chạy </a:t>
            </a:r>
            <a:r>
              <a:rPr sz="2800" spc="-185" dirty="0">
                <a:solidFill>
                  <a:srgbClr val="17375E"/>
                </a:solidFill>
                <a:latin typeface="+mj-lt"/>
                <a:cs typeface="Arial"/>
              </a:rPr>
              <a:t>khi </a:t>
            </a:r>
            <a:r>
              <a:rPr sz="2800" spc="-400" dirty="0">
                <a:solidFill>
                  <a:srgbClr val="17375E"/>
                </a:solidFill>
                <a:latin typeface="+mj-lt"/>
                <a:cs typeface="Arial"/>
              </a:rPr>
              <a:t>CPU</a:t>
            </a:r>
            <a:r>
              <a:rPr sz="2800" spc="-280" dirty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2800" spc="-150" dirty="0">
                <a:solidFill>
                  <a:srgbClr val="17375E"/>
                </a:solidFill>
                <a:latin typeface="+mj-lt"/>
                <a:cs typeface="Arial"/>
              </a:rPr>
              <a:t>rỗi</a:t>
            </a:r>
            <a:endParaRPr sz="2800">
              <a:latin typeface="+mj-lt"/>
              <a:cs typeface="Arial"/>
            </a:endParaRPr>
          </a:p>
          <a:p>
            <a:pPr marL="355600" marR="563245" indent="-342900" algn="just">
              <a:lnSpc>
                <a:spcPct val="120000"/>
              </a:lnSpc>
              <a:spcBef>
                <a:spcPts val="72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400" dirty="0">
                <a:solidFill>
                  <a:srgbClr val="17375E"/>
                </a:solidFill>
                <a:latin typeface="+mj-lt"/>
                <a:cs typeface="Arial"/>
              </a:rPr>
              <a:t>Các </a:t>
            </a:r>
            <a:r>
              <a:rPr sz="2800" spc="-150" dirty="0">
                <a:solidFill>
                  <a:srgbClr val="17375E"/>
                </a:solidFill>
                <a:latin typeface="+mj-lt"/>
                <a:cs typeface="Arial"/>
              </a:rPr>
              <a:t>thread </a:t>
            </a:r>
            <a:r>
              <a:rPr sz="2800" spc="-190" dirty="0">
                <a:solidFill>
                  <a:srgbClr val="17375E"/>
                </a:solidFill>
                <a:latin typeface="+mj-lt"/>
                <a:cs typeface="Arial"/>
              </a:rPr>
              <a:t>trong </a:t>
            </a:r>
            <a:r>
              <a:rPr sz="2800" spc="-325" dirty="0">
                <a:solidFill>
                  <a:srgbClr val="17375E"/>
                </a:solidFill>
                <a:latin typeface="+mj-lt"/>
                <a:cs typeface="Arial"/>
              </a:rPr>
              <a:t>cùng </a:t>
            </a:r>
            <a:r>
              <a:rPr sz="2800" spc="-140" dirty="0">
                <a:solidFill>
                  <a:srgbClr val="17375E"/>
                </a:solidFill>
                <a:latin typeface="+mj-lt"/>
                <a:cs typeface="Arial"/>
              </a:rPr>
              <a:t>một </a:t>
            </a:r>
            <a:r>
              <a:rPr sz="2800" spc="-300" dirty="0">
                <a:solidFill>
                  <a:srgbClr val="17375E"/>
                </a:solidFill>
                <a:latin typeface="+mj-lt"/>
                <a:cs typeface="Arial"/>
              </a:rPr>
              <a:t>process </a:t>
            </a:r>
            <a:r>
              <a:rPr sz="2800" spc="-215" dirty="0">
                <a:solidFill>
                  <a:srgbClr val="17375E"/>
                </a:solidFill>
                <a:latin typeface="+mj-lt"/>
                <a:cs typeface="Arial"/>
              </a:rPr>
              <a:t>tương </a:t>
            </a:r>
            <a:r>
              <a:rPr sz="2800" spc="-200" dirty="0">
                <a:solidFill>
                  <a:srgbClr val="17375E"/>
                </a:solidFill>
                <a:latin typeface="+mj-lt"/>
                <a:cs typeface="Arial"/>
              </a:rPr>
              <a:t>tác </a:t>
            </a:r>
            <a:r>
              <a:rPr sz="2800" spc="-250" dirty="0">
                <a:solidFill>
                  <a:srgbClr val="17375E"/>
                </a:solidFill>
                <a:latin typeface="+mj-lt"/>
                <a:cs typeface="Arial"/>
              </a:rPr>
              <a:t>và  </a:t>
            </a:r>
            <a:r>
              <a:rPr sz="2800" spc="-245" dirty="0">
                <a:solidFill>
                  <a:srgbClr val="17375E"/>
                </a:solidFill>
                <a:latin typeface="+mj-lt"/>
                <a:cs typeface="Arial"/>
              </a:rPr>
              <a:t>đồng </a:t>
            </a:r>
            <a:r>
              <a:rPr sz="2800" spc="-225" dirty="0">
                <a:solidFill>
                  <a:srgbClr val="17375E"/>
                </a:solidFill>
                <a:latin typeface="+mj-lt"/>
                <a:cs typeface="Arial"/>
              </a:rPr>
              <a:t>bộ </a:t>
            </a:r>
            <a:r>
              <a:rPr sz="2800" spc="-210" dirty="0">
                <a:solidFill>
                  <a:srgbClr val="17375E"/>
                </a:solidFill>
                <a:latin typeface="+mj-lt"/>
                <a:cs typeface="Arial"/>
              </a:rPr>
              <a:t>hóa </a:t>
            </a:r>
            <a:r>
              <a:rPr sz="2800" spc="-204" dirty="0">
                <a:solidFill>
                  <a:srgbClr val="17375E"/>
                </a:solidFill>
                <a:latin typeface="+mj-lt"/>
                <a:cs typeface="Arial"/>
              </a:rPr>
              <a:t>với </a:t>
            </a:r>
            <a:r>
              <a:rPr sz="2800" spc="-215" dirty="0">
                <a:solidFill>
                  <a:srgbClr val="17375E"/>
                </a:solidFill>
                <a:latin typeface="+mj-lt"/>
                <a:cs typeface="Arial"/>
              </a:rPr>
              <a:t>nhau qua </a:t>
            </a:r>
            <a:r>
              <a:rPr sz="2800" spc="-235" dirty="0">
                <a:solidFill>
                  <a:srgbClr val="17375E"/>
                </a:solidFill>
                <a:latin typeface="+mj-lt"/>
                <a:cs typeface="Arial"/>
              </a:rPr>
              <a:t>việc </a:t>
            </a:r>
            <a:r>
              <a:rPr sz="2800" spc="-355" dirty="0">
                <a:solidFill>
                  <a:srgbClr val="17375E"/>
                </a:solidFill>
                <a:latin typeface="+mj-lt"/>
                <a:cs typeface="Arial"/>
              </a:rPr>
              <a:t>sử </a:t>
            </a:r>
            <a:r>
              <a:rPr sz="2800" spc="-270" dirty="0">
                <a:solidFill>
                  <a:srgbClr val="17375E"/>
                </a:solidFill>
                <a:latin typeface="+mj-lt"/>
                <a:cs typeface="Arial"/>
              </a:rPr>
              <a:t>dụng </a:t>
            </a:r>
            <a:r>
              <a:rPr sz="2800" spc="-345" dirty="0">
                <a:solidFill>
                  <a:srgbClr val="17375E"/>
                </a:solidFill>
                <a:latin typeface="+mj-lt"/>
                <a:cs typeface="Arial"/>
              </a:rPr>
              <a:t>các </a:t>
            </a:r>
            <a:r>
              <a:rPr sz="2800" spc="-150" dirty="0">
                <a:solidFill>
                  <a:srgbClr val="17375E"/>
                </a:solidFill>
                <a:latin typeface="+mj-lt"/>
                <a:cs typeface="Arial"/>
              </a:rPr>
              <a:t>đối  </a:t>
            </a:r>
            <a:r>
              <a:rPr sz="2800" spc="-215" dirty="0">
                <a:solidFill>
                  <a:srgbClr val="17375E"/>
                </a:solidFill>
                <a:latin typeface="+mj-lt"/>
                <a:cs typeface="Arial"/>
              </a:rPr>
              <a:t>tượng </a:t>
            </a:r>
            <a:r>
              <a:rPr sz="2800" spc="-270" dirty="0">
                <a:solidFill>
                  <a:srgbClr val="17375E"/>
                </a:solidFill>
                <a:latin typeface="+mj-lt"/>
                <a:cs typeface="Arial"/>
              </a:rPr>
              <a:t>dùng </a:t>
            </a:r>
            <a:r>
              <a:rPr sz="2800" spc="-300" dirty="0">
                <a:solidFill>
                  <a:srgbClr val="17375E"/>
                </a:solidFill>
                <a:latin typeface="+mj-lt"/>
                <a:cs typeface="Arial"/>
              </a:rPr>
              <a:t>chung </a:t>
            </a:r>
            <a:r>
              <a:rPr sz="2800" spc="-250" dirty="0">
                <a:solidFill>
                  <a:srgbClr val="17375E"/>
                </a:solidFill>
                <a:latin typeface="+mj-lt"/>
                <a:cs typeface="Arial"/>
              </a:rPr>
              <a:t>và </a:t>
            </a:r>
            <a:r>
              <a:rPr sz="2800" spc="-345" dirty="0">
                <a:solidFill>
                  <a:srgbClr val="17375E"/>
                </a:solidFill>
                <a:latin typeface="+mj-lt"/>
                <a:cs typeface="Arial"/>
              </a:rPr>
              <a:t>các </a:t>
            </a:r>
            <a:r>
              <a:rPr sz="2800" spc="-180" dirty="0">
                <a:solidFill>
                  <a:srgbClr val="17375E"/>
                </a:solidFill>
                <a:latin typeface="+mj-lt"/>
                <a:cs typeface="Arial"/>
              </a:rPr>
              <a:t>biến</a:t>
            </a:r>
            <a:r>
              <a:rPr sz="2800" spc="-55" dirty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2800" spc="-160" dirty="0">
                <a:solidFill>
                  <a:srgbClr val="17375E"/>
                </a:solidFill>
                <a:latin typeface="+mj-lt"/>
                <a:cs typeface="Arial"/>
              </a:rPr>
              <a:t>monitor</a:t>
            </a:r>
            <a:endParaRPr sz="2800">
              <a:latin typeface="+mj-lt"/>
              <a:cs typeface="Arial"/>
            </a:endParaRPr>
          </a:p>
          <a:p>
            <a:pPr marL="355600" marR="5080" indent="-342900" algn="just">
              <a:lnSpc>
                <a:spcPct val="120000"/>
              </a:lnSpc>
              <a:spcBef>
                <a:spcPts val="72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355" dirty="0">
                <a:solidFill>
                  <a:srgbClr val="17375E"/>
                </a:solidFill>
                <a:latin typeface="+mj-lt"/>
                <a:cs typeface="Arial"/>
              </a:rPr>
              <a:t>Java </a:t>
            </a:r>
            <a:r>
              <a:rPr sz="2800" spc="-270" dirty="0">
                <a:solidFill>
                  <a:srgbClr val="17375E"/>
                </a:solidFill>
                <a:latin typeface="+mj-lt"/>
                <a:cs typeface="Arial"/>
              </a:rPr>
              <a:t>dùng </a:t>
            </a:r>
            <a:r>
              <a:rPr sz="2800" spc="-325" dirty="0">
                <a:solidFill>
                  <a:srgbClr val="17375E"/>
                </a:solidFill>
                <a:latin typeface="+mj-lt"/>
                <a:cs typeface="Arial"/>
              </a:rPr>
              <a:t>cơ </a:t>
            </a:r>
            <a:r>
              <a:rPr sz="2800" spc="-270" dirty="0">
                <a:solidFill>
                  <a:srgbClr val="17375E"/>
                </a:solidFill>
                <a:latin typeface="+mj-lt"/>
                <a:cs typeface="Arial"/>
              </a:rPr>
              <a:t>chế </a:t>
            </a:r>
            <a:r>
              <a:rPr sz="2800" spc="-260" dirty="0">
                <a:solidFill>
                  <a:srgbClr val="00AFEF"/>
                </a:solidFill>
                <a:latin typeface="+mj-lt"/>
                <a:cs typeface="Arial"/>
              </a:rPr>
              <a:t>synchronized </a:t>
            </a:r>
            <a:r>
              <a:rPr sz="2800" spc="-245" dirty="0">
                <a:solidFill>
                  <a:srgbClr val="17375E"/>
                </a:solidFill>
                <a:latin typeface="+mj-lt"/>
                <a:cs typeface="Arial"/>
              </a:rPr>
              <a:t>và </a:t>
            </a:r>
            <a:r>
              <a:rPr sz="2800" spc="-120" dirty="0">
                <a:solidFill>
                  <a:srgbClr val="00AFEF"/>
                </a:solidFill>
                <a:latin typeface="+mj-lt"/>
                <a:cs typeface="Arial"/>
              </a:rPr>
              <a:t>wait-notify </a:t>
            </a:r>
            <a:r>
              <a:rPr sz="2800" spc="-145" dirty="0">
                <a:solidFill>
                  <a:srgbClr val="17375E"/>
                </a:solidFill>
                <a:latin typeface="+mj-lt"/>
                <a:cs typeface="Arial"/>
              </a:rPr>
              <a:t>để </a:t>
            </a:r>
            <a:r>
              <a:rPr sz="2800" spc="-270" dirty="0">
                <a:solidFill>
                  <a:srgbClr val="17375E"/>
                </a:solidFill>
                <a:latin typeface="+mj-lt"/>
                <a:cs typeface="Arial"/>
              </a:rPr>
              <a:t>xử  </a:t>
            </a:r>
            <a:r>
              <a:rPr sz="2800" spc="-175" dirty="0">
                <a:solidFill>
                  <a:srgbClr val="17375E"/>
                </a:solidFill>
                <a:latin typeface="+mj-lt"/>
                <a:cs typeface="Arial"/>
              </a:rPr>
              <a:t>lý </a:t>
            </a:r>
            <a:r>
              <a:rPr sz="2800" spc="-130" dirty="0">
                <a:solidFill>
                  <a:srgbClr val="17375E"/>
                </a:solidFill>
                <a:latin typeface="+mj-lt"/>
                <a:cs typeface="Arial"/>
              </a:rPr>
              <a:t>tình </a:t>
            </a:r>
            <a:r>
              <a:rPr sz="2800" spc="-260" dirty="0">
                <a:solidFill>
                  <a:srgbClr val="17375E"/>
                </a:solidFill>
                <a:latin typeface="+mj-lt"/>
                <a:cs typeface="Arial"/>
              </a:rPr>
              <a:t>huống </a:t>
            </a:r>
            <a:r>
              <a:rPr sz="2800" spc="-150" dirty="0">
                <a:solidFill>
                  <a:srgbClr val="17375E"/>
                </a:solidFill>
                <a:latin typeface="+mj-lt"/>
                <a:cs typeface="Arial"/>
              </a:rPr>
              <a:t>tranh </a:t>
            </a:r>
            <a:r>
              <a:rPr sz="2800" spc="-270" dirty="0">
                <a:solidFill>
                  <a:srgbClr val="17375E"/>
                </a:solidFill>
                <a:latin typeface="+mj-lt"/>
                <a:cs typeface="Arial"/>
              </a:rPr>
              <a:t>chấp </a:t>
            </a:r>
            <a:r>
              <a:rPr sz="2800" spc="-95" dirty="0">
                <a:solidFill>
                  <a:srgbClr val="17375E"/>
                </a:solidFill>
                <a:latin typeface="+mj-lt"/>
                <a:cs typeface="Arial"/>
              </a:rPr>
              <a:t>tài </a:t>
            </a:r>
            <a:r>
              <a:rPr sz="2800" spc="-260" dirty="0">
                <a:solidFill>
                  <a:srgbClr val="17375E"/>
                </a:solidFill>
                <a:latin typeface="+mj-lt"/>
                <a:cs typeface="Arial"/>
              </a:rPr>
              <a:t>nguyên </a:t>
            </a:r>
            <a:r>
              <a:rPr sz="2800" spc="-235" dirty="0">
                <a:solidFill>
                  <a:srgbClr val="17375E"/>
                </a:solidFill>
                <a:latin typeface="+mj-lt"/>
                <a:cs typeface="Arial"/>
              </a:rPr>
              <a:t>giữa </a:t>
            </a:r>
            <a:r>
              <a:rPr sz="2800" spc="-345" dirty="0">
                <a:solidFill>
                  <a:srgbClr val="17375E"/>
                </a:solidFill>
                <a:latin typeface="+mj-lt"/>
                <a:cs typeface="Arial"/>
              </a:rPr>
              <a:t>các</a:t>
            </a:r>
            <a:r>
              <a:rPr sz="2800" spc="120" dirty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2800" spc="-150" dirty="0">
                <a:solidFill>
                  <a:srgbClr val="17375E"/>
                </a:solidFill>
                <a:latin typeface="+mj-lt"/>
                <a:cs typeface="Arial"/>
              </a:rPr>
              <a:t>thread</a:t>
            </a:r>
            <a:endParaRPr sz="2800">
              <a:latin typeface="+mj-lt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61" y="129616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397002"/>
            <a:ext cx="195770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90" dirty="0"/>
              <a:t>Threads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80" dirty="0"/>
              <a:t>6</a:t>
            </a:fld>
            <a:endParaRPr spc="-80" dirty="0"/>
          </a:p>
        </p:txBody>
      </p:sp>
      <p:sp>
        <p:nvSpPr>
          <p:cNvPr id="6" name="object 6"/>
          <p:cNvSpPr txBox="1"/>
          <p:nvPr/>
        </p:nvSpPr>
        <p:spPr>
          <a:xfrm>
            <a:off x="307340" y="1602104"/>
            <a:ext cx="3674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10" dirty="0">
                <a:latin typeface="Arial"/>
                <a:cs typeface="Arial"/>
              </a:rPr>
              <a:t>Process </a:t>
            </a:r>
            <a:r>
              <a:rPr sz="2800" b="1" spc="-145" dirty="0">
                <a:latin typeface="Arial"/>
                <a:cs typeface="Arial"/>
              </a:rPr>
              <a:t>1 </a:t>
            </a:r>
            <a:r>
              <a:rPr sz="1600" b="1" spc="-95" dirty="0">
                <a:latin typeface="Arial"/>
                <a:cs typeface="Arial"/>
              </a:rPr>
              <a:t>(Dalvik </a:t>
            </a:r>
            <a:r>
              <a:rPr sz="1600" b="1" spc="-75" dirty="0">
                <a:latin typeface="Arial"/>
                <a:cs typeface="Arial"/>
              </a:rPr>
              <a:t>Virtual </a:t>
            </a:r>
            <a:r>
              <a:rPr sz="1600" b="1" spc="-95" dirty="0">
                <a:latin typeface="Arial"/>
                <a:cs typeface="Arial"/>
              </a:rPr>
              <a:t>Machine</a:t>
            </a:r>
            <a:r>
              <a:rPr sz="1600" b="1" spc="100" dirty="0">
                <a:latin typeface="Arial"/>
                <a:cs typeface="Arial"/>
              </a:rPr>
              <a:t> </a:t>
            </a:r>
            <a:r>
              <a:rPr sz="1600" b="1" spc="-65" dirty="0">
                <a:latin typeface="Arial"/>
                <a:cs typeface="Arial"/>
              </a:rPr>
              <a:t>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561" y="2190750"/>
            <a:ext cx="4267200" cy="3830320"/>
          </a:xfrm>
          <a:custGeom>
            <a:avLst/>
            <a:gdLst/>
            <a:ahLst/>
            <a:cxnLst/>
            <a:rect l="l" t="t" r="r" b="b"/>
            <a:pathLst>
              <a:path w="4267200" h="3830320">
                <a:moveTo>
                  <a:pt x="0" y="3829812"/>
                </a:moveTo>
                <a:lnTo>
                  <a:pt x="4267200" y="3829812"/>
                </a:lnTo>
                <a:lnTo>
                  <a:pt x="4267200" y="0"/>
                </a:lnTo>
                <a:lnTo>
                  <a:pt x="0" y="0"/>
                </a:lnTo>
                <a:lnTo>
                  <a:pt x="0" y="38298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1198" y="2276094"/>
            <a:ext cx="3987165" cy="890269"/>
          </a:xfrm>
          <a:custGeom>
            <a:avLst/>
            <a:gdLst/>
            <a:ahLst/>
            <a:cxnLst/>
            <a:rect l="l" t="t" r="r" b="b"/>
            <a:pathLst>
              <a:path w="3987165" h="890269">
                <a:moveTo>
                  <a:pt x="3838448" y="0"/>
                </a:moveTo>
                <a:lnTo>
                  <a:pt x="148336" y="0"/>
                </a:lnTo>
                <a:lnTo>
                  <a:pt x="101448" y="7563"/>
                </a:lnTo>
                <a:lnTo>
                  <a:pt x="60728" y="28622"/>
                </a:lnTo>
                <a:lnTo>
                  <a:pt x="28619" y="60734"/>
                </a:lnTo>
                <a:lnTo>
                  <a:pt x="7561" y="101453"/>
                </a:lnTo>
                <a:lnTo>
                  <a:pt x="0" y="148335"/>
                </a:lnTo>
                <a:lnTo>
                  <a:pt x="0" y="741679"/>
                </a:lnTo>
                <a:lnTo>
                  <a:pt x="7561" y="788562"/>
                </a:lnTo>
                <a:lnTo>
                  <a:pt x="28619" y="829281"/>
                </a:lnTo>
                <a:lnTo>
                  <a:pt x="60728" y="861393"/>
                </a:lnTo>
                <a:lnTo>
                  <a:pt x="101448" y="882452"/>
                </a:lnTo>
                <a:lnTo>
                  <a:pt x="148336" y="890015"/>
                </a:lnTo>
                <a:lnTo>
                  <a:pt x="3838448" y="890015"/>
                </a:lnTo>
                <a:lnTo>
                  <a:pt x="3885330" y="882452"/>
                </a:lnTo>
                <a:lnTo>
                  <a:pt x="3926049" y="861393"/>
                </a:lnTo>
                <a:lnTo>
                  <a:pt x="3958161" y="829281"/>
                </a:lnTo>
                <a:lnTo>
                  <a:pt x="3979220" y="788562"/>
                </a:lnTo>
                <a:lnTo>
                  <a:pt x="3986784" y="741679"/>
                </a:lnTo>
                <a:lnTo>
                  <a:pt x="3986784" y="148335"/>
                </a:lnTo>
                <a:lnTo>
                  <a:pt x="3979220" y="101453"/>
                </a:lnTo>
                <a:lnTo>
                  <a:pt x="3958161" y="60734"/>
                </a:lnTo>
                <a:lnTo>
                  <a:pt x="3926049" y="28622"/>
                </a:lnTo>
                <a:lnTo>
                  <a:pt x="3885330" y="7563"/>
                </a:lnTo>
                <a:lnTo>
                  <a:pt x="383844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198" y="2276094"/>
            <a:ext cx="3987165" cy="890269"/>
          </a:xfrm>
          <a:custGeom>
            <a:avLst/>
            <a:gdLst/>
            <a:ahLst/>
            <a:cxnLst/>
            <a:rect l="l" t="t" r="r" b="b"/>
            <a:pathLst>
              <a:path w="3987165" h="890269">
                <a:moveTo>
                  <a:pt x="0" y="148335"/>
                </a:moveTo>
                <a:lnTo>
                  <a:pt x="7561" y="101453"/>
                </a:lnTo>
                <a:lnTo>
                  <a:pt x="28619" y="60734"/>
                </a:lnTo>
                <a:lnTo>
                  <a:pt x="60728" y="28622"/>
                </a:lnTo>
                <a:lnTo>
                  <a:pt x="101448" y="7563"/>
                </a:lnTo>
                <a:lnTo>
                  <a:pt x="148336" y="0"/>
                </a:lnTo>
                <a:lnTo>
                  <a:pt x="3838448" y="0"/>
                </a:lnTo>
                <a:lnTo>
                  <a:pt x="3885330" y="7563"/>
                </a:lnTo>
                <a:lnTo>
                  <a:pt x="3926049" y="28622"/>
                </a:lnTo>
                <a:lnTo>
                  <a:pt x="3958161" y="60734"/>
                </a:lnTo>
                <a:lnTo>
                  <a:pt x="3979220" y="101453"/>
                </a:lnTo>
                <a:lnTo>
                  <a:pt x="3986784" y="148335"/>
                </a:lnTo>
                <a:lnTo>
                  <a:pt x="3986784" y="741679"/>
                </a:lnTo>
                <a:lnTo>
                  <a:pt x="3979220" y="788562"/>
                </a:lnTo>
                <a:lnTo>
                  <a:pt x="3958161" y="829281"/>
                </a:lnTo>
                <a:lnTo>
                  <a:pt x="3926049" y="861393"/>
                </a:lnTo>
                <a:lnTo>
                  <a:pt x="3885330" y="882452"/>
                </a:lnTo>
                <a:lnTo>
                  <a:pt x="3838448" y="890015"/>
                </a:lnTo>
                <a:lnTo>
                  <a:pt x="148336" y="890015"/>
                </a:lnTo>
                <a:lnTo>
                  <a:pt x="101448" y="882452"/>
                </a:lnTo>
                <a:lnTo>
                  <a:pt x="60728" y="861393"/>
                </a:lnTo>
                <a:lnTo>
                  <a:pt x="28619" y="829281"/>
                </a:lnTo>
                <a:lnTo>
                  <a:pt x="7561" y="788562"/>
                </a:lnTo>
                <a:lnTo>
                  <a:pt x="0" y="741679"/>
                </a:lnTo>
                <a:lnTo>
                  <a:pt x="0" y="148335"/>
                </a:lnTo>
                <a:close/>
              </a:path>
            </a:pathLst>
          </a:custGeom>
          <a:ln w="25908">
            <a:solidFill>
              <a:srgbClr val="395E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5561" y="2190750"/>
            <a:ext cx="4267200" cy="3830320"/>
          </a:xfrm>
          <a:prstGeom prst="rect">
            <a:avLst/>
          </a:prstGeom>
          <a:ln w="25907">
            <a:solidFill>
              <a:srgbClr val="395E89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Times New Roman"/>
              <a:cs typeface="Times New Roman"/>
            </a:endParaRPr>
          </a:p>
          <a:p>
            <a:pPr marL="665480">
              <a:lnSpc>
                <a:spcPct val="100000"/>
              </a:lnSpc>
            </a:pP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Common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resources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581" y="4918709"/>
            <a:ext cx="1219200" cy="889000"/>
          </a:xfrm>
          <a:prstGeom prst="rect">
            <a:avLst/>
          </a:prstGeom>
          <a:solidFill>
            <a:srgbClr val="4F81BC"/>
          </a:solidFill>
          <a:ln w="25908">
            <a:solidFill>
              <a:srgbClr val="395E89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42240">
              <a:lnSpc>
                <a:spcPct val="100000"/>
              </a:lnSpc>
              <a:spcBef>
                <a:spcPts val="5"/>
              </a:spcBef>
            </a:pP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Thread-1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20417" y="4473702"/>
            <a:ext cx="1219200" cy="889000"/>
          </a:xfrm>
          <a:prstGeom prst="rect">
            <a:avLst/>
          </a:prstGeom>
          <a:solidFill>
            <a:srgbClr val="4F81BC"/>
          </a:solidFill>
          <a:ln w="25908">
            <a:solidFill>
              <a:srgbClr val="395E89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141605">
              <a:lnSpc>
                <a:spcPct val="100000"/>
              </a:lnSpc>
            </a:pP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Thread-2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08782" y="3891534"/>
            <a:ext cx="1219200" cy="890269"/>
          </a:xfrm>
          <a:prstGeom prst="rect">
            <a:avLst/>
          </a:prstGeom>
          <a:solidFill>
            <a:srgbClr val="4F81BC"/>
          </a:solidFill>
          <a:ln w="25907">
            <a:solidFill>
              <a:srgbClr val="395E89"/>
            </a:solidFill>
          </a:ln>
        </p:spPr>
        <p:txBody>
          <a:bodyPr vert="horz" wrap="square" lIns="0" tIns="124460" rIns="0" bIns="0" rtlCol="0">
            <a:spAutoFit/>
          </a:bodyPr>
          <a:lstStyle/>
          <a:p>
            <a:pPr marL="266065" marR="257810" indent="77470">
              <a:lnSpc>
                <a:spcPct val="100000"/>
              </a:lnSpc>
              <a:spcBef>
                <a:spcPts val="980"/>
              </a:spcBef>
            </a:pP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Main 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ead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89608" y="3165982"/>
            <a:ext cx="171450" cy="1753235"/>
          </a:xfrm>
          <a:custGeom>
            <a:avLst/>
            <a:gdLst/>
            <a:ahLst/>
            <a:cxnLst/>
            <a:rect l="l" t="t" r="r" b="b"/>
            <a:pathLst>
              <a:path w="171450" h="1753235">
                <a:moveTo>
                  <a:pt x="16459" y="1581931"/>
                </a:moveTo>
                <a:lnTo>
                  <a:pt x="9297" y="1584324"/>
                </a:lnTo>
                <a:lnTo>
                  <a:pt x="3650" y="1589375"/>
                </a:lnTo>
                <a:lnTo>
                  <a:pt x="477" y="1595961"/>
                </a:lnTo>
                <a:lnTo>
                  <a:pt x="0" y="1603238"/>
                </a:lnTo>
                <a:lnTo>
                  <a:pt x="2439" y="1610359"/>
                </a:lnTo>
                <a:lnTo>
                  <a:pt x="85573" y="1752980"/>
                </a:lnTo>
                <a:lnTo>
                  <a:pt x="107634" y="1715134"/>
                </a:lnTo>
                <a:lnTo>
                  <a:pt x="66523" y="1715134"/>
                </a:lnTo>
                <a:lnTo>
                  <a:pt x="66523" y="1644610"/>
                </a:lnTo>
                <a:lnTo>
                  <a:pt x="35357" y="1591183"/>
                </a:lnTo>
                <a:lnTo>
                  <a:pt x="30325" y="1585575"/>
                </a:lnTo>
                <a:lnTo>
                  <a:pt x="23747" y="1582420"/>
                </a:lnTo>
                <a:lnTo>
                  <a:pt x="16459" y="1581931"/>
                </a:lnTo>
                <a:close/>
              </a:path>
              <a:path w="171450" h="1753235">
                <a:moveTo>
                  <a:pt x="66523" y="1644610"/>
                </a:moveTo>
                <a:lnTo>
                  <a:pt x="66523" y="1715134"/>
                </a:lnTo>
                <a:lnTo>
                  <a:pt x="104623" y="1715134"/>
                </a:lnTo>
                <a:lnTo>
                  <a:pt x="104623" y="1705483"/>
                </a:lnTo>
                <a:lnTo>
                  <a:pt x="69114" y="1705483"/>
                </a:lnTo>
                <a:lnTo>
                  <a:pt x="85573" y="1677267"/>
                </a:lnTo>
                <a:lnTo>
                  <a:pt x="66523" y="1644610"/>
                </a:lnTo>
                <a:close/>
              </a:path>
              <a:path w="171450" h="1753235">
                <a:moveTo>
                  <a:pt x="154688" y="1581931"/>
                </a:moveTo>
                <a:lnTo>
                  <a:pt x="147400" y="1582420"/>
                </a:lnTo>
                <a:lnTo>
                  <a:pt x="140822" y="1585575"/>
                </a:lnTo>
                <a:lnTo>
                  <a:pt x="135789" y="1591183"/>
                </a:lnTo>
                <a:lnTo>
                  <a:pt x="104623" y="1644610"/>
                </a:lnTo>
                <a:lnTo>
                  <a:pt x="104623" y="1715134"/>
                </a:lnTo>
                <a:lnTo>
                  <a:pt x="107634" y="1715134"/>
                </a:lnTo>
                <a:lnTo>
                  <a:pt x="168707" y="1610359"/>
                </a:lnTo>
                <a:lnTo>
                  <a:pt x="171147" y="1603238"/>
                </a:lnTo>
                <a:lnTo>
                  <a:pt x="170670" y="1595961"/>
                </a:lnTo>
                <a:lnTo>
                  <a:pt x="167497" y="1589375"/>
                </a:lnTo>
                <a:lnTo>
                  <a:pt x="161849" y="1584324"/>
                </a:lnTo>
                <a:lnTo>
                  <a:pt x="154688" y="1581931"/>
                </a:lnTo>
                <a:close/>
              </a:path>
              <a:path w="171450" h="1753235">
                <a:moveTo>
                  <a:pt x="85573" y="1677267"/>
                </a:moveTo>
                <a:lnTo>
                  <a:pt x="69114" y="1705483"/>
                </a:lnTo>
                <a:lnTo>
                  <a:pt x="102032" y="1705483"/>
                </a:lnTo>
                <a:lnTo>
                  <a:pt x="85573" y="1677267"/>
                </a:lnTo>
                <a:close/>
              </a:path>
              <a:path w="171450" h="1753235">
                <a:moveTo>
                  <a:pt x="104623" y="1644610"/>
                </a:moveTo>
                <a:lnTo>
                  <a:pt x="85573" y="1677267"/>
                </a:lnTo>
                <a:lnTo>
                  <a:pt x="102032" y="1705483"/>
                </a:lnTo>
                <a:lnTo>
                  <a:pt x="104623" y="1705483"/>
                </a:lnTo>
                <a:lnTo>
                  <a:pt x="104623" y="1644610"/>
                </a:lnTo>
                <a:close/>
              </a:path>
              <a:path w="171450" h="1753235">
                <a:moveTo>
                  <a:pt x="85573" y="75713"/>
                </a:moveTo>
                <a:lnTo>
                  <a:pt x="66523" y="108370"/>
                </a:lnTo>
                <a:lnTo>
                  <a:pt x="66523" y="1644610"/>
                </a:lnTo>
                <a:lnTo>
                  <a:pt x="85573" y="1677267"/>
                </a:lnTo>
                <a:lnTo>
                  <a:pt x="104623" y="1644610"/>
                </a:lnTo>
                <a:lnTo>
                  <a:pt x="104623" y="108370"/>
                </a:lnTo>
                <a:lnTo>
                  <a:pt x="85573" y="75713"/>
                </a:lnTo>
                <a:close/>
              </a:path>
              <a:path w="171450" h="1753235">
                <a:moveTo>
                  <a:pt x="85573" y="0"/>
                </a:moveTo>
                <a:lnTo>
                  <a:pt x="2439" y="142493"/>
                </a:lnTo>
                <a:lnTo>
                  <a:pt x="0" y="149689"/>
                </a:lnTo>
                <a:lnTo>
                  <a:pt x="477" y="157003"/>
                </a:lnTo>
                <a:lnTo>
                  <a:pt x="3650" y="163603"/>
                </a:lnTo>
                <a:lnTo>
                  <a:pt x="9297" y="168655"/>
                </a:lnTo>
                <a:lnTo>
                  <a:pt x="16459" y="171049"/>
                </a:lnTo>
                <a:lnTo>
                  <a:pt x="23747" y="170561"/>
                </a:lnTo>
                <a:lnTo>
                  <a:pt x="30325" y="167405"/>
                </a:lnTo>
                <a:lnTo>
                  <a:pt x="35357" y="161797"/>
                </a:lnTo>
                <a:lnTo>
                  <a:pt x="66523" y="108370"/>
                </a:lnTo>
                <a:lnTo>
                  <a:pt x="66523" y="37845"/>
                </a:lnTo>
                <a:lnTo>
                  <a:pt x="107653" y="37845"/>
                </a:lnTo>
                <a:lnTo>
                  <a:pt x="85573" y="0"/>
                </a:lnTo>
                <a:close/>
              </a:path>
              <a:path w="171450" h="1753235">
                <a:moveTo>
                  <a:pt x="107653" y="37845"/>
                </a:moveTo>
                <a:lnTo>
                  <a:pt x="104623" y="37845"/>
                </a:lnTo>
                <a:lnTo>
                  <a:pt x="104623" y="108370"/>
                </a:lnTo>
                <a:lnTo>
                  <a:pt x="135789" y="161797"/>
                </a:lnTo>
                <a:lnTo>
                  <a:pt x="140822" y="167405"/>
                </a:lnTo>
                <a:lnTo>
                  <a:pt x="147400" y="170561"/>
                </a:lnTo>
                <a:lnTo>
                  <a:pt x="154688" y="171049"/>
                </a:lnTo>
                <a:lnTo>
                  <a:pt x="161849" y="168655"/>
                </a:lnTo>
                <a:lnTo>
                  <a:pt x="167497" y="163603"/>
                </a:lnTo>
                <a:lnTo>
                  <a:pt x="170670" y="157003"/>
                </a:lnTo>
                <a:lnTo>
                  <a:pt x="171147" y="149689"/>
                </a:lnTo>
                <a:lnTo>
                  <a:pt x="168707" y="142493"/>
                </a:lnTo>
                <a:lnTo>
                  <a:pt x="107653" y="37845"/>
                </a:lnTo>
                <a:close/>
              </a:path>
              <a:path w="171450" h="1753235">
                <a:moveTo>
                  <a:pt x="104623" y="37845"/>
                </a:moveTo>
                <a:lnTo>
                  <a:pt x="66523" y="37845"/>
                </a:lnTo>
                <a:lnTo>
                  <a:pt x="66523" y="108370"/>
                </a:lnTo>
                <a:lnTo>
                  <a:pt x="85573" y="75713"/>
                </a:lnTo>
                <a:lnTo>
                  <a:pt x="69114" y="47497"/>
                </a:lnTo>
                <a:lnTo>
                  <a:pt x="104623" y="47497"/>
                </a:lnTo>
                <a:lnTo>
                  <a:pt x="104623" y="37845"/>
                </a:lnTo>
                <a:close/>
              </a:path>
              <a:path w="171450" h="1753235">
                <a:moveTo>
                  <a:pt x="104623" y="47497"/>
                </a:moveTo>
                <a:lnTo>
                  <a:pt x="102032" y="47497"/>
                </a:lnTo>
                <a:lnTo>
                  <a:pt x="85573" y="75713"/>
                </a:lnTo>
                <a:lnTo>
                  <a:pt x="104623" y="108370"/>
                </a:lnTo>
                <a:lnTo>
                  <a:pt x="104623" y="47497"/>
                </a:lnTo>
                <a:close/>
              </a:path>
              <a:path w="171450" h="1753235">
                <a:moveTo>
                  <a:pt x="102032" y="47497"/>
                </a:moveTo>
                <a:lnTo>
                  <a:pt x="69114" y="47497"/>
                </a:lnTo>
                <a:lnTo>
                  <a:pt x="85573" y="75713"/>
                </a:lnTo>
                <a:lnTo>
                  <a:pt x="102032" y="4749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45023" y="3165982"/>
            <a:ext cx="175260" cy="1308735"/>
          </a:xfrm>
          <a:custGeom>
            <a:avLst/>
            <a:gdLst/>
            <a:ahLst/>
            <a:cxnLst/>
            <a:rect l="l" t="t" r="r" b="b"/>
            <a:pathLst>
              <a:path w="175260" h="1308735">
                <a:moveTo>
                  <a:pt x="16551" y="1137052"/>
                </a:moveTo>
                <a:lnTo>
                  <a:pt x="9429" y="1139443"/>
                </a:lnTo>
                <a:lnTo>
                  <a:pt x="3730" y="1144494"/>
                </a:lnTo>
                <a:lnTo>
                  <a:pt x="507" y="1151080"/>
                </a:lnTo>
                <a:lnTo>
                  <a:pt x="0" y="1158357"/>
                </a:lnTo>
                <a:lnTo>
                  <a:pt x="2444" y="1165478"/>
                </a:lnTo>
                <a:lnTo>
                  <a:pt x="84994" y="1308353"/>
                </a:lnTo>
                <a:lnTo>
                  <a:pt x="107188" y="1270634"/>
                </a:lnTo>
                <a:lnTo>
                  <a:pt x="66071" y="1270508"/>
                </a:lnTo>
                <a:lnTo>
                  <a:pt x="66348" y="1199897"/>
                </a:lnTo>
                <a:lnTo>
                  <a:pt x="35464" y="1146428"/>
                </a:lnTo>
                <a:lnTo>
                  <a:pt x="30414" y="1140747"/>
                </a:lnTo>
                <a:lnTo>
                  <a:pt x="23828" y="1137554"/>
                </a:lnTo>
                <a:lnTo>
                  <a:pt x="16551" y="1137052"/>
                </a:lnTo>
                <a:close/>
              </a:path>
              <a:path w="175260" h="1308735">
                <a:moveTo>
                  <a:pt x="66348" y="1199897"/>
                </a:moveTo>
                <a:lnTo>
                  <a:pt x="66071" y="1270508"/>
                </a:lnTo>
                <a:lnTo>
                  <a:pt x="104171" y="1270634"/>
                </a:lnTo>
                <a:lnTo>
                  <a:pt x="104209" y="1260983"/>
                </a:lnTo>
                <a:lnTo>
                  <a:pt x="68738" y="1260855"/>
                </a:lnTo>
                <a:lnTo>
                  <a:pt x="85294" y="1232698"/>
                </a:lnTo>
                <a:lnTo>
                  <a:pt x="66348" y="1199897"/>
                </a:lnTo>
                <a:close/>
              </a:path>
              <a:path w="175260" h="1308735">
                <a:moveTo>
                  <a:pt x="154761" y="1137612"/>
                </a:moveTo>
                <a:lnTo>
                  <a:pt x="104447" y="1200123"/>
                </a:lnTo>
                <a:lnTo>
                  <a:pt x="104171" y="1270634"/>
                </a:lnTo>
                <a:lnTo>
                  <a:pt x="107188" y="1270634"/>
                </a:lnTo>
                <a:lnTo>
                  <a:pt x="168687" y="1166114"/>
                </a:lnTo>
                <a:lnTo>
                  <a:pt x="171154" y="1158992"/>
                </a:lnTo>
                <a:lnTo>
                  <a:pt x="170703" y="1151715"/>
                </a:lnTo>
                <a:lnTo>
                  <a:pt x="167562" y="1145129"/>
                </a:lnTo>
                <a:lnTo>
                  <a:pt x="161956" y="1140078"/>
                </a:lnTo>
                <a:lnTo>
                  <a:pt x="154761" y="1137612"/>
                </a:lnTo>
                <a:close/>
              </a:path>
              <a:path w="175260" h="1308735">
                <a:moveTo>
                  <a:pt x="85294" y="1232698"/>
                </a:moveTo>
                <a:lnTo>
                  <a:pt x="68738" y="1260855"/>
                </a:lnTo>
                <a:lnTo>
                  <a:pt x="101631" y="1260983"/>
                </a:lnTo>
                <a:lnTo>
                  <a:pt x="85294" y="1232698"/>
                </a:lnTo>
                <a:close/>
              </a:path>
              <a:path w="175260" h="1308735">
                <a:moveTo>
                  <a:pt x="104447" y="1200123"/>
                </a:moveTo>
                <a:lnTo>
                  <a:pt x="85294" y="1232698"/>
                </a:lnTo>
                <a:lnTo>
                  <a:pt x="101631" y="1260983"/>
                </a:lnTo>
                <a:lnTo>
                  <a:pt x="104209" y="1260983"/>
                </a:lnTo>
                <a:lnTo>
                  <a:pt x="104447" y="1200123"/>
                </a:lnTo>
                <a:close/>
              </a:path>
              <a:path w="175260" h="1308735">
                <a:moveTo>
                  <a:pt x="89774" y="75655"/>
                </a:moveTo>
                <a:lnTo>
                  <a:pt x="70621" y="108230"/>
                </a:lnTo>
                <a:lnTo>
                  <a:pt x="66348" y="1199897"/>
                </a:lnTo>
                <a:lnTo>
                  <a:pt x="85294" y="1232698"/>
                </a:lnTo>
                <a:lnTo>
                  <a:pt x="104447" y="1200123"/>
                </a:lnTo>
                <a:lnTo>
                  <a:pt x="108721" y="108457"/>
                </a:lnTo>
                <a:lnTo>
                  <a:pt x="89774" y="75655"/>
                </a:lnTo>
                <a:close/>
              </a:path>
              <a:path w="175260" h="1308735">
                <a:moveTo>
                  <a:pt x="111867" y="37718"/>
                </a:moveTo>
                <a:lnTo>
                  <a:pt x="70897" y="37718"/>
                </a:lnTo>
                <a:lnTo>
                  <a:pt x="108997" y="37972"/>
                </a:lnTo>
                <a:lnTo>
                  <a:pt x="108721" y="108457"/>
                </a:lnTo>
                <a:lnTo>
                  <a:pt x="139604" y="161925"/>
                </a:lnTo>
                <a:lnTo>
                  <a:pt x="144654" y="167606"/>
                </a:lnTo>
                <a:lnTo>
                  <a:pt x="151241" y="170799"/>
                </a:lnTo>
                <a:lnTo>
                  <a:pt x="158517" y="171301"/>
                </a:lnTo>
                <a:lnTo>
                  <a:pt x="165639" y="168909"/>
                </a:lnTo>
                <a:lnTo>
                  <a:pt x="171338" y="163877"/>
                </a:lnTo>
                <a:lnTo>
                  <a:pt x="174561" y="157321"/>
                </a:lnTo>
                <a:lnTo>
                  <a:pt x="175069" y="150050"/>
                </a:lnTo>
                <a:lnTo>
                  <a:pt x="172624" y="142875"/>
                </a:lnTo>
                <a:lnTo>
                  <a:pt x="111867" y="37718"/>
                </a:lnTo>
                <a:close/>
              </a:path>
              <a:path w="175260" h="1308735">
                <a:moveTo>
                  <a:pt x="90074" y="0"/>
                </a:moveTo>
                <a:lnTo>
                  <a:pt x="6381" y="142239"/>
                </a:lnTo>
                <a:lnTo>
                  <a:pt x="3915" y="149361"/>
                </a:lnTo>
                <a:lnTo>
                  <a:pt x="4365" y="156638"/>
                </a:lnTo>
                <a:lnTo>
                  <a:pt x="7506" y="163224"/>
                </a:lnTo>
                <a:lnTo>
                  <a:pt x="13112" y="168275"/>
                </a:lnTo>
                <a:lnTo>
                  <a:pt x="20308" y="170741"/>
                </a:lnTo>
                <a:lnTo>
                  <a:pt x="27622" y="170291"/>
                </a:lnTo>
                <a:lnTo>
                  <a:pt x="34222" y="167149"/>
                </a:lnTo>
                <a:lnTo>
                  <a:pt x="39274" y="161543"/>
                </a:lnTo>
                <a:lnTo>
                  <a:pt x="70621" y="108230"/>
                </a:lnTo>
                <a:lnTo>
                  <a:pt x="70897" y="37718"/>
                </a:lnTo>
                <a:lnTo>
                  <a:pt x="111867" y="37718"/>
                </a:lnTo>
                <a:lnTo>
                  <a:pt x="90074" y="0"/>
                </a:lnTo>
                <a:close/>
              </a:path>
              <a:path w="175260" h="1308735">
                <a:moveTo>
                  <a:pt x="108960" y="47370"/>
                </a:moveTo>
                <a:lnTo>
                  <a:pt x="73437" y="47370"/>
                </a:lnTo>
                <a:lnTo>
                  <a:pt x="106330" y="47497"/>
                </a:lnTo>
                <a:lnTo>
                  <a:pt x="89774" y="75655"/>
                </a:lnTo>
                <a:lnTo>
                  <a:pt x="108721" y="108457"/>
                </a:lnTo>
                <a:lnTo>
                  <a:pt x="108960" y="47370"/>
                </a:lnTo>
                <a:close/>
              </a:path>
              <a:path w="175260" h="1308735">
                <a:moveTo>
                  <a:pt x="70897" y="37718"/>
                </a:moveTo>
                <a:lnTo>
                  <a:pt x="70621" y="108230"/>
                </a:lnTo>
                <a:lnTo>
                  <a:pt x="89774" y="75655"/>
                </a:lnTo>
                <a:lnTo>
                  <a:pt x="73437" y="47370"/>
                </a:lnTo>
                <a:lnTo>
                  <a:pt x="108960" y="47370"/>
                </a:lnTo>
                <a:lnTo>
                  <a:pt x="108997" y="37972"/>
                </a:lnTo>
                <a:lnTo>
                  <a:pt x="70897" y="37718"/>
                </a:lnTo>
                <a:close/>
              </a:path>
              <a:path w="175260" h="1308735">
                <a:moveTo>
                  <a:pt x="73437" y="47370"/>
                </a:moveTo>
                <a:lnTo>
                  <a:pt x="89774" y="75655"/>
                </a:lnTo>
                <a:lnTo>
                  <a:pt x="106330" y="47497"/>
                </a:lnTo>
                <a:lnTo>
                  <a:pt x="73437" y="473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32803" y="3165982"/>
            <a:ext cx="171450" cy="727075"/>
          </a:xfrm>
          <a:custGeom>
            <a:avLst/>
            <a:gdLst/>
            <a:ahLst/>
            <a:cxnLst/>
            <a:rect l="l" t="t" r="r" b="b"/>
            <a:pathLst>
              <a:path w="171450" h="727075">
                <a:moveTo>
                  <a:pt x="16446" y="555954"/>
                </a:moveTo>
                <a:lnTo>
                  <a:pt x="9251" y="558418"/>
                </a:lnTo>
                <a:lnTo>
                  <a:pt x="3643" y="563397"/>
                </a:lnTo>
                <a:lnTo>
                  <a:pt x="488" y="569960"/>
                </a:lnTo>
                <a:lnTo>
                  <a:pt x="0" y="577260"/>
                </a:lnTo>
                <a:lnTo>
                  <a:pt x="2393" y="584453"/>
                </a:lnTo>
                <a:lnTo>
                  <a:pt x="85578" y="726947"/>
                </a:lnTo>
                <a:lnTo>
                  <a:pt x="107671" y="689101"/>
                </a:lnTo>
                <a:lnTo>
                  <a:pt x="66528" y="689101"/>
                </a:lnTo>
                <a:lnTo>
                  <a:pt x="66528" y="618617"/>
                </a:lnTo>
                <a:lnTo>
                  <a:pt x="35413" y="565276"/>
                </a:lnTo>
                <a:lnTo>
                  <a:pt x="30360" y="559597"/>
                </a:lnTo>
                <a:lnTo>
                  <a:pt x="23760" y="556418"/>
                </a:lnTo>
                <a:lnTo>
                  <a:pt x="16446" y="555954"/>
                </a:lnTo>
                <a:close/>
              </a:path>
              <a:path w="171450" h="727075">
                <a:moveTo>
                  <a:pt x="66528" y="618617"/>
                </a:moveTo>
                <a:lnTo>
                  <a:pt x="66528" y="689101"/>
                </a:lnTo>
                <a:lnTo>
                  <a:pt x="104628" y="689101"/>
                </a:lnTo>
                <a:lnTo>
                  <a:pt x="104628" y="679576"/>
                </a:lnTo>
                <a:lnTo>
                  <a:pt x="69068" y="679576"/>
                </a:lnTo>
                <a:lnTo>
                  <a:pt x="85578" y="651274"/>
                </a:lnTo>
                <a:lnTo>
                  <a:pt x="66528" y="618617"/>
                </a:lnTo>
                <a:close/>
              </a:path>
              <a:path w="171450" h="727075">
                <a:moveTo>
                  <a:pt x="154709" y="555954"/>
                </a:moveTo>
                <a:lnTo>
                  <a:pt x="147395" y="556418"/>
                </a:lnTo>
                <a:lnTo>
                  <a:pt x="140795" y="559597"/>
                </a:lnTo>
                <a:lnTo>
                  <a:pt x="135743" y="565276"/>
                </a:lnTo>
                <a:lnTo>
                  <a:pt x="104628" y="618617"/>
                </a:lnTo>
                <a:lnTo>
                  <a:pt x="104628" y="689101"/>
                </a:lnTo>
                <a:lnTo>
                  <a:pt x="107671" y="689101"/>
                </a:lnTo>
                <a:lnTo>
                  <a:pt x="168763" y="584453"/>
                </a:lnTo>
                <a:lnTo>
                  <a:pt x="171156" y="577260"/>
                </a:lnTo>
                <a:lnTo>
                  <a:pt x="170668" y="569960"/>
                </a:lnTo>
                <a:lnTo>
                  <a:pt x="167512" y="563397"/>
                </a:lnTo>
                <a:lnTo>
                  <a:pt x="161905" y="558418"/>
                </a:lnTo>
                <a:lnTo>
                  <a:pt x="154709" y="555954"/>
                </a:lnTo>
                <a:close/>
              </a:path>
              <a:path w="171450" h="727075">
                <a:moveTo>
                  <a:pt x="85578" y="651274"/>
                </a:moveTo>
                <a:lnTo>
                  <a:pt x="69068" y="679576"/>
                </a:lnTo>
                <a:lnTo>
                  <a:pt x="102088" y="679576"/>
                </a:lnTo>
                <a:lnTo>
                  <a:pt x="85578" y="651274"/>
                </a:lnTo>
                <a:close/>
              </a:path>
              <a:path w="171450" h="727075">
                <a:moveTo>
                  <a:pt x="104628" y="618617"/>
                </a:moveTo>
                <a:lnTo>
                  <a:pt x="85578" y="651274"/>
                </a:lnTo>
                <a:lnTo>
                  <a:pt x="102088" y="679576"/>
                </a:lnTo>
                <a:lnTo>
                  <a:pt x="104628" y="679576"/>
                </a:lnTo>
                <a:lnTo>
                  <a:pt x="104628" y="618617"/>
                </a:lnTo>
                <a:close/>
              </a:path>
              <a:path w="171450" h="727075">
                <a:moveTo>
                  <a:pt x="85578" y="75800"/>
                </a:moveTo>
                <a:lnTo>
                  <a:pt x="66528" y="108457"/>
                </a:lnTo>
                <a:lnTo>
                  <a:pt x="66528" y="618617"/>
                </a:lnTo>
                <a:lnTo>
                  <a:pt x="85578" y="651274"/>
                </a:lnTo>
                <a:lnTo>
                  <a:pt x="104628" y="618617"/>
                </a:lnTo>
                <a:lnTo>
                  <a:pt x="104628" y="108457"/>
                </a:lnTo>
                <a:lnTo>
                  <a:pt x="85578" y="75800"/>
                </a:lnTo>
                <a:close/>
              </a:path>
              <a:path w="171450" h="727075">
                <a:moveTo>
                  <a:pt x="85578" y="0"/>
                </a:moveTo>
                <a:lnTo>
                  <a:pt x="2393" y="142493"/>
                </a:lnTo>
                <a:lnTo>
                  <a:pt x="0" y="149689"/>
                </a:lnTo>
                <a:lnTo>
                  <a:pt x="488" y="157003"/>
                </a:lnTo>
                <a:lnTo>
                  <a:pt x="3643" y="163603"/>
                </a:lnTo>
                <a:lnTo>
                  <a:pt x="9251" y="168655"/>
                </a:lnTo>
                <a:lnTo>
                  <a:pt x="16446" y="171049"/>
                </a:lnTo>
                <a:lnTo>
                  <a:pt x="23760" y="170561"/>
                </a:lnTo>
                <a:lnTo>
                  <a:pt x="30360" y="167405"/>
                </a:lnTo>
                <a:lnTo>
                  <a:pt x="35413" y="161797"/>
                </a:lnTo>
                <a:lnTo>
                  <a:pt x="66528" y="108457"/>
                </a:lnTo>
                <a:lnTo>
                  <a:pt x="66528" y="37845"/>
                </a:lnTo>
                <a:lnTo>
                  <a:pt x="107671" y="37845"/>
                </a:lnTo>
                <a:lnTo>
                  <a:pt x="85578" y="0"/>
                </a:lnTo>
                <a:close/>
              </a:path>
              <a:path w="171450" h="727075">
                <a:moveTo>
                  <a:pt x="107671" y="37845"/>
                </a:moveTo>
                <a:lnTo>
                  <a:pt x="104628" y="37845"/>
                </a:lnTo>
                <a:lnTo>
                  <a:pt x="104628" y="108457"/>
                </a:lnTo>
                <a:lnTo>
                  <a:pt x="135743" y="161797"/>
                </a:lnTo>
                <a:lnTo>
                  <a:pt x="140795" y="167405"/>
                </a:lnTo>
                <a:lnTo>
                  <a:pt x="147395" y="170561"/>
                </a:lnTo>
                <a:lnTo>
                  <a:pt x="154709" y="171049"/>
                </a:lnTo>
                <a:lnTo>
                  <a:pt x="161905" y="168655"/>
                </a:lnTo>
                <a:lnTo>
                  <a:pt x="167512" y="163603"/>
                </a:lnTo>
                <a:lnTo>
                  <a:pt x="170668" y="157003"/>
                </a:lnTo>
                <a:lnTo>
                  <a:pt x="171156" y="149689"/>
                </a:lnTo>
                <a:lnTo>
                  <a:pt x="168763" y="142493"/>
                </a:lnTo>
                <a:lnTo>
                  <a:pt x="107671" y="37845"/>
                </a:lnTo>
                <a:close/>
              </a:path>
              <a:path w="171450" h="727075">
                <a:moveTo>
                  <a:pt x="104628" y="37845"/>
                </a:moveTo>
                <a:lnTo>
                  <a:pt x="66528" y="37845"/>
                </a:lnTo>
                <a:lnTo>
                  <a:pt x="66528" y="108457"/>
                </a:lnTo>
                <a:lnTo>
                  <a:pt x="85578" y="75800"/>
                </a:lnTo>
                <a:lnTo>
                  <a:pt x="69068" y="47497"/>
                </a:lnTo>
                <a:lnTo>
                  <a:pt x="104628" y="47497"/>
                </a:lnTo>
                <a:lnTo>
                  <a:pt x="104628" y="37845"/>
                </a:lnTo>
                <a:close/>
              </a:path>
              <a:path w="171450" h="727075">
                <a:moveTo>
                  <a:pt x="104628" y="47497"/>
                </a:moveTo>
                <a:lnTo>
                  <a:pt x="102088" y="47497"/>
                </a:lnTo>
                <a:lnTo>
                  <a:pt x="85578" y="75800"/>
                </a:lnTo>
                <a:lnTo>
                  <a:pt x="104628" y="108457"/>
                </a:lnTo>
                <a:lnTo>
                  <a:pt x="104628" y="47497"/>
                </a:lnTo>
                <a:close/>
              </a:path>
              <a:path w="171450" h="727075">
                <a:moveTo>
                  <a:pt x="102088" y="47497"/>
                </a:moveTo>
                <a:lnTo>
                  <a:pt x="69068" y="47497"/>
                </a:lnTo>
                <a:lnTo>
                  <a:pt x="85578" y="75800"/>
                </a:lnTo>
                <a:lnTo>
                  <a:pt x="102088" y="4749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77561" y="2190750"/>
            <a:ext cx="4000500" cy="3830320"/>
          </a:xfrm>
          <a:custGeom>
            <a:avLst/>
            <a:gdLst/>
            <a:ahLst/>
            <a:cxnLst/>
            <a:rect l="l" t="t" r="r" b="b"/>
            <a:pathLst>
              <a:path w="4000500" h="3830320">
                <a:moveTo>
                  <a:pt x="0" y="3829812"/>
                </a:moveTo>
                <a:lnTo>
                  <a:pt x="4000499" y="3829812"/>
                </a:lnTo>
                <a:lnTo>
                  <a:pt x="4000499" y="0"/>
                </a:lnTo>
                <a:lnTo>
                  <a:pt x="0" y="0"/>
                </a:lnTo>
                <a:lnTo>
                  <a:pt x="0" y="38298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13197" y="2276094"/>
            <a:ext cx="3750945" cy="890269"/>
          </a:xfrm>
          <a:custGeom>
            <a:avLst/>
            <a:gdLst/>
            <a:ahLst/>
            <a:cxnLst/>
            <a:rect l="l" t="t" r="r" b="b"/>
            <a:pathLst>
              <a:path w="3750945" h="890269">
                <a:moveTo>
                  <a:pt x="3602228" y="0"/>
                </a:moveTo>
                <a:lnTo>
                  <a:pt x="148336" y="0"/>
                </a:lnTo>
                <a:lnTo>
                  <a:pt x="101453" y="7563"/>
                </a:lnTo>
                <a:lnTo>
                  <a:pt x="60734" y="28622"/>
                </a:lnTo>
                <a:lnTo>
                  <a:pt x="28622" y="60734"/>
                </a:lnTo>
                <a:lnTo>
                  <a:pt x="7563" y="101453"/>
                </a:lnTo>
                <a:lnTo>
                  <a:pt x="0" y="148335"/>
                </a:lnTo>
                <a:lnTo>
                  <a:pt x="0" y="741679"/>
                </a:lnTo>
                <a:lnTo>
                  <a:pt x="7563" y="788562"/>
                </a:lnTo>
                <a:lnTo>
                  <a:pt x="28622" y="829281"/>
                </a:lnTo>
                <a:lnTo>
                  <a:pt x="60734" y="861393"/>
                </a:lnTo>
                <a:lnTo>
                  <a:pt x="101453" y="882452"/>
                </a:lnTo>
                <a:lnTo>
                  <a:pt x="148336" y="890015"/>
                </a:lnTo>
                <a:lnTo>
                  <a:pt x="3602228" y="890015"/>
                </a:lnTo>
                <a:lnTo>
                  <a:pt x="3649110" y="882452"/>
                </a:lnTo>
                <a:lnTo>
                  <a:pt x="3689829" y="861393"/>
                </a:lnTo>
                <a:lnTo>
                  <a:pt x="3721941" y="829281"/>
                </a:lnTo>
                <a:lnTo>
                  <a:pt x="3743000" y="788562"/>
                </a:lnTo>
                <a:lnTo>
                  <a:pt x="3750563" y="741679"/>
                </a:lnTo>
                <a:lnTo>
                  <a:pt x="3750563" y="148335"/>
                </a:lnTo>
                <a:lnTo>
                  <a:pt x="3743000" y="101453"/>
                </a:lnTo>
                <a:lnTo>
                  <a:pt x="3721941" y="60734"/>
                </a:lnTo>
                <a:lnTo>
                  <a:pt x="3689829" y="28622"/>
                </a:lnTo>
                <a:lnTo>
                  <a:pt x="3649110" y="7563"/>
                </a:lnTo>
                <a:lnTo>
                  <a:pt x="360222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13197" y="2276094"/>
            <a:ext cx="3750945" cy="890269"/>
          </a:xfrm>
          <a:custGeom>
            <a:avLst/>
            <a:gdLst/>
            <a:ahLst/>
            <a:cxnLst/>
            <a:rect l="l" t="t" r="r" b="b"/>
            <a:pathLst>
              <a:path w="3750945" h="890269">
                <a:moveTo>
                  <a:pt x="0" y="148335"/>
                </a:moveTo>
                <a:lnTo>
                  <a:pt x="7563" y="101453"/>
                </a:lnTo>
                <a:lnTo>
                  <a:pt x="28622" y="60734"/>
                </a:lnTo>
                <a:lnTo>
                  <a:pt x="60734" y="28622"/>
                </a:lnTo>
                <a:lnTo>
                  <a:pt x="101453" y="7563"/>
                </a:lnTo>
                <a:lnTo>
                  <a:pt x="148336" y="0"/>
                </a:lnTo>
                <a:lnTo>
                  <a:pt x="3602228" y="0"/>
                </a:lnTo>
                <a:lnTo>
                  <a:pt x="3649110" y="7563"/>
                </a:lnTo>
                <a:lnTo>
                  <a:pt x="3689829" y="28622"/>
                </a:lnTo>
                <a:lnTo>
                  <a:pt x="3721941" y="60734"/>
                </a:lnTo>
                <a:lnTo>
                  <a:pt x="3743000" y="101453"/>
                </a:lnTo>
                <a:lnTo>
                  <a:pt x="3750563" y="148335"/>
                </a:lnTo>
                <a:lnTo>
                  <a:pt x="3750563" y="741679"/>
                </a:lnTo>
                <a:lnTo>
                  <a:pt x="3743000" y="788562"/>
                </a:lnTo>
                <a:lnTo>
                  <a:pt x="3721941" y="829281"/>
                </a:lnTo>
                <a:lnTo>
                  <a:pt x="3689829" y="861393"/>
                </a:lnTo>
                <a:lnTo>
                  <a:pt x="3649110" y="882452"/>
                </a:lnTo>
                <a:lnTo>
                  <a:pt x="3602228" y="890015"/>
                </a:lnTo>
                <a:lnTo>
                  <a:pt x="148336" y="890015"/>
                </a:lnTo>
                <a:lnTo>
                  <a:pt x="101453" y="882452"/>
                </a:lnTo>
                <a:lnTo>
                  <a:pt x="60734" y="861393"/>
                </a:lnTo>
                <a:lnTo>
                  <a:pt x="28622" y="829281"/>
                </a:lnTo>
                <a:lnTo>
                  <a:pt x="7563" y="788562"/>
                </a:lnTo>
                <a:lnTo>
                  <a:pt x="0" y="741679"/>
                </a:lnTo>
                <a:lnTo>
                  <a:pt x="0" y="148335"/>
                </a:lnTo>
                <a:close/>
              </a:path>
            </a:pathLst>
          </a:custGeom>
          <a:ln w="25908">
            <a:solidFill>
              <a:srgbClr val="395E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877561" y="2190750"/>
            <a:ext cx="4000500" cy="3830320"/>
          </a:xfrm>
          <a:prstGeom prst="rect">
            <a:avLst/>
          </a:prstGeom>
          <a:ln w="25907">
            <a:solidFill>
              <a:srgbClr val="395E89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Times New Roman"/>
              <a:cs typeface="Times New Roman"/>
            </a:endParaRPr>
          </a:p>
          <a:p>
            <a:pPr marL="548640">
              <a:lnSpc>
                <a:spcPct val="100000"/>
              </a:lnSpc>
            </a:pP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Common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resources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87846" y="4697729"/>
            <a:ext cx="1001394" cy="889000"/>
          </a:xfrm>
          <a:prstGeom prst="rect">
            <a:avLst/>
          </a:prstGeom>
          <a:solidFill>
            <a:srgbClr val="4F81BC"/>
          </a:solidFill>
          <a:ln w="25907">
            <a:solidFill>
              <a:srgbClr val="395E89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marL="156845" marR="148590" indent="77470">
              <a:lnSpc>
                <a:spcPct val="100000"/>
              </a:lnSpc>
              <a:spcBef>
                <a:spcPts val="975"/>
              </a:spcBef>
            </a:pP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Main 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ead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80228" y="1602104"/>
            <a:ext cx="36753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10" dirty="0">
                <a:latin typeface="Arial"/>
                <a:cs typeface="Arial"/>
              </a:rPr>
              <a:t>Process </a:t>
            </a:r>
            <a:r>
              <a:rPr sz="2800" b="1" spc="-145" dirty="0">
                <a:latin typeface="Arial"/>
                <a:cs typeface="Arial"/>
              </a:rPr>
              <a:t>2 </a:t>
            </a:r>
            <a:r>
              <a:rPr sz="1600" b="1" spc="-95" dirty="0">
                <a:latin typeface="Arial"/>
                <a:cs typeface="Arial"/>
              </a:rPr>
              <a:t>(Dalvik </a:t>
            </a:r>
            <a:r>
              <a:rPr sz="1600" b="1" spc="-75" dirty="0">
                <a:latin typeface="Arial"/>
                <a:cs typeface="Arial"/>
              </a:rPr>
              <a:t>Virtual </a:t>
            </a:r>
            <a:r>
              <a:rPr sz="1600" b="1" spc="-95" dirty="0">
                <a:latin typeface="Arial"/>
                <a:cs typeface="Arial"/>
              </a:rPr>
              <a:t>Machine</a:t>
            </a:r>
            <a:r>
              <a:rPr sz="1600" b="1" spc="100" dirty="0">
                <a:latin typeface="Arial"/>
                <a:cs typeface="Arial"/>
              </a:rPr>
              <a:t> </a:t>
            </a:r>
            <a:r>
              <a:rPr sz="1600" b="1" spc="-60" dirty="0">
                <a:latin typeface="Arial"/>
                <a:cs typeface="Arial"/>
              </a:rPr>
              <a:t>2)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803663" y="3165982"/>
            <a:ext cx="171450" cy="1532890"/>
          </a:xfrm>
          <a:custGeom>
            <a:avLst/>
            <a:gdLst/>
            <a:ahLst/>
            <a:cxnLst/>
            <a:rect l="l" t="t" r="r" b="b"/>
            <a:pathLst>
              <a:path w="171450" h="1532889">
                <a:moveTo>
                  <a:pt x="16446" y="1361332"/>
                </a:moveTo>
                <a:lnTo>
                  <a:pt x="9251" y="1363725"/>
                </a:lnTo>
                <a:lnTo>
                  <a:pt x="3643" y="1368778"/>
                </a:lnTo>
                <a:lnTo>
                  <a:pt x="488" y="1375378"/>
                </a:lnTo>
                <a:lnTo>
                  <a:pt x="0" y="1382692"/>
                </a:lnTo>
                <a:lnTo>
                  <a:pt x="2393" y="1389887"/>
                </a:lnTo>
                <a:lnTo>
                  <a:pt x="85578" y="1532381"/>
                </a:lnTo>
                <a:lnTo>
                  <a:pt x="107671" y="1494535"/>
                </a:lnTo>
                <a:lnTo>
                  <a:pt x="66528" y="1494535"/>
                </a:lnTo>
                <a:lnTo>
                  <a:pt x="66528" y="1423924"/>
                </a:lnTo>
                <a:lnTo>
                  <a:pt x="35413" y="1370583"/>
                </a:lnTo>
                <a:lnTo>
                  <a:pt x="30360" y="1364976"/>
                </a:lnTo>
                <a:lnTo>
                  <a:pt x="23760" y="1361820"/>
                </a:lnTo>
                <a:lnTo>
                  <a:pt x="16446" y="1361332"/>
                </a:lnTo>
                <a:close/>
              </a:path>
              <a:path w="171450" h="1532889">
                <a:moveTo>
                  <a:pt x="66528" y="1423924"/>
                </a:moveTo>
                <a:lnTo>
                  <a:pt x="66528" y="1494535"/>
                </a:lnTo>
                <a:lnTo>
                  <a:pt x="104628" y="1494535"/>
                </a:lnTo>
                <a:lnTo>
                  <a:pt x="104628" y="1484883"/>
                </a:lnTo>
                <a:lnTo>
                  <a:pt x="69068" y="1484883"/>
                </a:lnTo>
                <a:lnTo>
                  <a:pt x="85578" y="1456581"/>
                </a:lnTo>
                <a:lnTo>
                  <a:pt x="66528" y="1423924"/>
                </a:lnTo>
                <a:close/>
              </a:path>
              <a:path w="171450" h="1532889">
                <a:moveTo>
                  <a:pt x="154709" y="1361332"/>
                </a:moveTo>
                <a:lnTo>
                  <a:pt x="147395" y="1361820"/>
                </a:lnTo>
                <a:lnTo>
                  <a:pt x="140795" y="1364976"/>
                </a:lnTo>
                <a:lnTo>
                  <a:pt x="135743" y="1370583"/>
                </a:lnTo>
                <a:lnTo>
                  <a:pt x="104628" y="1423924"/>
                </a:lnTo>
                <a:lnTo>
                  <a:pt x="104628" y="1494535"/>
                </a:lnTo>
                <a:lnTo>
                  <a:pt x="107671" y="1494535"/>
                </a:lnTo>
                <a:lnTo>
                  <a:pt x="168763" y="1389887"/>
                </a:lnTo>
                <a:lnTo>
                  <a:pt x="171156" y="1382692"/>
                </a:lnTo>
                <a:lnTo>
                  <a:pt x="170668" y="1375378"/>
                </a:lnTo>
                <a:lnTo>
                  <a:pt x="167512" y="1368778"/>
                </a:lnTo>
                <a:lnTo>
                  <a:pt x="161905" y="1363725"/>
                </a:lnTo>
                <a:lnTo>
                  <a:pt x="154709" y="1361332"/>
                </a:lnTo>
                <a:close/>
              </a:path>
              <a:path w="171450" h="1532889">
                <a:moveTo>
                  <a:pt x="85578" y="1456581"/>
                </a:moveTo>
                <a:lnTo>
                  <a:pt x="69068" y="1484883"/>
                </a:lnTo>
                <a:lnTo>
                  <a:pt x="102088" y="1484883"/>
                </a:lnTo>
                <a:lnTo>
                  <a:pt x="85578" y="1456581"/>
                </a:lnTo>
                <a:close/>
              </a:path>
              <a:path w="171450" h="1532889">
                <a:moveTo>
                  <a:pt x="104628" y="1423924"/>
                </a:moveTo>
                <a:lnTo>
                  <a:pt x="85578" y="1456581"/>
                </a:lnTo>
                <a:lnTo>
                  <a:pt x="102088" y="1484883"/>
                </a:lnTo>
                <a:lnTo>
                  <a:pt x="104628" y="1484883"/>
                </a:lnTo>
                <a:lnTo>
                  <a:pt x="104628" y="1423924"/>
                </a:lnTo>
                <a:close/>
              </a:path>
              <a:path w="171450" h="1532889">
                <a:moveTo>
                  <a:pt x="85578" y="75800"/>
                </a:moveTo>
                <a:lnTo>
                  <a:pt x="66528" y="108458"/>
                </a:lnTo>
                <a:lnTo>
                  <a:pt x="66528" y="1423924"/>
                </a:lnTo>
                <a:lnTo>
                  <a:pt x="85578" y="1456581"/>
                </a:lnTo>
                <a:lnTo>
                  <a:pt x="104628" y="1423924"/>
                </a:lnTo>
                <a:lnTo>
                  <a:pt x="104628" y="108458"/>
                </a:lnTo>
                <a:lnTo>
                  <a:pt x="85578" y="75800"/>
                </a:lnTo>
                <a:close/>
              </a:path>
              <a:path w="171450" h="1532889">
                <a:moveTo>
                  <a:pt x="85578" y="0"/>
                </a:moveTo>
                <a:lnTo>
                  <a:pt x="2393" y="142493"/>
                </a:lnTo>
                <a:lnTo>
                  <a:pt x="0" y="149689"/>
                </a:lnTo>
                <a:lnTo>
                  <a:pt x="488" y="157003"/>
                </a:lnTo>
                <a:lnTo>
                  <a:pt x="3643" y="163603"/>
                </a:lnTo>
                <a:lnTo>
                  <a:pt x="9251" y="168655"/>
                </a:lnTo>
                <a:lnTo>
                  <a:pt x="16446" y="171049"/>
                </a:lnTo>
                <a:lnTo>
                  <a:pt x="23760" y="170561"/>
                </a:lnTo>
                <a:lnTo>
                  <a:pt x="30360" y="167405"/>
                </a:lnTo>
                <a:lnTo>
                  <a:pt x="35413" y="161797"/>
                </a:lnTo>
                <a:lnTo>
                  <a:pt x="66528" y="108458"/>
                </a:lnTo>
                <a:lnTo>
                  <a:pt x="66528" y="37845"/>
                </a:lnTo>
                <a:lnTo>
                  <a:pt x="107671" y="37845"/>
                </a:lnTo>
                <a:lnTo>
                  <a:pt x="85578" y="0"/>
                </a:lnTo>
                <a:close/>
              </a:path>
              <a:path w="171450" h="1532889">
                <a:moveTo>
                  <a:pt x="107671" y="37845"/>
                </a:moveTo>
                <a:lnTo>
                  <a:pt x="104628" y="37845"/>
                </a:lnTo>
                <a:lnTo>
                  <a:pt x="104628" y="108458"/>
                </a:lnTo>
                <a:lnTo>
                  <a:pt x="135743" y="161797"/>
                </a:lnTo>
                <a:lnTo>
                  <a:pt x="140795" y="167405"/>
                </a:lnTo>
                <a:lnTo>
                  <a:pt x="147395" y="170561"/>
                </a:lnTo>
                <a:lnTo>
                  <a:pt x="154709" y="171049"/>
                </a:lnTo>
                <a:lnTo>
                  <a:pt x="161905" y="168655"/>
                </a:lnTo>
                <a:lnTo>
                  <a:pt x="167512" y="163603"/>
                </a:lnTo>
                <a:lnTo>
                  <a:pt x="170668" y="157003"/>
                </a:lnTo>
                <a:lnTo>
                  <a:pt x="171156" y="149689"/>
                </a:lnTo>
                <a:lnTo>
                  <a:pt x="168763" y="142493"/>
                </a:lnTo>
                <a:lnTo>
                  <a:pt x="107671" y="37845"/>
                </a:lnTo>
                <a:close/>
              </a:path>
              <a:path w="171450" h="1532889">
                <a:moveTo>
                  <a:pt x="104628" y="37845"/>
                </a:moveTo>
                <a:lnTo>
                  <a:pt x="66528" y="37845"/>
                </a:lnTo>
                <a:lnTo>
                  <a:pt x="66528" y="108458"/>
                </a:lnTo>
                <a:lnTo>
                  <a:pt x="85578" y="75800"/>
                </a:lnTo>
                <a:lnTo>
                  <a:pt x="69068" y="47497"/>
                </a:lnTo>
                <a:lnTo>
                  <a:pt x="104628" y="47497"/>
                </a:lnTo>
                <a:lnTo>
                  <a:pt x="104628" y="37845"/>
                </a:lnTo>
                <a:close/>
              </a:path>
              <a:path w="171450" h="1532889">
                <a:moveTo>
                  <a:pt x="104628" y="47497"/>
                </a:moveTo>
                <a:lnTo>
                  <a:pt x="102088" y="47497"/>
                </a:lnTo>
                <a:lnTo>
                  <a:pt x="85578" y="75800"/>
                </a:lnTo>
                <a:lnTo>
                  <a:pt x="104628" y="108458"/>
                </a:lnTo>
                <a:lnTo>
                  <a:pt x="104628" y="47497"/>
                </a:lnTo>
                <a:close/>
              </a:path>
              <a:path w="171450" h="1532889">
                <a:moveTo>
                  <a:pt x="102088" y="47497"/>
                </a:moveTo>
                <a:lnTo>
                  <a:pt x="69068" y="47497"/>
                </a:lnTo>
                <a:lnTo>
                  <a:pt x="85578" y="75800"/>
                </a:lnTo>
                <a:lnTo>
                  <a:pt x="102088" y="4749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61" y="129616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397002"/>
            <a:ext cx="36830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Multithreading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80" dirty="0"/>
              <a:t>7</a:t>
            </a:fld>
            <a:endParaRPr spc="-80" dirty="0"/>
          </a:p>
        </p:txBody>
      </p:sp>
      <p:sp>
        <p:nvSpPr>
          <p:cNvPr id="6" name="object 6"/>
          <p:cNvSpPr txBox="1"/>
          <p:nvPr/>
        </p:nvSpPr>
        <p:spPr>
          <a:xfrm>
            <a:off x="307340" y="1410970"/>
            <a:ext cx="8497570" cy="5148204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16510" indent="-342900" algn="just">
              <a:lnSpc>
                <a:spcPct val="150000"/>
              </a:lnSpc>
              <a:spcBef>
                <a:spcPts val="5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b="1" spc="-135" smtClean="0">
                <a:solidFill>
                  <a:srgbClr val="00AFEF"/>
                </a:solidFill>
                <a:latin typeface="+mj-lt"/>
                <a:cs typeface="Arial"/>
              </a:rPr>
              <a:t>Multi-user </a:t>
            </a:r>
            <a:r>
              <a:rPr sz="2800" b="1" spc="-130" smtClean="0">
                <a:solidFill>
                  <a:srgbClr val="17375E"/>
                </a:solidFill>
                <a:latin typeface="+mj-lt"/>
                <a:cs typeface="Arial"/>
              </a:rPr>
              <a:t>(đa </a:t>
            </a:r>
            <a:r>
              <a:rPr sz="2800" b="1" spc="-240" smtClean="0">
                <a:solidFill>
                  <a:srgbClr val="17375E"/>
                </a:solidFill>
                <a:latin typeface="+mj-lt"/>
                <a:cs typeface="Arial"/>
              </a:rPr>
              <a:t>người </a:t>
            </a:r>
            <a:r>
              <a:rPr sz="2800" b="1" spc="-225" smtClean="0">
                <a:solidFill>
                  <a:srgbClr val="17375E"/>
                </a:solidFill>
                <a:latin typeface="+mj-lt"/>
                <a:cs typeface="Arial"/>
              </a:rPr>
              <a:t>dùng): </a:t>
            </a:r>
            <a:r>
              <a:rPr sz="2800" spc="-275" smtClean="0">
                <a:solidFill>
                  <a:srgbClr val="17375E"/>
                </a:solidFill>
                <a:latin typeface="+mj-lt"/>
                <a:cs typeface="Arial"/>
              </a:rPr>
              <a:t>phục </a:t>
            </a:r>
            <a:r>
              <a:rPr sz="2800" spc="-240" smtClean="0">
                <a:solidFill>
                  <a:srgbClr val="17375E"/>
                </a:solidFill>
                <a:latin typeface="+mj-lt"/>
                <a:cs typeface="Arial"/>
              </a:rPr>
              <a:t>vụ </a:t>
            </a:r>
            <a:r>
              <a:rPr sz="2800" spc="-325" smtClean="0">
                <a:solidFill>
                  <a:srgbClr val="17375E"/>
                </a:solidFill>
                <a:latin typeface="+mj-lt"/>
                <a:cs typeface="Arial"/>
              </a:rPr>
              <a:t>cùng </a:t>
            </a:r>
            <a:r>
              <a:rPr sz="2800" spc="-245" smtClean="0">
                <a:solidFill>
                  <a:srgbClr val="17375E"/>
                </a:solidFill>
                <a:latin typeface="+mj-lt"/>
                <a:cs typeface="Arial"/>
              </a:rPr>
              <a:t>lúc </a:t>
            </a:r>
            <a:r>
              <a:rPr sz="2800" spc="-190" smtClean="0">
                <a:solidFill>
                  <a:srgbClr val="17375E"/>
                </a:solidFill>
                <a:latin typeface="+mj-lt"/>
                <a:cs typeface="Arial"/>
              </a:rPr>
              <a:t>nhiều  </a:t>
            </a:r>
            <a:r>
              <a:rPr sz="2800" spc="-240" smtClean="0">
                <a:solidFill>
                  <a:srgbClr val="17375E"/>
                </a:solidFill>
                <a:latin typeface="+mj-lt"/>
                <a:cs typeface="Arial"/>
              </a:rPr>
              <a:t>người</a:t>
            </a:r>
            <a:r>
              <a:rPr sz="2800" spc="-175" smtClean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2800" spc="-275" smtClean="0">
                <a:solidFill>
                  <a:srgbClr val="17375E"/>
                </a:solidFill>
                <a:latin typeface="+mj-lt"/>
                <a:cs typeface="Arial"/>
              </a:rPr>
              <a:t>dùng</a:t>
            </a:r>
            <a:endParaRPr sz="2800" smtClean="0">
              <a:latin typeface="+mj-lt"/>
              <a:cs typeface="Arial"/>
            </a:endParaRPr>
          </a:p>
          <a:p>
            <a:pPr marL="355600" marR="659130" indent="-342900" algn="just">
              <a:lnSpc>
                <a:spcPct val="150000"/>
              </a:lnSpc>
              <a:spcBef>
                <a:spcPts val="72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b="1" spc="-155" smtClean="0">
                <a:solidFill>
                  <a:srgbClr val="00AFEF"/>
                </a:solidFill>
                <a:latin typeface="+mj-lt"/>
                <a:cs typeface="Arial"/>
              </a:rPr>
              <a:t>Multi-tasking </a:t>
            </a:r>
            <a:r>
              <a:rPr sz="2800" b="1" spc="-130" smtClean="0">
                <a:solidFill>
                  <a:srgbClr val="17375E"/>
                </a:solidFill>
                <a:latin typeface="+mj-lt"/>
                <a:cs typeface="Arial"/>
              </a:rPr>
              <a:t>(đa </a:t>
            </a:r>
            <a:r>
              <a:rPr sz="2800" b="1" spc="-175" smtClean="0">
                <a:solidFill>
                  <a:srgbClr val="17375E"/>
                </a:solidFill>
                <a:latin typeface="+mj-lt"/>
                <a:cs typeface="Arial"/>
              </a:rPr>
              <a:t>nhiệm): </a:t>
            </a:r>
            <a:r>
              <a:rPr sz="2800" spc="-285" smtClean="0">
                <a:solidFill>
                  <a:srgbClr val="17375E"/>
                </a:solidFill>
                <a:latin typeface="+mj-lt"/>
                <a:cs typeface="Arial"/>
              </a:rPr>
              <a:t>chạy </a:t>
            </a:r>
            <a:r>
              <a:rPr sz="2800" spc="-250" smtClean="0">
                <a:solidFill>
                  <a:srgbClr val="17375E"/>
                </a:solidFill>
                <a:latin typeface="+mj-lt"/>
                <a:cs typeface="Arial"/>
              </a:rPr>
              <a:t>đồng </a:t>
            </a:r>
            <a:r>
              <a:rPr sz="2800" spc="-130" smtClean="0">
                <a:solidFill>
                  <a:srgbClr val="17375E"/>
                </a:solidFill>
                <a:latin typeface="+mj-lt"/>
                <a:cs typeface="Arial"/>
              </a:rPr>
              <a:t>thời </a:t>
            </a:r>
            <a:r>
              <a:rPr sz="2800" spc="-185" smtClean="0">
                <a:solidFill>
                  <a:srgbClr val="17375E"/>
                </a:solidFill>
                <a:latin typeface="+mj-lt"/>
                <a:cs typeface="Arial"/>
              </a:rPr>
              <a:t>nhiều  </a:t>
            </a:r>
            <a:r>
              <a:rPr sz="2800" spc="-300" smtClean="0">
                <a:solidFill>
                  <a:srgbClr val="17375E"/>
                </a:solidFill>
                <a:latin typeface="+mj-lt"/>
                <a:cs typeface="Arial"/>
              </a:rPr>
              <a:t>process</a:t>
            </a:r>
            <a:endParaRPr sz="2800" smtClean="0">
              <a:latin typeface="+mj-lt"/>
              <a:cs typeface="Arial"/>
            </a:endParaRPr>
          </a:p>
          <a:p>
            <a:pPr marL="355600" marR="826769" indent="-342900" algn="just">
              <a:lnSpc>
                <a:spcPct val="150000"/>
              </a:lnSpc>
              <a:spcBef>
                <a:spcPts val="72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b="1" spc="-135" smtClean="0">
                <a:solidFill>
                  <a:srgbClr val="00AFEF"/>
                </a:solidFill>
                <a:latin typeface="+mj-lt"/>
                <a:cs typeface="Arial"/>
              </a:rPr>
              <a:t>Multi-threading </a:t>
            </a:r>
            <a:r>
              <a:rPr sz="2800" b="1" spc="-125" smtClean="0">
                <a:solidFill>
                  <a:srgbClr val="17375E"/>
                </a:solidFill>
                <a:latin typeface="+mj-lt"/>
                <a:cs typeface="Arial"/>
              </a:rPr>
              <a:t>(đa </a:t>
            </a:r>
            <a:r>
              <a:rPr sz="2800" b="1" spc="-204" smtClean="0">
                <a:solidFill>
                  <a:srgbClr val="17375E"/>
                </a:solidFill>
                <a:latin typeface="+mj-lt"/>
                <a:cs typeface="Arial"/>
              </a:rPr>
              <a:t>luồng): </a:t>
            </a:r>
            <a:r>
              <a:rPr sz="2800" spc="-204" smtClean="0">
                <a:solidFill>
                  <a:srgbClr val="17375E"/>
                </a:solidFill>
                <a:latin typeface="+mj-lt"/>
                <a:cs typeface="Arial"/>
              </a:rPr>
              <a:t>thực </a:t>
            </a:r>
            <a:r>
              <a:rPr sz="2800" spc="-95" smtClean="0">
                <a:solidFill>
                  <a:srgbClr val="17375E"/>
                </a:solidFill>
                <a:latin typeface="+mj-lt"/>
                <a:cs typeface="Arial"/>
              </a:rPr>
              <a:t>thi </a:t>
            </a:r>
            <a:r>
              <a:rPr sz="2800" spc="-250" smtClean="0">
                <a:solidFill>
                  <a:srgbClr val="17375E"/>
                </a:solidFill>
                <a:latin typeface="+mj-lt"/>
                <a:cs typeface="Arial"/>
              </a:rPr>
              <a:t>đồng </a:t>
            </a:r>
            <a:r>
              <a:rPr sz="2800" spc="-130" smtClean="0">
                <a:solidFill>
                  <a:srgbClr val="17375E"/>
                </a:solidFill>
                <a:latin typeface="+mj-lt"/>
                <a:cs typeface="Arial"/>
              </a:rPr>
              <a:t>thời  </a:t>
            </a:r>
            <a:r>
              <a:rPr sz="2800" spc="-185" smtClean="0">
                <a:solidFill>
                  <a:srgbClr val="17375E"/>
                </a:solidFill>
                <a:latin typeface="+mj-lt"/>
                <a:cs typeface="Arial"/>
              </a:rPr>
              <a:t>nhiều </a:t>
            </a:r>
            <a:r>
              <a:rPr sz="2800" spc="-150" smtClean="0">
                <a:solidFill>
                  <a:srgbClr val="17375E"/>
                </a:solidFill>
                <a:latin typeface="+mj-lt"/>
                <a:cs typeface="Arial"/>
              </a:rPr>
              <a:t>thread </a:t>
            </a:r>
            <a:r>
              <a:rPr sz="2800" spc="-190" smtClean="0">
                <a:solidFill>
                  <a:srgbClr val="17375E"/>
                </a:solidFill>
                <a:latin typeface="+mj-lt"/>
                <a:cs typeface="Arial"/>
              </a:rPr>
              <a:t>trong </a:t>
            </a:r>
            <a:r>
              <a:rPr sz="2800" spc="-325" smtClean="0">
                <a:solidFill>
                  <a:srgbClr val="17375E"/>
                </a:solidFill>
                <a:latin typeface="+mj-lt"/>
                <a:cs typeface="Arial"/>
              </a:rPr>
              <a:t>cùng </a:t>
            </a:r>
            <a:r>
              <a:rPr sz="2800" spc="-145" smtClean="0">
                <a:solidFill>
                  <a:srgbClr val="17375E"/>
                </a:solidFill>
                <a:latin typeface="+mj-lt"/>
                <a:cs typeface="Arial"/>
              </a:rPr>
              <a:t>một</a:t>
            </a:r>
            <a:r>
              <a:rPr sz="2800" spc="-434" smtClean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2800" spc="-300" smtClean="0">
                <a:solidFill>
                  <a:srgbClr val="17375E"/>
                </a:solidFill>
                <a:latin typeface="+mj-lt"/>
                <a:cs typeface="Arial"/>
              </a:rPr>
              <a:t>process</a:t>
            </a:r>
            <a:endParaRPr sz="2800" smtClean="0">
              <a:latin typeface="+mj-lt"/>
              <a:cs typeface="Arial"/>
            </a:endParaRPr>
          </a:p>
          <a:p>
            <a:pPr marL="756285" lvl="1" indent="-286385" algn="just">
              <a:lnSpc>
                <a:spcPct val="150000"/>
              </a:lnSpc>
              <a:spcBef>
                <a:spcPts val="295"/>
              </a:spcBef>
              <a:buChar char="–"/>
              <a:tabLst>
                <a:tab pos="756920" algn="l"/>
              </a:tabLst>
            </a:pPr>
            <a:r>
              <a:rPr sz="2400" spc="-190" smtClean="0">
                <a:latin typeface="+mj-lt"/>
                <a:cs typeface="Arial"/>
              </a:rPr>
              <a:t>Với </a:t>
            </a:r>
            <a:r>
              <a:rPr sz="2400" spc="-365" smtClean="0">
                <a:latin typeface="+mj-lt"/>
                <a:cs typeface="Arial"/>
              </a:rPr>
              <a:t>CPU </a:t>
            </a:r>
            <a:r>
              <a:rPr sz="2400" spc="-90" smtClean="0">
                <a:latin typeface="+mj-lt"/>
                <a:cs typeface="Arial"/>
              </a:rPr>
              <a:t>đơn, </a:t>
            </a:r>
            <a:r>
              <a:rPr sz="2400" spc="-114" smtClean="0">
                <a:latin typeface="+mj-lt"/>
                <a:cs typeface="Arial"/>
              </a:rPr>
              <a:t>việc </a:t>
            </a:r>
            <a:r>
              <a:rPr sz="2400" spc="-185" smtClean="0">
                <a:latin typeface="+mj-lt"/>
                <a:cs typeface="Arial"/>
              </a:rPr>
              <a:t>xử </a:t>
            </a:r>
            <a:r>
              <a:rPr sz="2400" spc="-55" smtClean="0">
                <a:latin typeface="+mj-lt"/>
                <a:cs typeface="Arial"/>
              </a:rPr>
              <a:t>lý </a:t>
            </a:r>
            <a:r>
              <a:rPr sz="2400" spc="-45" smtClean="0">
                <a:latin typeface="+mj-lt"/>
                <a:cs typeface="Arial"/>
              </a:rPr>
              <a:t>multithreading </a:t>
            </a:r>
            <a:r>
              <a:rPr sz="2400" spc="-90" smtClean="0">
                <a:latin typeface="+mj-lt"/>
                <a:cs typeface="Arial"/>
              </a:rPr>
              <a:t>là </a:t>
            </a:r>
            <a:r>
              <a:rPr sz="2400" spc="-135" smtClean="0">
                <a:latin typeface="+mj-lt"/>
                <a:cs typeface="Arial"/>
              </a:rPr>
              <a:t>giả</a:t>
            </a:r>
            <a:r>
              <a:rPr sz="2400" spc="-535" smtClean="0">
                <a:latin typeface="+mj-lt"/>
                <a:cs typeface="Arial"/>
              </a:rPr>
              <a:t> </a:t>
            </a:r>
            <a:r>
              <a:rPr sz="2400" spc="-90" smtClean="0">
                <a:latin typeface="+mj-lt"/>
                <a:cs typeface="Arial"/>
              </a:rPr>
              <a:t>lập</a:t>
            </a:r>
            <a:endParaRPr sz="2400" smtClean="0">
              <a:latin typeface="+mj-lt"/>
              <a:cs typeface="Arial"/>
            </a:endParaRPr>
          </a:p>
          <a:p>
            <a:pPr marL="756285" lvl="1" indent="-286385" algn="just">
              <a:lnSpc>
                <a:spcPct val="150000"/>
              </a:lnSpc>
              <a:spcBef>
                <a:spcPts val="310"/>
              </a:spcBef>
              <a:buChar char="–"/>
              <a:tabLst>
                <a:tab pos="756920" algn="l"/>
              </a:tabLst>
            </a:pPr>
            <a:r>
              <a:rPr sz="2400" spc="-185" smtClean="0">
                <a:latin typeface="+mj-lt"/>
                <a:cs typeface="Arial"/>
              </a:rPr>
              <a:t>Với </a:t>
            </a:r>
            <a:r>
              <a:rPr sz="2400" spc="-365" smtClean="0">
                <a:latin typeface="+mj-lt"/>
                <a:cs typeface="Arial"/>
              </a:rPr>
              <a:t>CPU </a:t>
            </a:r>
            <a:r>
              <a:rPr sz="2400" spc="-80" smtClean="0">
                <a:latin typeface="+mj-lt"/>
                <a:cs typeface="Arial"/>
              </a:rPr>
              <a:t>nhiều </a:t>
            </a:r>
            <a:r>
              <a:rPr sz="2400" spc="-114" smtClean="0">
                <a:latin typeface="+mj-lt"/>
                <a:cs typeface="Arial"/>
              </a:rPr>
              <a:t>nhân </a:t>
            </a:r>
            <a:r>
              <a:rPr sz="2400" spc="-145" smtClean="0">
                <a:latin typeface="+mj-lt"/>
                <a:cs typeface="Arial"/>
              </a:rPr>
              <a:t>hoặc </a:t>
            </a:r>
            <a:r>
              <a:rPr sz="2400" spc="-85" smtClean="0">
                <a:latin typeface="+mj-lt"/>
                <a:cs typeface="Arial"/>
              </a:rPr>
              <a:t>luồng, </a:t>
            </a:r>
            <a:r>
              <a:rPr sz="2400" spc="-45" smtClean="0">
                <a:latin typeface="+mj-lt"/>
                <a:cs typeface="Arial"/>
              </a:rPr>
              <a:t>multithreading </a:t>
            </a:r>
            <a:r>
              <a:rPr sz="2400" spc="-75" smtClean="0">
                <a:latin typeface="+mj-lt"/>
                <a:cs typeface="Arial"/>
              </a:rPr>
              <a:t>thực</a:t>
            </a:r>
            <a:r>
              <a:rPr sz="2400" spc="-520" smtClean="0">
                <a:latin typeface="+mj-lt"/>
                <a:cs typeface="Arial"/>
              </a:rPr>
              <a:t> </a:t>
            </a:r>
            <a:r>
              <a:rPr sz="2400" spc="-235" smtClean="0">
                <a:latin typeface="+mj-lt"/>
                <a:cs typeface="Arial"/>
              </a:rPr>
              <a:t>sự</a:t>
            </a:r>
            <a:endParaRPr sz="2400" smtClean="0">
              <a:latin typeface="+mj-lt"/>
              <a:cs typeface="Arial"/>
            </a:endParaRPr>
          </a:p>
          <a:p>
            <a:pPr marL="756285" marR="5080" algn="just">
              <a:lnSpc>
                <a:spcPct val="150000"/>
              </a:lnSpc>
              <a:spcBef>
                <a:spcPts val="155"/>
              </a:spcBef>
            </a:pPr>
            <a:r>
              <a:rPr sz="2400" spc="-90" smtClean="0">
                <a:latin typeface="+mj-lt"/>
                <a:cs typeface="Arial"/>
              </a:rPr>
              <a:t>là </a:t>
            </a:r>
            <a:r>
              <a:rPr sz="2400" spc="-75" smtClean="0">
                <a:latin typeface="+mj-lt"/>
                <a:cs typeface="Arial"/>
              </a:rPr>
              <a:t>thực hiện </a:t>
            </a:r>
            <a:r>
              <a:rPr sz="2400" spc="-170" smtClean="0">
                <a:latin typeface="+mj-lt"/>
                <a:cs typeface="Arial"/>
              </a:rPr>
              <a:t>song song </a:t>
            </a:r>
            <a:r>
              <a:rPr sz="2400" spc="-75" smtClean="0">
                <a:latin typeface="+mj-lt"/>
                <a:cs typeface="Arial"/>
              </a:rPr>
              <a:t>(parallel), </a:t>
            </a:r>
            <a:r>
              <a:rPr sz="2400" spc="-114" smtClean="0">
                <a:latin typeface="+mj-lt"/>
                <a:cs typeface="Arial"/>
              </a:rPr>
              <a:t>việc </a:t>
            </a:r>
            <a:r>
              <a:rPr sz="2400" spc="-75" smtClean="0">
                <a:latin typeface="+mj-lt"/>
                <a:cs typeface="Arial"/>
              </a:rPr>
              <a:t>thực hiện</a:t>
            </a:r>
            <a:r>
              <a:rPr sz="2400" spc="-484" smtClean="0">
                <a:latin typeface="+mj-lt"/>
                <a:cs typeface="Arial"/>
              </a:rPr>
              <a:t> </a:t>
            </a:r>
            <a:r>
              <a:rPr sz="2400" spc="-170" smtClean="0">
                <a:latin typeface="+mj-lt"/>
                <a:cs typeface="Arial"/>
              </a:rPr>
              <a:t>song song  </a:t>
            </a:r>
            <a:r>
              <a:rPr sz="2400" spc="-150" smtClean="0">
                <a:latin typeface="+mj-lt"/>
                <a:cs typeface="Arial"/>
              </a:rPr>
              <a:t>nâng </a:t>
            </a:r>
            <a:r>
              <a:rPr sz="2400" spc="-170" smtClean="0">
                <a:latin typeface="+mj-lt"/>
                <a:cs typeface="Arial"/>
              </a:rPr>
              <a:t>cao </a:t>
            </a:r>
            <a:r>
              <a:rPr sz="2400" spc="-225" smtClean="0">
                <a:latin typeface="+mj-lt"/>
                <a:cs typeface="Arial"/>
              </a:rPr>
              <a:t>sức </a:t>
            </a:r>
            <a:r>
              <a:rPr sz="2400" spc="-110" smtClean="0">
                <a:latin typeface="+mj-lt"/>
                <a:cs typeface="Arial"/>
              </a:rPr>
              <a:t>mạnh </a:t>
            </a:r>
            <a:r>
              <a:rPr sz="2400" spc="15" smtClean="0">
                <a:latin typeface="+mj-lt"/>
                <a:cs typeface="Arial"/>
              </a:rPr>
              <a:t>thiết </a:t>
            </a:r>
            <a:r>
              <a:rPr sz="2400" spc="-35" smtClean="0">
                <a:latin typeface="+mj-lt"/>
                <a:cs typeface="Arial"/>
              </a:rPr>
              <a:t>bị </a:t>
            </a:r>
            <a:r>
              <a:rPr sz="2400" spc="-70" smtClean="0">
                <a:latin typeface="+mj-lt"/>
                <a:cs typeface="Arial"/>
              </a:rPr>
              <a:t>lên </a:t>
            </a:r>
            <a:r>
              <a:rPr sz="2400" spc="-80" smtClean="0">
                <a:latin typeface="+mj-lt"/>
                <a:cs typeface="Arial"/>
              </a:rPr>
              <a:t>nhiều </a:t>
            </a:r>
            <a:r>
              <a:rPr sz="2400" spc="-90" smtClean="0">
                <a:latin typeface="+mj-lt"/>
                <a:cs typeface="Arial"/>
              </a:rPr>
              <a:t>lần </a:t>
            </a:r>
            <a:r>
              <a:rPr sz="2400" spc="-130" smtClean="0">
                <a:latin typeface="+mj-lt"/>
                <a:cs typeface="Arial"/>
              </a:rPr>
              <a:t>nhưng </a:t>
            </a:r>
            <a:r>
              <a:rPr sz="2400" spc="-145" smtClean="0">
                <a:latin typeface="+mj-lt"/>
                <a:cs typeface="Arial"/>
              </a:rPr>
              <a:t>cũng  </a:t>
            </a:r>
            <a:r>
              <a:rPr sz="2400" spc="-140" smtClean="0">
                <a:latin typeface="+mj-lt"/>
                <a:cs typeface="Arial"/>
              </a:rPr>
              <a:t>phức </a:t>
            </a:r>
            <a:r>
              <a:rPr sz="2400" spc="-55" smtClean="0">
                <a:latin typeface="+mj-lt"/>
                <a:cs typeface="Arial"/>
              </a:rPr>
              <a:t>tạp </a:t>
            </a:r>
            <a:r>
              <a:rPr sz="2400" spc="-120" smtClean="0">
                <a:latin typeface="+mj-lt"/>
                <a:cs typeface="Arial"/>
              </a:rPr>
              <a:t>hóa </a:t>
            </a:r>
            <a:r>
              <a:rPr sz="2400" spc="-114" smtClean="0">
                <a:latin typeface="+mj-lt"/>
                <a:cs typeface="Arial"/>
              </a:rPr>
              <a:t>việc </a:t>
            </a:r>
            <a:r>
              <a:rPr sz="2400" spc="-90" smtClean="0">
                <a:latin typeface="+mj-lt"/>
                <a:cs typeface="Arial"/>
              </a:rPr>
              <a:t>lập</a:t>
            </a:r>
            <a:r>
              <a:rPr sz="2400" spc="-290" smtClean="0">
                <a:latin typeface="+mj-lt"/>
                <a:cs typeface="Arial"/>
              </a:rPr>
              <a:t> </a:t>
            </a:r>
            <a:r>
              <a:rPr sz="2400" spc="-20" smtClean="0">
                <a:latin typeface="+mj-lt"/>
                <a:cs typeface="Arial"/>
              </a:rPr>
              <a:t>trình</a:t>
            </a:r>
            <a:endParaRPr sz="2400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61" y="129616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397002"/>
            <a:ext cx="623443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Multithreading </a:t>
            </a:r>
            <a:r>
              <a:rPr spc="-295" dirty="0"/>
              <a:t>trong</a:t>
            </a:r>
            <a:r>
              <a:rPr spc="-380" dirty="0"/>
              <a:t> </a:t>
            </a:r>
            <a:r>
              <a:rPr spc="-305" dirty="0"/>
              <a:t>java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80" dirty="0"/>
              <a:t>8</a:t>
            </a:fld>
            <a:endParaRPr spc="-80" dirty="0"/>
          </a:p>
        </p:txBody>
      </p:sp>
      <p:sp>
        <p:nvSpPr>
          <p:cNvPr id="6" name="object 6"/>
          <p:cNvSpPr txBox="1"/>
          <p:nvPr/>
        </p:nvSpPr>
        <p:spPr>
          <a:xfrm>
            <a:off x="307340" y="1409445"/>
            <a:ext cx="6906895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906395">
              <a:lnSpc>
                <a:spcPct val="100000"/>
              </a:lnSpc>
              <a:spcBef>
                <a:spcPts val="105"/>
              </a:spcBef>
            </a:pPr>
            <a:r>
              <a:rPr sz="2000" spc="465" dirty="0">
                <a:solidFill>
                  <a:srgbClr val="E36C09"/>
                </a:solidFill>
                <a:latin typeface="Arial"/>
                <a:cs typeface="Arial"/>
              </a:rPr>
              <a:t>// </a:t>
            </a:r>
            <a:r>
              <a:rPr sz="2000" spc="204" dirty="0">
                <a:solidFill>
                  <a:srgbClr val="E36C09"/>
                </a:solidFill>
                <a:latin typeface="Arial"/>
                <a:cs typeface="Arial"/>
              </a:rPr>
              <a:t>viết </a:t>
            </a:r>
            <a:r>
              <a:rPr sz="2000" spc="30" dirty="0">
                <a:solidFill>
                  <a:srgbClr val="E36C09"/>
                </a:solidFill>
                <a:latin typeface="Arial"/>
                <a:cs typeface="Arial"/>
              </a:rPr>
              <a:t>thread </a:t>
            </a:r>
            <a:r>
              <a:rPr sz="2000" spc="10" dirty="0">
                <a:solidFill>
                  <a:srgbClr val="E36C09"/>
                </a:solidFill>
                <a:latin typeface="Arial"/>
                <a:cs typeface="Arial"/>
              </a:rPr>
              <a:t>theo </a:t>
            </a:r>
            <a:r>
              <a:rPr sz="2000" spc="-70" dirty="0">
                <a:solidFill>
                  <a:srgbClr val="E36C09"/>
                </a:solidFill>
                <a:latin typeface="Arial"/>
                <a:cs typeface="Arial"/>
              </a:rPr>
              <a:t>cách </a:t>
            </a:r>
            <a:r>
              <a:rPr sz="2000" spc="-5" dirty="0">
                <a:solidFill>
                  <a:srgbClr val="E36C09"/>
                </a:solidFill>
                <a:latin typeface="Arial"/>
                <a:cs typeface="Arial"/>
              </a:rPr>
              <a:t>thứ </a:t>
            </a:r>
            <a:r>
              <a:rPr sz="2000" spc="-30" dirty="0">
                <a:solidFill>
                  <a:srgbClr val="E36C09"/>
                </a:solidFill>
                <a:latin typeface="Arial"/>
                <a:cs typeface="Arial"/>
              </a:rPr>
              <a:t>nhất  </a:t>
            </a:r>
            <a:r>
              <a:rPr sz="2000" spc="65" dirty="0">
                <a:solidFill>
                  <a:srgbClr val="17375E"/>
                </a:solidFill>
                <a:latin typeface="Arial"/>
                <a:cs typeface="Arial"/>
              </a:rPr>
              <a:t>class </a:t>
            </a:r>
            <a:r>
              <a:rPr sz="2000" spc="-160" dirty="0">
                <a:solidFill>
                  <a:srgbClr val="17375E"/>
                </a:solidFill>
                <a:latin typeface="Arial"/>
                <a:cs typeface="Arial"/>
              </a:rPr>
              <a:t>MyThread </a:t>
            </a:r>
            <a:r>
              <a:rPr sz="2000" spc="-35" dirty="0">
                <a:solidFill>
                  <a:srgbClr val="17375E"/>
                </a:solidFill>
                <a:latin typeface="Arial"/>
                <a:cs typeface="Arial"/>
              </a:rPr>
              <a:t>extends </a:t>
            </a:r>
            <a:r>
              <a:rPr sz="2000" spc="-85" dirty="0">
                <a:solidFill>
                  <a:srgbClr val="17375E"/>
                </a:solidFill>
                <a:latin typeface="Arial"/>
                <a:cs typeface="Arial"/>
              </a:rPr>
              <a:t>Thread</a:t>
            </a:r>
            <a:r>
              <a:rPr sz="2000" spc="145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2000" spc="430" dirty="0">
                <a:solidFill>
                  <a:srgbClr val="17375E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494030">
              <a:lnSpc>
                <a:spcPct val="100000"/>
              </a:lnSpc>
            </a:pPr>
            <a:r>
              <a:rPr sz="2000" spc="100" dirty="0">
                <a:solidFill>
                  <a:srgbClr val="17375E"/>
                </a:solidFill>
                <a:latin typeface="Arial"/>
                <a:cs typeface="Arial"/>
              </a:rPr>
              <a:t>public </a:t>
            </a:r>
            <a:r>
              <a:rPr sz="2000" spc="70" dirty="0">
                <a:solidFill>
                  <a:srgbClr val="17375E"/>
                </a:solidFill>
                <a:latin typeface="Arial"/>
                <a:cs typeface="Arial"/>
              </a:rPr>
              <a:t>void </a:t>
            </a:r>
            <a:r>
              <a:rPr sz="2000" spc="130" dirty="0">
                <a:solidFill>
                  <a:srgbClr val="17375E"/>
                </a:solidFill>
                <a:latin typeface="Arial"/>
                <a:cs typeface="Arial"/>
              </a:rPr>
              <a:t>run()</a:t>
            </a:r>
            <a:r>
              <a:rPr sz="2000" spc="555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2000" spc="430" dirty="0">
                <a:solidFill>
                  <a:srgbClr val="17375E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975994">
              <a:lnSpc>
                <a:spcPct val="100000"/>
              </a:lnSpc>
            </a:pPr>
            <a:r>
              <a:rPr sz="2000" spc="470" dirty="0">
                <a:solidFill>
                  <a:srgbClr val="E36C09"/>
                </a:solidFill>
                <a:latin typeface="Arial"/>
                <a:cs typeface="Arial"/>
              </a:rPr>
              <a:t>// </a:t>
            </a:r>
            <a:r>
              <a:rPr sz="2000" spc="-125" dirty="0">
                <a:solidFill>
                  <a:srgbClr val="E36C09"/>
                </a:solidFill>
                <a:latin typeface="Arial"/>
                <a:cs typeface="Arial"/>
              </a:rPr>
              <a:t>phần </a:t>
            </a:r>
            <a:r>
              <a:rPr sz="2000" spc="-20" dirty="0">
                <a:solidFill>
                  <a:srgbClr val="E36C09"/>
                </a:solidFill>
                <a:latin typeface="Arial"/>
                <a:cs typeface="Arial"/>
              </a:rPr>
              <a:t>thực </a:t>
            </a:r>
            <a:r>
              <a:rPr sz="2000" spc="290" dirty="0">
                <a:solidFill>
                  <a:srgbClr val="E36C09"/>
                </a:solidFill>
                <a:latin typeface="Arial"/>
                <a:cs typeface="Arial"/>
              </a:rPr>
              <a:t>thi </a:t>
            </a:r>
            <a:r>
              <a:rPr sz="2000" spc="-80" dirty="0">
                <a:solidFill>
                  <a:srgbClr val="E36C09"/>
                </a:solidFill>
                <a:latin typeface="Arial"/>
                <a:cs typeface="Arial"/>
              </a:rPr>
              <a:t>của </a:t>
            </a:r>
            <a:r>
              <a:rPr sz="2000" spc="25" dirty="0">
                <a:solidFill>
                  <a:srgbClr val="E36C09"/>
                </a:solidFill>
                <a:latin typeface="Arial"/>
                <a:cs typeface="Arial"/>
              </a:rPr>
              <a:t>thread </a:t>
            </a:r>
            <a:r>
              <a:rPr sz="2000" spc="204" dirty="0">
                <a:solidFill>
                  <a:srgbClr val="E36C09"/>
                </a:solidFill>
                <a:latin typeface="Arial"/>
                <a:cs typeface="Arial"/>
              </a:rPr>
              <a:t>viết </a:t>
            </a:r>
            <a:r>
              <a:rPr sz="2000" spc="-210" dirty="0">
                <a:solidFill>
                  <a:srgbClr val="E36C09"/>
                </a:solidFill>
                <a:latin typeface="Arial"/>
                <a:cs typeface="Arial"/>
              </a:rPr>
              <a:t>ở</a:t>
            </a:r>
            <a:r>
              <a:rPr sz="2000" spc="-290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E36C09"/>
                </a:solidFill>
                <a:latin typeface="Arial"/>
                <a:cs typeface="Arial"/>
              </a:rPr>
              <a:t>đây</a:t>
            </a:r>
            <a:endParaRPr sz="2000">
              <a:latin typeface="Arial"/>
              <a:cs typeface="Arial"/>
            </a:endParaRPr>
          </a:p>
          <a:p>
            <a:pPr marL="494030">
              <a:lnSpc>
                <a:spcPct val="100000"/>
              </a:lnSpc>
            </a:pPr>
            <a:r>
              <a:rPr sz="2000" spc="430" dirty="0">
                <a:solidFill>
                  <a:srgbClr val="17375E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430" dirty="0">
                <a:solidFill>
                  <a:srgbClr val="17375E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465" dirty="0">
                <a:solidFill>
                  <a:srgbClr val="E36C09"/>
                </a:solidFill>
                <a:latin typeface="Arial"/>
                <a:cs typeface="Arial"/>
              </a:rPr>
              <a:t>// </a:t>
            </a:r>
            <a:r>
              <a:rPr sz="2000" spc="204" dirty="0">
                <a:solidFill>
                  <a:srgbClr val="E36C09"/>
                </a:solidFill>
                <a:latin typeface="Arial"/>
                <a:cs typeface="Arial"/>
              </a:rPr>
              <a:t>viết </a:t>
            </a:r>
            <a:r>
              <a:rPr sz="2000" spc="30" dirty="0">
                <a:solidFill>
                  <a:srgbClr val="E36C09"/>
                </a:solidFill>
                <a:latin typeface="Arial"/>
                <a:cs typeface="Arial"/>
              </a:rPr>
              <a:t>thread </a:t>
            </a:r>
            <a:r>
              <a:rPr sz="2000" spc="10" dirty="0">
                <a:solidFill>
                  <a:srgbClr val="E36C09"/>
                </a:solidFill>
                <a:latin typeface="Arial"/>
                <a:cs typeface="Arial"/>
              </a:rPr>
              <a:t>theo </a:t>
            </a:r>
            <a:r>
              <a:rPr sz="2000" spc="-70" dirty="0">
                <a:solidFill>
                  <a:srgbClr val="E36C09"/>
                </a:solidFill>
                <a:latin typeface="Arial"/>
                <a:cs typeface="Arial"/>
              </a:rPr>
              <a:t>cách </a:t>
            </a:r>
            <a:r>
              <a:rPr sz="2000" spc="-5" dirty="0">
                <a:solidFill>
                  <a:srgbClr val="E36C09"/>
                </a:solidFill>
                <a:latin typeface="Arial"/>
                <a:cs typeface="Arial"/>
              </a:rPr>
              <a:t>thứ</a:t>
            </a:r>
            <a:r>
              <a:rPr sz="2000" spc="-280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E36C09"/>
                </a:solidFill>
                <a:latin typeface="Arial"/>
                <a:cs typeface="Arial"/>
              </a:rPr>
              <a:t>hai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60" dirty="0">
                <a:solidFill>
                  <a:srgbClr val="17375E"/>
                </a:solidFill>
                <a:latin typeface="Arial"/>
                <a:cs typeface="Arial"/>
              </a:rPr>
              <a:t>class </a:t>
            </a:r>
            <a:r>
              <a:rPr sz="2000" spc="-165" dirty="0">
                <a:solidFill>
                  <a:srgbClr val="17375E"/>
                </a:solidFill>
                <a:latin typeface="Arial"/>
                <a:cs typeface="Arial"/>
              </a:rPr>
              <a:t>MyRunnable </a:t>
            </a:r>
            <a:r>
              <a:rPr sz="2000" spc="-65" dirty="0">
                <a:solidFill>
                  <a:srgbClr val="17375E"/>
                </a:solidFill>
                <a:latin typeface="Arial"/>
                <a:cs typeface="Arial"/>
              </a:rPr>
              <a:t>implements </a:t>
            </a:r>
            <a:r>
              <a:rPr sz="2000" spc="-110" dirty="0">
                <a:solidFill>
                  <a:srgbClr val="17375E"/>
                </a:solidFill>
                <a:latin typeface="Arial"/>
                <a:cs typeface="Arial"/>
              </a:rPr>
              <a:t>Runnable</a:t>
            </a:r>
            <a:r>
              <a:rPr sz="2000" spc="240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2000" spc="434" dirty="0">
                <a:solidFill>
                  <a:srgbClr val="17375E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494030">
              <a:lnSpc>
                <a:spcPct val="100000"/>
              </a:lnSpc>
              <a:spcBef>
                <a:spcPts val="5"/>
              </a:spcBef>
            </a:pPr>
            <a:r>
              <a:rPr sz="2000" spc="100" dirty="0">
                <a:solidFill>
                  <a:srgbClr val="17375E"/>
                </a:solidFill>
                <a:latin typeface="Arial"/>
                <a:cs typeface="Arial"/>
              </a:rPr>
              <a:t>public </a:t>
            </a:r>
            <a:r>
              <a:rPr sz="2000" spc="70" dirty="0">
                <a:solidFill>
                  <a:srgbClr val="17375E"/>
                </a:solidFill>
                <a:latin typeface="Arial"/>
                <a:cs typeface="Arial"/>
              </a:rPr>
              <a:t>void </a:t>
            </a:r>
            <a:r>
              <a:rPr sz="2000" spc="130" dirty="0">
                <a:solidFill>
                  <a:srgbClr val="17375E"/>
                </a:solidFill>
                <a:latin typeface="Arial"/>
                <a:cs typeface="Arial"/>
              </a:rPr>
              <a:t>run()</a:t>
            </a:r>
            <a:r>
              <a:rPr sz="2000" spc="540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2000" spc="430" dirty="0">
                <a:solidFill>
                  <a:srgbClr val="17375E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975994">
              <a:lnSpc>
                <a:spcPct val="100000"/>
              </a:lnSpc>
            </a:pPr>
            <a:r>
              <a:rPr sz="2000" spc="470" dirty="0">
                <a:solidFill>
                  <a:srgbClr val="E36C09"/>
                </a:solidFill>
                <a:latin typeface="Arial"/>
                <a:cs typeface="Arial"/>
              </a:rPr>
              <a:t>// </a:t>
            </a:r>
            <a:r>
              <a:rPr sz="2000" spc="-125" dirty="0">
                <a:solidFill>
                  <a:srgbClr val="E36C09"/>
                </a:solidFill>
                <a:latin typeface="Arial"/>
                <a:cs typeface="Arial"/>
              </a:rPr>
              <a:t>phần </a:t>
            </a:r>
            <a:r>
              <a:rPr sz="2000" spc="-20" dirty="0">
                <a:solidFill>
                  <a:srgbClr val="E36C09"/>
                </a:solidFill>
                <a:latin typeface="Arial"/>
                <a:cs typeface="Arial"/>
              </a:rPr>
              <a:t>thực </a:t>
            </a:r>
            <a:r>
              <a:rPr sz="2000" spc="290" dirty="0">
                <a:solidFill>
                  <a:srgbClr val="E36C09"/>
                </a:solidFill>
                <a:latin typeface="Arial"/>
                <a:cs typeface="Arial"/>
              </a:rPr>
              <a:t>thi </a:t>
            </a:r>
            <a:r>
              <a:rPr sz="2000" spc="-80" dirty="0">
                <a:solidFill>
                  <a:srgbClr val="E36C09"/>
                </a:solidFill>
                <a:latin typeface="Arial"/>
                <a:cs typeface="Arial"/>
              </a:rPr>
              <a:t>của </a:t>
            </a:r>
            <a:r>
              <a:rPr sz="2000" spc="25" dirty="0">
                <a:solidFill>
                  <a:srgbClr val="E36C09"/>
                </a:solidFill>
                <a:latin typeface="Arial"/>
                <a:cs typeface="Arial"/>
              </a:rPr>
              <a:t>thread </a:t>
            </a:r>
            <a:r>
              <a:rPr sz="2000" spc="204" dirty="0">
                <a:solidFill>
                  <a:srgbClr val="E36C09"/>
                </a:solidFill>
                <a:latin typeface="Arial"/>
                <a:cs typeface="Arial"/>
              </a:rPr>
              <a:t>viết </a:t>
            </a:r>
            <a:r>
              <a:rPr sz="2000" spc="-210" dirty="0">
                <a:solidFill>
                  <a:srgbClr val="E36C09"/>
                </a:solidFill>
                <a:latin typeface="Arial"/>
                <a:cs typeface="Arial"/>
              </a:rPr>
              <a:t>ở</a:t>
            </a:r>
            <a:r>
              <a:rPr sz="2000" spc="-290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E36C09"/>
                </a:solidFill>
                <a:latin typeface="Arial"/>
                <a:cs typeface="Arial"/>
              </a:rPr>
              <a:t>đây</a:t>
            </a:r>
            <a:endParaRPr sz="2000">
              <a:latin typeface="Arial"/>
              <a:cs typeface="Arial"/>
            </a:endParaRPr>
          </a:p>
          <a:p>
            <a:pPr marL="494030">
              <a:lnSpc>
                <a:spcPct val="100000"/>
              </a:lnSpc>
            </a:pPr>
            <a:r>
              <a:rPr sz="2000" spc="430" dirty="0">
                <a:solidFill>
                  <a:srgbClr val="17375E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430" dirty="0">
                <a:solidFill>
                  <a:srgbClr val="17375E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465" dirty="0">
                <a:solidFill>
                  <a:srgbClr val="E36C09"/>
                </a:solidFill>
                <a:latin typeface="Arial"/>
                <a:cs typeface="Arial"/>
              </a:rPr>
              <a:t>// </a:t>
            </a:r>
            <a:r>
              <a:rPr sz="2000" spc="65" dirty="0">
                <a:solidFill>
                  <a:srgbClr val="E36C09"/>
                </a:solidFill>
                <a:latin typeface="Arial"/>
                <a:cs typeface="Arial"/>
              </a:rPr>
              <a:t>tạo </a:t>
            </a:r>
            <a:r>
              <a:rPr sz="2000" spc="-35" dirty="0">
                <a:solidFill>
                  <a:srgbClr val="E36C09"/>
                </a:solidFill>
                <a:latin typeface="Arial"/>
                <a:cs typeface="Arial"/>
              </a:rPr>
              <a:t>và </a:t>
            </a:r>
            <a:r>
              <a:rPr sz="2000" spc="-75" dirty="0">
                <a:solidFill>
                  <a:srgbClr val="E36C09"/>
                </a:solidFill>
                <a:latin typeface="Arial"/>
                <a:cs typeface="Arial"/>
              </a:rPr>
              <a:t>chạy </a:t>
            </a:r>
            <a:r>
              <a:rPr sz="2000" spc="-45" dirty="0">
                <a:solidFill>
                  <a:srgbClr val="E36C09"/>
                </a:solidFill>
                <a:latin typeface="Arial"/>
                <a:cs typeface="Arial"/>
              </a:rPr>
              <a:t>các</a:t>
            </a:r>
            <a:r>
              <a:rPr sz="2000" spc="-240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E36C09"/>
                </a:solidFill>
                <a:latin typeface="Arial"/>
                <a:cs typeface="Arial"/>
              </a:rPr>
              <a:t>thread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338580" algn="l"/>
                <a:tab pos="4114165" algn="l"/>
              </a:tabLst>
            </a:pPr>
            <a:r>
              <a:rPr sz="2000" spc="-160" dirty="0">
                <a:solidFill>
                  <a:srgbClr val="17375E"/>
                </a:solidFill>
                <a:latin typeface="Arial"/>
                <a:cs typeface="Arial"/>
              </a:rPr>
              <a:t>MyThread	</a:t>
            </a:r>
            <a:r>
              <a:rPr sz="2000" spc="195" dirty="0">
                <a:solidFill>
                  <a:srgbClr val="17375E"/>
                </a:solidFill>
                <a:latin typeface="Arial"/>
                <a:cs typeface="Arial"/>
              </a:rPr>
              <a:t>t1 </a:t>
            </a:r>
            <a:r>
              <a:rPr sz="2000" spc="-70" dirty="0">
                <a:solidFill>
                  <a:srgbClr val="17375E"/>
                </a:solidFill>
                <a:latin typeface="Arial"/>
                <a:cs typeface="Arial"/>
              </a:rPr>
              <a:t>=</a:t>
            </a:r>
            <a:r>
              <a:rPr sz="2000" spc="290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2000" spc="-225" dirty="0">
                <a:solidFill>
                  <a:srgbClr val="17375E"/>
                </a:solidFill>
                <a:latin typeface="Arial"/>
                <a:cs typeface="Arial"/>
              </a:rPr>
              <a:t>new </a:t>
            </a:r>
            <a:r>
              <a:rPr sz="2000" spc="-90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17375E"/>
                </a:solidFill>
                <a:latin typeface="Arial"/>
                <a:cs typeface="Arial"/>
              </a:rPr>
              <a:t>MyThread();	</a:t>
            </a:r>
            <a:r>
              <a:rPr sz="2000" spc="220" dirty="0">
                <a:solidFill>
                  <a:srgbClr val="17375E"/>
                </a:solidFill>
                <a:latin typeface="Arial"/>
                <a:cs typeface="Arial"/>
              </a:rPr>
              <a:t>t1.start();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60" dirty="0">
                <a:solidFill>
                  <a:srgbClr val="17375E"/>
                </a:solidFill>
                <a:latin typeface="Arial"/>
                <a:cs typeface="Arial"/>
              </a:rPr>
              <a:t>MyRunnable </a:t>
            </a:r>
            <a:r>
              <a:rPr sz="2000" spc="195" dirty="0">
                <a:solidFill>
                  <a:srgbClr val="17375E"/>
                </a:solidFill>
                <a:latin typeface="Arial"/>
                <a:cs typeface="Arial"/>
              </a:rPr>
              <a:t>t2 </a:t>
            </a:r>
            <a:r>
              <a:rPr sz="2000" spc="-70" dirty="0">
                <a:solidFill>
                  <a:srgbClr val="17375E"/>
                </a:solidFill>
                <a:latin typeface="Arial"/>
                <a:cs typeface="Arial"/>
              </a:rPr>
              <a:t>= </a:t>
            </a:r>
            <a:r>
              <a:rPr sz="2000" spc="-225" dirty="0">
                <a:solidFill>
                  <a:srgbClr val="17375E"/>
                </a:solidFill>
                <a:latin typeface="Arial"/>
                <a:cs typeface="Arial"/>
              </a:rPr>
              <a:t>new </a:t>
            </a:r>
            <a:r>
              <a:rPr sz="2000" spc="-50" dirty="0">
                <a:solidFill>
                  <a:srgbClr val="17375E"/>
                </a:solidFill>
                <a:latin typeface="Arial"/>
                <a:cs typeface="Arial"/>
              </a:rPr>
              <a:t>MyRunnable(); </a:t>
            </a:r>
            <a:r>
              <a:rPr sz="2000" spc="-225" dirty="0">
                <a:solidFill>
                  <a:srgbClr val="17375E"/>
                </a:solidFill>
                <a:latin typeface="Arial"/>
                <a:cs typeface="Arial"/>
              </a:rPr>
              <a:t>new</a:t>
            </a:r>
            <a:r>
              <a:rPr sz="2000" spc="10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17375E"/>
                </a:solidFill>
                <a:latin typeface="Arial"/>
                <a:cs typeface="Arial"/>
              </a:rPr>
              <a:t>Thread(t2).start();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61" y="129616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397002"/>
            <a:ext cx="80003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0" dirty="0"/>
              <a:t>Ưu/nhược </a:t>
            </a:r>
            <a:r>
              <a:rPr spc="-240" dirty="0"/>
              <a:t>điểm </a:t>
            </a:r>
            <a:r>
              <a:rPr spc="-430" dirty="0"/>
              <a:t>của</a:t>
            </a:r>
            <a:r>
              <a:rPr spc="-300" dirty="0"/>
              <a:t> </a:t>
            </a:r>
            <a:r>
              <a:rPr spc="-215" dirty="0"/>
              <a:t>multithread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fld id="{81D60167-4931-47E6-BA6A-407CBD079E47}" type="slidenum">
              <a:rPr spc="-80" dirty="0"/>
              <a:t>9</a:t>
            </a:fld>
            <a:endParaRPr spc="-80" dirty="0"/>
          </a:p>
        </p:txBody>
      </p:sp>
      <p:sp>
        <p:nvSpPr>
          <p:cNvPr id="6" name="object 6"/>
          <p:cNvSpPr txBox="1"/>
          <p:nvPr/>
        </p:nvSpPr>
        <p:spPr>
          <a:xfrm>
            <a:off x="307340" y="1364869"/>
            <a:ext cx="8472170" cy="4829526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30000"/>
              </a:lnSpc>
              <a:spcBef>
                <a:spcPts val="459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500" spc="-330" dirty="0">
                <a:solidFill>
                  <a:srgbClr val="17375E"/>
                </a:solidFill>
                <a:latin typeface="+mj-lt"/>
                <a:cs typeface="Arial"/>
              </a:rPr>
              <a:t>Tận </a:t>
            </a:r>
            <a:r>
              <a:rPr sz="2500" spc="-270" dirty="0">
                <a:solidFill>
                  <a:srgbClr val="17375E"/>
                </a:solidFill>
                <a:latin typeface="+mj-lt"/>
                <a:cs typeface="Arial"/>
              </a:rPr>
              <a:t>dụng </a:t>
            </a:r>
            <a:r>
              <a:rPr sz="2500" spc="-55" dirty="0">
                <a:solidFill>
                  <a:srgbClr val="17375E"/>
                </a:solidFill>
                <a:latin typeface="+mj-lt"/>
                <a:cs typeface="Arial"/>
              </a:rPr>
              <a:t>tốt </a:t>
            </a:r>
            <a:r>
              <a:rPr sz="2500" spc="-265" dirty="0">
                <a:solidFill>
                  <a:srgbClr val="17375E"/>
                </a:solidFill>
                <a:latin typeface="+mj-lt"/>
                <a:cs typeface="Arial"/>
              </a:rPr>
              <a:t>năng </a:t>
            </a:r>
            <a:r>
              <a:rPr sz="2500" spc="-250" dirty="0">
                <a:solidFill>
                  <a:srgbClr val="17375E"/>
                </a:solidFill>
                <a:latin typeface="+mj-lt"/>
                <a:cs typeface="Arial"/>
              </a:rPr>
              <a:t>lực </a:t>
            </a:r>
            <a:r>
              <a:rPr sz="2500" spc="-280" dirty="0">
                <a:solidFill>
                  <a:srgbClr val="17375E"/>
                </a:solidFill>
                <a:latin typeface="+mj-lt"/>
                <a:cs typeface="Arial"/>
              </a:rPr>
              <a:t>của </a:t>
            </a:r>
            <a:r>
              <a:rPr sz="2500" spc="-345" dirty="0">
                <a:solidFill>
                  <a:srgbClr val="17375E"/>
                </a:solidFill>
                <a:latin typeface="+mj-lt"/>
                <a:cs typeface="Arial"/>
              </a:rPr>
              <a:t>các </a:t>
            </a:r>
            <a:r>
              <a:rPr sz="2500" spc="-85" dirty="0">
                <a:solidFill>
                  <a:srgbClr val="17375E"/>
                </a:solidFill>
                <a:latin typeface="+mj-lt"/>
                <a:cs typeface="Arial"/>
              </a:rPr>
              <a:t>thiết </a:t>
            </a:r>
            <a:r>
              <a:rPr sz="2500" spc="-160" dirty="0">
                <a:solidFill>
                  <a:srgbClr val="17375E"/>
                </a:solidFill>
                <a:latin typeface="+mj-lt"/>
                <a:cs typeface="Arial"/>
              </a:rPr>
              <a:t>bị đa</a:t>
            </a:r>
            <a:r>
              <a:rPr sz="2500" spc="-575" dirty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2500" spc="-215" dirty="0">
                <a:solidFill>
                  <a:srgbClr val="17375E"/>
                </a:solidFill>
                <a:latin typeface="+mj-lt"/>
                <a:cs typeface="Arial"/>
              </a:rPr>
              <a:t>nhân</a:t>
            </a:r>
            <a:endParaRPr sz="2500">
              <a:latin typeface="+mj-lt"/>
              <a:cs typeface="Arial"/>
            </a:endParaRPr>
          </a:p>
          <a:p>
            <a:pPr marL="355600" marR="5080" indent="-342900">
              <a:lnSpc>
                <a:spcPct val="130000"/>
              </a:lnSpc>
              <a:spcBef>
                <a:spcPts val="7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500" spc="-300" dirty="0">
                <a:solidFill>
                  <a:srgbClr val="17375E"/>
                </a:solidFill>
                <a:latin typeface="+mj-lt"/>
                <a:cs typeface="Arial"/>
              </a:rPr>
              <a:t>Trong </a:t>
            </a:r>
            <a:r>
              <a:rPr sz="2500" spc="-140" dirty="0">
                <a:solidFill>
                  <a:srgbClr val="17375E"/>
                </a:solidFill>
                <a:latin typeface="+mj-lt"/>
                <a:cs typeface="Arial"/>
              </a:rPr>
              <a:t>một </a:t>
            </a:r>
            <a:r>
              <a:rPr sz="2500" spc="-350" dirty="0">
                <a:solidFill>
                  <a:srgbClr val="17375E"/>
                </a:solidFill>
                <a:latin typeface="+mj-lt"/>
                <a:cs typeface="Arial"/>
              </a:rPr>
              <a:t>số </a:t>
            </a:r>
            <a:r>
              <a:rPr sz="2500" spc="-130" dirty="0">
                <a:solidFill>
                  <a:srgbClr val="17375E"/>
                </a:solidFill>
                <a:latin typeface="+mj-lt"/>
                <a:cs typeface="Arial"/>
              </a:rPr>
              <a:t>tình </a:t>
            </a:r>
            <a:r>
              <a:rPr sz="2500" spc="-260" dirty="0">
                <a:solidFill>
                  <a:srgbClr val="17375E"/>
                </a:solidFill>
                <a:latin typeface="+mj-lt"/>
                <a:cs typeface="Arial"/>
              </a:rPr>
              <a:t>huống </a:t>
            </a:r>
            <a:r>
              <a:rPr sz="2500" spc="-204" dirty="0">
                <a:solidFill>
                  <a:srgbClr val="17375E"/>
                </a:solidFill>
                <a:latin typeface="+mj-lt"/>
                <a:cs typeface="Arial"/>
              </a:rPr>
              <a:t>giải </a:t>
            </a:r>
            <a:r>
              <a:rPr sz="2500" spc="-175" dirty="0">
                <a:solidFill>
                  <a:srgbClr val="17375E"/>
                </a:solidFill>
                <a:latin typeface="+mj-lt"/>
                <a:cs typeface="Arial"/>
              </a:rPr>
              <a:t>quyết </a:t>
            </a:r>
            <a:r>
              <a:rPr sz="2500" spc="-254" dirty="0">
                <a:solidFill>
                  <a:srgbClr val="17375E"/>
                </a:solidFill>
                <a:latin typeface="+mj-lt"/>
                <a:cs typeface="Arial"/>
              </a:rPr>
              <a:t>được </a:t>
            </a:r>
            <a:r>
              <a:rPr sz="2500" spc="-130" dirty="0">
                <a:solidFill>
                  <a:srgbClr val="17375E"/>
                </a:solidFill>
                <a:latin typeface="+mj-lt"/>
                <a:cs typeface="Arial"/>
              </a:rPr>
              <a:t>tình </a:t>
            </a:r>
            <a:r>
              <a:rPr sz="2500" spc="-190" dirty="0">
                <a:solidFill>
                  <a:srgbClr val="17375E"/>
                </a:solidFill>
                <a:latin typeface="+mj-lt"/>
                <a:cs typeface="Arial"/>
              </a:rPr>
              <a:t>trạng  </a:t>
            </a:r>
            <a:r>
              <a:rPr sz="2500" spc="-250" dirty="0">
                <a:solidFill>
                  <a:srgbClr val="17375E"/>
                </a:solidFill>
                <a:latin typeface="+mj-lt"/>
                <a:cs typeface="Arial"/>
              </a:rPr>
              <a:t>nghẽn </a:t>
            </a:r>
            <a:r>
              <a:rPr sz="2500" spc="-320" dirty="0">
                <a:solidFill>
                  <a:srgbClr val="17375E"/>
                </a:solidFill>
                <a:latin typeface="+mj-lt"/>
                <a:cs typeface="Arial"/>
              </a:rPr>
              <a:t>cổ </a:t>
            </a:r>
            <a:r>
              <a:rPr sz="2500" spc="-200" dirty="0">
                <a:solidFill>
                  <a:srgbClr val="17375E"/>
                </a:solidFill>
                <a:latin typeface="+mj-lt"/>
                <a:cs typeface="Arial"/>
              </a:rPr>
              <a:t>chai, </a:t>
            </a:r>
            <a:r>
              <a:rPr sz="2500" spc="-150" dirty="0">
                <a:solidFill>
                  <a:srgbClr val="17375E"/>
                </a:solidFill>
                <a:latin typeface="+mj-lt"/>
                <a:cs typeface="Arial"/>
              </a:rPr>
              <a:t>kết </a:t>
            </a:r>
            <a:r>
              <a:rPr sz="2500" spc="-215" dirty="0">
                <a:solidFill>
                  <a:srgbClr val="17375E"/>
                </a:solidFill>
                <a:latin typeface="+mj-lt"/>
                <a:cs typeface="Arial"/>
              </a:rPr>
              <a:t>quả </a:t>
            </a:r>
            <a:r>
              <a:rPr sz="2500" spc="-145" dirty="0">
                <a:solidFill>
                  <a:srgbClr val="17375E"/>
                </a:solidFill>
                <a:latin typeface="+mj-lt"/>
                <a:cs typeface="Arial"/>
              </a:rPr>
              <a:t>là </a:t>
            </a:r>
            <a:r>
              <a:rPr sz="2500" spc="-195" dirty="0">
                <a:solidFill>
                  <a:srgbClr val="17375E"/>
                </a:solidFill>
                <a:latin typeface="+mj-lt"/>
                <a:cs typeface="Arial"/>
              </a:rPr>
              <a:t>hệ </a:t>
            </a:r>
            <a:r>
              <a:rPr sz="2500" spc="-210" dirty="0">
                <a:solidFill>
                  <a:srgbClr val="17375E"/>
                </a:solidFill>
                <a:latin typeface="+mj-lt"/>
                <a:cs typeface="Arial"/>
              </a:rPr>
              <a:t>thống </a:t>
            </a:r>
            <a:r>
              <a:rPr sz="2500" spc="-160" dirty="0">
                <a:solidFill>
                  <a:srgbClr val="17375E"/>
                </a:solidFill>
                <a:latin typeface="+mj-lt"/>
                <a:cs typeface="Arial"/>
              </a:rPr>
              <a:t>đa </a:t>
            </a:r>
            <a:r>
              <a:rPr sz="2500" spc="-235" dirty="0">
                <a:solidFill>
                  <a:srgbClr val="17375E"/>
                </a:solidFill>
                <a:latin typeface="+mj-lt"/>
                <a:cs typeface="Arial"/>
              </a:rPr>
              <a:t>luồng </a:t>
            </a:r>
            <a:r>
              <a:rPr sz="2500" spc="-315" dirty="0">
                <a:solidFill>
                  <a:srgbClr val="17375E"/>
                </a:solidFill>
                <a:latin typeface="+mj-lt"/>
                <a:cs typeface="Arial"/>
              </a:rPr>
              <a:t>sẽ </a:t>
            </a:r>
            <a:r>
              <a:rPr sz="2500" spc="-240" dirty="0">
                <a:solidFill>
                  <a:srgbClr val="17375E"/>
                </a:solidFill>
                <a:latin typeface="+mj-lt"/>
                <a:cs typeface="Arial"/>
              </a:rPr>
              <a:t>vận  </a:t>
            </a:r>
            <a:r>
              <a:rPr sz="2500" spc="-215" dirty="0">
                <a:solidFill>
                  <a:srgbClr val="17375E"/>
                </a:solidFill>
                <a:latin typeface="+mj-lt"/>
                <a:cs typeface="Arial"/>
              </a:rPr>
              <a:t>hành </a:t>
            </a:r>
            <a:r>
              <a:rPr sz="2500" spc="-220" dirty="0">
                <a:solidFill>
                  <a:srgbClr val="17375E"/>
                </a:solidFill>
                <a:latin typeface="+mj-lt"/>
                <a:cs typeface="Arial"/>
              </a:rPr>
              <a:t>nhanh </a:t>
            </a:r>
            <a:r>
              <a:rPr sz="2500" spc="-229" dirty="0">
                <a:solidFill>
                  <a:srgbClr val="17375E"/>
                </a:solidFill>
                <a:latin typeface="+mj-lt"/>
                <a:cs typeface="Arial"/>
              </a:rPr>
              <a:t>hơn </a:t>
            </a:r>
            <a:r>
              <a:rPr sz="2500" spc="-240" dirty="0">
                <a:solidFill>
                  <a:srgbClr val="17375E"/>
                </a:solidFill>
                <a:latin typeface="+mj-lt"/>
                <a:cs typeface="Arial"/>
              </a:rPr>
              <a:t>đáng kể </a:t>
            </a:r>
            <a:r>
              <a:rPr sz="2500" spc="-350" dirty="0">
                <a:solidFill>
                  <a:srgbClr val="17375E"/>
                </a:solidFill>
                <a:latin typeface="+mj-lt"/>
                <a:cs typeface="Arial"/>
              </a:rPr>
              <a:t>so </a:t>
            </a:r>
            <a:r>
              <a:rPr sz="2500" spc="-204" dirty="0">
                <a:solidFill>
                  <a:srgbClr val="17375E"/>
                </a:solidFill>
                <a:latin typeface="+mj-lt"/>
                <a:cs typeface="Arial"/>
              </a:rPr>
              <a:t>với </a:t>
            </a:r>
            <a:r>
              <a:rPr sz="2500" spc="-195" dirty="0">
                <a:solidFill>
                  <a:srgbClr val="17375E"/>
                </a:solidFill>
                <a:latin typeface="+mj-lt"/>
                <a:cs typeface="Arial"/>
              </a:rPr>
              <a:t>đơn</a:t>
            </a:r>
            <a:r>
              <a:rPr sz="2500" spc="-10" dirty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2500" spc="-235" dirty="0">
                <a:solidFill>
                  <a:srgbClr val="17375E"/>
                </a:solidFill>
                <a:latin typeface="+mj-lt"/>
                <a:cs typeface="Arial"/>
              </a:rPr>
              <a:t>luồng</a:t>
            </a:r>
            <a:endParaRPr sz="2500">
              <a:latin typeface="+mj-lt"/>
              <a:cs typeface="Arial"/>
            </a:endParaRPr>
          </a:p>
          <a:p>
            <a:pPr marL="756285" marR="133350" indent="-287020">
              <a:lnSpc>
                <a:spcPct val="130000"/>
              </a:lnSpc>
              <a:spcBef>
                <a:spcPts val="600"/>
              </a:spcBef>
            </a:pPr>
            <a:r>
              <a:rPr sz="2500" dirty="0">
                <a:latin typeface="+mj-lt"/>
                <a:cs typeface="Arial"/>
              </a:rPr>
              <a:t>– </a:t>
            </a:r>
            <a:r>
              <a:rPr sz="2500" spc="-195" dirty="0">
                <a:latin typeface="+mj-lt"/>
                <a:cs typeface="Arial"/>
              </a:rPr>
              <a:t>Ví </a:t>
            </a:r>
            <a:r>
              <a:rPr sz="2500" spc="-65" dirty="0">
                <a:latin typeface="+mj-lt"/>
                <a:cs typeface="Arial"/>
              </a:rPr>
              <a:t>dụ: </a:t>
            </a:r>
            <a:r>
              <a:rPr sz="2500" spc="-105" dirty="0">
                <a:latin typeface="+mj-lt"/>
                <a:cs typeface="Arial"/>
              </a:rPr>
              <a:t>nếu </a:t>
            </a:r>
            <a:r>
              <a:rPr sz="2500" spc="-10" dirty="0">
                <a:latin typeface="+mj-lt"/>
                <a:cs typeface="Arial"/>
              </a:rPr>
              <a:t>một </a:t>
            </a:r>
            <a:r>
              <a:rPr sz="2500" spc="-15" dirty="0">
                <a:latin typeface="+mj-lt"/>
                <a:cs typeface="Arial"/>
              </a:rPr>
              <a:t>tiến </a:t>
            </a:r>
            <a:r>
              <a:rPr sz="2500" spc="-20" dirty="0">
                <a:latin typeface="+mj-lt"/>
                <a:cs typeface="Arial"/>
              </a:rPr>
              <a:t>trình </a:t>
            </a:r>
            <a:r>
              <a:rPr sz="2500" spc="-160" dirty="0">
                <a:latin typeface="+mj-lt"/>
                <a:cs typeface="Arial"/>
              </a:rPr>
              <a:t>chờ </a:t>
            </a:r>
            <a:r>
              <a:rPr sz="2500" spc="-130" dirty="0">
                <a:latin typeface="+mj-lt"/>
                <a:cs typeface="Arial"/>
              </a:rPr>
              <a:t>dữ </a:t>
            </a:r>
            <a:r>
              <a:rPr sz="2500" spc="-50" dirty="0">
                <a:latin typeface="+mj-lt"/>
                <a:cs typeface="Arial"/>
              </a:rPr>
              <a:t>liệu </a:t>
            </a:r>
            <a:r>
              <a:rPr sz="2500" spc="-10" dirty="0">
                <a:latin typeface="+mj-lt"/>
                <a:cs typeface="Arial"/>
              </a:rPr>
              <a:t>từ </a:t>
            </a:r>
            <a:r>
              <a:rPr sz="2500" spc="-30" dirty="0">
                <a:latin typeface="+mj-lt"/>
                <a:cs typeface="Arial"/>
              </a:rPr>
              <a:t>I/O </a:t>
            </a:r>
            <a:r>
              <a:rPr sz="2500" spc="-85" dirty="0">
                <a:latin typeface="+mj-lt"/>
                <a:cs typeface="Arial"/>
              </a:rPr>
              <a:t>lúc </a:t>
            </a:r>
            <a:r>
              <a:rPr sz="2500" spc="-155" dirty="0">
                <a:latin typeface="+mj-lt"/>
                <a:cs typeface="Arial"/>
              </a:rPr>
              <a:t>này </a:t>
            </a:r>
            <a:r>
              <a:rPr sz="2500" spc="-370" dirty="0">
                <a:latin typeface="+mj-lt"/>
                <a:cs typeface="Arial"/>
              </a:rPr>
              <a:t>CPU  </a:t>
            </a:r>
            <a:r>
              <a:rPr sz="2500" spc="-150" dirty="0">
                <a:latin typeface="+mj-lt"/>
                <a:cs typeface="Arial"/>
              </a:rPr>
              <a:t>có</a:t>
            </a:r>
            <a:r>
              <a:rPr sz="2500" spc="-145" dirty="0">
                <a:latin typeface="+mj-lt"/>
                <a:cs typeface="Arial"/>
              </a:rPr>
              <a:t> </a:t>
            </a:r>
            <a:r>
              <a:rPr sz="2500" spc="-30" dirty="0">
                <a:latin typeface="+mj-lt"/>
                <a:cs typeface="Arial"/>
              </a:rPr>
              <a:t>thể</a:t>
            </a:r>
            <a:r>
              <a:rPr sz="2500" spc="-150" dirty="0">
                <a:latin typeface="+mj-lt"/>
                <a:cs typeface="Arial"/>
              </a:rPr>
              <a:t> </a:t>
            </a:r>
            <a:r>
              <a:rPr sz="2500" spc="-90" dirty="0">
                <a:latin typeface="+mj-lt"/>
                <a:cs typeface="Arial"/>
              </a:rPr>
              <a:t>rảnh</a:t>
            </a:r>
            <a:r>
              <a:rPr sz="2500" spc="-145" dirty="0">
                <a:latin typeface="+mj-lt"/>
                <a:cs typeface="Arial"/>
              </a:rPr>
              <a:t> </a:t>
            </a:r>
            <a:r>
              <a:rPr sz="2500" spc="-35" dirty="0">
                <a:latin typeface="+mj-lt"/>
                <a:cs typeface="Arial"/>
              </a:rPr>
              <a:t>rỗi,</a:t>
            </a:r>
            <a:r>
              <a:rPr sz="2500" spc="-140" dirty="0">
                <a:latin typeface="+mj-lt"/>
                <a:cs typeface="Arial"/>
              </a:rPr>
              <a:t> </a:t>
            </a:r>
            <a:r>
              <a:rPr sz="2500" spc="-130" dirty="0">
                <a:latin typeface="+mj-lt"/>
                <a:cs typeface="Arial"/>
              </a:rPr>
              <a:t>nhưng</a:t>
            </a:r>
            <a:r>
              <a:rPr sz="2500" spc="-165" dirty="0">
                <a:latin typeface="+mj-lt"/>
                <a:cs typeface="Arial"/>
              </a:rPr>
              <a:t> </a:t>
            </a:r>
            <a:r>
              <a:rPr sz="2500" spc="-20" dirty="0">
                <a:latin typeface="+mj-lt"/>
                <a:cs typeface="Arial"/>
              </a:rPr>
              <a:t>trên</a:t>
            </a:r>
            <a:r>
              <a:rPr sz="2500" spc="-145" dirty="0">
                <a:latin typeface="+mj-lt"/>
                <a:cs typeface="Arial"/>
              </a:rPr>
              <a:t> </a:t>
            </a:r>
            <a:r>
              <a:rPr sz="2500" spc="-120" dirty="0">
                <a:latin typeface="+mj-lt"/>
                <a:cs typeface="Arial"/>
              </a:rPr>
              <a:t>hệ</a:t>
            </a:r>
            <a:r>
              <a:rPr sz="2500" spc="-150" dirty="0">
                <a:latin typeface="+mj-lt"/>
                <a:cs typeface="Arial"/>
              </a:rPr>
              <a:t> </a:t>
            </a:r>
            <a:r>
              <a:rPr sz="2500" spc="-60" dirty="0">
                <a:latin typeface="+mj-lt"/>
                <a:cs typeface="Arial"/>
              </a:rPr>
              <a:t>thống</a:t>
            </a:r>
            <a:r>
              <a:rPr sz="2500" spc="-150" dirty="0">
                <a:latin typeface="+mj-lt"/>
                <a:cs typeface="Arial"/>
              </a:rPr>
              <a:t> </a:t>
            </a:r>
            <a:r>
              <a:rPr sz="2500" spc="-105" dirty="0">
                <a:latin typeface="+mj-lt"/>
                <a:cs typeface="Arial"/>
              </a:rPr>
              <a:t>đa</a:t>
            </a:r>
            <a:r>
              <a:rPr sz="2500" spc="-135" dirty="0">
                <a:latin typeface="+mj-lt"/>
                <a:cs typeface="Arial"/>
              </a:rPr>
              <a:t> </a:t>
            </a:r>
            <a:r>
              <a:rPr sz="2500" spc="-90" dirty="0">
                <a:latin typeface="+mj-lt"/>
                <a:cs typeface="Arial"/>
              </a:rPr>
              <a:t>luồng</a:t>
            </a:r>
            <a:r>
              <a:rPr sz="2500" spc="-140" dirty="0">
                <a:latin typeface="+mj-lt"/>
                <a:cs typeface="Arial"/>
              </a:rPr>
              <a:t> </a:t>
            </a:r>
            <a:r>
              <a:rPr sz="2500" spc="-20" dirty="0">
                <a:latin typeface="+mj-lt"/>
                <a:cs typeface="Arial"/>
              </a:rPr>
              <a:t>thì</a:t>
            </a:r>
            <a:r>
              <a:rPr sz="2500" spc="-145" dirty="0">
                <a:latin typeface="+mj-lt"/>
                <a:cs typeface="Arial"/>
              </a:rPr>
              <a:t> </a:t>
            </a:r>
            <a:r>
              <a:rPr sz="2500" spc="-365" dirty="0">
                <a:latin typeface="+mj-lt"/>
                <a:cs typeface="Arial"/>
              </a:rPr>
              <a:t>CPU</a:t>
            </a:r>
            <a:r>
              <a:rPr sz="2500" spc="-155" dirty="0">
                <a:latin typeface="+mj-lt"/>
                <a:cs typeface="Arial"/>
              </a:rPr>
              <a:t> </a:t>
            </a:r>
            <a:r>
              <a:rPr sz="2500" spc="-225" dirty="0">
                <a:latin typeface="+mj-lt"/>
                <a:cs typeface="Arial"/>
              </a:rPr>
              <a:t>sẽ  </a:t>
            </a:r>
            <a:r>
              <a:rPr sz="2500" spc="-145" dirty="0">
                <a:latin typeface="+mj-lt"/>
                <a:cs typeface="Arial"/>
              </a:rPr>
              <a:t>được </a:t>
            </a:r>
            <a:r>
              <a:rPr sz="2500" spc="-125" dirty="0">
                <a:latin typeface="+mj-lt"/>
                <a:cs typeface="Arial"/>
              </a:rPr>
              <a:t>chuyển </a:t>
            </a:r>
            <a:r>
              <a:rPr sz="2500" spc="-185" dirty="0">
                <a:latin typeface="+mj-lt"/>
                <a:cs typeface="Arial"/>
              </a:rPr>
              <a:t>ngay </a:t>
            </a:r>
            <a:r>
              <a:rPr sz="2500" spc="-120" dirty="0">
                <a:latin typeface="+mj-lt"/>
                <a:cs typeface="Arial"/>
              </a:rPr>
              <a:t>cho </a:t>
            </a:r>
            <a:r>
              <a:rPr sz="2500" spc="-60" dirty="0">
                <a:latin typeface="+mj-lt"/>
                <a:cs typeface="Arial"/>
              </a:rPr>
              <a:t>thread </a:t>
            </a:r>
            <a:r>
              <a:rPr sz="2500" spc="-150" dirty="0">
                <a:latin typeface="+mj-lt"/>
                <a:cs typeface="Arial"/>
              </a:rPr>
              <a:t>khác </a:t>
            </a:r>
            <a:r>
              <a:rPr sz="2500" spc="-80" dirty="0">
                <a:latin typeface="+mj-lt"/>
                <a:cs typeface="Arial"/>
              </a:rPr>
              <a:t>để </a:t>
            </a:r>
            <a:r>
              <a:rPr sz="2500" spc="-90" dirty="0">
                <a:latin typeface="+mj-lt"/>
                <a:cs typeface="Arial"/>
              </a:rPr>
              <a:t>làm</a:t>
            </a:r>
            <a:r>
              <a:rPr sz="2500" spc="-305" dirty="0">
                <a:latin typeface="+mj-lt"/>
                <a:cs typeface="Arial"/>
              </a:rPr>
              <a:t> </a:t>
            </a:r>
            <a:r>
              <a:rPr sz="2500" spc="-114" dirty="0">
                <a:latin typeface="+mj-lt"/>
                <a:cs typeface="Arial"/>
              </a:rPr>
              <a:t>việc</a:t>
            </a:r>
            <a:endParaRPr sz="2500">
              <a:latin typeface="+mj-lt"/>
              <a:cs typeface="Arial"/>
            </a:endParaRPr>
          </a:p>
          <a:p>
            <a:pPr marL="355600" marR="29209" indent="-342900">
              <a:lnSpc>
                <a:spcPct val="130000"/>
              </a:lnSpc>
              <a:spcBef>
                <a:spcPts val="6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500" spc="-325" dirty="0">
                <a:solidFill>
                  <a:srgbClr val="17375E"/>
                </a:solidFill>
                <a:latin typeface="+mj-lt"/>
                <a:cs typeface="Arial"/>
              </a:rPr>
              <a:t>Lập </a:t>
            </a:r>
            <a:r>
              <a:rPr sz="2500" spc="-125" dirty="0">
                <a:solidFill>
                  <a:srgbClr val="17375E"/>
                </a:solidFill>
                <a:latin typeface="+mj-lt"/>
                <a:cs typeface="Arial"/>
              </a:rPr>
              <a:t>trình </a:t>
            </a:r>
            <a:r>
              <a:rPr sz="2500" spc="-190" dirty="0">
                <a:solidFill>
                  <a:srgbClr val="17375E"/>
                </a:solidFill>
                <a:latin typeface="+mj-lt"/>
                <a:cs typeface="Arial"/>
              </a:rPr>
              <a:t>viên </a:t>
            </a:r>
            <a:r>
              <a:rPr sz="2500" spc="-250" dirty="0">
                <a:solidFill>
                  <a:srgbClr val="17375E"/>
                </a:solidFill>
                <a:latin typeface="+mj-lt"/>
                <a:cs typeface="Arial"/>
              </a:rPr>
              <a:t>chỉ </a:t>
            </a:r>
            <a:r>
              <a:rPr sz="2500" spc="-280" dirty="0">
                <a:solidFill>
                  <a:srgbClr val="17375E"/>
                </a:solidFill>
                <a:latin typeface="+mj-lt"/>
                <a:cs typeface="Arial"/>
              </a:rPr>
              <a:t>cần </a:t>
            </a:r>
            <a:r>
              <a:rPr sz="2500" spc="-130" dirty="0">
                <a:solidFill>
                  <a:srgbClr val="17375E"/>
                </a:solidFill>
                <a:latin typeface="+mj-lt"/>
                <a:cs typeface="Arial"/>
              </a:rPr>
              <a:t>tập </a:t>
            </a:r>
            <a:r>
              <a:rPr sz="2500" spc="-185" dirty="0">
                <a:solidFill>
                  <a:srgbClr val="17375E"/>
                </a:solidFill>
                <a:latin typeface="+mj-lt"/>
                <a:cs typeface="Arial"/>
              </a:rPr>
              <a:t>trung </a:t>
            </a:r>
            <a:r>
              <a:rPr sz="2500" spc="-240" dirty="0">
                <a:solidFill>
                  <a:srgbClr val="17375E"/>
                </a:solidFill>
                <a:latin typeface="+mj-lt"/>
                <a:cs typeface="Arial"/>
              </a:rPr>
              <a:t>vào </a:t>
            </a:r>
            <a:r>
              <a:rPr sz="2500" spc="-235" dirty="0">
                <a:solidFill>
                  <a:srgbClr val="17375E"/>
                </a:solidFill>
                <a:latin typeface="+mj-lt"/>
                <a:cs typeface="Arial"/>
              </a:rPr>
              <a:t>việc </a:t>
            </a:r>
            <a:r>
              <a:rPr sz="2500" spc="-130" dirty="0">
                <a:solidFill>
                  <a:srgbClr val="17375E"/>
                </a:solidFill>
                <a:latin typeface="+mj-lt"/>
                <a:cs typeface="Arial"/>
              </a:rPr>
              <a:t>viết </a:t>
            </a:r>
            <a:r>
              <a:rPr sz="2500" spc="-55" dirty="0">
                <a:solidFill>
                  <a:srgbClr val="17375E"/>
                </a:solidFill>
                <a:latin typeface="+mj-lt"/>
                <a:cs typeface="Arial"/>
              </a:rPr>
              <a:t>tốt </a:t>
            </a:r>
            <a:r>
              <a:rPr sz="2500" spc="-215" dirty="0">
                <a:solidFill>
                  <a:srgbClr val="17375E"/>
                </a:solidFill>
                <a:latin typeface="+mj-lt"/>
                <a:cs typeface="Arial"/>
              </a:rPr>
              <a:t>mã  </a:t>
            </a:r>
            <a:r>
              <a:rPr sz="2500" spc="-290" dirty="0">
                <a:solidFill>
                  <a:srgbClr val="17375E"/>
                </a:solidFill>
                <a:latin typeface="+mj-lt"/>
                <a:cs typeface="Arial"/>
              </a:rPr>
              <a:t>cho </a:t>
            </a:r>
            <a:r>
              <a:rPr sz="2500" spc="-140" dirty="0">
                <a:solidFill>
                  <a:srgbClr val="17375E"/>
                </a:solidFill>
                <a:latin typeface="+mj-lt"/>
                <a:cs typeface="Arial"/>
              </a:rPr>
              <a:t>một </a:t>
            </a:r>
            <a:r>
              <a:rPr sz="2500" spc="-190" dirty="0">
                <a:solidFill>
                  <a:srgbClr val="17375E"/>
                </a:solidFill>
                <a:latin typeface="+mj-lt"/>
                <a:cs typeface="Arial"/>
              </a:rPr>
              <a:t>nhiệm </a:t>
            </a:r>
            <a:r>
              <a:rPr sz="2500" spc="-240" dirty="0">
                <a:solidFill>
                  <a:srgbClr val="17375E"/>
                </a:solidFill>
                <a:latin typeface="+mj-lt"/>
                <a:cs typeface="Arial"/>
              </a:rPr>
              <a:t>vụ </a:t>
            </a:r>
            <a:r>
              <a:rPr sz="2500" spc="-320" dirty="0">
                <a:solidFill>
                  <a:srgbClr val="17375E"/>
                </a:solidFill>
                <a:latin typeface="+mj-lt"/>
                <a:cs typeface="Arial"/>
              </a:rPr>
              <a:t>cụ </a:t>
            </a:r>
            <a:r>
              <a:rPr sz="2500" spc="-114" dirty="0">
                <a:solidFill>
                  <a:srgbClr val="17375E"/>
                </a:solidFill>
                <a:latin typeface="+mj-lt"/>
                <a:cs typeface="Arial"/>
              </a:rPr>
              <a:t>thể </a:t>
            </a:r>
            <a:r>
              <a:rPr sz="2500" spc="-210" dirty="0">
                <a:solidFill>
                  <a:srgbClr val="17375E"/>
                </a:solidFill>
                <a:latin typeface="+mj-lt"/>
                <a:cs typeface="Arial"/>
              </a:rPr>
              <a:t>mà </a:t>
            </a:r>
            <a:r>
              <a:rPr sz="2500" spc="-260" dirty="0">
                <a:solidFill>
                  <a:srgbClr val="17375E"/>
                </a:solidFill>
                <a:latin typeface="+mj-lt"/>
                <a:cs typeface="Arial"/>
              </a:rPr>
              <a:t>không </a:t>
            </a:r>
            <a:r>
              <a:rPr sz="2500" spc="-280" dirty="0">
                <a:solidFill>
                  <a:srgbClr val="17375E"/>
                </a:solidFill>
                <a:latin typeface="+mj-lt"/>
                <a:cs typeface="Arial"/>
              </a:rPr>
              <a:t>cần </a:t>
            </a:r>
            <a:r>
              <a:rPr sz="2500" spc="-215" dirty="0">
                <a:solidFill>
                  <a:srgbClr val="17375E"/>
                </a:solidFill>
                <a:latin typeface="+mj-lt"/>
                <a:cs typeface="Arial"/>
              </a:rPr>
              <a:t>quan </a:t>
            </a:r>
            <a:r>
              <a:rPr sz="2500" spc="-130" dirty="0">
                <a:solidFill>
                  <a:srgbClr val="17375E"/>
                </a:solidFill>
                <a:latin typeface="+mj-lt"/>
                <a:cs typeface="Arial"/>
              </a:rPr>
              <a:t>tâm  </a:t>
            </a:r>
            <a:r>
              <a:rPr sz="2500" spc="-105" dirty="0">
                <a:solidFill>
                  <a:srgbClr val="17375E"/>
                </a:solidFill>
                <a:latin typeface="+mj-lt"/>
                <a:cs typeface="Arial"/>
              </a:rPr>
              <a:t>tới </a:t>
            </a:r>
            <a:r>
              <a:rPr sz="2500" spc="-235" dirty="0">
                <a:solidFill>
                  <a:srgbClr val="17375E"/>
                </a:solidFill>
                <a:latin typeface="+mj-lt"/>
                <a:cs typeface="Arial"/>
              </a:rPr>
              <a:t>việc </a:t>
            </a:r>
            <a:r>
              <a:rPr sz="2500" spc="-210" dirty="0">
                <a:solidFill>
                  <a:srgbClr val="17375E"/>
                </a:solidFill>
                <a:latin typeface="+mj-lt"/>
                <a:cs typeface="Arial"/>
              </a:rPr>
              <a:t>thực </a:t>
            </a:r>
            <a:r>
              <a:rPr sz="2500" spc="-95" dirty="0">
                <a:solidFill>
                  <a:srgbClr val="17375E"/>
                </a:solidFill>
                <a:latin typeface="+mj-lt"/>
                <a:cs typeface="Arial"/>
              </a:rPr>
              <a:t>thi </a:t>
            </a:r>
            <a:r>
              <a:rPr sz="2500" spc="-160" dirty="0">
                <a:solidFill>
                  <a:srgbClr val="17375E"/>
                </a:solidFill>
                <a:latin typeface="+mj-lt"/>
                <a:cs typeface="Arial"/>
              </a:rPr>
              <a:t>đa </a:t>
            </a:r>
            <a:r>
              <a:rPr sz="2500" spc="-235" dirty="0">
                <a:solidFill>
                  <a:srgbClr val="17375E"/>
                </a:solidFill>
                <a:latin typeface="+mj-lt"/>
                <a:cs typeface="Arial"/>
              </a:rPr>
              <a:t>luồng </a:t>
            </a:r>
            <a:r>
              <a:rPr sz="2500" spc="-110" dirty="0">
                <a:solidFill>
                  <a:srgbClr val="17375E"/>
                </a:solidFill>
                <a:latin typeface="+mj-lt"/>
                <a:cs typeface="Arial"/>
              </a:rPr>
              <a:t>thế </a:t>
            </a:r>
            <a:r>
              <a:rPr sz="2500" spc="-190" dirty="0">
                <a:solidFill>
                  <a:srgbClr val="17375E"/>
                </a:solidFill>
                <a:latin typeface="+mj-lt"/>
                <a:cs typeface="Arial"/>
              </a:rPr>
              <a:t>nào, </a:t>
            </a:r>
            <a:r>
              <a:rPr sz="2500" spc="-180" dirty="0">
                <a:solidFill>
                  <a:srgbClr val="17375E"/>
                </a:solidFill>
                <a:latin typeface="+mj-lt"/>
                <a:cs typeface="Arial"/>
              </a:rPr>
              <a:t>vì </a:t>
            </a:r>
            <a:r>
              <a:rPr sz="2500" spc="-114" dirty="0">
                <a:solidFill>
                  <a:srgbClr val="17375E"/>
                </a:solidFill>
                <a:latin typeface="+mj-lt"/>
                <a:cs typeface="Arial"/>
              </a:rPr>
              <a:t>thế </a:t>
            </a:r>
            <a:r>
              <a:rPr sz="2500" spc="-325" dirty="0">
                <a:solidFill>
                  <a:srgbClr val="17375E"/>
                </a:solidFill>
                <a:latin typeface="+mj-lt"/>
                <a:cs typeface="Arial"/>
              </a:rPr>
              <a:t>công </a:t>
            </a:r>
            <a:r>
              <a:rPr sz="2500" spc="-240" dirty="0">
                <a:solidFill>
                  <a:srgbClr val="17375E"/>
                </a:solidFill>
                <a:latin typeface="+mj-lt"/>
                <a:cs typeface="Arial"/>
              </a:rPr>
              <a:t>việc  </a:t>
            </a:r>
            <a:r>
              <a:rPr sz="2500" spc="-280" dirty="0">
                <a:solidFill>
                  <a:srgbClr val="17375E"/>
                </a:solidFill>
                <a:latin typeface="+mj-lt"/>
                <a:cs typeface="Arial"/>
              </a:rPr>
              <a:t>của </a:t>
            </a:r>
            <a:r>
              <a:rPr sz="2500" spc="-240" dirty="0">
                <a:solidFill>
                  <a:srgbClr val="17375E"/>
                </a:solidFill>
                <a:latin typeface="+mj-lt"/>
                <a:cs typeface="Arial"/>
              </a:rPr>
              <a:t>người </a:t>
            </a:r>
            <a:r>
              <a:rPr sz="2500" spc="-125" dirty="0">
                <a:solidFill>
                  <a:srgbClr val="17375E"/>
                </a:solidFill>
                <a:latin typeface="+mj-lt"/>
                <a:cs typeface="Arial"/>
              </a:rPr>
              <a:t>viết </a:t>
            </a:r>
            <a:r>
              <a:rPr sz="2500" spc="-260" dirty="0">
                <a:solidFill>
                  <a:srgbClr val="17375E"/>
                </a:solidFill>
                <a:latin typeface="+mj-lt"/>
                <a:cs typeface="Arial"/>
              </a:rPr>
              <a:t>code </a:t>
            </a:r>
            <a:r>
              <a:rPr sz="2500" spc="-110" dirty="0">
                <a:solidFill>
                  <a:srgbClr val="17375E"/>
                </a:solidFill>
                <a:latin typeface="+mj-lt"/>
                <a:cs typeface="Arial"/>
              </a:rPr>
              <a:t>trở </a:t>
            </a:r>
            <a:r>
              <a:rPr sz="2500" spc="-204" dirty="0">
                <a:solidFill>
                  <a:srgbClr val="17375E"/>
                </a:solidFill>
                <a:latin typeface="+mj-lt"/>
                <a:cs typeface="Arial"/>
              </a:rPr>
              <a:t>nên </a:t>
            </a:r>
            <a:r>
              <a:rPr sz="2500" spc="-195" dirty="0">
                <a:solidFill>
                  <a:srgbClr val="17375E"/>
                </a:solidFill>
                <a:latin typeface="+mj-lt"/>
                <a:cs typeface="Arial"/>
              </a:rPr>
              <a:t>đơn </a:t>
            </a:r>
            <a:r>
              <a:rPr sz="2500" spc="-235" dirty="0">
                <a:solidFill>
                  <a:srgbClr val="17375E"/>
                </a:solidFill>
                <a:latin typeface="+mj-lt"/>
                <a:cs typeface="Arial"/>
              </a:rPr>
              <a:t>giản</a:t>
            </a:r>
            <a:r>
              <a:rPr sz="2500" spc="145" dirty="0">
                <a:solidFill>
                  <a:srgbClr val="17375E"/>
                </a:solidFill>
                <a:latin typeface="+mj-lt"/>
                <a:cs typeface="Arial"/>
              </a:rPr>
              <a:t> </a:t>
            </a:r>
            <a:r>
              <a:rPr sz="2500" spc="-229" dirty="0">
                <a:solidFill>
                  <a:srgbClr val="17375E"/>
                </a:solidFill>
                <a:latin typeface="+mj-lt"/>
                <a:cs typeface="Arial"/>
              </a:rPr>
              <a:t>hơn</a:t>
            </a:r>
            <a:endParaRPr sz="2500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p trinh di dong- the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F2F9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p trinh di dong- 06.pptx" id="{0B45F395-4EF0-4C1F-B6FC-864BF5AEC976}" vid="{09E71D87-BD76-4E29-A0AE-018AE659EC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Lap trinh di dong- them</Template>
  <TotalTime>687</TotalTime>
  <Words>2455</Words>
  <Application>Microsoft Office PowerPoint</Application>
  <PresentationFormat>On-screen Show (4:3)</PresentationFormat>
  <Paragraphs>343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Consolas</vt:lpstr>
      <vt:lpstr>Courier New</vt:lpstr>
      <vt:lpstr>Times New Roman</vt:lpstr>
      <vt:lpstr>Wingdings</vt:lpstr>
      <vt:lpstr>Lap trinh di dong- them</vt:lpstr>
      <vt:lpstr>ANDROID NÂNG CAO</vt:lpstr>
      <vt:lpstr>Nội dung</vt:lpstr>
      <vt:lpstr>Phần 1 Multithreading</vt:lpstr>
      <vt:lpstr>Threads</vt:lpstr>
      <vt:lpstr>Threads</vt:lpstr>
      <vt:lpstr>Threads</vt:lpstr>
      <vt:lpstr>Multithreading</vt:lpstr>
      <vt:lpstr>Multithreading trong java</vt:lpstr>
      <vt:lpstr>Ưu/nhược điểm của multithread</vt:lpstr>
      <vt:lpstr>Ưu/nhược điểm của multithread</vt:lpstr>
      <vt:lpstr>Phần 2 Tiếp cận của Android</vt:lpstr>
      <vt:lpstr>Cách tiếp cận của Android</vt:lpstr>
      <vt:lpstr>Cách tiếp cận của Android</vt:lpstr>
      <vt:lpstr>Cách tiếp cận của Android</vt:lpstr>
      <vt:lpstr>4 kiểu mã cơ bản</vt:lpstr>
      <vt:lpstr>Phần 3 Handler</vt:lpstr>
      <vt:lpstr>Handler</vt:lpstr>
      <vt:lpstr>Handler – message</vt:lpstr>
      <vt:lpstr>Handler – message</vt:lpstr>
      <vt:lpstr>Handler – message</vt:lpstr>
      <vt:lpstr>Handler – gửi message</vt:lpstr>
      <vt:lpstr>Handler – xử lý message</vt:lpstr>
      <vt:lpstr>Handler message example</vt:lpstr>
      <vt:lpstr>Handler message example</vt:lpstr>
      <vt:lpstr>Handler – post runnable object</vt:lpstr>
      <vt:lpstr>Phần 4 AsyncTask</vt:lpstr>
      <vt:lpstr>AsyncTask</vt:lpstr>
      <vt:lpstr>AsyncTask</vt:lpstr>
      <vt:lpstr>AsyncTask</vt:lpstr>
      <vt:lpstr>Các tham số kiểu trong AsyncTask</vt:lpstr>
      <vt:lpstr>Hoạt động của AsyncTask</vt:lpstr>
      <vt:lpstr>Ví dụ: layout</vt:lpstr>
      <vt:lpstr>Ví dụ</vt:lpstr>
      <vt:lpstr>Ví dụ</vt:lpstr>
      <vt:lpstr>Ví dụ</vt:lpstr>
      <vt:lpstr>Phần 5 Timer</vt:lpstr>
      <vt:lpstr>Timer</vt:lpstr>
      <vt:lpstr>Timer</vt:lpstr>
      <vt:lpstr>Timer</vt:lpstr>
      <vt:lpstr>Timer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Truong Xuan Nam</dc:creator>
  <cp:lastModifiedBy>mai thuy ha</cp:lastModifiedBy>
  <cp:revision>20</cp:revision>
  <dcterms:created xsi:type="dcterms:W3CDTF">2018-08-22T13:09:51Z</dcterms:created>
  <dcterms:modified xsi:type="dcterms:W3CDTF">2018-08-23T00:49:21Z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2018-08-22T00:00:00Z</vt:filetime>
  </property>
</Properties>
</file>