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539" r:id="rId2"/>
    <p:sldId id="572" r:id="rId3"/>
    <p:sldId id="547" r:id="rId4"/>
    <p:sldId id="561" r:id="rId5"/>
    <p:sldId id="573" r:id="rId6"/>
    <p:sldId id="559" r:id="rId7"/>
    <p:sldId id="562" r:id="rId8"/>
    <p:sldId id="560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56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00"/>
    <a:srgbClr val="FF5050"/>
    <a:srgbClr val="FF9900"/>
    <a:srgbClr val="000308"/>
    <a:srgbClr val="FFFF00"/>
    <a:srgbClr val="3333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2979" autoAdjust="0"/>
  </p:normalViewPr>
  <p:slideViewPr>
    <p:cSldViewPr>
      <p:cViewPr varScale="1">
        <p:scale>
          <a:sx n="73" d="100"/>
          <a:sy n="73" d="100"/>
        </p:scale>
        <p:origin x="10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9920-04EA-43F0-A3EF-5293B76F1D5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9947D-AD6D-447A-9D30-573019B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E271C-03EC-427E-9BC6-B4A38E576A3D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4FF97-BF06-48CC-80B2-0BBD34D48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2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72EA-8118-4A61-8BE6-69D9836D3576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F227-2092-4888-9E0D-93A2448B3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7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4C1F-0F2C-4111-B6D6-2F287A03A33F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494-2BD4-4353-A2CF-31C352E1CF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2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A6A1-AEFC-4D24-A147-4D634C3E618B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67C4-451C-4CC2-A5D7-7A1B4E9C5A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A5E55-1554-478D-9F9B-2D7C8A71B9A4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793E-9AC1-4B52-9872-4383A37005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3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3AB6E-F873-4C4E-91F2-18E52B6A6229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42C6-EB2C-44B4-9BB4-693EFDFEB7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1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4AEC-163F-49FD-8D97-9FF9A5D5075C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8427-E1A7-4D70-B66E-EE1D9B59C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5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68B0-A83A-4476-B470-9C29EB0F8891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2839-CCD7-46C2-B838-0C5FF6AF3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6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4DEA-2128-44D2-9BB1-ACEE63F5D1E7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FD81-ADBE-49F7-9C6A-AC420EA78F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9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B9EA-6CAE-498B-9B0D-3F5BCE8A436E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F258-1D5E-4701-8FFC-4CFA5674BB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38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1FCE-15D5-4C56-A12D-9698E1954FA0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C2A9-FDA9-46EE-AF0B-EC5A8322E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82DF29A-54F9-40E1-B462-7D1CA8B0EF2D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6EC8BA-415F-4FDD-B1F7-491437D26C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ox.google.com/datasetsearch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424936" cy="1584176"/>
          </a:xfrm>
        </p:spPr>
        <p:txBody>
          <a:bodyPr/>
          <a:lstStyle/>
          <a:p>
            <a:r>
              <a:rPr lang="en-US" altLang="zh-TW" sz="3200" dirty="0"/>
              <a:t>Course ID: </a:t>
            </a:r>
            <a:r>
              <a:rPr lang="en-US" altLang="zh-TW" sz="3200" dirty="0"/>
              <a:t>8011E001 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Computer programming &amp; data processing </a:t>
            </a:r>
            <a:br>
              <a:rPr lang="en-US" altLang="zh-TW" sz="3200" dirty="0"/>
            </a:br>
            <a:r>
              <a:rPr lang="zh-TW" altLang="en-US" sz="3200" dirty="0"/>
              <a:t>數據運算程式設計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853797" y="3212976"/>
            <a:ext cx="4716326" cy="895971"/>
          </a:xfrm>
        </p:spPr>
        <p:txBody>
          <a:bodyPr/>
          <a:lstStyle/>
          <a:p>
            <a:r>
              <a:rPr lang="en-US" altLang="zh-TW" sz="2400" dirty="0"/>
              <a:t>Le Nguyen </a:t>
            </a:r>
            <a:r>
              <a:rPr lang="en-US" altLang="zh-TW" sz="2400" dirty="0" err="1"/>
              <a:t>Quoc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Khanh</a:t>
            </a:r>
            <a:endParaRPr lang="en-US" altLang="zh-TW" sz="2400" dirty="0"/>
          </a:p>
          <a:p>
            <a:r>
              <a:rPr lang="zh-TW" altLang="en-US" sz="2400" dirty="0"/>
              <a:t>黎阮國慶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872" y="4150821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  <a:latin typeface="+mj-lt"/>
              </a:rPr>
              <a:t>Python Pandas</a:t>
            </a:r>
            <a:endParaRPr lang="en-US" sz="3600" b="1" dirty="0">
              <a:solidFill>
                <a:srgbClr val="FF66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6F8-6698-42FB-9DA7-0AA3E55E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ECF7-DE4C-4C51-97CE-45278A26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Univariate Plots</a:t>
            </a:r>
          </a:p>
          <a:p>
            <a:r>
              <a:rPr lang="en-US" dirty="0"/>
              <a:t>Multivariate Plots</a:t>
            </a:r>
          </a:p>
        </p:txBody>
      </p:sp>
    </p:spTree>
    <p:extLst>
      <p:ext uri="{BB962C8B-B14F-4D97-AF65-F5344CB8AC3E}">
        <p14:creationId xmlns:p14="http://schemas.microsoft.com/office/powerpoint/2010/main" val="14988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using </a:t>
            </a:r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FA8D-CC28-404E-8978-1F0711E5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91E4-DD1C-4A49-9101-96E8A4D0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[pandas] is derived from the term "panel data", an econometrics term for data sets that include observations over multiple time periods for the same individuals. — Wikipedia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29952-35A7-4709-B6DD-E0766EC2B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59207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8F0-8E35-4B6E-BCF5-8939E98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Pandas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3E04-09BC-44DF-803A-F54BCAC1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is essentially your data’s home</a:t>
            </a:r>
          </a:p>
          <a:p>
            <a:r>
              <a:rPr lang="en-US" dirty="0"/>
              <a:t>Through pandas, you get acquainted with your data by cleaning, transforming, and analyzing it.</a:t>
            </a:r>
          </a:p>
        </p:txBody>
      </p:sp>
    </p:spTree>
    <p:extLst>
      <p:ext uri="{BB962C8B-B14F-4D97-AF65-F5344CB8AC3E}">
        <p14:creationId xmlns:p14="http://schemas.microsoft.com/office/powerpoint/2010/main" val="4729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253-AFD8-49BD-907E-3422D060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Pandas fit into the data science toolkit?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8036-40A7-4D68-8C2A-8503A0AC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Conjunction with other libraries</a:t>
            </a:r>
          </a:p>
          <a:p>
            <a:r>
              <a:rPr lang="en-US" dirty="0"/>
              <a:t>Top of </a:t>
            </a:r>
            <a:r>
              <a:rPr lang="en-US" dirty="0" err="1" smtClean="0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</a:t>
            </a:r>
            <a:r>
              <a:rPr lang="en-US" dirty="0"/>
              <a:t>package</a:t>
            </a:r>
          </a:p>
          <a:p>
            <a:r>
              <a:rPr lang="en-US" dirty="0" err="1"/>
              <a:t>Jupyter</a:t>
            </a:r>
            <a:r>
              <a:rPr lang="en-US" dirty="0"/>
              <a:t> Notebook is a good environment for Pandas</a:t>
            </a:r>
          </a:p>
        </p:txBody>
      </p:sp>
    </p:spTree>
    <p:extLst>
      <p:ext uri="{BB962C8B-B14F-4D97-AF65-F5344CB8AC3E}">
        <p14:creationId xmlns:p14="http://schemas.microsoft.com/office/powerpoint/2010/main" val="205532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C674-68E2-4D69-87A1-CB6BF4A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&amp;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75D2-F6AE-44A8-B8A1-EEDEA8B4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program (for Mac users) or command line (for PC users)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lvl="1"/>
            <a:r>
              <a:rPr lang="en-US" dirty="0"/>
              <a:t>pip install pandas</a:t>
            </a:r>
          </a:p>
          <a:p>
            <a:pPr lvl="1"/>
            <a:r>
              <a:rPr lang="en-US" dirty="0"/>
              <a:t>!pip install pandas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39975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85B7-1ADD-4ADE-AD66-A81CFF3D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of 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B92C8-ECFD-45F3-BF5D-7CE530E0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" y="1988840"/>
            <a:ext cx="902450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5F6E-C65D-4F89-9A69-24646A2D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FE8E-6A6F-4FB1-92FA-93384451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Input – Output</a:t>
            </a:r>
          </a:p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Viewing and Inspecting Data</a:t>
            </a:r>
          </a:p>
          <a:p>
            <a:pPr lvl="1"/>
            <a:r>
              <a:rPr lang="en-US" dirty="0"/>
              <a:t>Selection of Data</a:t>
            </a:r>
          </a:p>
          <a:p>
            <a:pPr lvl="1"/>
            <a:r>
              <a:rPr lang="en-US" dirty="0"/>
              <a:t>Filter, Sort and 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Join/Combine</a:t>
            </a:r>
          </a:p>
        </p:txBody>
      </p:sp>
    </p:spTree>
    <p:extLst>
      <p:ext uri="{BB962C8B-B14F-4D97-AF65-F5344CB8AC3E}">
        <p14:creationId xmlns:p14="http://schemas.microsoft.com/office/powerpoint/2010/main" val="30044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r="2201"/>
          <a:stretch>
            <a:fillRect/>
          </a:stretch>
        </p:blipFill>
        <p:spPr>
          <a:xfrm>
            <a:off x="1979711" y="1263650"/>
            <a:ext cx="5471585" cy="41036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2020/03/05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9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  <a:p>
            <a:r>
              <a:rPr lang="en-US" dirty="0"/>
              <a:t>Text data</a:t>
            </a:r>
          </a:p>
          <a:p>
            <a:r>
              <a:rPr lang="en-US" dirty="0"/>
              <a:t>Sound data</a:t>
            </a:r>
          </a:p>
          <a:p>
            <a:r>
              <a:rPr lang="en-US" dirty="0"/>
              <a:t>Signal data</a:t>
            </a:r>
          </a:p>
          <a:p>
            <a:r>
              <a:rPr lang="en-US" dirty="0"/>
              <a:t>Physical data</a:t>
            </a:r>
          </a:p>
          <a:p>
            <a:r>
              <a:rPr lang="en-US" dirty="0"/>
              <a:t>Biological data</a:t>
            </a:r>
          </a:p>
          <a:p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F16D6-0BD7-4EB6-A337-1E9A9593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4876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80705-130D-41E5-AAB0-9E7198CF1D4D}"/>
              </a:ext>
            </a:extLst>
          </p:cNvPr>
          <p:cNvSpPr txBox="1"/>
          <p:nvPr/>
        </p:nvSpPr>
        <p:spPr>
          <a:xfrm>
            <a:off x="4644008" y="5085184"/>
            <a:ext cx="35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http://effvision.com/?q=node/106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E91D-6D38-4995-95B6-D1E42B5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637E-E789-4AEA-93F0-39154ECA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parts:</a:t>
            </a:r>
          </a:p>
          <a:p>
            <a:pPr lvl="1"/>
            <a:r>
              <a:rPr lang="en-US" dirty="0"/>
              <a:t>Label (class)</a:t>
            </a:r>
          </a:p>
          <a:p>
            <a:pPr lvl="1"/>
            <a:r>
              <a:rPr lang="en-US" dirty="0"/>
              <a:t>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6047A8-C9C5-41CF-8524-E7A9F0DF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53159"/>
              </p:ext>
            </p:extLst>
          </p:nvPr>
        </p:nvGraphicFramePr>
        <p:xfrm>
          <a:off x="1331640" y="3212976"/>
          <a:ext cx="60960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30023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3558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0789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64448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95068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4485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1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3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0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7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3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5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6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CSV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88" y="2273262"/>
            <a:ext cx="5870423" cy="3849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7664" y="2273262"/>
            <a:ext cx="6120680" cy="219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68BF-4D94-4247-AC88-589CC075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resources for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CBC2-F42A-43E3-9982-B4E3D0DB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Irvine Machine Learning Repository</a:t>
            </a:r>
          </a:p>
          <a:p>
            <a:pPr lvl="1"/>
            <a:r>
              <a:rPr lang="en-US" dirty="0">
                <a:hlinkClick r:id="rId2"/>
              </a:rPr>
              <a:t>https://archive.ics.uci.edu/ml/index.php</a:t>
            </a:r>
            <a:endParaRPr lang="en-US" dirty="0"/>
          </a:p>
          <a:p>
            <a:r>
              <a:rPr lang="en-US" dirty="0"/>
              <a:t>Google Dataset</a:t>
            </a:r>
          </a:p>
          <a:p>
            <a:pPr lvl="1"/>
            <a:r>
              <a:rPr lang="en-US" dirty="0">
                <a:hlinkClick r:id="rId3"/>
              </a:rPr>
              <a:t>https://toolbox.google.com/datasetsearch</a:t>
            </a:r>
            <a:endParaRPr lang="en-US" dirty="0"/>
          </a:p>
          <a:p>
            <a:r>
              <a:rPr lang="en-US" dirty="0"/>
              <a:t>Kaggle</a:t>
            </a:r>
          </a:p>
          <a:p>
            <a:pPr lvl="1"/>
            <a:r>
              <a:rPr lang="en-US" dirty="0">
                <a:hlinkClick r:id="rId4"/>
              </a:rPr>
              <a:t>https://www.kaggle.com/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E284C-324D-44AE-96E6-2D971F75DF0D}"/>
              </a:ext>
            </a:extLst>
          </p:cNvPr>
          <p:cNvSpPr txBox="1"/>
          <p:nvPr/>
        </p:nvSpPr>
        <p:spPr>
          <a:xfrm>
            <a:off x="0" y="619794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https://towardsai.net/p/machine-learning/best-free-datasets-for-machine-learning-and-data-science/stanfordai/3451/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153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5F07-6F48-4B16-B28F-767B37AF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libraries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1026" name="Picture 2" descr="How to create NumPy arrays from scratch? | by Tanu N Prabhu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196753"/>
            <a:ext cx="432048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2581338"/>
            <a:ext cx="481043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st Python Libraries For Machine Learning | Fireblaze AI School B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5" y="4373359"/>
            <a:ext cx="6524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823-4D6B-4242-96E0-22E1989A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Loading CSV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7708-8C29-4119-9087-56CB8D77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Header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Delimiter</a:t>
            </a:r>
          </a:p>
          <a:p>
            <a:r>
              <a:rPr lang="en-US" dirty="0"/>
              <a:t>Quotes</a:t>
            </a:r>
          </a:p>
        </p:txBody>
      </p:sp>
    </p:spTree>
    <p:extLst>
      <p:ext uri="{BB962C8B-B14F-4D97-AF65-F5344CB8AC3E}">
        <p14:creationId xmlns:p14="http://schemas.microsoft.com/office/powerpoint/2010/main" val="165889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0A8-A35C-4FB5-9F1B-4D00C946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A53F-42C4-4BF1-ACAC-A8D898C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CSV with Python Standard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err="1" smtClean="0"/>
              <a:t>csv.reader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Load CSV File With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numpy.loadtxt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Load CSV File With </a:t>
            </a:r>
            <a:r>
              <a:rPr lang="en-US" dirty="0" smtClean="0"/>
              <a:t>Pandas</a:t>
            </a:r>
          </a:p>
          <a:p>
            <a:pPr lvl="1"/>
            <a:r>
              <a:rPr lang="en-US" dirty="0" err="1"/>
              <a:t>pandas.read_csv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10026</TotalTime>
  <Words>313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PMingLiU</vt:lpstr>
      <vt:lpstr>Arial</vt:lpstr>
      <vt:lpstr>Calibri</vt:lpstr>
      <vt:lpstr>Office 佈景主題</vt:lpstr>
      <vt:lpstr>Course ID: 8011E001  Computer programming &amp; data processing  數據運算程式設計</vt:lpstr>
      <vt:lpstr>data</vt:lpstr>
      <vt:lpstr>Type of data</vt:lpstr>
      <vt:lpstr>Dataset format</vt:lpstr>
      <vt:lpstr>Dataset format</vt:lpstr>
      <vt:lpstr>Public resources for dataset</vt:lpstr>
      <vt:lpstr>Key libraries</vt:lpstr>
      <vt:lpstr>Considerations When Loading CSV Data</vt:lpstr>
      <vt:lpstr>How to load data?</vt:lpstr>
      <vt:lpstr>Data Visualization</vt:lpstr>
      <vt:lpstr>Data Analysis using Pandas</vt:lpstr>
      <vt:lpstr>Pandas</vt:lpstr>
      <vt:lpstr>What's Pandas for?</vt:lpstr>
      <vt:lpstr>How does Pandas fit into the data science toolkit?</vt:lpstr>
      <vt:lpstr>Install &amp; Import</vt:lpstr>
      <vt:lpstr>Core components of pandas</vt:lpstr>
      <vt:lpstr>Outline</vt:lpstr>
      <vt:lpstr>Thank you for your attention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別墅</dc:title>
  <dc:creator>AD</dc:creator>
  <cp:lastModifiedBy>Khanh Lee</cp:lastModifiedBy>
  <cp:revision>512</cp:revision>
  <dcterms:created xsi:type="dcterms:W3CDTF">2007-09-19T02:33:48Z</dcterms:created>
  <dcterms:modified xsi:type="dcterms:W3CDTF">2020-11-13T17:27:44Z</dcterms:modified>
</cp:coreProperties>
</file>