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sldIdLst>
    <p:sldId id="539" r:id="rId2"/>
    <p:sldId id="842" r:id="rId3"/>
    <p:sldId id="843" r:id="rId4"/>
    <p:sldId id="887" r:id="rId5"/>
    <p:sldId id="888" r:id="rId6"/>
    <p:sldId id="889" r:id="rId7"/>
    <p:sldId id="890" r:id="rId8"/>
    <p:sldId id="891" r:id="rId9"/>
    <p:sldId id="893" r:id="rId10"/>
    <p:sldId id="897" r:id="rId11"/>
    <p:sldId id="896" r:id="rId12"/>
    <p:sldId id="895" r:id="rId13"/>
    <p:sldId id="898" r:id="rId14"/>
    <p:sldId id="899" r:id="rId15"/>
    <p:sldId id="900" r:id="rId16"/>
    <p:sldId id="901" r:id="rId17"/>
    <p:sldId id="902" r:id="rId18"/>
    <p:sldId id="903" r:id="rId19"/>
    <p:sldId id="904" r:id="rId20"/>
    <p:sldId id="905" r:id="rId21"/>
    <p:sldId id="906" r:id="rId22"/>
    <p:sldId id="907" r:id="rId23"/>
    <p:sldId id="908" r:id="rId24"/>
    <p:sldId id="909" r:id="rId25"/>
    <p:sldId id="910" r:id="rId2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00"/>
    <a:srgbClr val="FF5050"/>
    <a:srgbClr val="FF9900"/>
    <a:srgbClr val="000308"/>
    <a:srgbClr val="FFFF00"/>
    <a:srgbClr val="33333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1" autoAdjust="0"/>
    <p:restoredTop sz="90608" autoAdjust="0"/>
  </p:normalViewPr>
  <p:slideViewPr>
    <p:cSldViewPr>
      <p:cViewPr varScale="1">
        <p:scale>
          <a:sx n="66" d="100"/>
          <a:sy n="66" d="100"/>
        </p:scale>
        <p:origin x="12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29920-04EA-43F0-A3EF-5293B76F1D5B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9947D-AD6D-447A-9D30-573019B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wedge starts from the x-axis and move counterclockwise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947D-AD6D-447A-9D30-573019B58B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1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E271C-03EC-427E-9BC6-B4A38E576A3D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4FF97-BF06-48CC-80B2-0BBD34D480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82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B72EA-8118-4A61-8BE6-69D9836D3576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F227-2092-4888-9E0D-93A2448B39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74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4C1F-0F2C-4111-B6D6-2F287A03A33F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9494-2BD4-4353-A2CF-31C352E1CF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22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3A6A1-AEFC-4D24-A147-4D634C3E618B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567C4-451C-4CC2-A5D7-7A1B4E9C5A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A5E55-1554-478D-9F9B-2D7C8A71B9A4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4793E-9AC1-4B52-9872-4383A37005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3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3AB6E-F873-4C4E-91F2-18E52B6A6229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C42C6-EB2C-44B4-9BB4-693EFDFEB7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15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4AEC-163F-49FD-8D97-9FF9A5D5075C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58427-E1A7-4D70-B66E-EE1D9B59C7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56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68B0-A83A-4476-B470-9C29EB0F8891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F2839-CCD7-46C2-B838-0C5FF6AF3E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6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4DEA-2128-44D2-9BB1-ACEE63F5D1E7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FD81-ADBE-49F7-9C6A-AC420EA78F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91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B9EA-6CAE-498B-9B0D-3F5BCE8A436E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2F258-1D5E-4701-8FFC-4CFA5674BB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38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31FCE-15D5-4C56-A12D-9698E1954FA0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7C2A9-FDA9-46EE-AF0B-EC5A8322EA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85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82DF29A-54F9-40E1-B462-7D1CA8B0EF2D}" type="datetimeFigureOut">
              <a:rPr lang="zh-TW" altLang="en-US"/>
              <a:pPr>
                <a:defRPr/>
              </a:pPr>
              <a:t>2020/11/14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6EC8BA-415F-4FDD-B1F7-491437D26C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8424936" cy="1584176"/>
          </a:xfrm>
        </p:spPr>
        <p:txBody>
          <a:bodyPr/>
          <a:lstStyle/>
          <a:p>
            <a:r>
              <a:rPr lang="en-US" altLang="zh-TW" sz="3200" dirty="0"/>
              <a:t>Course ID: 8011E001 </a:t>
            </a:r>
            <a:br>
              <a:rPr lang="en-US" altLang="zh-TW" sz="3200" dirty="0"/>
            </a:br>
            <a:r>
              <a:rPr lang="en-US" altLang="zh-TW" sz="3200" dirty="0"/>
              <a:t>Computer programming &amp; data processing </a:t>
            </a:r>
            <a:br>
              <a:rPr lang="en-US" altLang="zh-TW" sz="3200" dirty="0"/>
            </a:br>
            <a:r>
              <a:rPr lang="zh-TW" altLang="en-US" sz="3200" dirty="0"/>
              <a:t>數據運算程式設計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853797" y="3212976"/>
            <a:ext cx="4716326" cy="895971"/>
          </a:xfrm>
        </p:spPr>
        <p:txBody>
          <a:bodyPr/>
          <a:lstStyle/>
          <a:p>
            <a:r>
              <a:rPr lang="en-US" altLang="zh-TW" sz="2400" dirty="0"/>
              <a:t>Le Nguyen </a:t>
            </a:r>
            <a:r>
              <a:rPr lang="en-US" altLang="zh-TW" sz="2400" dirty="0" err="1"/>
              <a:t>Quoc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Khanh</a:t>
            </a:r>
            <a:endParaRPr lang="en-US" altLang="zh-TW" sz="2400" dirty="0"/>
          </a:p>
          <a:p>
            <a:r>
              <a:rPr lang="zh-TW" altLang="en-US" sz="2400" dirty="0"/>
              <a:t>黎阮國慶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9792" y="4077072"/>
            <a:ext cx="380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6600"/>
                </a:solidFill>
                <a:latin typeface="+mj-lt"/>
              </a:rPr>
              <a:t>Python </a:t>
            </a:r>
            <a:r>
              <a:rPr lang="en-US" sz="3600" b="1" dirty="0" err="1" smtClean="0">
                <a:solidFill>
                  <a:srgbClr val="FF6600"/>
                </a:solidFill>
                <a:latin typeface="+mj-lt"/>
              </a:rPr>
              <a:t>Matplotlib</a:t>
            </a:r>
            <a:endParaRPr lang="en-US" sz="3600" b="1" dirty="0">
              <a:solidFill>
                <a:srgbClr val="FF66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smtClean="0"/>
              <a:t>Line</a:t>
            </a:r>
            <a:r>
              <a:rPr lang="en-US" dirty="0"/>
              <a:t> </a:t>
            </a:r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Line Width:</a:t>
            </a:r>
          </a:p>
          <a:p>
            <a:pPr lvl="1"/>
            <a:r>
              <a:rPr lang="en-US" dirty="0" smtClean="0"/>
              <a:t>keyword </a:t>
            </a:r>
            <a:r>
              <a:rPr lang="en-US" dirty="0"/>
              <a:t>argument </a:t>
            </a:r>
            <a:r>
              <a:rPr lang="en-US" b="1" dirty="0"/>
              <a:t>linewidth</a:t>
            </a:r>
            <a:r>
              <a:rPr lang="en-US" dirty="0"/>
              <a:t> or the shorter </a:t>
            </a:r>
            <a:r>
              <a:rPr lang="en-US" b="1" dirty="0" err="1"/>
              <a:t>lw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Multiple lines</a:t>
            </a:r>
          </a:p>
          <a:p>
            <a:pPr lvl="1"/>
            <a:r>
              <a:rPr lang="en-US" dirty="0"/>
              <a:t>adding more </a:t>
            </a:r>
            <a:r>
              <a:rPr lang="en-US" b="1" dirty="0" err="1"/>
              <a:t>plt.plot</a:t>
            </a:r>
            <a:r>
              <a:rPr lang="en-US" b="1" dirty="0"/>
              <a:t>()</a:t>
            </a:r>
            <a:r>
              <a:rPr lang="en-US" dirty="0"/>
              <a:t>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66" y="3385252"/>
            <a:ext cx="3676650" cy="2952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852936"/>
            <a:ext cx="3396183" cy="34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3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smtClean="0"/>
              <a:t>Line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argument </a:t>
            </a:r>
            <a:r>
              <a:rPr lang="en-US" b="1" dirty="0"/>
              <a:t>color</a:t>
            </a:r>
            <a:r>
              <a:rPr lang="en-US" dirty="0"/>
              <a:t> or the shorter </a:t>
            </a:r>
            <a:r>
              <a:rPr lang="en-US" b="1" dirty="0" smtClean="0"/>
              <a:t>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use </a:t>
            </a:r>
            <a:r>
              <a:rPr lang="en-US" b="1" dirty="0"/>
              <a:t>Hexadecimal color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40" y="2348880"/>
            <a:ext cx="3820214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48880"/>
            <a:ext cx="4173191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84" y="3789040"/>
            <a:ext cx="4194466" cy="19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Markers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30" y="1628800"/>
            <a:ext cx="8229600" cy="4525963"/>
          </a:xfrm>
        </p:spPr>
        <p:txBody>
          <a:bodyPr/>
          <a:lstStyle/>
          <a:p>
            <a:r>
              <a:rPr lang="en-US" dirty="0" smtClean="0"/>
              <a:t>Format </a:t>
            </a:r>
            <a:r>
              <a:rPr lang="en-US" dirty="0"/>
              <a:t>Strings </a:t>
            </a:r>
            <a:r>
              <a:rPr lang="en-US" dirty="0" err="1" smtClean="0"/>
              <a:t>fmt</a:t>
            </a:r>
            <a:endParaRPr lang="en-US" dirty="0" smtClean="0"/>
          </a:p>
          <a:p>
            <a:pPr lvl="1"/>
            <a:r>
              <a:rPr lang="en-US" dirty="0" err="1"/>
              <a:t>marker|line|color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72816"/>
            <a:ext cx="4594169" cy="3096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0" y="3034530"/>
            <a:ext cx="3851386" cy="1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0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Subplots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subplots()</a:t>
            </a:r>
            <a:r>
              <a:rPr lang="en-US" dirty="0"/>
              <a:t> </a:t>
            </a:r>
            <a:r>
              <a:rPr lang="en-US" dirty="0" smtClean="0"/>
              <a:t>function: draw </a:t>
            </a:r>
            <a:r>
              <a:rPr lang="en-US" dirty="0"/>
              <a:t>multiple plots in one </a:t>
            </a:r>
            <a:r>
              <a:rPr lang="en-US" dirty="0" smtClean="0"/>
              <a:t>figure</a:t>
            </a:r>
          </a:p>
          <a:p>
            <a:r>
              <a:rPr lang="en-US" dirty="0"/>
              <a:t>takes three arguments that describes the layout of the </a:t>
            </a:r>
            <a:r>
              <a:rPr lang="en-US" dirty="0" smtClean="0"/>
              <a:t>figure</a:t>
            </a:r>
          </a:p>
          <a:p>
            <a:pPr lvl="1"/>
            <a:r>
              <a:rPr lang="en-US" dirty="0" smtClean="0"/>
              <a:t>rows</a:t>
            </a:r>
          </a:p>
          <a:p>
            <a:pPr lvl="1"/>
            <a:r>
              <a:rPr lang="en-US" dirty="0" smtClean="0"/>
              <a:t>columns</a:t>
            </a:r>
          </a:p>
          <a:p>
            <a:pPr lvl="1"/>
            <a:r>
              <a:rPr lang="en-US" dirty="0"/>
              <a:t>index of the current </a:t>
            </a:r>
            <a:r>
              <a:rPr lang="en-US" dirty="0" smtClean="0"/>
              <a:t>plot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59" y="3429000"/>
            <a:ext cx="407213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5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391" y="1673919"/>
            <a:ext cx="4618856" cy="4525963"/>
          </a:xfrm>
        </p:spPr>
        <p:txBody>
          <a:bodyPr/>
          <a:lstStyle/>
          <a:p>
            <a:r>
              <a:rPr lang="en-US" dirty="0"/>
              <a:t>add a title to each plot with the </a:t>
            </a:r>
            <a:r>
              <a:rPr lang="en-US" b="1" dirty="0"/>
              <a:t>title()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r>
              <a:rPr lang="en-US" dirty="0"/>
              <a:t>add a title to the entire figure with the </a:t>
            </a:r>
            <a:r>
              <a:rPr lang="en-US" b="1" dirty="0" err="1"/>
              <a:t>suptitle</a:t>
            </a:r>
            <a:r>
              <a:rPr lang="en-US" b="1" dirty="0"/>
              <a:t>()</a:t>
            </a:r>
            <a:r>
              <a:rPr lang="en-US" dirty="0"/>
              <a:t>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1" y="1374675"/>
            <a:ext cx="3571875" cy="2562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13" y="3936900"/>
            <a:ext cx="3600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9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Scatter </a:t>
            </a:r>
            <a:r>
              <a:rPr lang="en-US" dirty="0" smtClean="0"/>
              <a:t>Plots</a:t>
            </a:r>
          </a:p>
          <a:p>
            <a:pPr lvl="1"/>
            <a:r>
              <a:rPr lang="en-US" dirty="0"/>
              <a:t>use the scatter() function to draw a scatter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x-axis &amp; y-axis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8" y="3284984"/>
            <a:ext cx="4476017" cy="3024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88" y="3284984"/>
            <a:ext cx="441455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module has a number of available </a:t>
            </a:r>
            <a:r>
              <a:rPr lang="en-US" dirty="0" err="1" smtClean="0"/>
              <a:t>colormaps</a:t>
            </a:r>
            <a:endParaRPr lang="en-US" dirty="0" smtClean="0"/>
          </a:p>
          <a:p>
            <a:r>
              <a:rPr lang="en-US" dirty="0"/>
              <a:t>keyword argument </a:t>
            </a:r>
            <a:r>
              <a:rPr lang="en-US" b="1" dirty="0" err="1"/>
              <a:t>cmap</a:t>
            </a:r>
            <a:r>
              <a:rPr lang="en-US" dirty="0"/>
              <a:t> with the value of the </a:t>
            </a:r>
            <a:r>
              <a:rPr lang="en-US" dirty="0" err="1" smtClean="0"/>
              <a:t>colormap</a:t>
            </a:r>
            <a:endParaRPr lang="en-US" dirty="0" smtClean="0"/>
          </a:p>
          <a:p>
            <a:r>
              <a:rPr lang="en-US" dirty="0"/>
              <a:t>include the </a:t>
            </a:r>
            <a:r>
              <a:rPr lang="en-US" dirty="0" err="1"/>
              <a:t>colormap</a:t>
            </a:r>
            <a:r>
              <a:rPr lang="en-US" dirty="0"/>
              <a:t> in the drawing by including the </a:t>
            </a:r>
            <a:r>
              <a:rPr lang="en-US" b="1" dirty="0" err="1"/>
              <a:t>plt.colorbar</a:t>
            </a:r>
            <a:r>
              <a:rPr lang="en-US" b="1" dirty="0"/>
              <a:t>()</a:t>
            </a:r>
            <a:r>
              <a:rPr lang="en-US" dirty="0"/>
              <a:t> statement</a:t>
            </a:r>
          </a:p>
        </p:txBody>
      </p:sp>
      <p:pic>
        <p:nvPicPr>
          <p:cNvPr id="4098" name="Picture 2" descr="https://www.w3schools.com/python/img_color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1340767"/>
            <a:ext cx="905496" cy="513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53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ColorMap</a:t>
            </a:r>
            <a:endParaRPr lang="en-US" dirty="0"/>
          </a:p>
        </p:txBody>
      </p:sp>
      <p:pic>
        <p:nvPicPr>
          <p:cNvPr id="6146" name="Picture 2" descr="Colormap reference — Matplotlib 3.1.2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272808" cy="49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1579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https://matplotlib.org/3.1.0/tutorials/colors/colormaps.html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4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size of the dots with the </a:t>
            </a:r>
            <a:r>
              <a:rPr lang="en-US" b="1" dirty="0"/>
              <a:t>s</a:t>
            </a:r>
            <a:r>
              <a:rPr lang="en-US" dirty="0"/>
              <a:t> </a:t>
            </a:r>
            <a:r>
              <a:rPr lang="en-US" dirty="0" smtClean="0"/>
              <a:t>argument</a:t>
            </a:r>
          </a:p>
          <a:p>
            <a:r>
              <a:rPr lang="en-US" dirty="0"/>
              <a:t>adjust the transparency of the dots with the </a:t>
            </a:r>
            <a:r>
              <a:rPr lang="en-US" b="1" dirty="0"/>
              <a:t>alpha</a:t>
            </a:r>
            <a:r>
              <a:rPr lang="en-US" dirty="0"/>
              <a:t> argument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20983"/>
            <a:ext cx="4032448" cy="28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/>
              <a:t>bar()</a:t>
            </a:r>
            <a:r>
              <a:rPr lang="en-US" dirty="0"/>
              <a:t> function to draw bar </a:t>
            </a:r>
            <a:r>
              <a:rPr lang="en-US" dirty="0" smtClean="0"/>
              <a:t>graphs</a:t>
            </a:r>
          </a:p>
          <a:p>
            <a:r>
              <a:rPr lang="en-US" dirty="0"/>
              <a:t>If you want the bars to be displayed horizontally instead of vertically, use the </a:t>
            </a:r>
            <a:r>
              <a:rPr lang="en-US" b="1" dirty="0" err="1"/>
              <a:t>barh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color</a:t>
            </a:r>
            <a:endParaRPr lang="en-US" dirty="0" smtClean="0"/>
          </a:p>
          <a:p>
            <a:r>
              <a:rPr lang="en-US" dirty="0"/>
              <a:t>keyword argument </a:t>
            </a:r>
            <a:r>
              <a:rPr lang="en-US" b="1" dirty="0"/>
              <a:t>width</a:t>
            </a:r>
            <a:r>
              <a:rPr lang="en-US" dirty="0"/>
              <a:t> to set the width of the </a:t>
            </a:r>
            <a:r>
              <a:rPr lang="en-US" dirty="0" smtClean="0"/>
              <a:t>bars</a:t>
            </a:r>
          </a:p>
          <a:p>
            <a:pPr lvl="1"/>
            <a:r>
              <a:rPr lang="en-US" dirty="0"/>
              <a:t>The default width value is 0.8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FF96FA-8D97-4ED6-B117-E5EA4F37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68B01-D4FB-417D-AF4A-5100C5C9D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Visualization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6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4025" cy="4525963"/>
          </a:xfrm>
        </p:spPr>
        <p:txBody>
          <a:bodyPr/>
          <a:lstStyle/>
          <a:p>
            <a:r>
              <a:rPr lang="en-US" dirty="0"/>
              <a:t>A histogram is a graph showing frequency distributions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is a graph showing the number of observations within each given </a:t>
            </a:r>
            <a:r>
              <a:rPr lang="en-US" dirty="0" smtClean="0"/>
              <a:t>interval</a:t>
            </a:r>
          </a:p>
          <a:p>
            <a:r>
              <a:rPr lang="en-US" dirty="0"/>
              <a:t>use the </a:t>
            </a:r>
            <a:r>
              <a:rPr lang="en-US" b="1" dirty="0" err="1"/>
              <a:t>hist</a:t>
            </a:r>
            <a:r>
              <a:rPr lang="en-US" b="1" dirty="0"/>
              <a:t>()</a:t>
            </a:r>
            <a:r>
              <a:rPr lang="en-US" dirty="0"/>
              <a:t> function to create histograms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06" y="1619470"/>
            <a:ext cx="4139952" cy="27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4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Pie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/>
              <a:t>pie()</a:t>
            </a:r>
            <a:r>
              <a:rPr lang="en-US" dirty="0"/>
              <a:t> function to draw pie </a:t>
            </a:r>
            <a:r>
              <a:rPr lang="en-US" dirty="0" smtClean="0"/>
              <a:t>charts</a:t>
            </a:r>
          </a:p>
          <a:p>
            <a:r>
              <a:rPr lang="en-US" dirty="0" smtClean="0"/>
              <a:t>Add </a:t>
            </a:r>
            <a:r>
              <a:rPr lang="en-US" dirty="0"/>
              <a:t>labels to the pie chart with the </a:t>
            </a:r>
            <a:r>
              <a:rPr lang="en-US" b="1" dirty="0"/>
              <a:t>label</a:t>
            </a:r>
            <a:r>
              <a:rPr lang="en-US" dirty="0"/>
              <a:t> </a:t>
            </a:r>
            <a:r>
              <a:rPr lang="en-US" dirty="0" smtClean="0"/>
              <a:t>parameter</a:t>
            </a:r>
          </a:p>
          <a:p>
            <a:r>
              <a:rPr lang="en-US" dirty="0"/>
              <a:t>change the start angle by specifying a </a:t>
            </a:r>
            <a:r>
              <a:rPr lang="en-US" dirty="0" err="1"/>
              <a:t>startangle</a:t>
            </a:r>
            <a:r>
              <a:rPr lang="en-US" dirty="0"/>
              <a:t> parameter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11" y="1174503"/>
            <a:ext cx="2592288" cy="2512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622" y="3687435"/>
            <a:ext cx="2974066" cy="2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7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Pie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US" sz="2400" dirty="0" smtClean="0"/>
              <a:t>One </a:t>
            </a:r>
            <a:r>
              <a:rPr lang="en-US" sz="2400" dirty="0"/>
              <a:t>of the wedges to stand out? </a:t>
            </a: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b="1" dirty="0" smtClean="0"/>
              <a:t>explode</a:t>
            </a:r>
            <a:r>
              <a:rPr lang="en-US" sz="2400" dirty="0" smtClean="0"/>
              <a:t> parameter</a:t>
            </a:r>
          </a:p>
          <a:p>
            <a:r>
              <a:rPr lang="en-US" sz="2400" dirty="0"/>
              <a:t>Add a shadow to the pie chart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b="1" dirty="0" smtClean="0"/>
              <a:t>shadows</a:t>
            </a:r>
            <a:r>
              <a:rPr lang="en-US" sz="2400" dirty="0" smtClean="0"/>
              <a:t> parameter</a:t>
            </a:r>
          </a:p>
          <a:p>
            <a:r>
              <a:rPr lang="en-US" sz="2400" dirty="0"/>
              <a:t>add a list of explanation for each </a:t>
            </a:r>
            <a:r>
              <a:rPr lang="en-US" sz="2400" dirty="0" smtClean="0"/>
              <a:t>wedge </a:t>
            </a: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legend</a:t>
            </a:r>
            <a:r>
              <a:rPr lang="en-US" sz="2400" dirty="0"/>
              <a:t>() </a:t>
            </a:r>
            <a:r>
              <a:rPr lang="en-US" sz="2400" dirty="0" smtClean="0"/>
              <a:t>function</a:t>
            </a:r>
          </a:p>
          <a:p>
            <a:r>
              <a:rPr lang="en-US" sz="2400" dirty="0"/>
              <a:t>add a list of explanation for each wedge, use the legend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To add a header to the legend, add the </a:t>
            </a:r>
            <a:r>
              <a:rPr lang="en-US" sz="2400" b="1" dirty="0"/>
              <a:t>title</a:t>
            </a:r>
            <a:r>
              <a:rPr lang="en-US" sz="2400" dirty="0"/>
              <a:t> parameter to the legend </a:t>
            </a:r>
            <a:r>
              <a:rPr lang="en-US" sz="2400" dirty="0" smtClean="0"/>
              <a:t>function</a:t>
            </a:r>
          </a:p>
          <a:p>
            <a:r>
              <a:rPr lang="en-US" sz="2400" dirty="0" smtClean="0"/>
              <a:t>Show value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b="1" dirty="0" err="1">
                <a:sym typeface="Wingdings" panose="05000000000000000000" pitchFamily="2" charset="2"/>
              </a:rPr>
              <a:t>autopct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argument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740245"/>
            <a:ext cx="2664296" cy="2527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215329"/>
            <a:ext cx="2736304" cy="25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Save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savefig</a:t>
            </a:r>
            <a:r>
              <a:rPr lang="en-US" dirty="0" smtClean="0"/>
              <a:t> (</a:t>
            </a:r>
            <a:r>
              <a:rPr lang="en-US" dirty="0" err="1"/>
              <a:t>fname</a:t>
            </a:r>
            <a:r>
              <a:rPr lang="en-US" dirty="0"/>
              <a:t>, dpi=None, </a:t>
            </a:r>
            <a:r>
              <a:rPr lang="en-US" dirty="0" err="1"/>
              <a:t>facecolor</a:t>
            </a:r>
            <a:r>
              <a:rPr lang="en-US" dirty="0"/>
              <a:t>='w', </a:t>
            </a:r>
            <a:r>
              <a:rPr lang="en-US" dirty="0" err="1"/>
              <a:t>edgecolor</a:t>
            </a:r>
            <a:r>
              <a:rPr lang="en-US" dirty="0"/>
              <a:t>='w</a:t>
            </a:r>
            <a:r>
              <a:rPr lang="en-US" dirty="0" smtClean="0"/>
              <a:t>', </a:t>
            </a:r>
            <a:r>
              <a:rPr lang="en-US" dirty="0"/>
              <a:t>orientation='portrait', </a:t>
            </a:r>
            <a:r>
              <a:rPr lang="en-US" dirty="0" err="1"/>
              <a:t>papertype</a:t>
            </a:r>
            <a:r>
              <a:rPr lang="en-US" dirty="0"/>
              <a:t>=None, format=None</a:t>
            </a:r>
            <a:r>
              <a:rPr lang="en-US" dirty="0" smtClean="0"/>
              <a:t>,    </a:t>
            </a:r>
            <a:r>
              <a:rPr lang="en-US" dirty="0"/>
              <a:t>transparent=False, </a:t>
            </a:r>
            <a:r>
              <a:rPr lang="en-US" dirty="0" err="1"/>
              <a:t>bbox_inches</a:t>
            </a:r>
            <a:r>
              <a:rPr lang="en-US" dirty="0"/>
              <a:t>=None, </a:t>
            </a:r>
            <a:r>
              <a:rPr lang="en-US" dirty="0" err="1" smtClean="0"/>
              <a:t>pad_inches</a:t>
            </a:r>
            <a:r>
              <a:rPr lang="en-US" dirty="0" smtClean="0"/>
              <a:t>=0.1, </a:t>
            </a:r>
            <a:r>
              <a:rPr lang="en-US" dirty="0" err="1" smtClean="0"/>
              <a:t>frameon</a:t>
            </a:r>
            <a:r>
              <a:rPr lang="en-US" dirty="0" smtClean="0"/>
              <a:t>=None</a:t>
            </a:r>
            <a:r>
              <a:rPr lang="en-US" dirty="0"/>
              <a:t>, metadata=None)</a:t>
            </a:r>
          </a:p>
        </p:txBody>
      </p:sp>
    </p:spTree>
    <p:extLst>
      <p:ext uri="{BB962C8B-B14F-4D97-AF65-F5344CB8AC3E}">
        <p14:creationId xmlns:p14="http://schemas.microsoft.com/office/powerpoint/2010/main" val="233527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xlabel</a:t>
            </a:r>
            <a:r>
              <a:rPr lang="en-US" dirty="0" smtClean="0"/>
              <a:t>: </a:t>
            </a:r>
            <a:r>
              <a:rPr lang="en-US" dirty="0"/>
              <a:t>add text </a:t>
            </a:r>
            <a:r>
              <a:rPr lang="en-US" dirty="0" smtClean="0"/>
              <a:t>in x label</a:t>
            </a:r>
          </a:p>
          <a:p>
            <a:r>
              <a:rPr lang="en-US" b="1" dirty="0" err="1" smtClean="0"/>
              <a:t>ylabel</a:t>
            </a:r>
            <a:r>
              <a:rPr lang="en-US" dirty="0" smtClean="0"/>
              <a:t>: add text in y label</a:t>
            </a:r>
          </a:p>
          <a:p>
            <a:r>
              <a:rPr lang="en-US" b="1" dirty="0" smtClean="0"/>
              <a:t>title</a:t>
            </a:r>
            <a:r>
              <a:rPr lang="en-US" dirty="0" smtClean="0"/>
              <a:t>: add text in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74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Correlation between Age and BMI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BMI Distribution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99" y="2605881"/>
            <a:ext cx="3705225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37" y="2551112"/>
            <a:ext cx="37433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6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643F63-7EBF-4F09-B587-00393D51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err="1"/>
              <a:t>Matplotlib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10579-073C-4672-ABCD-B0A193A4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r>
              <a:rPr lang="en-US" sz="2400" b="1" dirty="0" err="1"/>
              <a:t>Matplotlib</a:t>
            </a:r>
            <a:r>
              <a:rPr lang="en-US" sz="2400" dirty="0"/>
              <a:t> is a low level graph plotting library in python that serves as a visualization utility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 smtClean="0"/>
              <a:t>Matplotlib</a:t>
            </a:r>
            <a:r>
              <a:rPr lang="en-US" sz="2400" dirty="0" smtClean="0"/>
              <a:t> </a:t>
            </a:r>
            <a:r>
              <a:rPr lang="en-US" sz="2400" dirty="0"/>
              <a:t>is open source and we can use it freely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Matplotlib</a:t>
            </a:r>
            <a:r>
              <a:rPr lang="en-US" sz="2400" dirty="0"/>
              <a:t> is mostly written in python, a few segments are written in C, Objective-C and </a:t>
            </a:r>
            <a:r>
              <a:rPr lang="en-US" sz="2400" dirty="0" err="1"/>
              <a:t>Javascript</a:t>
            </a:r>
            <a:r>
              <a:rPr lang="en-US" sz="2400" dirty="0"/>
              <a:t> for Platform compatibility.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638559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https://github.com/matplotlib/matplotlib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44" y="1604392"/>
            <a:ext cx="3358539" cy="2256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607" y="3861048"/>
            <a:ext cx="3453574" cy="24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/>
              <a:t>pip install </a:t>
            </a:r>
            <a:r>
              <a:rPr lang="en-US" b="1" dirty="0" err="1" smtClean="0"/>
              <a:t>matplotlib</a:t>
            </a:r>
            <a:endParaRPr lang="en-US" b="1" dirty="0" smtClean="0"/>
          </a:p>
          <a:p>
            <a:r>
              <a:rPr lang="en-US" dirty="0" smtClean="0"/>
              <a:t>Import</a:t>
            </a:r>
          </a:p>
          <a:p>
            <a:pPr lvl="1"/>
            <a:r>
              <a:rPr lang="en-US" dirty="0"/>
              <a:t>import </a:t>
            </a:r>
            <a:r>
              <a:rPr lang="en-US" b="1" dirty="0" err="1" smtClean="0"/>
              <a:t>matplotlib</a:t>
            </a:r>
            <a:endParaRPr lang="en-US" b="1" dirty="0" smtClean="0"/>
          </a:p>
          <a:p>
            <a:r>
              <a:rPr lang="en-US" dirty="0"/>
              <a:t>Checking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smtClean="0"/>
              <a:t>Version</a:t>
            </a:r>
          </a:p>
          <a:p>
            <a:pPr lvl="1"/>
            <a:r>
              <a:rPr lang="en-US" dirty="0"/>
              <a:t>print(</a:t>
            </a:r>
            <a:r>
              <a:rPr lang="en-US" b="1" dirty="0" err="1"/>
              <a:t>matplotlib</a:t>
            </a:r>
            <a:r>
              <a:rPr lang="en-US" dirty="0"/>
              <a:t>.__version__)</a:t>
            </a:r>
          </a:p>
        </p:txBody>
      </p:sp>
    </p:spTree>
    <p:extLst>
      <p:ext uri="{BB962C8B-B14F-4D97-AF65-F5344CB8AC3E}">
        <p14:creationId xmlns:p14="http://schemas.microsoft.com/office/powerpoint/2010/main" val="113572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  <p:sp>
        <p:nvSpPr>
          <p:cNvPr id="4" name="AutoShape 2" descr="data:image/png;base64,iVBORw0KGgoAAAANSUhEUgAAAXcAAAD4CAYAAAAXUaZHAAAABHNCSVQICAgIfAhkiAAAAAlwSFlzAAALEgAACxIB0t1+/AAAADh0RVh0U29mdHdhcmUAbWF0cGxvdGxpYiB2ZXJzaW9uMy4xLjMsIGh0dHA6Ly9tYXRwbG90bGliLm9yZy+AADFEAAAgAElEQVR4nO3dd3yV9d3G8c+XvfcKI4S9hxKWe2DFiYi22tZd0dY+3TIcFVdF66hPrfXBbessCYqIE3FPUElC2DsQEnbCyP4+f+TwPCmGEpJzcuecXO/Xy1fO+Z11HQlXbu7c53ubuyMiIrGlTtABREQk/FTuIiIxSOUuIhKDVO4iIjFI5S4iEoPqBR0AoF27dp6QkBB0DBGRqLJ48eLt7t6+vNtqRLknJCSwaNGioGOIiEQVM9twuNu0W0ZEJAap3EVEYpDKXUQkBqncRURikMpdRCQGHbHczaybmS00s2VmttTMfh1ab2Nm75rZqtDX1mUeM93MVpvZCjM7M5JvQEREvq8iW+5FwO/dfQAwBrjBzAYC04AF7t4HWBC6Tui2S4BBwHjgUTOrG4nwIiJSviOWu7tnuvs3ocu5wDKgCzABeDZ0t2eBC0KXJwAvuXu+u68DVgOjwh1cRCSauTsvf72R99KzIvL8R7XP3cwSgGOAL4GO7p4JpT8AgA6hu3UBNpV5WEZo7dDnmmxmi8xs0bZt244+uYhIlNq4Yz8/eeJLpial8up3myPyGhX+hKqZNQOSgN+4e46ZHfau5ax974wg7j4LmAWQmJioM4aISMwrLnGe+Ww997+9grp1jLsnDubSkfERea0KlbuZ1ae02J939+TQcpaZxbl7ppnFAdmh9QygW5mHdwW2hCuwiEg0WpmVy5TZKXy3aTen9e/A3RMHE9eyccRe74jlbqWb6E8Cy9z9wTI3zQWuAGaGvr5WZv0FM3sQ6Az0Ab4KZ2gRkWhRUFTC3z9YwyMLV9G8UX0evmQ45w/rzH/Y+xEWFdlyPx64DEg1s+9CazdRWuqvmNk1wEbgYgB3X2pmrwDplB5pc4O7F4c9uYhIDbdk026mJqWwfGsu5w/rzG3nDaRts4bV8tpHLHd3/4Ty96MDnH6Yx9wN3F2FXCIiUetAQTEPvbeSJz5eS4fmjXji8kTGDexYrRlqxMhfEZFY8fmaHUxPTmH9jv1cOiqe6Wf3p0Wj+tWeQ+UuIhIGOXmFzHxzOS98uZHubZvwwrWjOa5Xu8DyqNxFRKpowbIsbp6TRnZuHpNP6slvx/WlcYNgP5ivchcRqaQde/O5/fV05i7ZQr+OzXnsshEM79Yq6FiAyl1E5Ki5O3OXbOH219PJzSvkt+P68vNTetGgXs0ZtKtyFxE5Cpl7DnDLnDQWLM9mWLdW3DdpKP06NQ861veo3EVEKqCkxHnp603cM38ZhSUl3HLOAK46vgd160T2w0iVpXIXETmC9dv3MS05hS/W7uS4Xm2ZeeFQ4ts2CTrWf6RyFxE5jKLiEp76dB0PvLOSBnXrMPPCIfxoZLeIjw4IB5W7iEg5lm/NYersFJZk7GHcgI7cdcFgOrVsFHSsClO5i4iUkV9UzN8WruHRhatp2bg+f730GM4dGhcVW+tlqdxFREK+3biLqUkprMzay8RjunDruQNp07RB0LEqReUuIrXe/oIiHnhnJU99uo5OLRrx9JUjObV/hyM/sAZTuYtIrfbZ6u1MS05l4879/HRMPFPH96d5AIO+wk3lLiK10p4Dhdwzfxkvfb2JHu2a8vLkMYzu2TboWGGjcheRWuedpVu55dU0tu/N57qTSwd9Naof7KCvcKvIafaeAs4Fst19cGjtZaBf6C6tgN3uPtzMEoBlwIrQbV+4+/XhDi0iUhnb9+YzY+5S5qVk0r9Tc564IpGhXWvGoK9wq8iW+zPAI8BzBxfc/UcHL5vZA8CeMvdf4+7DwxVQRKSq3J1Xv9vM7a+nsz+/mN+f0ZfrT+lF/bo1Z9BXuFXkNHsfhbbIvyd08uwfAqeFN5aISHhs2X2Am+eksnDFNo6Nb8W9k4bSp2PNG/QVblXd534ikOXuq8qs9TCzb4Ec4BZ3/7i8B5rZZGAyQHx8fBVjiIj8u5IS5/mvNjJz/jJKHG47byCXj02osYO+wq2q5X4p8GKZ65lAvLvvMLMRwKtmNsjdcw59oLvPAmYBJCYmehVziIj8n7Xb9jItKZWv1u/khN7tuOfCIXRrU7MHfYVbpcvdzOoBFwIjDq65ez6QH7q82MzWAH2BRVXMKSJyREXFJTzxyToeenclDevV4b6LhnLxiK5RNzogHKqy5T4OWO7uGQcXzKw9sNPdi82sJ9AHWFvFjCIiR5S+JYcpSUtI25zDmYM6cueEwXRoET2DvsKtIodCvgicArQzswzgNnd/EriEf98lA3AScIeZFQHFwPXuvjO8kUVE/l9+UTGPvL+av3+whlZN6vPoT47lrMGdauXWelkVOVrm0sOsX1nOWhKQVPVYIiJHtnjDTqYmpbI6ey+Tju3KrecOoFWT6Bz0FW76hKqIRJ19+UX8+e0VPPv5ejq3bMyzV4/i5L7tg45Vo6jcRSSqfLxqG9OTU8nYdYArxnbnxvH9adZQVXYo/R8RkaiwZ38hd72Rzr8WZ9CzfVP+df1YRia0CTpWjaVyF5Ea7620rdz6Who79xXwi1N68avT+8TcoK9wU7mLSI2VnZvHjLlLmZ+6lYFxLXj6ypEM7tIy6FhRQeUuIjWOu5P0zWbunJfOgcJibjyzH5NP6hnTg77CTeUuIjVKxq793DQnjY9WbiOxe2tmThpK7w7Ngo4VdVTuIlIjlJQ4//hiA/e+tRyA288fxGVjulOnlgz6CjeVu4gEbs22vUydncKiDbs4qW97/jRxMF1b165BX+GmcheRwBQWlzDro7U8vGAVjevX5f6LhzHp2C61fnRAOKjcRSQQaZv3MGV2CumZOZw9pBMzzh9Eh+a1d9BXuKncRaRa5RUW8/CCVcz6aC1tmjbgsZ8ey/jBcUHHijkqdxGpNl+v38nU2Sms3b6Pi0d05ZZzBtKySf2gY8UklbuIRNze/CLue2s5z32+ga6tG/OPa0ZxYh8N+ooklbuIRNSHK7dxU3IqW/Yc4MrjErjxzH401aCviNP/YRGJiF37CrjzjXSSv9lMr/ZNmX39WEZ016Cv6nLEz/Ka2VNmlm1maWXWZpjZZjP7LvTf2WVum25mq81shZmdGangIlIzuTvzUzM546EPmfvdFv7rtN688asTVezVrCJb7s8AjwDPHbL+kLvfX3bBzAZSevq9QUBn4D0z6+vuxWHIKiI1XHZOHre+lsbbS7MY0qUlz109moGdWwQdq1aqyGn2PjKzhAo+3wTgJXfPB9aZ2WpgFPB5pROKSI3n7vxrcQZ3zUsnv6iEaWf152cn9KCeBn0Fpir73H9pZpcDi4Dfu/suoAvwRZn7ZITWvsfMJgOTAeLj46sQQ0SCtGnnfqYnp/LJ6u2MSmjDzElD6Nleg76CVtkfq38HegHDgUzggdB6eZ8Z9vKewN1nuXuiuye2b69DokSiTXGJ8/Sn6/jBQx/x7cZd3HnBYF6aPEbFXkNUasvd3bMOXjazx4F5oasZQLcyd+0KbKl0OhGpkVZl5TI1KYVvNu7mlH7tuXviELq0ahx0LCmjUuVuZnHunhm6OhE4eCTNXOAFM3uQ0l+o9gG+qnJKEakRCotLeOyDNfz1/dU0bViXv/xoOBOGd9agrxroiOVuZi8CpwDtzCwDuA04xcyGU7rLZT1wHYC7LzWzV4B0oAi4QUfKiMSG1Iw93Dh7Ccu35nLu0DhmnD+Ids0aBh1LDsPcy90lXq0SExN90aJFQccQkXLkFRbz0HsrefyjtbRr1pC7LhjMDwZ1CjqWAGa22N0Ty7tNn1AVkcP6cu0OpiWnsm77Pi4Z2Y3pZw+gZWMN+ooGKncR+Z7cvELufWs5//xiI93aNOb5n43m+N7tgo4lR0HlLiL/ZuHybG6ak0pWTh4/O6EHv/tBX5o0UFVEG/2JiQgAO/cVcMfrS3n1uy306dCMR39+HMfEtw46llSSyl2klnN35qVkMmPuUvYcKOTXp/fhF6f2omG9ukFHkypQuYvUYlk5edw8J433lmUxtGtLnr92NP07adBXLFC5i9RC7s7LX2/i7vnLKCgq4eazB3DV8Qka9BVDVO4itcyGHfuYnpzKZ2t2MLpHG+6dNJSEdk2DjiVhpnIXqSUODvq6/50V1K9Thz9NHMIlI7tRp45GB8QilbtILbBiay5TklJYsmk3p/fvwF0TBxPXUoO+YpnKXSSGFRSV8OgHq/nbwtU0b1Sfhy8ZzvnDNOirNlC5i8SoJZt2M2V2CiuycpkwvDN/PHcgbTXoq9ZQuYvEmAMFxTz47gqe/GQdHZo34onLExk3sGPQsaSaqdxFYshna7YzPTmVDTv28+PR8Uw7qz8tGmnQV22kcheJATl5hdwzfzkvfrWR7m2b8OK1Yxjbq23QsSRAFTlZx1PAuUC2uw8Orf0ZOA8oANYAV7n7bjNLAJYBK0IP/8Ldr49AbhEJeS89i5tfTWVbbj6TT+rJb8f1pXEDjQ6o7Sqy5f4M8AjwXJm1d4Hp7l5kZvcC04GpodvWuPvwsKYUke/ZsTef219PZ+6SLfTv1JxZlyUyrFuroGNJDXHEcnf3j0Jb5GXX3ilz9QvgovDGEpHDcXfmLtnCjLlL2ZtfxG/H9eXnp/SiQT2NDpD/F4597lcDL5e53sPMvgVygFvc/ePyHmRmk4HJAPHx8WGIIRL7Mvcc4JY5aSxYns3wbq2476Kh9O3YPOhYUgNVqdzN7GZKT4T9fGgpE4h39x1mNgJ41cwGuXvOoY9191nALCg9h2pVcojEupIS58WvN3LP/OUUlzi3njuQK49LoK5GB8hhVLrczewKSn/RerqHzrLt7vlAfujyYjNbA/QFdPZrkUpat30f05JS+HLdTo7v3ZZ7Jg4lvm2ToGNJDVepcjez8ZT+AvVkd99fZr09sNPdi82sJ9AHWBuWpCK1TFFxCU99uo4H3llJg3p1uHfSEH6Y2E2jA6RCKnIo5IvAKUA7M8sAbqP06JiGwLuhb7SDhzyeBNxhZkVAMXC9u++MUHaRmLUsM4epSSmkZOzhjIEdueuCwXRs0SjoWBJFKnK0zKXlLD95mPsmAUlVDSVSW+UXFfO3hWt4dOFqWjauzyM/PoZzhsRpa12Omj6hKlJDfLNxF1Nnp7Aqey8Tj+nCH88dSOumDYKOJVFK5S4SsP0FRdz/9kqe/mwdcS0a8fSVIzm1f4egY0mUU7mLBOjT1duZlpzCpp0HuGxMd6aM70dzDfqSMFC5iwRgz4FC/vTGMl5etIke7Zry8uQxjO6pQV8SPip3kWr2ztKt3PJqGjv2FXD9yb34zbg+NKqvQV8SXip3kWqyLTefGa8v5Y2UTAbEteDJK0YypGvLoGNJjFK5i0SYuzPn283cMS+d/fnF/OEHfbnu5F7Ur6tBXxI5KneRCNq8+wA3z0nlgxXbODa+dNBX7w4a9CWRp3IXiYCSEuf5Lzcw883lODDjvIFcNlaDvqT6qNxFwmzttr1MS0rlq/U7ObFPO/40cQjd2mjQl1QvlbtImBQVl/D4x+t46L2VNKpXhz9fNJSLRnTV6AAJhMpdJAyWbtnD1KQU0jbncOagjtw5YTAdNOhLAqRyF6mCvMJi/vr+Kh77cC2tmzTg7z85lrOGxAUdS0TlLlJZizfsZMrsFNZs28ekY7ty67kDaNVEg76kZlC5ixylfflF/PntFTz7+Xo6t2zMs1eP4uS+7YOOJfJvVO4iR+GjlduYnpzKlj0HuHxMd24c359mDfXXSGqeI35EzsyeMrNsM0srs9bGzN41s1Whr63L3DbdzFab2QozOzNSwUWq0579hfzhX0u4/KmvaFi/Dq9cN5bbJwxWsUuNVZHPPz8DjD9kbRqwwN37AAtC1zGzgcAlwKDQYx41M01Ekqj2Vlom4x76kDnfbuYXp/Ri/q9OZGRCm6BjifxHFTnN3kdmlnDI8gRKz6sK8CzwAaUnzJ4AvOTu+cA6M1sNjAI+D09ckeqTnZvHba8t5c20rQzq3IKnrxzJ4C4a9CXRobL/puzo7pkA7p5pZgdPG9MF+KLM/TJCa99jZpOByQDx8fGVjCESfu7O7MUZ3PXGMg4UFjNlfD+uPbGnBn1JVAn3DsPyPorn5d3R3WcBswASExPLvY9Iddu0cz83zUnl41XbGZnQmpmThtKrfbOgY4kctcqWe5aZxYW22uOA7NB6BtCtzP26AluqElCkOpSUOM99vp773l6BAXdMGMRPR3enjgZ9SZSqbLnPBa4AZoa+vlZm/QUzexDoDPQBvqpqSJFIWp29l2lJKSzasIuT+rbnTxMH07W1Bn1JdDtiuZvZi5T+8rSdmWUAt1Fa6q+Y2TXARuBiAHdfamavAOlAEXCDuxdHKLtIlRQWlzDro7U8/N4qGjeoywMXD+PCY7to0JfEhIocLXPpYW46/TD3vxu4uyqhRCItbfMepsxOIT0zh3OGxDHj/EG0b94w6FgiYaNPYEitkldYzMMLVjHro7W0adqAx346gvGDOwUdSyTsVO5Sa3y9fidTZ6ewdvs+fpjYlZvPHkjLJvWDjiUSESp3iXl784u4763lPPf5Brq2bsw/rxnNCX3aBR1LJKJU7hLTFq7I5ubkVDJz8rjq+AT+8IN+NNU8GKkF9F0uMWnXvgLunJdO8reb6d2hGbOvP44R3Vsf+YEiMULlLjHF3ZmfupXb5qaxe38hvzqtNzec1puG9TS/TmoXlbvEjOycPG55NY130rMY0qUlz109moGdWwQdSyQQKneJeu7OvxZlcOcb6RQUlTD9rP5cc0IP6mnQl9RiKneJaht3lA76+mT1dkb1aMPMC4fQU4O+RFTuEp2KS5xnPlvP/W+voG4d464LBvPjUfEa9CUSonKXqLMqK5cpSSl8u3E3p/Zrz90Th9C5VeOgY4nUKCp3iRoFRSU89uEaHnl/NU0b1uUvPxrOhOGdNehLpBwqd4kKKRm7mTI7heVbczlvWGduO28g7Zpp0JfI4ajcpUbLKyzmoXdX8vjHa2nfvCGPX57IGQM7Bh1LpMZTuUuN9cXaHUxLSmH9jv1cOqob084aQMvGGvQlUhEqd6lxcvMKmfnmcp7/ciPxbZrwws9Gc1xvDfoSORqVLncz6we8XGapJ/BHoBVwLbAttH6Tu8+vdEKpVd5fnsXNc9LIysnjZyf04Hc/6EuTBtoGETlalf5b4+4rgOEAZlYX2AzMAa4CHnL3+8OSUGqFnfsKuOP1pbz63Rb6dmzGoz85jmPiNehLpLLCtUl0OrDG3TfosDQ5Gu7O6ymZzJi7lNy8Qn59eh9uOLU3DeppdIBIVYSr3C8BXixz/ZdmdjmwCPi9u+869AFmNhmYDBAfHx+mGBJNtu4pHfT13rIshnVtyb0XjaZ/Jw36EgkHc/eqPYFZA2ALMMjds8ysI7AdcOBOIM7dr/5Pz5GYmOiLFi2qUg6JHu7OS19v4k9vLKOwpITfn9GPq0/oQV2NDhA5Kma22N0Ty7stHFvuZwHfuHsWwMGvoRd+HJgXhteQGLFhxz6mJaXy+dodjOnZhpkXDiWhXdOgY4nEnHCU+6WU2SVjZnHunhm6OhFIC8NrSJQrLnGe/nQd97+zgvp16nDPhUP4UWI3DfoSiZAqlbuZNQHOAK4rs3yfmQ2ndLfM+kNuk1poxdbSQV9LNu1m3IAO3HXBEDq1bBR0LJGYVqVyd/f9QNtD1i6rUiKJGQVFJTz6wWr+tnA1zRvV578vPYbzhsZp0JdINdCnQyQivtu0m6mzU1iRlcuE4Z257bxBtGnaIOhYIrWGyl3C6kBBMQ+8s4KnPl1Hh+aNePKKRE4foEFfItVN5S5h89ma7UxLSmXjzv38eHQ8087qT4tGGvQlEgSVu1RZTl4h98xfxotfbSKhbRNevHYMY3u1PfIDRSRiVO5SJe+lZ3Hzq6lsy83nupN68ptxfWncoG7QsURqPZW7VMqOvfnMeD2d15dsoX+n5jx+eSJDu7YKOpaIhKjc5ai4O699t4XbX1/K3vwifndGX64/uZcGfYnUMCp3qbAtuw9wy6tpvL88m+HdWnHfRUPp27F50LFEpBwqdzmikhLnha82MvPN5RSXOLeeO5Arj0vQoC+RGkzlLv/Ruu37mJaUwpfrdnJ877bcM3Eo8W2bBB1LRI5A5S7lKiou4clP1vHguytpUK8O900aysWJXTU6QCRKqNzle9K35DA1KYXUzXs4Y2BH7rpgMB1baNCXSDRRucv/yS8q5pH3V/P3D9bQqkl9/vbjYzl7SCdtrYtEIZW7ALB4wy6mJqWwOnsvFx7ThVvPHUhrDfoSiVoq91puf0ERf357Bc98tp64Fo14+qqRnNqvQ9CxRKSKqnqyjvVALlAMFLl7opm1AV4GEig9WccPyztBtgTvk1XbmZacQsauA1w+tjtTxvenWUP9vBeJBeH4m3yqu28vc30asMDdZ5rZtND1qWF4HQmTPQcKufuNdF5ZlEGPdk155bqxjOrRJuhYIhJGkdhMmwCcErr8LPABKvca4+2lW7n11TR27Cvg56f04ten96FRfQ36Eok1VS13B94xMwf+x91nAR0PniDb3TPNrNwduGY2GZgMEB8fX8UYciTbcvOZMXcpb6RmMiCuBU9eMZIhXVsGHUtEIqSq5X68u28JFfi7Zra8og8M/SCYBZCYmOhVzCGH4e4kf7OZO+alc6CgmBvP7Mfkk3pSv64GfYnEsqqeIHtL6Gu2mc0BRgFZZhYX2mqPA7LDkFMqYfPuA9yUnMqHK7cxontr7p00hN4dNOhLpDaodLmbWVOgjrvnhi7/ALgDmAtcAcwMfX0tHEGl4kpKnH9+uYF731yOAzPOG8jlYxOoo0FfIrVGVbbcOwJzQp9erAe84O5vmdnXwCtmdg2wEbi46jGlotZs28u0pBS+Xr+LE/u0408Th9CtjQZ9idQ2lS53d18LDCtnfQdwelVCydErLC7h8Y/X8pf3VtGoXh3+fNFQLhqhQV8itZU+sRID0jbvYWpSCku35DB+UCfuuGAQHZpr0JdIbaZyj2J5hcX89f1VPPbhWlo3acDff3IsZw2JCzqWiNQAKvcotWj9TqYkpbB22z4uGtGVW84ZQKsmGvQlIqVU7lFmX37poK9nP19P55aNee7qUZzUt33QsUSkhlG5R5EPV27jpuRUtuw5wBVjE7jxzH401aAvESmHmiEK7N5fwJ3zlpH0TQY92zflX9eNJTFBg75E5PBU7jXcm6mZ3PraUnbtL+CGU3vxX6dp0JeIHJnKvYbKzsnjj68t5a2lWxnUuQXPXj2SQZ016EtEKkblXsO4O7MXZ3DnvHTyikqYOr4/157Yg3oa9CUiR0HlXoNs2rmfm+ak8vGq7YxMaM3MSUPp1b5Z0LFEJAqp3GuA4hLnuc/X8+e3V2DAnRMG8ZPR3TXoS0QqTeUesNXZuUxNSmXxhl2c3Lc9d08cTNfWGvQlIlWjcg9IYXEJ//PhGv57wWqaNKzLgz8cxsRjumjQl4iEhco9AGmb93Dj7BSWZeZwztA4Zpw3iPbNGwYdS0RiiMq9GuUVFvOX91bx+MdradO0Af9z2QjOHNQp6FgiEoNU7tXkq3U7mZaUwtrt+/hRYjduOnsALZvUDzqWiMSoqpxmrxvwHNAJKAFmufvDZjYDuBbYFrrrTe4+v6pBo1VuXiH3vbWCf3yxga6tG/PPa0ZzQp92QccSkRhXlS33IuD37v6NmTUHFpvZu6HbHnL3+6seL7otXJHNzcmpZObkcfXxPfjDmX1p0kD/WBKRyKvKafYygczQ5VwzWwZ0CVewaLZrXwF3zksn+dvN9O7QjNnXH8eI7q2DjiUitUhYNiPNLAE4BvgSOB74pZldDiyidOt+VzmPmQxMBoiPjw9HjMC5O2+kZnLba0vZc6CQX53WmxtO603Dehr0JSLVy9y9ak9g1gz4ELjb3ZPNrCOwHXDgTiDO3a/+T8+RmJjoixYtqlKOoGXl5HHrq2m8k57FkC4tue+ioQyIaxF0LBGJYWa22N0Ty7utSlvuZlYfSAKed/dkAHfPKnP748C8qrxGTefuvLJoE3e9sYyCohKmn9Wfa07QoC8RCVZVjpYx4Elgmbs/WGY9LrQ/HmAikFa1iDXXxh37mZacwmdrdjCqRxvunTSUHu2aBh1LRKRKW+7HA5cBqWb2XWjtJuBSMxtO6W6Z9cB1VUpYAxWXOM98tp77315B3TrGXRcM5sej4jXoS0RqjKocLfMJUF6bxfQx7SuzcpkyO4XvNu3m1H7tuXviEDq3ahx0LBGRf6ODriuooKiExz5cw1/fX0WzhvV4+JLhnD+sswZ9iUiNpHKvgCWbdjM1KYXlW3M5b1hnZpw3kLbNNOhLRGoulft/cKCgmIfeW8kTH6+lffOGPH55ImcM7Bh0LBGRI1K5H8bna3YwPTmF9Tv2c+mobkw/ewAtGmnQl4hEB5X7IXLyCpn55nJe+HIj8W2a8MLPRnNcbw36EpHoonIv4/3lWdyUnEZ2bh7XntiD353Rj8YNNDpARKKPyh3YsTefO+al89p3W+jXsTmPXTaC4d1aBR1LRKTSanW5uztzl2zh9tfTyc0r5Dfj+vCLU3rToJ5GB4hIdKu15Z655wC3zEljwfJshnVrxX2ThtKvU/OgY4mIhEWtK/eSEuelrzdxz/xlFJaUcMs5A7jq+B7U1egAEYkhtarc12/fx7TkFL5Yu5OxPdsyc9IQurfVoC8RiT21otyLS5ynPlnHA++uoH6dOtxz4RAuGdlNowNEJGbFfLkv35rD1NkpLMnYw7gBHbjrgiF0atko6FgiIhEVs+WeX1TM3xau4dGFq2nZuD5/vfQYzh0ap611EakVYrLcv924i6lJKazM2ssFwzvzx/MG0aZpg6BjiYhUm5gq9/0FRTzwzkqe+nQdnVo04qkrEzmtvwZ9iUjtE7FyN7PxwMNAXeAJd58ZqdcC+Gz1dqYlp7Jx535+MjqeaWf1p7kGfYlILRWRcjezusDfgDOADOBrMx0xooEAAAQ4SURBVJvr7unhfq09Bwq5Z/4yXvp6Ewltm/DS5DGM6dk23C8jIhJVIrXlPgpY7e5rAczsJWACENZyT8nYzbXPLWJbbj7XndyT347rS6P6GvQlIhKpcu8CbCpzPQMYXfYOZjYZmAwQHx9fqReJb9OEvh2b8/jliQztqkFfIiIHRarcyzve0P/tivssYBZAYmKil3P/I2rVpAH/uGb0ke8oIlLLRGr8YQbQrcz1rsCWCL2WiIgcIlLl/jXQx8x6mFkD4BJgboReS0REDhGR3TLuXmRmvwTepvRQyKfcfWkkXktERL4vYse5u/t8YH6knl9ERA5PpxwSEYlBKncRkRikchcRiUEqdxGRGGTulfr8UHhDmG0DNlThKdoB28MUJxrUtvcLes+1hd7z0enu7u3Lu6FGlHtVmdkid08MOkd1qW3vF/Seawu95/DRbhkRkRikchcRiUGxUu6zgg5QzWrb+wW959pC7zlMYmKfu4iI/LtY2XIXEZEyVO4iIjEoqsvdzMab2QozW21m04LOE2lm1s3MFprZMjNbama/DjpTdTGzumb2rZnNCzpLdTCzVmY228yWh/68xwadKZLM7Leh7+k0M3vRzBoFnSkSzOwpM8s2s7Qya23M7F0zWxX62jocrxW15V7mJNxnAQOBS81sYLCpIq4I+L27DwDGADfUgvd80K+BZUGHqEYPA2+5e39gGDH83s2sC/ArINHdB1M6JvySYFNFzDPA+EPWpgEL3L0PsCB0vcqittwpcxJudy8ADp6EO2a5e6a7fxO6nEvpX/guwaaKPDPrCpwDPBF0lupgZi2Ak4AnAdy9wN13B5sq4uoBjc2sHtCEGD1zm7t/BOw8ZHkC8Gzo8rPABeF4rWgu9/JOwh3zRXeQmSUAxwBfBpukWvwFmAKUBB2kmvQEtgFPh3ZFPWFmTYMOFSnuvhm4H9gIZAJ73P2dYFNVq47ungmlG3BAh3A8aTSX+xFPwh2rzKwZkAT8xt1zgs4TSWZ2LpDt7ouDzlKN6gHHAn9392OAfYTpn+o1UWgf8wSgB9AZaGpmPw02VfSL5nKvlSfhNrP6lBb78+6eHHSeanA8cL6Zrad019tpZvbPYCNFXAaQ4e4H/1U2m9Kyj1XjgHXuvs3dC4Fk4LiAM1WnLDOLAwh9zQ7Hk0Zzude6k3CbmVG6H3aZuz8YdJ7q4O7T3b2ruydQ+mf8vrvH9Fadu28FNplZv9DS6UB6gJEibSMwxsyahL7HTyeGf4FcjrnAFaHLVwCvheNJI3YO1UirpSfhPh64DEg1s+9CazeFzlcrseW/gOdDGy5rgasCzhMx7v6lmc0GvqH0iLBvidExBGb2InAK0M7MMoDbgJnAK2Z2DaU/6C4Oy2tp/ICISOyJ5t0yIiJyGCp3EZEYpHIXEYlBKncRkRikchcRiUEqdxGRGKRyFxGJQf8L6hbBJt4M5iQ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4797583" cy="479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15816" y="5589240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x-axis</a:t>
            </a:r>
            <a:r>
              <a:rPr lang="en-US" dirty="0"/>
              <a:t> is the horizontal axis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y-axis</a:t>
            </a:r>
            <a:r>
              <a:rPr lang="en-US" dirty="0"/>
              <a:t> is the vertical axis.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816" y="2892339"/>
            <a:ext cx="3629025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24433"/>
            <a:ext cx="3748018" cy="19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2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Markers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keyword argument </a:t>
            </a:r>
            <a:r>
              <a:rPr lang="en-US" dirty="0">
                <a:solidFill>
                  <a:srgbClr val="FF0000"/>
                </a:solidFill>
              </a:rPr>
              <a:t>marker</a:t>
            </a:r>
            <a:r>
              <a:rPr lang="en-US" dirty="0"/>
              <a:t> to emphasize each point with a specified marker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200806" cy="864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924944"/>
            <a:ext cx="35052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7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Markers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markers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363855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567781"/>
            <a:ext cx="367665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6389876"/>
            <a:ext cx="5580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https://matplotlib.org/api/_as_gen/matplotlib.pyplot.plot.html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659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Markers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30" y="1628800"/>
            <a:ext cx="8229600" cy="4525963"/>
          </a:xfrm>
        </p:spPr>
        <p:txBody>
          <a:bodyPr/>
          <a:lstStyle/>
          <a:p>
            <a:r>
              <a:rPr lang="en-US" dirty="0" smtClean="0"/>
              <a:t>Marker Size</a:t>
            </a:r>
          </a:p>
          <a:p>
            <a:pPr lvl="1"/>
            <a:r>
              <a:rPr lang="en-US" dirty="0"/>
              <a:t>keyword argument </a:t>
            </a:r>
            <a:r>
              <a:rPr lang="en-US" dirty="0" err="1">
                <a:solidFill>
                  <a:srgbClr val="FF0000"/>
                </a:solidFill>
              </a:rPr>
              <a:t>markersize</a:t>
            </a:r>
            <a:r>
              <a:rPr lang="en-US" dirty="0"/>
              <a:t> or the shorter </a:t>
            </a:r>
            <a:r>
              <a:rPr lang="en-US" dirty="0" smtClean="0"/>
              <a:t>version </a:t>
            </a:r>
            <a:r>
              <a:rPr lang="en-US" dirty="0" err="1" smtClean="0">
                <a:solidFill>
                  <a:srgbClr val="FF0000"/>
                </a:solidFill>
              </a:rPr>
              <a:t>ms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Marker Color</a:t>
            </a:r>
          </a:p>
          <a:p>
            <a:pPr lvl="1"/>
            <a:r>
              <a:rPr lang="en-US" dirty="0"/>
              <a:t>keyword argument </a:t>
            </a:r>
            <a:r>
              <a:rPr lang="en-US" dirty="0" err="1">
                <a:solidFill>
                  <a:srgbClr val="FF0000"/>
                </a:solidFill>
              </a:rPr>
              <a:t>markeredgecolor</a:t>
            </a:r>
            <a:r>
              <a:rPr lang="en-US" dirty="0"/>
              <a:t> or the shorter </a:t>
            </a:r>
            <a:r>
              <a:rPr lang="en-US" dirty="0" err="1" smtClean="0">
                <a:solidFill>
                  <a:srgbClr val="FF0000"/>
                </a:solidFill>
              </a:rPr>
              <a:t>mec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to set the color of the </a:t>
            </a:r>
            <a:r>
              <a:rPr lang="en-US" i="1" dirty="0"/>
              <a:t>edge</a:t>
            </a:r>
            <a:r>
              <a:rPr lang="en-US" dirty="0"/>
              <a:t> of the </a:t>
            </a:r>
            <a:r>
              <a:rPr lang="en-US" dirty="0" smtClean="0"/>
              <a:t>markers</a:t>
            </a:r>
          </a:p>
          <a:p>
            <a:pPr lvl="1"/>
            <a:r>
              <a:rPr lang="en-US" dirty="0"/>
              <a:t>keyword argument </a:t>
            </a:r>
            <a:r>
              <a:rPr lang="en-US" dirty="0" err="1">
                <a:solidFill>
                  <a:srgbClr val="FF0000"/>
                </a:solidFill>
              </a:rPr>
              <a:t>markerfacecolor</a:t>
            </a:r>
            <a:r>
              <a:rPr lang="en-US" dirty="0"/>
              <a:t> or the shorter </a:t>
            </a:r>
            <a:r>
              <a:rPr lang="en-US" dirty="0" err="1">
                <a:solidFill>
                  <a:srgbClr val="FF0000"/>
                </a:solidFill>
              </a:rPr>
              <a:t>mfc</a:t>
            </a:r>
            <a:r>
              <a:rPr lang="en-US" dirty="0"/>
              <a:t> to set the color inside the edge of the </a:t>
            </a:r>
            <a:r>
              <a:rPr lang="en-US" dirty="0" smtClean="0"/>
              <a:t>markers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153" y="6381328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can </a:t>
            </a:r>
            <a:r>
              <a:rPr lang="en-US" dirty="0" smtClean="0"/>
              <a:t>use </a:t>
            </a:r>
            <a:r>
              <a:rPr lang="en-US" dirty="0"/>
              <a:t>Hexadecimal color values</a:t>
            </a:r>
          </a:p>
        </p:txBody>
      </p:sp>
    </p:spTree>
    <p:extLst>
      <p:ext uri="{BB962C8B-B14F-4D97-AF65-F5344CB8AC3E}">
        <p14:creationId xmlns:p14="http://schemas.microsoft.com/office/powerpoint/2010/main" val="171137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argument </a:t>
            </a:r>
            <a:r>
              <a:rPr lang="en-US" b="1" dirty="0" err="1"/>
              <a:t>linestyle</a:t>
            </a:r>
            <a:r>
              <a:rPr lang="en-US" dirty="0"/>
              <a:t>, or shorter </a:t>
            </a:r>
            <a:r>
              <a:rPr lang="en-US" b="1" dirty="0"/>
              <a:t>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76998"/>
            <a:ext cx="6905625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616444"/>
            <a:ext cx="3063935" cy="21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11792</TotalTime>
  <Words>646</Words>
  <Application>Microsoft Office PowerPoint</Application>
  <PresentationFormat>On-screen Show (4:3)</PresentationFormat>
  <Paragraphs>108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PMingLiU</vt:lpstr>
      <vt:lpstr>Arial</vt:lpstr>
      <vt:lpstr>Calibri</vt:lpstr>
      <vt:lpstr>Wingdings</vt:lpstr>
      <vt:lpstr>Office 佈景主題</vt:lpstr>
      <vt:lpstr>Course ID: 8011E001  Computer programming &amp; data processing  數據運算程式設計</vt:lpstr>
      <vt:lpstr>Python matplotlib</vt:lpstr>
      <vt:lpstr>What is Matplotlib?</vt:lpstr>
      <vt:lpstr>Matplotlib Getting Started</vt:lpstr>
      <vt:lpstr>Matplotlib Pyplot</vt:lpstr>
      <vt:lpstr>Matplotlib Markers</vt:lpstr>
      <vt:lpstr>Matplotlib Markers</vt:lpstr>
      <vt:lpstr>Matplotlib Markers</vt:lpstr>
      <vt:lpstr>Matplotlib Line</vt:lpstr>
      <vt:lpstr>Matplotlib Line Width</vt:lpstr>
      <vt:lpstr>Matplotlib Line Color</vt:lpstr>
      <vt:lpstr>Matplotlib Markers</vt:lpstr>
      <vt:lpstr>Matplotlib Subplots</vt:lpstr>
      <vt:lpstr>Matplotlib Title</vt:lpstr>
      <vt:lpstr>Matplotlib Scatter</vt:lpstr>
      <vt:lpstr>ColorMap</vt:lpstr>
      <vt:lpstr>ColorMap</vt:lpstr>
      <vt:lpstr>Matplotlib Scatter</vt:lpstr>
      <vt:lpstr>Matplotlib Bars</vt:lpstr>
      <vt:lpstr>Matplotlib Histograms</vt:lpstr>
      <vt:lpstr>Matplotlib Pie Charts</vt:lpstr>
      <vt:lpstr>Matplotlib Pie Charts</vt:lpstr>
      <vt:lpstr>Matplotlib Save Figures</vt:lpstr>
      <vt:lpstr>Working with text</vt:lpstr>
      <vt:lpstr>In-class exercise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別墅</dc:title>
  <dc:creator>AD</dc:creator>
  <cp:lastModifiedBy>Khanh Lee</cp:lastModifiedBy>
  <cp:revision>607</cp:revision>
  <dcterms:created xsi:type="dcterms:W3CDTF">2007-09-19T02:33:48Z</dcterms:created>
  <dcterms:modified xsi:type="dcterms:W3CDTF">2020-11-13T17:27:31Z</dcterms:modified>
</cp:coreProperties>
</file>