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259" r:id="rId2"/>
    <p:sldId id="257" r:id="rId3"/>
    <p:sldId id="291" r:id="rId4"/>
    <p:sldId id="260" r:id="rId5"/>
    <p:sldId id="281" r:id="rId6"/>
    <p:sldId id="265" r:id="rId7"/>
    <p:sldId id="258" r:id="rId8"/>
    <p:sldId id="282" r:id="rId9"/>
    <p:sldId id="286" r:id="rId10"/>
    <p:sldId id="283" r:id="rId11"/>
    <p:sldId id="284" r:id="rId12"/>
    <p:sldId id="285" r:id="rId13"/>
    <p:sldId id="279" r:id="rId14"/>
    <p:sldId id="287" r:id="rId15"/>
    <p:sldId id="288" r:id="rId16"/>
    <p:sldId id="289" r:id="rId17"/>
    <p:sldId id="293" r:id="rId18"/>
    <p:sldId id="290" r:id="rId19"/>
    <p:sldId id="26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25BFA0E-588A-4765-9CDB-911C56CCB1F0}">
          <p14:sldIdLst>
            <p14:sldId id="259"/>
            <p14:sldId id="257"/>
            <p14:sldId id="291"/>
            <p14:sldId id="260"/>
            <p14:sldId id="281"/>
            <p14:sldId id="265"/>
            <p14:sldId id="258"/>
            <p14:sldId id="282"/>
            <p14:sldId id="286"/>
            <p14:sldId id="283"/>
            <p14:sldId id="284"/>
            <p14:sldId id="285"/>
            <p14:sldId id="279"/>
            <p14:sldId id="287"/>
            <p14:sldId id="288"/>
            <p14:sldId id="289"/>
            <p14:sldId id="293"/>
            <p14:sldId id="290"/>
            <p14:sldId id="261"/>
          </p14:sldIdLst>
        </p14:section>
        <p14:section name="Untitled Section" id="{A1527F60-BFAA-427B-AF6E-17471D30C4C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66"/>
    <a:srgbClr val="C120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62" autoAdjust="0"/>
    <p:restoredTop sz="84651" autoAdjust="0"/>
  </p:normalViewPr>
  <p:slideViewPr>
    <p:cSldViewPr snapToGrid="0">
      <p:cViewPr varScale="1">
        <p:scale>
          <a:sx n="51" d="100"/>
          <a:sy n="51" d="100"/>
        </p:scale>
        <p:origin x="114" y="558"/>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5EAC724-B034-4F10-A9E8-56851A79B80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20872BB-3892-4F66-9266-36ADB83FAD5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8B45424-6BAC-416C-8F6C-5F9DE854A36B}" type="datetimeFigureOut">
              <a:rPr lang="en-US" smtClean="0"/>
              <a:t>6/22/2021</a:t>
            </a:fld>
            <a:endParaRPr lang="en-US"/>
          </a:p>
        </p:txBody>
      </p:sp>
      <p:sp>
        <p:nvSpPr>
          <p:cNvPr id="4" name="Footer Placeholder 3">
            <a:extLst>
              <a:ext uri="{FF2B5EF4-FFF2-40B4-BE49-F238E27FC236}">
                <a16:creationId xmlns:a16="http://schemas.microsoft.com/office/drawing/2014/main" id="{0ACA138F-B9BA-4997-B3C2-DA8B17B6D5B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EE86FBF-0AC4-4904-8ED7-0BD6E9AC71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E34D737-83BD-4FDE-8CF3-8BC01E7FCF39}" type="slidenum">
              <a:rPr lang="en-US" smtClean="0"/>
              <a:t>‹#›</a:t>
            </a:fld>
            <a:endParaRPr lang="en-US"/>
          </a:p>
        </p:txBody>
      </p:sp>
    </p:spTree>
    <p:extLst>
      <p:ext uri="{BB962C8B-B14F-4D97-AF65-F5344CB8AC3E}">
        <p14:creationId xmlns:p14="http://schemas.microsoft.com/office/powerpoint/2010/main" val="408907374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733702-C25A-40B9-9167-54BAA79B29B0}" type="datetimeFigureOut">
              <a:rPr lang="en-US" smtClean="0"/>
              <a:t>6/22/2021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2FC7A4-3D1B-482D-8C9D-7642A2CE3076}" type="slidenum">
              <a:rPr lang="en-US" smtClean="0"/>
              <a:t>‹#›</a:t>
            </a:fld>
            <a:endParaRPr lang="en-US"/>
          </a:p>
        </p:txBody>
      </p:sp>
    </p:spTree>
    <p:extLst>
      <p:ext uri="{BB962C8B-B14F-4D97-AF65-F5344CB8AC3E}">
        <p14:creationId xmlns:p14="http://schemas.microsoft.com/office/powerpoint/2010/main" val="398192653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2FC7A4-3D1B-482D-8C9D-7642A2CE3076}" type="slidenum">
              <a:rPr lang="en-US" smtClean="0"/>
              <a:t>3</a:t>
            </a:fld>
            <a:endParaRPr lang="en-US"/>
          </a:p>
        </p:txBody>
      </p:sp>
    </p:spTree>
    <p:extLst>
      <p:ext uri="{BB962C8B-B14F-4D97-AF65-F5344CB8AC3E}">
        <p14:creationId xmlns:p14="http://schemas.microsoft.com/office/powerpoint/2010/main" val="17384843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For Programming Technique, we want to use Object Oriented Programming so we wrote Class Image with private data member, which include vector des for ... , and 2 interger data member label and size. In public part, we wrote Default Constructor and Copy Constructor to initializing data member of Image. Moreover, we wrote function getLable, print and distance to get the corresponding work. </a:t>
            </a:r>
            <a:endParaRPr lang="en-US" dirty="0"/>
          </a:p>
        </p:txBody>
      </p:sp>
      <p:sp>
        <p:nvSpPr>
          <p:cNvPr id="4" name="Slide Number Placeholder 3"/>
          <p:cNvSpPr>
            <a:spLocks noGrp="1"/>
          </p:cNvSpPr>
          <p:nvPr>
            <p:ph type="sldNum" sz="quarter" idx="5"/>
          </p:nvPr>
        </p:nvSpPr>
        <p:spPr/>
        <p:txBody>
          <a:bodyPr/>
          <a:lstStyle/>
          <a:p>
            <a:fld id="{AB2FC7A4-3D1B-482D-8C9D-7642A2CE3076}" type="slidenum">
              <a:rPr lang="en-US" smtClean="0"/>
              <a:t>13</a:t>
            </a:fld>
            <a:endParaRPr lang="en-US"/>
          </a:p>
        </p:txBody>
      </p:sp>
    </p:spTree>
    <p:extLst>
      <p:ext uri="{BB962C8B-B14F-4D97-AF65-F5344CB8AC3E}">
        <p14:creationId xmlns:p14="http://schemas.microsoft.com/office/powerpoint/2010/main" val="4954240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For HOG implementation, we write a Function Compute HOG that include defined hog of HOGDescriptor and a vector descriptor. We will work with those vector to get the data of input images, by “im read” sentence. Before we use compute function, we resize image first....... </a:t>
            </a:r>
            <a:endParaRPr lang="en-US" dirty="0"/>
          </a:p>
        </p:txBody>
      </p:sp>
      <p:sp>
        <p:nvSpPr>
          <p:cNvPr id="4" name="Slide Number Placeholder 3"/>
          <p:cNvSpPr>
            <a:spLocks noGrp="1"/>
          </p:cNvSpPr>
          <p:nvPr>
            <p:ph type="sldNum" sz="quarter" idx="5"/>
          </p:nvPr>
        </p:nvSpPr>
        <p:spPr/>
        <p:txBody>
          <a:bodyPr/>
          <a:lstStyle/>
          <a:p>
            <a:fld id="{AB2FC7A4-3D1B-482D-8C9D-7642A2CE3076}" type="slidenum">
              <a:rPr lang="en-US" smtClean="0"/>
              <a:t>14</a:t>
            </a:fld>
            <a:endParaRPr lang="en-US"/>
          </a:p>
        </p:txBody>
      </p:sp>
    </p:spTree>
    <p:extLst>
      <p:ext uri="{BB962C8B-B14F-4D97-AF65-F5344CB8AC3E}">
        <p14:creationId xmlns:p14="http://schemas.microsoft.com/office/powerpoint/2010/main" val="35591423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For KNN algorithms, we wrote it like this... We compute distance between... And if </a:t>
            </a:r>
            <a:endParaRPr lang="en-US" dirty="0"/>
          </a:p>
        </p:txBody>
      </p:sp>
      <p:sp>
        <p:nvSpPr>
          <p:cNvPr id="4" name="Slide Number Placeholder 3"/>
          <p:cNvSpPr>
            <a:spLocks noGrp="1"/>
          </p:cNvSpPr>
          <p:nvPr>
            <p:ph type="sldNum" sz="quarter" idx="5"/>
          </p:nvPr>
        </p:nvSpPr>
        <p:spPr/>
        <p:txBody>
          <a:bodyPr/>
          <a:lstStyle/>
          <a:p>
            <a:fld id="{AB2FC7A4-3D1B-482D-8C9D-7642A2CE3076}" type="slidenum">
              <a:rPr lang="en-US" smtClean="0"/>
              <a:t>15</a:t>
            </a:fld>
            <a:endParaRPr lang="en-US"/>
          </a:p>
        </p:txBody>
      </p:sp>
    </p:spTree>
    <p:extLst>
      <p:ext uri="{BB962C8B-B14F-4D97-AF65-F5344CB8AC3E}">
        <p14:creationId xmlns:p14="http://schemas.microsoft.com/office/powerpoint/2010/main" val="20197150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After that, we put all of above code into 1 file called Header, and use it as an library. So that you can see in main function, we easily call function ComputeHOG to get the feature from image data. </a:t>
            </a:r>
            <a:endParaRPr lang="en-US" dirty="0"/>
          </a:p>
        </p:txBody>
      </p:sp>
      <p:sp>
        <p:nvSpPr>
          <p:cNvPr id="4" name="Slide Number Placeholder 3"/>
          <p:cNvSpPr>
            <a:spLocks noGrp="1"/>
          </p:cNvSpPr>
          <p:nvPr>
            <p:ph type="sldNum" sz="quarter" idx="5"/>
          </p:nvPr>
        </p:nvSpPr>
        <p:spPr/>
        <p:txBody>
          <a:bodyPr/>
          <a:lstStyle/>
          <a:p>
            <a:fld id="{AB2FC7A4-3D1B-482D-8C9D-7642A2CE3076}" type="slidenum">
              <a:rPr lang="en-US" smtClean="0"/>
              <a:t>16</a:t>
            </a:fld>
            <a:endParaRPr lang="en-US"/>
          </a:p>
        </p:txBody>
      </p:sp>
    </p:spTree>
    <p:extLst>
      <p:ext uri="{BB962C8B-B14F-4D97-AF65-F5344CB8AC3E}">
        <p14:creationId xmlns:p14="http://schemas.microsoft.com/office/powerpoint/2010/main" val="1369556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2FC7A4-3D1B-482D-8C9D-7642A2CE3076}" type="slidenum">
              <a:rPr lang="en-US" smtClean="0"/>
              <a:t>17</a:t>
            </a:fld>
            <a:endParaRPr lang="en-US"/>
          </a:p>
        </p:txBody>
      </p:sp>
    </p:spTree>
    <p:extLst>
      <p:ext uri="{BB962C8B-B14F-4D97-AF65-F5344CB8AC3E}">
        <p14:creationId xmlns:p14="http://schemas.microsoft.com/office/powerpoint/2010/main" val="2899920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To evaluate our result, we use confusion matrix and accuracy. This is our results.</a:t>
            </a:r>
            <a:endParaRPr lang="en-US" dirty="0"/>
          </a:p>
        </p:txBody>
      </p:sp>
      <p:sp>
        <p:nvSpPr>
          <p:cNvPr id="4" name="Slide Number Placeholder 3"/>
          <p:cNvSpPr>
            <a:spLocks noGrp="1"/>
          </p:cNvSpPr>
          <p:nvPr>
            <p:ph type="sldNum" sz="quarter" idx="5"/>
          </p:nvPr>
        </p:nvSpPr>
        <p:spPr/>
        <p:txBody>
          <a:bodyPr/>
          <a:lstStyle/>
          <a:p>
            <a:fld id="{AB2FC7A4-3D1B-482D-8C9D-7642A2CE3076}" type="slidenum">
              <a:rPr lang="en-US" smtClean="0"/>
              <a:t>18</a:t>
            </a:fld>
            <a:endParaRPr lang="en-US"/>
          </a:p>
        </p:txBody>
      </p:sp>
    </p:spTree>
    <p:extLst>
      <p:ext uri="{BB962C8B-B14F-4D97-AF65-F5344CB8AC3E}">
        <p14:creationId xmlns:p14="http://schemas.microsoft.com/office/powerpoint/2010/main" val="1914740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2FC7A4-3D1B-482D-8C9D-7642A2CE3076}" type="slidenum">
              <a:rPr lang="en-US" smtClean="0"/>
              <a:t>19</a:t>
            </a:fld>
            <a:endParaRPr lang="en-US"/>
          </a:p>
        </p:txBody>
      </p:sp>
    </p:spTree>
    <p:extLst>
      <p:ext uri="{BB962C8B-B14F-4D97-AF65-F5344CB8AC3E}">
        <p14:creationId xmlns:p14="http://schemas.microsoft.com/office/powerpoint/2010/main" val="31310010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2FC7A4-3D1B-482D-8C9D-7642A2CE3076}" type="slidenum">
              <a:rPr lang="en-US" smtClean="0"/>
              <a:t>4</a:t>
            </a:fld>
            <a:endParaRPr lang="en-US"/>
          </a:p>
        </p:txBody>
      </p:sp>
    </p:spTree>
    <p:extLst>
      <p:ext uri="{BB962C8B-B14F-4D97-AF65-F5344CB8AC3E}">
        <p14:creationId xmlns:p14="http://schemas.microsoft.com/office/powerpoint/2010/main" val="4179301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2FC7A4-3D1B-482D-8C9D-7642A2CE3076}" type="slidenum">
              <a:rPr lang="en-US" smtClean="0"/>
              <a:t>5</a:t>
            </a:fld>
            <a:endParaRPr lang="en-US"/>
          </a:p>
        </p:txBody>
      </p:sp>
    </p:spTree>
    <p:extLst>
      <p:ext uri="{BB962C8B-B14F-4D97-AF65-F5344CB8AC3E}">
        <p14:creationId xmlns:p14="http://schemas.microsoft.com/office/powerpoint/2010/main" val="35528837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2FC7A4-3D1B-482D-8C9D-7642A2CE3076}" type="slidenum">
              <a:rPr lang="en-US" smtClean="0"/>
              <a:t>7</a:t>
            </a:fld>
            <a:endParaRPr lang="en-US"/>
          </a:p>
        </p:txBody>
      </p:sp>
    </p:spTree>
    <p:extLst>
      <p:ext uri="{BB962C8B-B14F-4D97-AF65-F5344CB8AC3E}">
        <p14:creationId xmlns:p14="http://schemas.microsoft.com/office/powerpoint/2010/main" val="39765868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2FC7A4-3D1B-482D-8C9D-7642A2CE3076}" type="slidenum">
              <a:rPr lang="en-US" smtClean="0"/>
              <a:t>8</a:t>
            </a:fld>
            <a:endParaRPr lang="en-US"/>
          </a:p>
        </p:txBody>
      </p:sp>
    </p:spTree>
    <p:extLst>
      <p:ext uri="{BB962C8B-B14F-4D97-AF65-F5344CB8AC3E}">
        <p14:creationId xmlns:p14="http://schemas.microsoft.com/office/powerpoint/2010/main" val="37809590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2FC7A4-3D1B-482D-8C9D-7642A2CE3076}" type="slidenum">
              <a:rPr lang="en-US" smtClean="0"/>
              <a:t>9</a:t>
            </a:fld>
            <a:endParaRPr lang="en-US"/>
          </a:p>
        </p:txBody>
      </p:sp>
    </p:spTree>
    <p:extLst>
      <p:ext uri="{BB962C8B-B14F-4D97-AF65-F5344CB8AC3E}">
        <p14:creationId xmlns:p14="http://schemas.microsoft.com/office/powerpoint/2010/main" val="19211907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2FC7A4-3D1B-482D-8C9D-7642A2CE3076}" type="slidenum">
              <a:rPr lang="en-US" smtClean="0"/>
              <a:t>10</a:t>
            </a:fld>
            <a:endParaRPr lang="en-US"/>
          </a:p>
        </p:txBody>
      </p:sp>
    </p:spTree>
    <p:extLst>
      <p:ext uri="{BB962C8B-B14F-4D97-AF65-F5344CB8AC3E}">
        <p14:creationId xmlns:p14="http://schemas.microsoft.com/office/powerpoint/2010/main" val="21270006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2FC7A4-3D1B-482D-8C9D-7642A2CE3076}" type="slidenum">
              <a:rPr lang="en-US" smtClean="0"/>
              <a:t>11</a:t>
            </a:fld>
            <a:endParaRPr lang="en-US"/>
          </a:p>
        </p:txBody>
      </p:sp>
    </p:spTree>
    <p:extLst>
      <p:ext uri="{BB962C8B-B14F-4D97-AF65-F5344CB8AC3E}">
        <p14:creationId xmlns:p14="http://schemas.microsoft.com/office/powerpoint/2010/main" val="34914768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2FC7A4-3D1B-482D-8C9D-7642A2CE3076}" type="slidenum">
              <a:rPr lang="en-US" smtClean="0"/>
              <a:t>12</a:t>
            </a:fld>
            <a:endParaRPr lang="en-US"/>
          </a:p>
        </p:txBody>
      </p:sp>
    </p:spTree>
    <p:extLst>
      <p:ext uri="{BB962C8B-B14F-4D97-AF65-F5344CB8AC3E}">
        <p14:creationId xmlns:p14="http://schemas.microsoft.com/office/powerpoint/2010/main" val="36617089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Date Placeholder 3">
            <a:extLst>
              <a:ext uri="{FF2B5EF4-FFF2-40B4-BE49-F238E27FC236}">
                <a16:creationId xmlns:a16="http://schemas.microsoft.com/office/drawing/2014/main" id="{26152509-8D0C-4712-AA81-AF54972C78DB}"/>
              </a:ext>
            </a:extLst>
          </p:cNvPr>
          <p:cNvSpPr>
            <a:spLocks noGrp="1"/>
          </p:cNvSpPr>
          <p:nvPr>
            <p:ph type="dt" sz="half" idx="10"/>
          </p:nvPr>
        </p:nvSpPr>
        <p:spPr>
          <a:xfrm>
            <a:off x="838200" y="6486008"/>
            <a:ext cx="2743200" cy="365125"/>
          </a:xfrm>
          <a:prstGeom prst="rect">
            <a:avLst/>
          </a:prstGeom>
        </p:spPr>
        <p:txBody>
          <a:bodyPr/>
          <a:lstStyle>
            <a:lvl1pPr algn="ct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fld id="{58E92B09-5AF4-4E86-A8BE-E866F0E2C017}" type="datetime1">
              <a:rPr lang="en-US" smtClean="0"/>
              <a:pPr/>
              <a:t>6/22/2021</a:t>
            </a:fld>
            <a:endParaRPr lang="en-US"/>
          </a:p>
        </p:txBody>
      </p:sp>
      <p:sp>
        <p:nvSpPr>
          <p:cNvPr id="10" name="Footer Placeholder 4">
            <a:extLst>
              <a:ext uri="{FF2B5EF4-FFF2-40B4-BE49-F238E27FC236}">
                <a16:creationId xmlns:a16="http://schemas.microsoft.com/office/drawing/2014/main" id="{A9A90DE7-FAAB-4B91-AC83-B18850F1EC89}"/>
              </a:ext>
            </a:extLst>
          </p:cNvPr>
          <p:cNvSpPr>
            <a:spLocks noGrp="1"/>
          </p:cNvSpPr>
          <p:nvPr>
            <p:ph type="ftr" sz="quarter" idx="11"/>
          </p:nvPr>
        </p:nvSpPr>
        <p:spPr>
          <a:xfrm>
            <a:off x="4038600" y="6486008"/>
            <a:ext cx="4114800" cy="365125"/>
          </a:xfrm>
          <a:prstGeom prst="rect">
            <a:avLst/>
          </a:prstGeom>
        </p:spPr>
        <p:txBody>
          <a:bodyPr/>
          <a:lstStyle>
            <a:lvl1pPr algn="ct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endParaRPr lang="en-US" dirty="0"/>
          </a:p>
        </p:txBody>
      </p:sp>
      <p:sp>
        <p:nvSpPr>
          <p:cNvPr id="11" name="Slide Number Placeholder 5">
            <a:extLst>
              <a:ext uri="{FF2B5EF4-FFF2-40B4-BE49-F238E27FC236}">
                <a16:creationId xmlns:a16="http://schemas.microsoft.com/office/drawing/2014/main" id="{0FD5971E-BD21-416C-BC2E-97EE0E09A50C}"/>
              </a:ext>
            </a:extLst>
          </p:cNvPr>
          <p:cNvSpPr>
            <a:spLocks noGrp="1"/>
          </p:cNvSpPr>
          <p:nvPr>
            <p:ph type="sldNum" sz="quarter" idx="12"/>
          </p:nvPr>
        </p:nvSpPr>
        <p:spPr>
          <a:xfrm>
            <a:off x="9156511" y="6492877"/>
            <a:ext cx="2743200" cy="365125"/>
          </a:xfrm>
          <a:prstGeom prst="rect">
            <a:avLst/>
          </a:prstGeom>
        </p:spPr>
        <p:txBody>
          <a:bodyPr/>
          <a:lstStyle>
            <a:lvl1pPr algn="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a:p>
        </p:txBody>
      </p:sp>
    </p:spTree>
    <p:extLst>
      <p:ext uri="{BB962C8B-B14F-4D97-AF65-F5344CB8AC3E}">
        <p14:creationId xmlns:p14="http://schemas.microsoft.com/office/powerpoint/2010/main" val="4079575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B30FC03-A82E-4B34-AE4B-8AC40A0CD5B2}"/>
              </a:ext>
            </a:extLst>
          </p:cNvPr>
          <p:cNvSpPr>
            <a:spLocks noGrp="1"/>
          </p:cNvSpPr>
          <p:nvPr>
            <p:ph type="dt" sz="half" idx="10"/>
          </p:nvPr>
        </p:nvSpPr>
        <p:spPr>
          <a:xfrm>
            <a:off x="838200" y="6486008"/>
            <a:ext cx="2743200" cy="365125"/>
          </a:xfrm>
          <a:prstGeom prst="rect">
            <a:avLst/>
          </a:prstGeom>
        </p:spPr>
        <p:txBody>
          <a:bodyPr/>
          <a:lstStyle>
            <a:lvl1pP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6/22/2021</a:t>
            </a:fld>
            <a:endParaRPr lang="en-US"/>
          </a:p>
        </p:txBody>
      </p:sp>
      <p:sp>
        <p:nvSpPr>
          <p:cNvPr id="5" name="Footer Placeholder 4">
            <a:extLst>
              <a:ext uri="{FF2B5EF4-FFF2-40B4-BE49-F238E27FC236}">
                <a16:creationId xmlns:a16="http://schemas.microsoft.com/office/drawing/2014/main" id="{D149FB7E-C73B-452D-861A-6C73FF59EC96}"/>
              </a:ext>
            </a:extLst>
          </p:cNvPr>
          <p:cNvSpPr>
            <a:spLocks noGrp="1"/>
          </p:cNvSpPr>
          <p:nvPr>
            <p:ph type="ftr" sz="quarter" idx="11"/>
          </p:nvPr>
        </p:nvSpPr>
        <p:spPr>
          <a:xfrm>
            <a:off x="4038600" y="6486008"/>
            <a:ext cx="4114800" cy="365125"/>
          </a:xfrm>
          <a:prstGeom prst="rect">
            <a:avLst/>
          </a:prstGeom>
        </p:spPr>
        <p:txBody>
          <a:bodyPr/>
          <a:lstStyle>
            <a:lvl1pPr algn="ct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6" name="Slide Number Placeholder 5">
            <a:extLst>
              <a:ext uri="{FF2B5EF4-FFF2-40B4-BE49-F238E27FC236}">
                <a16:creationId xmlns:a16="http://schemas.microsoft.com/office/drawing/2014/main" id="{8A5733BD-32DD-483E-A597-B70529CBDA53}"/>
              </a:ext>
            </a:extLst>
          </p:cNvPr>
          <p:cNvSpPr>
            <a:spLocks noGrp="1"/>
          </p:cNvSpPr>
          <p:nvPr>
            <p:ph type="sldNum" sz="quarter" idx="12"/>
          </p:nvPr>
        </p:nvSpPr>
        <p:spPr>
          <a:xfrm>
            <a:off x="9156511" y="6492877"/>
            <a:ext cx="2743200" cy="365125"/>
          </a:xfrm>
          <a:prstGeom prst="rect">
            <a:avLst/>
          </a:prstGeom>
        </p:spPr>
        <p:txBody>
          <a:bodyPr/>
          <a:lstStyle>
            <a:lvl1pPr algn="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
        <p:nvSpPr>
          <p:cNvPr id="7" name="Title 8">
            <a:extLst>
              <a:ext uri="{FF2B5EF4-FFF2-40B4-BE49-F238E27FC236}">
                <a16:creationId xmlns:a16="http://schemas.microsoft.com/office/drawing/2014/main" id="{DEAFB3E9-4F5E-435C-B51A-CC5766A852DA}"/>
              </a:ext>
            </a:extLst>
          </p:cNvPr>
          <p:cNvSpPr>
            <a:spLocks noGrp="1"/>
          </p:cNvSpPr>
          <p:nvPr>
            <p:ph type="title" hasCustomPrompt="1"/>
          </p:nvPr>
        </p:nvSpPr>
        <p:spPr>
          <a:xfrm>
            <a:off x="338736" y="112543"/>
            <a:ext cx="11514528" cy="436098"/>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1:……………………………………..</a:t>
            </a:r>
          </a:p>
        </p:txBody>
      </p:sp>
      <p:sp>
        <p:nvSpPr>
          <p:cNvPr id="8" name="Content Placeholder 7">
            <a:extLst>
              <a:ext uri="{FF2B5EF4-FFF2-40B4-BE49-F238E27FC236}">
                <a16:creationId xmlns:a16="http://schemas.microsoft.com/office/drawing/2014/main" id="{69C57778-6639-411E-9B4C-12D035AECE27}"/>
              </a:ext>
            </a:extLst>
          </p:cNvPr>
          <p:cNvSpPr>
            <a:spLocks noGrp="1"/>
          </p:cNvSpPr>
          <p:nvPr>
            <p:ph sz="quarter" idx="13"/>
          </p:nvPr>
        </p:nvSpPr>
        <p:spPr>
          <a:xfrm>
            <a:off x="338736" y="1058844"/>
            <a:ext cx="11514528" cy="4909124"/>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61329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Date Placeholder 3">
            <a:extLst>
              <a:ext uri="{FF2B5EF4-FFF2-40B4-BE49-F238E27FC236}">
                <a16:creationId xmlns:a16="http://schemas.microsoft.com/office/drawing/2014/main" id="{84B5929F-A28F-4256-A6B2-5D095331D016}"/>
              </a:ext>
            </a:extLst>
          </p:cNvPr>
          <p:cNvSpPr>
            <a:spLocks noGrp="1"/>
          </p:cNvSpPr>
          <p:nvPr>
            <p:ph type="dt" sz="half" idx="10"/>
          </p:nvPr>
        </p:nvSpPr>
        <p:spPr>
          <a:xfrm>
            <a:off x="838200" y="6486008"/>
            <a:ext cx="2743200" cy="365125"/>
          </a:xfrm>
          <a:prstGeom prst="rect">
            <a:avLst/>
          </a:prstGeom>
        </p:spPr>
        <p:txBody>
          <a:bodyPr/>
          <a:lstStyle>
            <a:lvl1pP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fld id="{B3ACFEBC-8634-4116-B617-2BE5C2034C2C}" type="datetime1">
              <a:rPr lang="en-US" smtClean="0"/>
              <a:pPr/>
              <a:t>6/22/2021</a:t>
            </a:fld>
            <a:endParaRPr lang="en-US"/>
          </a:p>
        </p:txBody>
      </p:sp>
      <p:sp>
        <p:nvSpPr>
          <p:cNvPr id="9" name="Footer Placeholder 4">
            <a:extLst>
              <a:ext uri="{FF2B5EF4-FFF2-40B4-BE49-F238E27FC236}">
                <a16:creationId xmlns:a16="http://schemas.microsoft.com/office/drawing/2014/main" id="{7C2F339A-915E-4496-B889-28FBBAAD3123}"/>
              </a:ext>
            </a:extLst>
          </p:cNvPr>
          <p:cNvSpPr>
            <a:spLocks noGrp="1"/>
          </p:cNvSpPr>
          <p:nvPr>
            <p:ph type="ftr" sz="quarter" idx="11"/>
          </p:nvPr>
        </p:nvSpPr>
        <p:spPr>
          <a:xfrm>
            <a:off x="4038600" y="6486008"/>
            <a:ext cx="4114800" cy="365125"/>
          </a:xfrm>
          <a:prstGeom prst="rect">
            <a:avLst/>
          </a:prstGeom>
        </p:spPr>
        <p:txBody>
          <a:bodyPr/>
          <a:lstStyle>
            <a:lvl1pPr algn="ct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0" name="Slide Number Placeholder 5">
            <a:extLst>
              <a:ext uri="{FF2B5EF4-FFF2-40B4-BE49-F238E27FC236}">
                <a16:creationId xmlns:a16="http://schemas.microsoft.com/office/drawing/2014/main" id="{028A2E5F-7F4D-4F39-A494-67088E8046DE}"/>
              </a:ext>
            </a:extLst>
          </p:cNvPr>
          <p:cNvSpPr>
            <a:spLocks noGrp="1"/>
          </p:cNvSpPr>
          <p:nvPr>
            <p:ph type="sldNum" sz="quarter" idx="12"/>
          </p:nvPr>
        </p:nvSpPr>
        <p:spPr>
          <a:xfrm>
            <a:off x="9156511" y="6492877"/>
            <a:ext cx="2743200" cy="365125"/>
          </a:xfrm>
          <a:prstGeom prst="rect">
            <a:avLst/>
          </a:prstGeom>
        </p:spPr>
        <p:txBody>
          <a:bodyPr/>
          <a:lstStyle>
            <a:lvl1pPr algn="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a:p>
        </p:txBody>
      </p:sp>
      <p:sp>
        <p:nvSpPr>
          <p:cNvPr id="11" name="Title 8">
            <a:extLst>
              <a:ext uri="{FF2B5EF4-FFF2-40B4-BE49-F238E27FC236}">
                <a16:creationId xmlns:a16="http://schemas.microsoft.com/office/drawing/2014/main" id="{FC0C4515-8106-49DA-9C06-E98AF815242A}"/>
              </a:ext>
            </a:extLst>
          </p:cNvPr>
          <p:cNvSpPr>
            <a:spLocks noGrp="1"/>
          </p:cNvSpPr>
          <p:nvPr>
            <p:ph type="title" hasCustomPrompt="1"/>
          </p:nvPr>
        </p:nvSpPr>
        <p:spPr>
          <a:xfrm>
            <a:off x="338736" y="112543"/>
            <a:ext cx="11514528" cy="436098"/>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2:……………………………………..</a:t>
            </a:r>
          </a:p>
        </p:txBody>
      </p:sp>
      <p:sp>
        <p:nvSpPr>
          <p:cNvPr id="12" name="Chart Placeholder 9">
            <a:extLst>
              <a:ext uri="{FF2B5EF4-FFF2-40B4-BE49-F238E27FC236}">
                <a16:creationId xmlns:a16="http://schemas.microsoft.com/office/drawing/2014/main" id="{F49327FB-190B-40C4-9FC9-66F9F7D12317}"/>
              </a:ext>
            </a:extLst>
          </p:cNvPr>
          <p:cNvSpPr>
            <a:spLocks noGrp="1"/>
          </p:cNvSpPr>
          <p:nvPr>
            <p:ph type="chart" sz="quarter" idx="13" hasCustomPrompt="1"/>
          </p:nvPr>
        </p:nvSpPr>
        <p:spPr>
          <a:xfrm>
            <a:off x="330201" y="1406769"/>
            <a:ext cx="5765800" cy="4655894"/>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stStyle>
          <a:p>
            <a:r>
              <a:rPr lang="en-US" dirty="0"/>
              <a:t>Chart</a:t>
            </a:r>
          </a:p>
        </p:txBody>
      </p:sp>
      <p:sp>
        <p:nvSpPr>
          <p:cNvPr id="13" name="Picture Placeholder 11">
            <a:extLst>
              <a:ext uri="{FF2B5EF4-FFF2-40B4-BE49-F238E27FC236}">
                <a16:creationId xmlns:a16="http://schemas.microsoft.com/office/drawing/2014/main" id="{733EBCBB-E1FE-415C-8ED9-6D1F36748478}"/>
              </a:ext>
            </a:extLst>
          </p:cNvPr>
          <p:cNvSpPr>
            <a:spLocks noGrp="1"/>
          </p:cNvSpPr>
          <p:nvPr>
            <p:ph type="pic" sz="quarter" idx="14" hasCustomPrompt="1"/>
          </p:nvPr>
        </p:nvSpPr>
        <p:spPr>
          <a:xfrm>
            <a:off x="6238876" y="1414465"/>
            <a:ext cx="5445125" cy="4656137"/>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stStyle>
          <a:p>
            <a:r>
              <a:rPr lang="en-US" dirty="0"/>
              <a:t>Picture</a:t>
            </a:r>
          </a:p>
        </p:txBody>
      </p:sp>
    </p:spTree>
    <p:extLst>
      <p:ext uri="{BB962C8B-B14F-4D97-AF65-F5344CB8AC3E}">
        <p14:creationId xmlns:p14="http://schemas.microsoft.com/office/powerpoint/2010/main" val="3887669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itle 8">
            <a:extLst>
              <a:ext uri="{FF2B5EF4-FFF2-40B4-BE49-F238E27FC236}">
                <a16:creationId xmlns:a16="http://schemas.microsoft.com/office/drawing/2014/main" id="{3E6AE9CF-41FF-46D0-BF7A-815E4777895E}"/>
              </a:ext>
            </a:extLst>
          </p:cNvPr>
          <p:cNvSpPr>
            <a:spLocks noGrp="1"/>
          </p:cNvSpPr>
          <p:nvPr>
            <p:ph type="title" hasCustomPrompt="1"/>
          </p:nvPr>
        </p:nvSpPr>
        <p:spPr>
          <a:xfrm>
            <a:off x="338736" y="112543"/>
            <a:ext cx="11514528" cy="436098"/>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3:……………………………………..</a:t>
            </a:r>
          </a:p>
        </p:txBody>
      </p:sp>
      <p:sp>
        <p:nvSpPr>
          <p:cNvPr id="12" name="Text Placeholder 9">
            <a:extLst>
              <a:ext uri="{FF2B5EF4-FFF2-40B4-BE49-F238E27FC236}">
                <a16:creationId xmlns:a16="http://schemas.microsoft.com/office/drawing/2014/main" id="{A85E41C6-3987-4F5C-A750-35F5C730A567}"/>
              </a:ext>
            </a:extLst>
          </p:cNvPr>
          <p:cNvSpPr>
            <a:spLocks noGrp="1"/>
          </p:cNvSpPr>
          <p:nvPr>
            <p:ph type="body" sz="quarter" idx="13"/>
          </p:nvPr>
        </p:nvSpPr>
        <p:spPr>
          <a:xfrm>
            <a:off x="337540" y="1032512"/>
            <a:ext cx="11515725" cy="4938713"/>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Date Placeholder 3">
            <a:extLst>
              <a:ext uri="{FF2B5EF4-FFF2-40B4-BE49-F238E27FC236}">
                <a16:creationId xmlns:a16="http://schemas.microsoft.com/office/drawing/2014/main" id="{C99BA7CA-DC84-4A35-BD8A-C14D582181A5}"/>
              </a:ext>
            </a:extLst>
          </p:cNvPr>
          <p:cNvSpPr>
            <a:spLocks noGrp="1"/>
          </p:cNvSpPr>
          <p:nvPr>
            <p:ph type="dt" sz="half" idx="10"/>
          </p:nvPr>
        </p:nvSpPr>
        <p:spPr>
          <a:xfrm>
            <a:off x="838200" y="6486008"/>
            <a:ext cx="2743200" cy="365125"/>
          </a:xfrm>
          <a:prstGeom prst="rect">
            <a:avLst/>
          </a:prstGeom>
        </p:spPr>
        <p:txBody>
          <a:bodyPr/>
          <a:lstStyle>
            <a:lvl1pP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fld id="{8CDB0C24-DFE0-41C5-B02D-FC32F5C22F7C}" type="datetime1">
              <a:rPr lang="en-US" smtClean="0"/>
              <a:pPr/>
              <a:t>6/22/2021</a:t>
            </a:fld>
            <a:endParaRPr lang="en-US"/>
          </a:p>
        </p:txBody>
      </p:sp>
      <p:sp>
        <p:nvSpPr>
          <p:cNvPr id="14" name="Footer Placeholder 4">
            <a:extLst>
              <a:ext uri="{FF2B5EF4-FFF2-40B4-BE49-F238E27FC236}">
                <a16:creationId xmlns:a16="http://schemas.microsoft.com/office/drawing/2014/main" id="{E1DCC345-F4E6-42D6-9173-88011D0E2741}"/>
              </a:ext>
            </a:extLst>
          </p:cNvPr>
          <p:cNvSpPr>
            <a:spLocks noGrp="1"/>
          </p:cNvSpPr>
          <p:nvPr>
            <p:ph type="ftr" sz="quarter" idx="11"/>
          </p:nvPr>
        </p:nvSpPr>
        <p:spPr>
          <a:xfrm>
            <a:off x="4038600" y="6486008"/>
            <a:ext cx="4114800" cy="365125"/>
          </a:xfrm>
          <a:prstGeom prst="rect">
            <a:avLst/>
          </a:prstGeom>
        </p:spPr>
        <p:txBody>
          <a:bodyPr/>
          <a:lstStyle>
            <a:lvl1pPr algn="ct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endParaRPr lang="en-US" dirty="0"/>
          </a:p>
        </p:txBody>
      </p:sp>
      <p:sp>
        <p:nvSpPr>
          <p:cNvPr id="15" name="Slide Number Placeholder 5">
            <a:extLst>
              <a:ext uri="{FF2B5EF4-FFF2-40B4-BE49-F238E27FC236}">
                <a16:creationId xmlns:a16="http://schemas.microsoft.com/office/drawing/2014/main" id="{BD82AFB1-CD7C-4710-A82A-F9FEE6DA5C86}"/>
              </a:ext>
            </a:extLst>
          </p:cNvPr>
          <p:cNvSpPr>
            <a:spLocks noGrp="1"/>
          </p:cNvSpPr>
          <p:nvPr>
            <p:ph type="sldNum" sz="quarter" idx="12"/>
          </p:nvPr>
        </p:nvSpPr>
        <p:spPr>
          <a:xfrm>
            <a:off x="9156511" y="6492877"/>
            <a:ext cx="2743200" cy="365125"/>
          </a:xfrm>
          <a:prstGeom prst="rect">
            <a:avLst/>
          </a:prstGeom>
        </p:spPr>
        <p:txBody>
          <a:bodyPr/>
          <a:lstStyle>
            <a:lvl1pPr algn="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a:p>
        </p:txBody>
      </p:sp>
    </p:spTree>
    <p:extLst>
      <p:ext uri="{BB962C8B-B14F-4D97-AF65-F5344CB8AC3E}">
        <p14:creationId xmlns:p14="http://schemas.microsoft.com/office/powerpoint/2010/main" val="958126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Date Placeholder 3">
            <a:extLst>
              <a:ext uri="{FF2B5EF4-FFF2-40B4-BE49-F238E27FC236}">
                <a16:creationId xmlns:a16="http://schemas.microsoft.com/office/drawing/2014/main" id="{4F1F29B1-F2F8-4527-A0B9-5A566F0DB568}"/>
              </a:ext>
            </a:extLst>
          </p:cNvPr>
          <p:cNvSpPr>
            <a:spLocks noGrp="1"/>
          </p:cNvSpPr>
          <p:nvPr>
            <p:ph type="dt" sz="half" idx="10"/>
          </p:nvPr>
        </p:nvSpPr>
        <p:spPr>
          <a:xfrm>
            <a:off x="838200" y="6486008"/>
            <a:ext cx="2743200" cy="365125"/>
          </a:xfrm>
          <a:prstGeom prst="rect">
            <a:avLst/>
          </a:prstGeom>
        </p:spPr>
        <p:txBody>
          <a:bodyPr/>
          <a:lstStyle>
            <a:lvl1pPr>
              <a:defRPr sz="12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fld id="{EEBFCEF3-2DDE-476B-8A96-303EC557333C}" type="datetime1">
              <a:rPr lang="en-US" smtClean="0"/>
              <a:pPr/>
              <a:t>6/22/2021</a:t>
            </a:fld>
            <a:endParaRPr lang="en-US"/>
          </a:p>
        </p:txBody>
      </p:sp>
      <p:sp>
        <p:nvSpPr>
          <p:cNvPr id="7" name="Footer Placeholder 4">
            <a:extLst>
              <a:ext uri="{FF2B5EF4-FFF2-40B4-BE49-F238E27FC236}">
                <a16:creationId xmlns:a16="http://schemas.microsoft.com/office/drawing/2014/main" id="{B1F89192-9608-4DA0-9D58-CE5D74F0161B}"/>
              </a:ext>
            </a:extLst>
          </p:cNvPr>
          <p:cNvSpPr>
            <a:spLocks noGrp="1"/>
          </p:cNvSpPr>
          <p:nvPr>
            <p:ph type="ftr" sz="quarter" idx="11"/>
          </p:nvPr>
        </p:nvSpPr>
        <p:spPr>
          <a:xfrm>
            <a:off x="4038600" y="6486008"/>
            <a:ext cx="4114800" cy="365125"/>
          </a:xfrm>
          <a:prstGeom prst="rect">
            <a:avLst/>
          </a:prstGeom>
        </p:spPr>
        <p:txBody>
          <a:bodyPr/>
          <a:lstStyle>
            <a:lvl1pPr algn="ct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endParaRPr lang="en-US" dirty="0"/>
          </a:p>
        </p:txBody>
      </p:sp>
      <p:sp>
        <p:nvSpPr>
          <p:cNvPr id="8" name="Slide Number Placeholder 5">
            <a:extLst>
              <a:ext uri="{FF2B5EF4-FFF2-40B4-BE49-F238E27FC236}">
                <a16:creationId xmlns:a16="http://schemas.microsoft.com/office/drawing/2014/main" id="{41300396-45C9-472A-AA37-70408F1C2FAF}"/>
              </a:ext>
            </a:extLst>
          </p:cNvPr>
          <p:cNvSpPr>
            <a:spLocks noGrp="1"/>
          </p:cNvSpPr>
          <p:nvPr>
            <p:ph type="sldNum" sz="quarter" idx="12"/>
          </p:nvPr>
        </p:nvSpPr>
        <p:spPr>
          <a:xfrm>
            <a:off x="9156511" y="6492877"/>
            <a:ext cx="2743200" cy="365125"/>
          </a:xfrm>
          <a:prstGeom prst="rect">
            <a:avLst/>
          </a:prstGeom>
        </p:spPr>
        <p:txBody>
          <a:bodyPr/>
          <a:lstStyle>
            <a:lvl1pPr algn="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a:p>
        </p:txBody>
      </p:sp>
      <p:sp>
        <p:nvSpPr>
          <p:cNvPr id="9" name="Content Placeholder 4">
            <a:extLst>
              <a:ext uri="{FF2B5EF4-FFF2-40B4-BE49-F238E27FC236}">
                <a16:creationId xmlns:a16="http://schemas.microsoft.com/office/drawing/2014/main" id="{45B855E6-8413-49D5-929E-33A3B3627516}"/>
              </a:ext>
            </a:extLst>
          </p:cNvPr>
          <p:cNvSpPr>
            <a:spLocks noGrp="1"/>
          </p:cNvSpPr>
          <p:nvPr>
            <p:ph sz="quarter" idx="13"/>
          </p:nvPr>
        </p:nvSpPr>
        <p:spPr>
          <a:xfrm>
            <a:off x="4558372" y="1248325"/>
            <a:ext cx="7391400" cy="5205412"/>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itle 8">
            <a:extLst>
              <a:ext uri="{FF2B5EF4-FFF2-40B4-BE49-F238E27FC236}">
                <a16:creationId xmlns:a16="http://schemas.microsoft.com/office/drawing/2014/main" id="{AB6BBE52-BFE6-4B4F-95C1-25C2EB84A64F}"/>
              </a:ext>
            </a:extLst>
          </p:cNvPr>
          <p:cNvSpPr>
            <a:spLocks noGrp="1"/>
          </p:cNvSpPr>
          <p:nvPr>
            <p:ph type="title" hasCustomPrompt="1"/>
          </p:nvPr>
        </p:nvSpPr>
        <p:spPr>
          <a:xfrm>
            <a:off x="4558372" y="404265"/>
            <a:ext cx="7391400" cy="436098"/>
          </a:xfrm>
          <a:prstGeom prst="rect">
            <a:avLst/>
          </a:prstGeom>
        </p:spPr>
        <p:txBody>
          <a:bodyPr/>
          <a:lstStyle>
            <a:lvl1pPr>
              <a:defRPr sz="2800" b="1">
                <a:solidFill>
                  <a:schemeClr val="tx1"/>
                </a:solidFill>
                <a:latin typeface="Lato" panose="020F0502020204030203" pitchFamily="34" charset="0"/>
                <a:ea typeface="Lato" panose="020F0502020204030203" pitchFamily="34" charset="0"/>
                <a:cs typeface="Lato" panose="020F0502020204030203" pitchFamily="34" charset="0"/>
              </a:defRPr>
            </a:lvl1pPr>
          </a:lstStyle>
          <a:p>
            <a:r>
              <a:rPr lang="en-US" dirty="0"/>
              <a:t>Title 4:……………………………………..</a:t>
            </a:r>
          </a:p>
        </p:txBody>
      </p:sp>
    </p:spTree>
    <p:extLst>
      <p:ext uri="{BB962C8B-B14F-4D97-AF65-F5344CB8AC3E}">
        <p14:creationId xmlns:p14="http://schemas.microsoft.com/office/powerpoint/2010/main" val="4113439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98A78F82-82C6-4F07-B7D8-4A1219A1BB45}"/>
              </a:ext>
            </a:extLst>
          </p:cNvPr>
          <p:cNvSpPr>
            <a:spLocks noGrp="1"/>
          </p:cNvSpPr>
          <p:nvPr>
            <p:ph type="dt" sz="half" idx="10"/>
          </p:nvPr>
        </p:nvSpPr>
        <p:spPr>
          <a:xfrm>
            <a:off x="838200" y="6486008"/>
            <a:ext cx="2743200" cy="365125"/>
          </a:xfrm>
          <a:prstGeom prst="rect">
            <a:avLst/>
          </a:prstGeom>
        </p:spPr>
        <p:txBody>
          <a:bodyPr/>
          <a:lstStyle>
            <a:lvl1pP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fld id="{19A9EFEF-A194-4819-82D7-1112425D0E86}" type="datetime1">
              <a:rPr lang="en-US" smtClean="0"/>
              <a:pPr/>
              <a:t>6/22/2021</a:t>
            </a:fld>
            <a:endParaRPr lang="en-US"/>
          </a:p>
        </p:txBody>
      </p:sp>
      <p:sp>
        <p:nvSpPr>
          <p:cNvPr id="8" name="Footer Placeholder 4">
            <a:extLst>
              <a:ext uri="{FF2B5EF4-FFF2-40B4-BE49-F238E27FC236}">
                <a16:creationId xmlns:a16="http://schemas.microsoft.com/office/drawing/2014/main" id="{12041C72-5CA2-4523-9F1E-50662A3276CE}"/>
              </a:ext>
            </a:extLst>
          </p:cNvPr>
          <p:cNvSpPr>
            <a:spLocks noGrp="1"/>
          </p:cNvSpPr>
          <p:nvPr>
            <p:ph type="ftr" sz="quarter" idx="11"/>
          </p:nvPr>
        </p:nvSpPr>
        <p:spPr>
          <a:xfrm>
            <a:off x="4038600" y="6486008"/>
            <a:ext cx="4114800" cy="365125"/>
          </a:xfrm>
          <a:prstGeom prst="rect">
            <a:avLst/>
          </a:prstGeom>
        </p:spPr>
        <p:txBody>
          <a:bodyPr/>
          <a:lstStyle>
            <a:lvl1pPr algn="ct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9" name="Slide Number Placeholder 5">
            <a:extLst>
              <a:ext uri="{FF2B5EF4-FFF2-40B4-BE49-F238E27FC236}">
                <a16:creationId xmlns:a16="http://schemas.microsoft.com/office/drawing/2014/main" id="{3AD6B24F-6759-4931-A1C4-77BA8AF7E085}"/>
              </a:ext>
            </a:extLst>
          </p:cNvPr>
          <p:cNvSpPr>
            <a:spLocks noGrp="1"/>
          </p:cNvSpPr>
          <p:nvPr>
            <p:ph type="sldNum" sz="quarter" idx="12"/>
          </p:nvPr>
        </p:nvSpPr>
        <p:spPr>
          <a:xfrm>
            <a:off x="9156511" y="6492877"/>
            <a:ext cx="2743200" cy="365125"/>
          </a:xfrm>
          <a:prstGeom prst="rect">
            <a:avLst/>
          </a:prstGeom>
        </p:spPr>
        <p:txBody>
          <a:bodyPr/>
          <a:lstStyle>
            <a:lvl1pPr algn="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a:p>
        </p:txBody>
      </p:sp>
      <p:sp>
        <p:nvSpPr>
          <p:cNvPr id="10" name="Title 8">
            <a:extLst>
              <a:ext uri="{FF2B5EF4-FFF2-40B4-BE49-F238E27FC236}">
                <a16:creationId xmlns:a16="http://schemas.microsoft.com/office/drawing/2014/main" id="{1CD850F7-B0EC-49AD-960D-051EAF5F36DD}"/>
              </a:ext>
            </a:extLst>
          </p:cNvPr>
          <p:cNvSpPr>
            <a:spLocks noGrp="1"/>
          </p:cNvSpPr>
          <p:nvPr>
            <p:ph type="title" hasCustomPrompt="1"/>
          </p:nvPr>
        </p:nvSpPr>
        <p:spPr>
          <a:xfrm>
            <a:off x="338736" y="112543"/>
            <a:ext cx="11514528" cy="436098"/>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5:……………………………………..</a:t>
            </a:r>
          </a:p>
        </p:txBody>
      </p:sp>
      <p:sp>
        <p:nvSpPr>
          <p:cNvPr id="11" name="Chart Placeholder 14">
            <a:extLst>
              <a:ext uri="{FF2B5EF4-FFF2-40B4-BE49-F238E27FC236}">
                <a16:creationId xmlns:a16="http://schemas.microsoft.com/office/drawing/2014/main" id="{4A80550F-98CB-400B-9D36-210A7AED20E8}"/>
              </a:ext>
            </a:extLst>
          </p:cNvPr>
          <p:cNvSpPr>
            <a:spLocks noGrp="1"/>
          </p:cNvSpPr>
          <p:nvPr>
            <p:ph type="chart" sz="quarter" idx="13" hasCustomPrompt="1"/>
          </p:nvPr>
        </p:nvSpPr>
        <p:spPr>
          <a:xfrm>
            <a:off x="338736" y="1406527"/>
            <a:ext cx="5757264" cy="4670425"/>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stStyle>
          <a:p>
            <a:r>
              <a:rPr lang="en-US" dirty="0"/>
              <a:t>Chart</a:t>
            </a:r>
          </a:p>
        </p:txBody>
      </p:sp>
      <p:sp>
        <p:nvSpPr>
          <p:cNvPr id="12" name="Table Placeholder 16">
            <a:extLst>
              <a:ext uri="{FF2B5EF4-FFF2-40B4-BE49-F238E27FC236}">
                <a16:creationId xmlns:a16="http://schemas.microsoft.com/office/drawing/2014/main" id="{15345DA2-1E92-473D-9483-A24F87614F3D}"/>
              </a:ext>
            </a:extLst>
          </p:cNvPr>
          <p:cNvSpPr>
            <a:spLocks noGrp="1"/>
          </p:cNvSpPr>
          <p:nvPr>
            <p:ph type="tbl" sz="quarter" idx="14" hasCustomPrompt="1"/>
          </p:nvPr>
        </p:nvSpPr>
        <p:spPr>
          <a:xfrm>
            <a:off x="6210301" y="1392239"/>
            <a:ext cx="5592763" cy="4684712"/>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stStyle>
          <a:p>
            <a:r>
              <a:rPr lang="en-US" dirty="0"/>
              <a:t>Table</a:t>
            </a:r>
          </a:p>
        </p:txBody>
      </p:sp>
    </p:spTree>
    <p:extLst>
      <p:ext uri="{BB962C8B-B14F-4D97-AF65-F5344CB8AC3E}">
        <p14:creationId xmlns:p14="http://schemas.microsoft.com/office/powerpoint/2010/main" val="32426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Date Placeholder 3">
            <a:extLst>
              <a:ext uri="{FF2B5EF4-FFF2-40B4-BE49-F238E27FC236}">
                <a16:creationId xmlns:a16="http://schemas.microsoft.com/office/drawing/2014/main" id="{A21A061D-9F38-49ED-BAF8-8055D9FB97A5}"/>
              </a:ext>
            </a:extLst>
          </p:cNvPr>
          <p:cNvSpPr>
            <a:spLocks noGrp="1"/>
          </p:cNvSpPr>
          <p:nvPr>
            <p:ph type="dt" sz="half" idx="10"/>
          </p:nvPr>
        </p:nvSpPr>
        <p:spPr>
          <a:xfrm>
            <a:off x="838200" y="6492877"/>
            <a:ext cx="2743200" cy="365125"/>
          </a:xfrm>
          <a:prstGeom prst="rect">
            <a:avLst/>
          </a:prstGeom>
        </p:spPr>
        <p:txBody>
          <a:bodyPr/>
          <a:lstStyle>
            <a:lvl1pPr>
              <a:defRPr sz="12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fld id="{82F65D4C-DEE4-4C7B-91C4-D6D57A523E98}" type="datetime1">
              <a:rPr lang="en-US" smtClean="0"/>
              <a:pPr/>
              <a:t>6/22/2021</a:t>
            </a:fld>
            <a:endParaRPr lang="en-US"/>
          </a:p>
        </p:txBody>
      </p:sp>
      <p:sp>
        <p:nvSpPr>
          <p:cNvPr id="9" name="Footer Placeholder 4">
            <a:extLst>
              <a:ext uri="{FF2B5EF4-FFF2-40B4-BE49-F238E27FC236}">
                <a16:creationId xmlns:a16="http://schemas.microsoft.com/office/drawing/2014/main" id="{490FAA6E-46AD-4366-8E80-2F5BEB7D5B24}"/>
              </a:ext>
            </a:extLst>
          </p:cNvPr>
          <p:cNvSpPr>
            <a:spLocks noGrp="1"/>
          </p:cNvSpPr>
          <p:nvPr>
            <p:ph type="ftr" sz="quarter" idx="11"/>
          </p:nvPr>
        </p:nvSpPr>
        <p:spPr>
          <a:xfrm>
            <a:off x="4038600" y="6492877"/>
            <a:ext cx="4114800" cy="365125"/>
          </a:xfrm>
          <a:prstGeom prst="rect">
            <a:avLst/>
          </a:prstGeom>
        </p:spPr>
        <p:txBody>
          <a:bodyPr/>
          <a:lstStyle>
            <a:lvl1pPr algn="ct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0" name="Slide Number Placeholder 5">
            <a:extLst>
              <a:ext uri="{FF2B5EF4-FFF2-40B4-BE49-F238E27FC236}">
                <a16:creationId xmlns:a16="http://schemas.microsoft.com/office/drawing/2014/main" id="{9A5604C7-0828-446E-97CC-8D6162E69E60}"/>
              </a:ext>
            </a:extLst>
          </p:cNvPr>
          <p:cNvSpPr>
            <a:spLocks noGrp="1"/>
          </p:cNvSpPr>
          <p:nvPr>
            <p:ph type="sldNum" sz="quarter" idx="12"/>
          </p:nvPr>
        </p:nvSpPr>
        <p:spPr>
          <a:xfrm>
            <a:off x="9156511" y="6492877"/>
            <a:ext cx="2743200" cy="365125"/>
          </a:xfrm>
          <a:prstGeom prst="rect">
            <a:avLst/>
          </a:prstGeom>
        </p:spPr>
        <p:txBody>
          <a:bodyPr/>
          <a:lstStyle>
            <a:lvl1pPr algn="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a:p>
        </p:txBody>
      </p:sp>
    </p:spTree>
    <p:extLst>
      <p:ext uri="{BB962C8B-B14F-4D97-AF65-F5344CB8AC3E}">
        <p14:creationId xmlns:p14="http://schemas.microsoft.com/office/powerpoint/2010/main" val="2014881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6033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Title 4">
            <a:extLst>
              <a:ext uri="{FF2B5EF4-FFF2-40B4-BE49-F238E27FC236}">
                <a16:creationId xmlns:a16="http://schemas.microsoft.com/office/drawing/2014/main" id="{4C167836-5AFF-4757-AB55-39FD3BBF9D47}"/>
              </a:ext>
            </a:extLst>
          </p:cNvPr>
          <p:cNvSpPr>
            <a:spLocks noGrp="1"/>
          </p:cNvSpPr>
          <p:nvPr>
            <p:ph type="title" hasCustomPrompt="1"/>
          </p:nvPr>
        </p:nvSpPr>
        <p:spPr>
          <a:xfrm>
            <a:off x="3788899" y="2461848"/>
            <a:ext cx="4614203" cy="1934307"/>
          </a:xfrm>
          <a:prstGeom prst="rect">
            <a:avLst/>
          </a:prstGeom>
        </p:spPr>
        <p:txBody>
          <a:bodyPr/>
          <a:lstStyle>
            <a:lvl1pPr algn="ctr">
              <a:defRPr sz="4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CLICK TO EDIT MASTER TITLE STYLE</a:t>
            </a:r>
          </a:p>
        </p:txBody>
      </p:sp>
    </p:spTree>
    <p:extLst>
      <p:ext uri="{BB962C8B-B14F-4D97-AF65-F5344CB8AC3E}">
        <p14:creationId xmlns:p14="http://schemas.microsoft.com/office/powerpoint/2010/main" val="2981520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9543385"/>
      </p:ext>
    </p:extLst>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49" r:id="rId9"/>
  </p:sldLayoutIdLst>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21.jpeg"/><Relationship Id="rId4" Type="http://schemas.openxmlformats.org/officeDocument/2006/relationships/image" Target="../media/image20.jpe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21.jpeg"/><Relationship Id="rId5" Type="http://schemas.openxmlformats.org/officeDocument/2006/relationships/image" Target="../media/image20.jpeg"/><Relationship Id="rId4" Type="http://schemas.openxmlformats.org/officeDocument/2006/relationships/image" Target="../media/image19.jpe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image" Target="../media/image290.png"/><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8" Type="http://schemas.openxmlformats.org/officeDocument/2006/relationships/hyperlink" Target="https://www.datacamp.com/community/tutorials/k-nearest-neighbor-classification-scikit-learn" TargetMode="External"/><Relationship Id="rId3" Type="http://schemas.openxmlformats.org/officeDocument/2006/relationships/hyperlink" Target="https://datasets.simula.no/kvasir/" TargetMode="External"/><Relationship Id="rId7" Type="http://schemas.openxmlformats.org/officeDocument/2006/relationships/hyperlink" Target="https://www.analyticsvidhya.com/blog/2019/09/feature-engineering-images-introduction-hog-feature-descriptor/"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hyperlink" Target="https://viblo.asia/p/tim-hieu-ve-hoghistogram-of-oriented-gradients-m68Z0wL6KkG" TargetMode="External"/><Relationship Id="rId5" Type="http://schemas.openxmlformats.org/officeDocument/2006/relationships/hyperlink" Target="https://learnopencv.com/histogram-of-oriented-gradients/" TargetMode="External"/><Relationship Id="rId4" Type="http://schemas.openxmlformats.org/officeDocument/2006/relationships/hyperlink" Target="https://docs.opencv.org/3.4/d5/d33/structcv_1_1HOGDescriptor.html#a38cd712cd5a6d9ed0344731fcd121e8b" TargetMode="External"/><Relationship Id="rId9" Type="http://schemas.openxmlformats.org/officeDocument/2006/relationships/hyperlink" Target="https://www.analyticsvidhya.com/blog/2021/04/simple-understanding-and-implementation-of-knn-algorithm/"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6355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5D019-96A4-4D1E-AFB5-09D65C86E12D}"/>
              </a:ext>
            </a:extLst>
          </p:cNvPr>
          <p:cNvSpPr>
            <a:spLocks noGrp="1"/>
          </p:cNvSpPr>
          <p:nvPr>
            <p:ph type="title"/>
          </p:nvPr>
        </p:nvSpPr>
        <p:spPr/>
        <p:txBody>
          <a:bodyPr/>
          <a:lstStyle/>
          <a:p>
            <a:r>
              <a:rPr lang="vi-VN" dirty="0"/>
              <a:t>3. ALGORITHMS &amp; DATASET</a:t>
            </a:r>
            <a:endParaRPr lang="en-US" dirty="0"/>
          </a:p>
        </p:txBody>
      </p:sp>
      <p:sp>
        <p:nvSpPr>
          <p:cNvPr id="6" name="Slide Number Placeholder 5">
            <a:extLst>
              <a:ext uri="{FF2B5EF4-FFF2-40B4-BE49-F238E27FC236}">
                <a16:creationId xmlns:a16="http://schemas.microsoft.com/office/drawing/2014/main" id="{11E4677A-4F02-4478-B9B8-685D0B6264D3}"/>
              </a:ext>
            </a:extLst>
          </p:cNvPr>
          <p:cNvSpPr>
            <a:spLocks noGrp="1"/>
          </p:cNvSpPr>
          <p:nvPr>
            <p:ph type="sldNum" sz="quarter" idx="12"/>
          </p:nvPr>
        </p:nvSpPr>
        <p:spPr/>
        <p:txBody>
          <a:bodyPr/>
          <a:lstStyle/>
          <a:p>
            <a:fld id="{9EA0BE3B-158A-4EDF-80DC-E394A0D1600F}" type="slidenum">
              <a:rPr lang="en-US" smtClean="0"/>
              <a:pPr/>
              <a:t>10</a:t>
            </a:fld>
            <a:endParaRPr lang="en-US"/>
          </a:p>
        </p:txBody>
      </p:sp>
      <p:sp>
        <p:nvSpPr>
          <p:cNvPr id="3" name="Rectangle 2">
            <a:extLst>
              <a:ext uri="{FF2B5EF4-FFF2-40B4-BE49-F238E27FC236}">
                <a16:creationId xmlns:a16="http://schemas.microsoft.com/office/drawing/2014/main" id="{68BC3C43-DF79-43A9-A12B-ADFFBB40BAC0}"/>
              </a:ext>
            </a:extLst>
          </p:cNvPr>
          <p:cNvSpPr/>
          <p:nvPr/>
        </p:nvSpPr>
        <p:spPr>
          <a:xfrm>
            <a:off x="592951" y="1122457"/>
            <a:ext cx="4785605" cy="400110"/>
          </a:xfrm>
          <a:prstGeom prst="rect">
            <a:avLst/>
          </a:prstGeom>
        </p:spPr>
        <p:txBody>
          <a:bodyPr wrap="none">
            <a:spAutoFit/>
          </a:bodyPr>
          <a:lstStyle/>
          <a:p>
            <a:r>
              <a:rPr lang="vi-VN" sz="2000" b="1" dirty="0">
                <a:latin typeface="Lato" panose="020F0502020204030203"/>
              </a:rPr>
              <a:t>KNN – K Nearest Neighbors Classifier</a:t>
            </a:r>
            <a:endParaRPr lang="en-US" sz="2000" b="1" dirty="0">
              <a:latin typeface="Lato" panose="020F0502020204030203"/>
            </a:endParaRPr>
          </a:p>
        </p:txBody>
      </p:sp>
      <p:sp>
        <p:nvSpPr>
          <p:cNvPr id="4" name="Rectangle 3">
            <a:extLst>
              <a:ext uri="{FF2B5EF4-FFF2-40B4-BE49-F238E27FC236}">
                <a16:creationId xmlns:a16="http://schemas.microsoft.com/office/drawing/2014/main" id="{1A597E27-4509-488E-B41E-48DA793AAB73}"/>
              </a:ext>
            </a:extLst>
          </p:cNvPr>
          <p:cNvSpPr/>
          <p:nvPr/>
        </p:nvSpPr>
        <p:spPr>
          <a:xfrm>
            <a:off x="592951" y="1746869"/>
            <a:ext cx="5844425" cy="646331"/>
          </a:xfrm>
          <a:prstGeom prst="rect">
            <a:avLst/>
          </a:prstGeom>
        </p:spPr>
        <p:txBody>
          <a:bodyPr wrap="square">
            <a:spAutoFit/>
          </a:bodyPr>
          <a:lstStyle/>
          <a:p>
            <a:r>
              <a:rPr lang="vi-VN" b="1" dirty="0">
                <a:latin typeface="Lao UI" panose="020B0502040204020203" pitchFamily="34" charset="0"/>
                <a:cs typeface="Lao UI" panose="020B0502040204020203" pitchFamily="34" charset="0"/>
              </a:rPr>
              <a:t>KNN </a:t>
            </a:r>
            <a:r>
              <a:rPr lang="en-US" dirty="0">
                <a:latin typeface="Lato" panose="020F0502020204030203"/>
                <a:cs typeface="Lao UI" panose="020B0502040204020203" pitchFamily="34" charset="0"/>
              </a:rPr>
              <a:t>suggests it considers K Data points to predict the class or continuous value for the new Datapoint.</a:t>
            </a:r>
            <a:endParaRPr lang="vi-VN" dirty="0">
              <a:cs typeface="Lao UI" panose="020B0502040204020203" pitchFamily="34" charset="0"/>
            </a:endParaRPr>
          </a:p>
        </p:txBody>
      </p:sp>
      <p:sp>
        <p:nvSpPr>
          <p:cNvPr id="7" name="Rectangle 6">
            <a:extLst>
              <a:ext uri="{FF2B5EF4-FFF2-40B4-BE49-F238E27FC236}">
                <a16:creationId xmlns:a16="http://schemas.microsoft.com/office/drawing/2014/main" id="{A72AEF66-9E40-4E7A-B960-791E4C343C64}"/>
              </a:ext>
            </a:extLst>
          </p:cNvPr>
          <p:cNvSpPr/>
          <p:nvPr/>
        </p:nvSpPr>
        <p:spPr>
          <a:xfrm>
            <a:off x="592951" y="2496493"/>
            <a:ext cx="5600585" cy="3416320"/>
          </a:xfrm>
          <a:prstGeom prst="rect">
            <a:avLst/>
          </a:prstGeom>
        </p:spPr>
        <p:txBody>
          <a:bodyPr wrap="square">
            <a:spAutoFit/>
          </a:bodyPr>
          <a:lstStyle/>
          <a:p>
            <a:r>
              <a:rPr lang="en-US" dirty="0">
                <a:latin typeface="Lato" panose="020F0502020204030203"/>
                <a:cs typeface="Lao UI" panose="020B0502040204020203" pitchFamily="34" charset="0"/>
              </a:rPr>
              <a:t>Suppose P1 is the point, for which label needs to predict. First, find the </a:t>
            </a:r>
            <a:r>
              <a:rPr lang="en-US" b="1" dirty="0">
                <a:latin typeface="Lato" panose="020F0502020204030203"/>
                <a:cs typeface="Lao UI" panose="020B0502040204020203" pitchFamily="34" charset="0"/>
              </a:rPr>
              <a:t>k closest point </a:t>
            </a:r>
            <a:r>
              <a:rPr lang="en-US" dirty="0">
                <a:latin typeface="Lato" panose="020F0502020204030203"/>
                <a:cs typeface="Lao UI" panose="020B0502040204020203" pitchFamily="34" charset="0"/>
              </a:rPr>
              <a:t>to P1 and then classify points by </a:t>
            </a:r>
            <a:r>
              <a:rPr lang="en-US" b="1" dirty="0">
                <a:latin typeface="Lato" panose="020F0502020204030203"/>
                <a:cs typeface="Lao UI" panose="020B0502040204020203" pitchFamily="34" charset="0"/>
              </a:rPr>
              <a:t>majority vote</a:t>
            </a:r>
            <a:r>
              <a:rPr lang="en-US" dirty="0">
                <a:latin typeface="Lato" panose="020F0502020204030203"/>
                <a:cs typeface="Lao UI" panose="020B0502040204020203" pitchFamily="34" charset="0"/>
              </a:rPr>
              <a:t> of its k neighbors. Each object votes for their </a:t>
            </a:r>
            <a:r>
              <a:rPr lang="en-US" b="1" dirty="0">
                <a:latin typeface="Lato" panose="020F0502020204030203"/>
                <a:cs typeface="Lao UI" panose="020B0502040204020203" pitchFamily="34" charset="0"/>
              </a:rPr>
              <a:t>class</a:t>
            </a:r>
            <a:r>
              <a:rPr lang="en-US" dirty="0">
                <a:latin typeface="Lato" panose="020F0502020204030203"/>
                <a:cs typeface="Lao UI" panose="020B0502040204020203" pitchFamily="34" charset="0"/>
              </a:rPr>
              <a:t> and the class with the most votes is taken as the prediction. For finding closest similar points, you find the distance between points using distance measures such as </a:t>
            </a:r>
            <a:r>
              <a:rPr lang="en-US" b="1" dirty="0">
                <a:latin typeface="Lato" panose="020F0502020204030203"/>
                <a:cs typeface="Lao UI" panose="020B0502040204020203" pitchFamily="34" charset="0"/>
              </a:rPr>
              <a:t>Euclidean</a:t>
            </a:r>
            <a:r>
              <a:rPr lang="en-US" dirty="0">
                <a:latin typeface="Lato" panose="020F0502020204030203"/>
                <a:cs typeface="Lao UI" panose="020B0502040204020203" pitchFamily="34" charset="0"/>
              </a:rPr>
              <a:t>. </a:t>
            </a:r>
            <a:endParaRPr lang="vi-VN" dirty="0">
              <a:latin typeface="Lato" panose="020F0502020204030203"/>
              <a:cs typeface="Lao UI" panose="020B0502040204020203" pitchFamily="34" charset="0"/>
            </a:endParaRPr>
          </a:p>
          <a:p>
            <a:endParaRPr lang="vi-VN" dirty="0">
              <a:latin typeface="Lato" panose="020F0502020204030203"/>
              <a:cs typeface="Lao UI" panose="020B0502040204020203" pitchFamily="34" charset="0"/>
            </a:endParaRPr>
          </a:p>
          <a:p>
            <a:r>
              <a:rPr lang="en-US" b="1" dirty="0">
                <a:latin typeface="Lato" panose="020F0502020204030203"/>
                <a:cs typeface="Lao UI" panose="020B0502040204020203" pitchFamily="34" charset="0"/>
              </a:rPr>
              <a:t>KNN has the following basic steps:</a:t>
            </a:r>
          </a:p>
          <a:p>
            <a:r>
              <a:rPr lang="en-US" dirty="0">
                <a:latin typeface="Lato" panose="020F0502020204030203"/>
                <a:cs typeface="Lao UI" panose="020B0502040204020203" pitchFamily="34" charset="0"/>
              </a:rPr>
              <a:t>1.</a:t>
            </a:r>
            <a:r>
              <a:rPr lang="vi-VN" dirty="0">
                <a:latin typeface="Lato" panose="020F0502020204030203"/>
                <a:cs typeface="Lao UI" panose="020B0502040204020203" pitchFamily="34" charset="0"/>
              </a:rPr>
              <a:t> </a:t>
            </a:r>
            <a:r>
              <a:rPr lang="en-US" dirty="0">
                <a:latin typeface="Lato" panose="020F0502020204030203"/>
                <a:cs typeface="Lao UI" panose="020B0502040204020203" pitchFamily="34" charset="0"/>
              </a:rPr>
              <a:t>Calculate distance.</a:t>
            </a:r>
          </a:p>
          <a:p>
            <a:r>
              <a:rPr lang="en-US" dirty="0">
                <a:latin typeface="Lato" panose="020F0502020204030203"/>
                <a:cs typeface="Lao UI" panose="020B0502040204020203" pitchFamily="34" charset="0"/>
              </a:rPr>
              <a:t>2.</a:t>
            </a:r>
            <a:r>
              <a:rPr lang="vi-VN" dirty="0">
                <a:latin typeface="Lato" panose="020F0502020204030203"/>
                <a:cs typeface="Lao UI" panose="020B0502040204020203" pitchFamily="34" charset="0"/>
              </a:rPr>
              <a:t> </a:t>
            </a:r>
            <a:r>
              <a:rPr lang="en-US" dirty="0">
                <a:latin typeface="Lato" panose="020F0502020204030203"/>
                <a:cs typeface="Lao UI" panose="020B0502040204020203" pitchFamily="34" charset="0"/>
              </a:rPr>
              <a:t>Find closest neighbors.</a:t>
            </a:r>
          </a:p>
          <a:p>
            <a:r>
              <a:rPr lang="en-US" dirty="0">
                <a:latin typeface="Lato" panose="020F0502020204030203"/>
                <a:cs typeface="Lao UI" panose="020B0502040204020203" pitchFamily="34" charset="0"/>
              </a:rPr>
              <a:t>3. Vote for labels.</a:t>
            </a:r>
          </a:p>
        </p:txBody>
      </p:sp>
      <p:pic>
        <p:nvPicPr>
          <p:cNvPr id="10" name="Picture 9" descr="KNN Classification using Scikit-learn - DataCamp">
            <a:extLst>
              <a:ext uri="{FF2B5EF4-FFF2-40B4-BE49-F238E27FC236}">
                <a16:creationId xmlns:a16="http://schemas.microsoft.com/office/drawing/2014/main" id="{AFC18DEF-E1E4-4BAA-9833-630DF67579A4}"/>
              </a:ext>
            </a:extLst>
          </p:cNvPr>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193536" y="1522567"/>
            <a:ext cx="5554391" cy="4634393"/>
          </a:xfrm>
          <a:prstGeom prst="rect">
            <a:avLst/>
          </a:prstGeom>
          <a:noFill/>
          <a:ln>
            <a:noFill/>
          </a:ln>
        </p:spPr>
      </p:pic>
    </p:spTree>
    <p:extLst>
      <p:ext uri="{BB962C8B-B14F-4D97-AF65-F5344CB8AC3E}">
        <p14:creationId xmlns:p14="http://schemas.microsoft.com/office/powerpoint/2010/main" val="4139561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5D019-96A4-4D1E-AFB5-09D65C86E12D}"/>
              </a:ext>
            </a:extLst>
          </p:cNvPr>
          <p:cNvSpPr>
            <a:spLocks noGrp="1"/>
          </p:cNvSpPr>
          <p:nvPr>
            <p:ph type="title"/>
          </p:nvPr>
        </p:nvSpPr>
        <p:spPr/>
        <p:txBody>
          <a:bodyPr/>
          <a:lstStyle/>
          <a:p>
            <a:r>
              <a:rPr lang="vi-VN" dirty="0"/>
              <a:t>3. ALGORITHMS &amp; DATASET</a:t>
            </a:r>
            <a:endParaRPr lang="en-US" dirty="0"/>
          </a:p>
        </p:txBody>
      </p:sp>
      <p:sp>
        <p:nvSpPr>
          <p:cNvPr id="6" name="Slide Number Placeholder 5">
            <a:extLst>
              <a:ext uri="{FF2B5EF4-FFF2-40B4-BE49-F238E27FC236}">
                <a16:creationId xmlns:a16="http://schemas.microsoft.com/office/drawing/2014/main" id="{11E4677A-4F02-4478-B9B8-685D0B6264D3}"/>
              </a:ext>
            </a:extLst>
          </p:cNvPr>
          <p:cNvSpPr>
            <a:spLocks noGrp="1"/>
          </p:cNvSpPr>
          <p:nvPr>
            <p:ph type="sldNum" sz="quarter" idx="12"/>
          </p:nvPr>
        </p:nvSpPr>
        <p:spPr/>
        <p:txBody>
          <a:bodyPr/>
          <a:lstStyle/>
          <a:p>
            <a:fld id="{9EA0BE3B-158A-4EDF-80DC-E394A0D1600F}" type="slidenum">
              <a:rPr lang="en-US" smtClean="0"/>
              <a:pPr/>
              <a:t>11</a:t>
            </a:fld>
            <a:endParaRPr lang="en-US"/>
          </a:p>
        </p:txBody>
      </p:sp>
      <p:sp>
        <p:nvSpPr>
          <p:cNvPr id="3" name="Rectangle 2">
            <a:extLst>
              <a:ext uri="{FF2B5EF4-FFF2-40B4-BE49-F238E27FC236}">
                <a16:creationId xmlns:a16="http://schemas.microsoft.com/office/drawing/2014/main" id="{68BC3C43-DF79-43A9-A12B-ADFFBB40BAC0}"/>
              </a:ext>
            </a:extLst>
          </p:cNvPr>
          <p:cNvSpPr/>
          <p:nvPr/>
        </p:nvSpPr>
        <p:spPr>
          <a:xfrm>
            <a:off x="592951" y="1122457"/>
            <a:ext cx="11083234" cy="400110"/>
          </a:xfrm>
          <a:prstGeom prst="rect">
            <a:avLst/>
          </a:prstGeom>
        </p:spPr>
        <p:txBody>
          <a:bodyPr wrap="square">
            <a:spAutoFit/>
          </a:bodyPr>
          <a:lstStyle/>
          <a:p>
            <a:r>
              <a:rPr lang="vi-VN" sz="2000" b="1" dirty="0">
                <a:latin typeface="Lato" panose="020F0502020204030203"/>
              </a:rPr>
              <a:t>Dataset preparation: </a:t>
            </a:r>
            <a:r>
              <a:rPr lang="en-US" sz="2000" b="1" dirty="0">
                <a:latin typeface="Lao UI" panose="020B0502040204020203" pitchFamily="34" charset="0"/>
                <a:cs typeface="Lao UI" panose="020B0502040204020203" pitchFamily="34" charset="0"/>
              </a:rPr>
              <a:t>The </a:t>
            </a:r>
            <a:r>
              <a:rPr lang="en-US" sz="2000" b="1" dirty="0" err="1">
                <a:latin typeface="Lao UI" panose="020B0502040204020203" pitchFamily="34" charset="0"/>
                <a:cs typeface="Lao UI" panose="020B0502040204020203" pitchFamily="34" charset="0"/>
              </a:rPr>
              <a:t>Kvasir</a:t>
            </a:r>
            <a:r>
              <a:rPr lang="en-US" sz="2000" b="1" dirty="0">
                <a:latin typeface="Lao UI" panose="020B0502040204020203" pitchFamily="34" charset="0"/>
                <a:cs typeface="Lao UI" panose="020B0502040204020203" pitchFamily="34" charset="0"/>
              </a:rPr>
              <a:t> Dataset (simula.no)</a:t>
            </a:r>
            <a:r>
              <a:rPr lang="vi-VN" sz="2000" b="1" dirty="0">
                <a:latin typeface="Lato" panose="020F0502020204030203"/>
              </a:rPr>
              <a:t> </a:t>
            </a:r>
            <a:endParaRPr lang="en-US" sz="2000" b="1" dirty="0">
              <a:latin typeface="Lato" panose="020F0502020204030203"/>
            </a:endParaRPr>
          </a:p>
        </p:txBody>
      </p:sp>
      <p:sp>
        <p:nvSpPr>
          <p:cNvPr id="7" name="Rectangle 6">
            <a:extLst>
              <a:ext uri="{FF2B5EF4-FFF2-40B4-BE49-F238E27FC236}">
                <a16:creationId xmlns:a16="http://schemas.microsoft.com/office/drawing/2014/main" id="{A72AEF66-9E40-4E7A-B960-791E4C343C64}"/>
              </a:ext>
            </a:extLst>
          </p:cNvPr>
          <p:cNvSpPr/>
          <p:nvPr/>
        </p:nvSpPr>
        <p:spPr>
          <a:xfrm>
            <a:off x="592951" y="1690666"/>
            <a:ext cx="10883941" cy="923330"/>
          </a:xfrm>
          <a:prstGeom prst="rect">
            <a:avLst/>
          </a:prstGeom>
        </p:spPr>
        <p:txBody>
          <a:bodyPr wrap="square">
            <a:spAutoFit/>
          </a:bodyPr>
          <a:lstStyle/>
          <a:p>
            <a:r>
              <a:rPr lang="en-US" b="1" dirty="0">
                <a:latin typeface="Lato" panose="020F0502020204030203"/>
                <a:cs typeface="Lao UI" panose="020B0502040204020203" pitchFamily="34" charset="0"/>
              </a:rPr>
              <a:t>Data Collection: </a:t>
            </a:r>
          </a:p>
          <a:p>
            <a:r>
              <a:rPr lang="en-US" dirty="0">
                <a:latin typeface="Lato" panose="020F0502020204030203"/>
                <a:cs typeface="Lao UI" panose="020B0502040204020203" pitchFamily="34" charset="0"/>
              </a:rPr>
              <a:t>The data is collected using </a:t>
            </a:r>
            <a:r>
              <a:rPr lang="en-US" b="1" dirty="0">
                <a:latin typeface="Lato" panose="020F0502020204030203"/>
                <a:cs typeface="Lao UI" panose="020B0502040204020203" pitchFamily="34" charset="0"/>
              </a:rPr>
              <a:t>endoscopic equipment </a:t>
            </a:r>
            <a:r>
              <a:rPr lang="en-US" dirty="0">
                <a:latin typeface="Lato" panose="020F0502020204030203"/>
                <a:cs typeface="Lao UI" panose="020B0502040204020203" pitchFamily="34" charset="0"/>
              </a:rPr>
              <a:t>at </a:t>
            </a:r>
            <a:r>
              <a:rPr lang="en-US" dirty="0" err="1">
                <a:latin typeface="Lato" panose="020F0502020204030203"/>
                <a:cs typeface="Lao UI" panose="020B0502040204020203" pitchFamily="34" charset="0"/>
              </a:rPr>
              <a:t>Vestre</a:t>
            </a:r>
            <a:r>
              <a:rPr lang="en-US" dirty="0">
                <a:latin typeface="Lato" panose="020F0502020204030203"/>
                <a:cs typeface="Lao UI" panose="020B0502040204020203" pitchFamily="34" charset="0"/>
              </a:rPr>
              <a:t> </a:t>
            </a:r>
            <a:r>
              <a:rPr lang="en-US" dirty="0" err="1">
                <a:latin typeface="Lato" panose="020F0502020204030203"/>
                <a:cs typeface="Lao UI" panose="020B0502040204020203" pitchFamily="34" charset="0"/>
              </a:rPr>
              <a:t>Viken</a:t>
            </a:r>
            <a:r>
              <a:rPr lang="en-US" dirty="0">
                <a:latin typeface="Lato" panose="020F0502020204030203"/>
                <a:cs typeface="Lao UI" panose="020B0502040204020203" pitchFamily="34" charset="0"/>
              </a:rPr>
              <a:t> Health Trust (VV) in Norway</a:t>
            </a:r>
            <a:r>
              <a:rPr lang="vi-VN" dirty="0">
                <a:latin typeface="Lato" panose="020F0502020204030203"/>
                <a:cs typeface="Lao UI" panose="020B0502040204020203" pitchFamily="34" charset="0"/>
              </a:rPr>
              <a:t> and </a:t>
            </a:r>
            <a:r>
              <a:rPr lang="en-US" dirty="0">
                <a:latin typeface="Lato" panose="020F0502020204030203"/>
                <a:cs typeface="Lao UI" panose="020B0502040204020203" pitchFamily="34" charset="0"/>
              </a:rPr>
              <a:t>are carefully </a:t>
            </a:r>
            <a:r>
              <a:rPr lang="en-US" b="1" dirty="0">
                <a:latin typeface="Lato" panose="020F0502020204030203"/>
                <a:cs typeface="Lao UI" panose="020B0502040204020203" pitchFamily="34" charset="0"/>
              </a:rPr>
              <a:t>annotated </a:t>
            </a:r>
            <a:r>
              <a:rPr lang="en-US" dirty="0">
                <a:latin typeface="Lato" panose="020F0502020204030203"/>
                <a:cs typeface="Lao UI" panose="020B0502040204020203" pitchFamily="34" charset="0"/>
              </a:rPr>
              <a:t>by </a:t>
            </a:r>
            <a:r>
              <a:rPr lang="en-US" b="1" dirty="0">
                <a:latin typeface="Lato" panose="020F0502020204030203"/>
                <a:cs typeface="Lao UI" panose="020B0502040204020203" pitchFamily="34" charset="0"/>
              </a:rPr>
              <a:t>medical experts </a:t>
            </a:r>
            <a:r>
              <a:rPr lang="en-US" dirty="0">
                <a:latin typeface="Lato" panose="020F0502020204030203"/>
                <a:cs typeface="Lao UI" panose="020B0502040204020203" pitchFamily="34" charset="0"/>
              </a:rPr>
              <a:t>from VV and the Cancer Registry of Norway (CRN). </a:t>
            </a:r>
            <a:endParaRPr lang="vi-VN" dirty="0">
              <a:latin typeface="Lato" panose="020F0502020204030203"/>
              <a:cs typeface="Lao UI" panose="020B0502040204020203" pitchFamily="34" charset="0"/>
            </a:endParaRPr>
          </a:p>
        </p:txBody>
      </p:sp>
      <p:sp>
        <p:nvSpPr>
          <p:cNvPr id="9" name="Rectangle 8">
            <a:extLst>
              <a:ext uri="{FF2B5EF4-FFF2-40B4-BE49-F238E27FC236}">
                <a16:creationId xmlns:a16="http://schemas.microsoft.com/office/drawing/2014/main" id="{32377BB2-61FA-41E5-A6EB-89ADABAAFACC}"/>
              </a:ext>
            </a:extLst>
          </p:cNvPr>
          <p:cNvSpPr/>
          <p:nvPr/>
        </p:nvSpPr>
        <p:spPr>
          <a:xfrm>
            <a:off x="592951" y="2782095"/>
            <a:ext cx="11260313" cy="1477328"/>
          </a:xfrm>
          <a:prstGeom prst="rect">
            <a:avLst/>
          </a:prstGeom>
        </p:spPr>
        <p:txBody>
          <a:bodyPr wrap="square">
            <a:spAutoFit/>
          </a:bodyPr>
          <a:lstStyle/>
          <a:p>
            <a:r>
              <a:rPr lang="en-US" b="1" dirty="0">
                <a:latin typeface="Lato" panose="020F0502020204030203"/>
                <a:cs typeface="Lao UI" panose="020B0502040204020203" pitchFamily="34" charset="0"/>
              </a:rPr>
              <a:t>Our data usage: </a:t>
            </a:r>
          </a:p>
          <a:p>
            <a:r>
              <a:rPr lang="vi-VN" dirty="0">
                <a:latin typeface="Lato" panose="020F0502020204030203"/>
                <a:cs typeface="Lao UI" panose="020B0502040204020203" pitchFamily="34" charset="0"/>
              </a:rPr>
              <a:t>W</a:t>
            </a:r>
            <a:r>
              <a:rPr lang="en-US" dirty="0">
                <a:latin typeface="Lato" panose="020F0502020204030203"/>
                <a:cs typeface="Lao UI" panose="020B0502040204020203" pitchFamily="34" charset="0"/>
              </a:rPr>
              <a:t>e want to classify input images to different </a:t>
            </a:r>
            <a:r>
              <a:rPr lang="en-US" b="1" dirty="0" err="1">
                <a:latin typeface="Lato" panose="020F0502020204030203"/>
                <a:cs typeface="Lao UI" panose="020B0502040204020203" pitchFamily="34" charset="0"/>
              </a:rPr>
              <a:t>phatological</a:t>
            </a:r>
            <a:r>
              <a:rPr lang="en-US" b="1" dirty="0">
                <a:latin typeface="Lato" panose="020F0502020204030203"/>
                <a:cs typeface="Lao UI" panose="020B0502040204020203" pitchFamily="34" charset="0"/>
              </a:rPr>
              <a:t> findings</a:t>
            </a:r>
            <a:r>
              <a:rPr lang="en-US" dirty="0">
                <a:latin typeface="Lato" panose="020F0502020204030203"/>
                <a:cs typeface="Lao UI" panose="020B0502040204020203" pitchFamily="34" charset="0"/>
              </a:rPr>
              <a:t>: Esophagitis, Polyps and Ulcerative Colitis.</a:t>
            </a:r>
          </a:p>
          <a:p>
            <a:r>
              <a:rPr lang="en-US" dirty="0">
                <a:latin typeface="Lato" panose="020F0502020204030203"/>
                <a:cs typeface="Lao UI" panose="020B0502040204020203" pitchFamily="34" charset="0"/>
              </a:rPr>
              <a:t>A pathological finding in this context is an </a:t>
            </a:r>
            <a:r>
              <a:rPr lang="en-US" b="1" dirty="0">
                <a:latin typeface="Lato" panose="020F0502020204030203"/>
                <a:cs typeface="Lao UI" panose="020B0502040204020203" pitchFamily="34" charset="0"/>
              </a:rPr>
              <a:t>abnormal feature </a:t>
            </a:r>
            <a:r>
              <a:rPr lang="en-US" dirty="0">
                <a:latin typeface="Lato" panose="020F0502020204030203"/>
                <a:cs typeface="Lao UI" panose="020B0502040204020203" pitchFamily="34" charset="0"/>
              </a:rPr>
              <a:t>within the </a:t>
            </a:r>
            <a:r>
              <a:rPr lang="en-US" b="1" dirty="0">
                <a:latin typeface="Lato" panose="020F0502020204030203"/>
                <a:cs typeface="Lao UI" panose="020B0502040204020203" pitchFamily="34" charset="0"/>
              </a:rPr>
              <a:t>gastrointestinal tract.</a:t>
            </a:r>
            <a:r>
              <a:rPr lang="en-US" dirty="0">
                <a:latin typeface="Lato" panose="020F0502020204030203"/>
                <a:cs typeface="Lao UI" panose="020B0502040204020203" pitchFamily="34" charset="0"/>
              </a:rPr>
              <a:t> </a:t>
            </a:r>
            <a:endParaRPr lang="vi-VN" dirty="0">
              <a:latin typeface="Lato" panose="020F0502020204030203"/>
              <a:cs typeface="Lao UI" panose="020B0502040204020203" pitchFamily="34" charset="0"/>
            </a:endParaRPr>
          </a:p>
          <a:p>
            <a:r>
              <a:rPr lang="en-US" dirty="0">
                <a:latin typeface="Lato" panose="020F0502020204030203"/>
                <a:cs typeface="Lao UI" panose="020B0502040204020203" pitchFamily="34" charset="0"/>
              </a:rPr>
              <a:t>Endoscopically, it is visible as a damage or change in the normal mucosa</a:t>
            </a:r>
            <a:r>
              <a:rPr lang="vi-VN" dirty="0">
                <a:latin typeface="Lato" panose="020F0502020204030203"/>
                <a:cs typeface="Lao UI" panose="020B0502040204020203" pitchFamily="34" charset="0"/>
              </a:rPr>
              <a:t> </a:t>
            </a:r>
          </a:p>
          <a:p>
            <a:pPr marL="285750" indent="-285750">
              <a:buFont typeface="Symbol" panose="05050102010706020507" pitchFamily="18" charset="2"/>
              <a:buChar char="Þ"/>
            </a:pPr>
            <a:r>
              <a:rPr lang="en-US" dirty="0">
                <a:latin typeface="Lato" panose="020F0502020204030203"/>
                <a:cs typeface="Lao UI" panose="020B0502040204020203" pitchFamily="34" charset="0"/>
              </a:rPr>
              <a:t>signs of an ongoing disease or a precursor to for example cancer. </a:t>
            </a:r>
            <a:endParaRPr lang="vi-VN" dirty="0">
              <a:latin typeface="Lato" panose="020F0502020204030203"/>
              <a:cs typeface="Lao UI" panose="020B0502040204020203" pitchFamily="34" charset="0"/>
            </a:endParaRPr>
          </a:p>
        </p:txBody>
      </p:sp>
      <p:pic>
        <p:nvPicPr>
          <p:cNvPr id="11" name="Picture 10">
            <a:extLst>
              <a:ext uri="{FF2B5EF4-FFF2-40B4-BE49-F238E27FC236}">
                <a16:creationId xmlns:a16="http://schemas.microsoft.com/office/drawing/2014/main" id="{520F04C6-7351-4118-9DDC-8FAA285EC47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401687" y="4476318"/>
            <a:ext cx="1716651" cy="1361773"/>
          </a:xfrm>
          <a:prstGeom prst="rect">
            <a:avLst/>
          </a:prstGeom>
          <a:noFill/>
          <a:ln>
            <a:noFill/>
          </a:ln>
        </p:spPr>
      </p:pic>
      <p:sp>
        <p:nvSpPr>
          <p:cNvPr id="5" name="Rectangle 4">
            <a:extLst>
              <a:ext uri="{FF2B5EF4-FFF2-40B4-BE49-F238E27FC236}">
                <a16:creationId xmlns:a16="http://schemas.microsoft.com/office/drawing/2014/main" id="{83BDAA5D-1695-47BB-A836-2401629C7DA3}"/>
              </a:ext>
            </a:extLst>
          </p:cNvPr>
          <p:cNvSpPr/>
          <p:nvPr/>
        </p:nvSpPr>
        <p:spPr>
          <a:xfrm>
            <a:off x="1520413" y="5838091"/>
            <a:ext cx="1420582" cy="456215"/>
          </a:xfrm>
          <a:prstGeom prst="rect">
            <a:avLst/>
          </a:prstGeom>
        </p:spPr>
        <p:txBody>
          <a:bodyPr wrap="none">
            <a:spAutoFit/>
          </a:bodyPr>
          <a:lstStyle/>
          <a:p>
            <a:pPr algn="ctr">
              <a:lnSpc>
                <a:spcPct val="150000"/>
              </a:lnSpc>
              <a:spcAft>
                <a:spcPts val="800"/>
              </a:spcAft>
              <a:tabLst>
                <a:tab pos="1755140" algn="l"/>
              </a:tabLst>
            </a:pPr>
            <a:r>
              <a:rPr lang="en-US" b="1" dirty="0">
                <a:latin typeface="Lato" panose="020F0502020204030203"/>
                <a:ea typeface="SimSun" panose="02010600030101010101" pitchFamily="2" charset="-122"/>
                <a:cs typeface="Mangal" panose="02040503050203030202" pitchFamily="18" charset="0"/>
              </a:rPr>
              <a:t>Esophagitis</a:t>
            </a:r>
            <a:endParaRPr lang="en-US" sz="2000" dirty="0">
              <a:effectLst/>
              <a:latin typeface="Lato" panose="020F0502020204030203"/>
              <a:ea typeface="SimSun" panose="02010600030101010101" pitchFamily="2" charset="-122"/>
              <a:cs typeface="Mangal" panose="02040503050203030202" pitchFamily="18" charset="0"/>
            </a:endParaRPr>
          </a:p>
        </p:txBody>
      </p:sp>
      <p:pic>
        <p:nvPicPr>
          <p:cNvPr id="12" name="Picture 11">
            <a:extLst>
              <a:ext uri="{FF2B5EF4-FFF2-40B4-BE49-F238E27FC236}">
                <a16:creationId xmlns:a16="http://schemas.microsoft.com/office/drawing/2014/main" id="{C2D99F82-65C1-4624-9B53-55772837078B}"/>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986413" y="4487499"/>
            <a:ext cx="1716651" cy="1361773"/>
          </a:xfrm>
          <a:prstGeom prst="rect">
            <a:avLst/>
          </a:prstGeom>
          <a:noFill/>
          <a:ln>
            <a:noFill/>
          </a:ln>
        </p:spPr>
      </p:pic>
      <p:sp>
        <p:nvSpPr>
          <p:cNvPr id="13" name="Rectangle 12">
            <a:extLst>
              <a:ext uri="{FF2B5EF4-FFF2-40B4-BE49-F238E27FC236}">
                <a16:creationId xmlns:a16="http://schemas.microsoft.com/office/drawing/2014/main" id="{FB6B6E3A-A729-40BD-8C41-9B5D0DA08395}"/>
              </a:ext>
            </a:extLst>
          </p:cNvPr>
          <p:cNvSpPr/>
          <p:nvPr/>
        </p:nvSpPr>
        <p:spPr>
          <a:xfrm>
            <a:off x="5398367" y="5849272"/>
            <a:ext cx="892745" cy="456215"/>
          </a:xfrm>
          <a:prstGeom prst="rect">
            <a:avLst/>
          </a:prstGeom>
        </p:spPr>
        <p:txBody>
          <a:bodyPr wrap="none">
            <a:spAutoFit/>
          </a:bodyPr>
          <a:lstStyle/>
          <a:p>
            <a:pPr algn="ctr">
              <a:lnSpc>
                <a:spcPct val="150000"/>
              </a:lnSpc>
              <a:spcAft>
                <a:spcPts val="800"/>
              </a:spcAft>
              <a:tabLst>
                <a:tab pos="1755140" algn="l"/>
              </a:tabLst>
            </a:pPr>
            <a:r>
              <a:rPr lang="vi-VN" b="1" dirty="0">
                <a:latin typeface="Lato" panose="020F0502020204030203"/>
                <a:ea typeface="SimSun" panose="02010600030101010101" pitchFamily="2" charset="-122"/>
                <a:cs typeface="Mangal" panose="02040503050203030202" pitchFamily="18" charset="0"/>
              </a:rPr>
              <a:t>Polyps</a:t>
            </a:r>
            <a:endParaRPr lang="en-US" sz="2000" dirty="0">
              <a:effectLst/>
              <a:latin typeface="Lato" panose="020F0502020204030203"/>
              <a:ea typeface="SimSun" panose="02010600030101010101" pitchFamily="2" charset="-122"/>
              <a:cs typeface="Mangal" panose="02040503050203030202" pitchFamily="18" charset="0"/>
            </a:endParaRPr>
          </a:p>
        </p:txBody>
      </p:sp>
      <p:pic>
        <p:nvPicPr>
          <p:cNvPr id="14" name="Picture 13">
            <a:extLst>
              <a:ext uri="{FF2B5EF4-FFF2-40B4-BE49-F238E27FC236}">
                <a16:creationId xmlns:a16="http://schemas.microsoft.com/office/drawing/2014/main" id="{C17B22EB-83B1-4560-86F1-0AE74ED76B03}"/>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8571139" y="4463939"/>
            <a:ext cx="1716651" cy="1361773"/>
          </a:xfrm>
          <a:prstGeom prst="rect">
            <a:avLst/>
          </a:prstGeom>
          <a:noFill/>
          <a:ln>
            <a:noFill/>
          </a:ln>
        </p:spPr>
      </p:pic>
      <p:sp>
        <p:nvSpPr>
          <p:cNvPr id="15" name="Rectangle 14">
            <a:extLst>
              <a:ext uri="{FF2B5EF4-FFF2-40B4-BE49-F238E27FC236}">
                <a16:creationId xmlns:a16="http://schemas.microsoft.com/office/drawing/2014/main" id="{1565C8F9-AD0C-41AD-8F14-5D3D1037661C}"/>
              </a:ext>
            </a:extLst>
          </p:cNvPr>
          <p:cNvSpPr/>
          <p:nvPr/>
        </p:nvSpPr>
        <p:spPr>
          <a:xfrm>
            <a:off x="8433294" y="5838091"/>
            <a:ext cx="2008242" cy="456215"/>
          </a:xfrm>
          <a:prstGeom prst="rect">
            <a:avLst/>
          </a:prstGeom>
        </p:spPr>
        <p:txBody>
          <a:bodyPr wrap="none">
            <a:spAutoFit/>
          </a:bodyPr>
          <a:lstStyle/>
          <a:p>
            <a:pPr algn="ctr">
              <a:lnSpc>
                <a:spcPct val="150000"/>
              </a:lnSpc>
              <a:spcAft>
                <a:spcPts val="800"/>
              </a:spcAft>
              <a:tabLst>
                <a:tab pos="1755140" algn="l"/>
              </a:tabLst>
            </a:pPr>
            <a:r>
              <a:rPr lang="en-US" b="1" dirty="0">
                <a:latin typeface="Lato" panose="020F0502020204030203"/>
                <a:ea typeface="SimSun" panose="02010600030101010101" pitchFamily="2" charset="-122"/>
                <a:cs typeface="Mangal" panose="02040503050203030202" pitchFamily="18" charset="0"/>
              </a:rPr>
              <a:t>Ulcerative Colitis</a:t>
            </a:r>
            <a:endParaRPr lang="en-US" sz="2000" dirty="0">
              <a:effectLst/>
              <a:latin typeface="Lato" panose="020F0502020204030203"/>
              <a:ea typeface="SimSun" panose="02010600030101010101" pitchFamily="2" charset="-122"/>
              <a:cs typeface="Mangal" panose="02040503050203030202" pitchFamily="18" charset="0"/>
            </a:endParaRPr>
          </a:p>
        </p:txBody>
      </p:sp>
    </p:spTree>
    <p:extLst>
      <p:ext uri="{BB962C8B-B14F-4D97-AF65-F5344CB8AC3E}">
        <p14:creationId xmlns:p14="http://schemas.microsoft.com/office/powerpoint/2010/main" val="31302480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5D019-96A4-4D1E-AFB5-09D65C86E12D}"/>
              </a:ext>
            </a:extLst>
          </p:cNvPr>
          <p:cNvSpPr>
            <a:spLocks noGrp="1"/>
          </p:cNvSpPr>
          <p:nvPr>
            <p:ph type="title"/>
          </p:nvPr>
        </p:nvSpPr>
        <p:spPr/>
        <p:txBody>
          <a:bodyPr/>
          <a:lstStyle/>
          <a:p>
            <a:r>
              <a:rPr lang="vi-VN" dirty="0"/>
              <a:t>3. ALGORITHMS &amp; DATASET</a:t>
            </a:r>
            <a:endParaRPr lang="en-US" dirty="0"/>
          </a:p>
        </p:txBody>
      </p:sp>
      <p:sp>
        <p:nvSpPr>
          <p:cNvPr id="6" name="Slide Number Placeholder 5">
            <a:extLst>
              <a:ext uri="{FF2B5EF4-FFF2-40B4-BE49-F238E27FC236}">
                <a16:creationId xmlns:a16="http://schemas.microsoft.com/office/drawing/2014/main" id="{11E4677A-4F02-4478-B9B8-685D0B6264D3}"/>
              </a:ext>
            </a:extLst>
          </p:cNvPr>
          <p:cNvSpPr>
            <a:spLocks noGrp="1"/>
          </p:cNvSpPr>
          <p:nvPr>
            <p:ph type="sldNum" sz="quarter" idx="12"/>
          </p:nvPr>
        </p:nvSpPr>
        <p:spPr/>
        <p:txBody>
          <a:bodyPr/>
          <a:lstStyle/>
          <a:p>
            <a:fld id="{9EA0BE3B-158A-4EDF-80DC-E394A0D1600F}" type="slidenum">
              <a:rPr lang="en-US" smtClean="0"/>
              <a:pPr/>
              <a:t>12</a:t>
            </a:fld>
            <a:endParaRPr lang="en-US"/>
          </a:p>
        </p:txBody>
      </p:sp>
      <p:sp>
        <p:nvSpPr>
          <p:cNvPr id="9" name="Rectangle 8">
            <a:extLst>
              <a:ext uri="{FF2B5EF4-FFF2-40B4-BE49-F238E27FC236}">
                <a16:creationId xmlns:a16="http://schemas.microsoft.com/office/drawing/2014/main" id="{32377BB2-61FA-41E5-A6EB-89ADABAAFACC}"/>
              </a:ext>
            </a:extLst>
          </p:cNvPr>
          <p:cNvSpPr/>
          <p:nvPr/>
        </p:nvSpPr>
        <p:spPr>
          <a:xfrm>
            <a:off x="639398" y="1252107"/>
            <a:ext cx="11260313" cy="369332"/>
          </a:xfrm>
          <a:prstGeom prst="rect">
            <a:avLst/>
          </a:prstGeom>
        </p:spPr>
        <p:txBody>
          <a:bodyPr wrap="square">
            <a:spAutoFit/>
          </a:bodyPr>
          <a:lstStyle/>
          <a:p>
            <a:r>
              <a:rPr lang="en-US" b="1" dirty="0">
                <a:latin typeface="Lato" panose="020F0502020204030203"/>
                <a:cs typeface="Lao UI" panose="020B0502040204020203" pitchFamily="34" charset="0"/>
              </a:rPr>
              <a:t>Our data usage</a:t>
            </a:r>
          </a:p>
        </p:txBody>
      </p:sp>
      <p:pic>
        <p:nvPicPr>
          <p:cNvPr id="16" name="Picture 15">
            <a:extLst>
              <a:ext uri="{FF2B5EF4-FFF2-40B4-BE49-F238E27FC236}">
                <a16:creationId xmlns:a16="http://schemas.microsoft.com/office/drawing/2014/main" id="{D3C267E0-3C29-40A7-9140-E3AB4C552CE6}"/>
              </a:ext>
            </a:extLst>
          </p:cNvPr>
          <p:cNvPicPr/>
          <p:nvPr/>
        </p:nvPicPr>
        <p:blipFill rotWithShape="1">
          <a:blip r:embed="rId3"/>
          <a:srcRect l="6043"/>
          <a:stretch/>
        </p:blipFill>
        <p:spPr bwMode="auto">
          <a:xfrm>
            <a:off x="3883134" y="890955"/>
            <a:ext cx="4425731" cy="5426588"/>
          </a:xfrm>
          <a:prstGeom prst="rect">
            <a:avLst/>
          </a:prstGeom>
          <a:ln>
            <a:noFill/>
          </a:ln>
          <a:extLst>
            <a:ext uri="{53640926-AAD7-44D8-BBD7-CCE9431645EC}">
              <a14:shadowObscured xmlns:a14="http://schemas.microsoft.com/office/drawing/2010/main"/>
            </a:ext>
          </a:extLst>
        </p:spPr>
      </p:pic>
      <p:pic>
        <p:nvPicPr>
          <p:cNvPr id="7" name="Picture 6">
            <a:extLst>
              <a:ext uri="{FF2B5EF4-FFF2-40B4-BE49-F238E27FC236}">
                <a16:creationId xmlns:a16="http://schemas.microsoft.com/office/drawing/2014/main" id="{0601C562-24FF-4EFE-A104-BC457C9F5981}"/>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8528128" y="1137950"/>
            <a:ext cx="858326" cy="730039"/>
          </a:xfrm>
          <a:prstGeom prst="rect">
            <a:avLst/>
          </a:prstGeom>
          <a:noFill/>
          <a:ln>
            <a:noFill/>
          </a:ln>
        </p:spPr>
      </p:pic>
      <p:pic>
        <p:nvPicPr>
          <p:cNvPr id="8" name="Picture 7">
            <a:extLst>
              <a:ext uri="{FF2B5EF4-FFF2-40B4-BE49-F238E27FC236}">
                <a16:creationId xmlns:a16="http://schemas.microsoft.com/office/drawing/2014/main" id="{2A6D007E-3580-4957-8B03-8F76055B6789}"/>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8528127" y="2029237"/>
            <a:ext cx="858326" cy="730039"/>
          </a:xfrm>
          <a:prstGeom prst="rect">
            <a:avLst/>
          </a:prstGeom>
          <a:noFill/>
          <a:ln>
            <a:noFill/>
          </a:ln>
        </p:spPr>
      </p:pic>
      <p:pic>
        <p:nvPicPr>
          <p:cNvPr id="10" name="Picture 9">
            <a:extLst>
              <a:ext uri="{FF2B5EF4-FFF2-40B4-BE49-F238E27FC236}">
                <a16:creationId xmlns:a16="http://schemas.microsoft.com/office/drawing/2014/main" id="{93374A43-2073-4991-A397-B1E0DE767946}"/>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8528127" y="2944835"/>
            <a:ext cx="931130" cy="730039"/>
          </a:xfrm>
          <a:prstGeom prst="rect">
            <a:avLst/>
          </a:prstGeom>
          <a:noFill/>
          <a:ln>
            <a:noFill/>
          </a:ln>
        </p:spPr>
      </p:pic>
      <p:pic>
        <p:nvPicPr>
          <p:cNvPr id="11" name="Picture 10">
            <a:extLst>
              <a:ext uri="{FF2B5EF4-FFF2-40B4-BE49-F238E27FC236}">
                <a16:creationId xmlns:a16="http://schemas.microsoft.com/office/drawing/2014/main" id="{F95171CA-8358-42F6-9663-3382CDC2FE7E}"/>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8528128" y="3799008"/>
            <a:ext cx="858326" cy="730039"/>
          </a:xfrm>
          <a:prstGeom prst="rect">
            <a:avLst/>
          </a:prstGeom>
          <a:noFill/>
          <a:ln>
            <a:noFill/>
          </a:ln>
        </p:spPr>
      </p:pic>
      <p:pic>
        <p:nvPicPr>
          <p:cNvPr id="12" name="Picture 11">
            <a:extLst>
              <a:ext uri="{FF2B5EF4-FFF2-40B4-BE49-F238E27FC236}">
                <a16:creationId xmlns:a16="http://schemas.microsoft.com/office/drawing/2014/main" id="{DCF1C9B7-1256-4479-B593-83B9BBC0A25C}"/>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8528127" y="4690295"/>
            <a:ext cx="858326" cy="730039"/>
          </a:xfrm>
          <a:prstGeom prst="rect">
            <a:avLst/>
          </a:prstGeom>
          <a:noFill/>
          <a:ln>
            <a:noFill/>
          </a:ln>
        </p:spPr>
      </p:pic>
      <p:pic>
        <p:nvPicPr>
          <p:cNvPr id="13" name="Picture 12">
            <a:extLst>
              <a:ext uri="{FF2B5EF4-FFF2-40B4-BE49-F238E27FC236}">
                <a16:creationId xmlns:a16="http://schemas.microsoft.com/office/drawing/2014/main" id="{D022D18A-C5F1-4E76-9792-27D133EDA1DC}"/>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8528127" y="5605893"/>
            <a:ext cx="931130" cy="730039"/>
          </a:xfrm>
          <a:prstGeom prst="rect">
            <a:avLst/>
          </a:prstGeom>
          <a:noFill/>
          <a:ln>
            <a:noFill/>
          </a:ln>
        </p:spPr>
      </p:pic>
    </p:spTree>
    <p:extLst>
      <p:ext uri="{BB962C8B-B14F-4D97-AF65-F5344CB8AC3E}">
        <p14:creationId xmlns:p14="http://schemas.microsoft.com/office/powerpoint/2010/main" val="38058619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11E4677A-4F02-4478-B9B8-685D0B6264D3}"/>
              </a:ext>
            </a:extLst>
          </p:cNvPr>
          <p:cNvSpPr>
            <a:spLocks noGrp="1"/>
          </p:cNvSpPr>
          <p:nvPr>
            <p:ph type="sldNum" sz="quarter" idx="12"/>
          </p:nvPr>
        </p:nvSpPr>
        <p:spPr/>
        <p:txBody>
          <a:bodyPr/>
          <a:lstStyle/>
          <a:p>
            <a:fld id="{9EA0BE3B-158A-4EDF-80DC-E394A0D1600F}" type="slidenum">
              <a:rPr lang="en-US" smtClean="0"/>
              <a:pPr/>
              <a:t>13</a:t>
            </a:fld>
            <a:endParaRPr lang="en-US"/>
          </a:p>
        </p:txBody>
      </p:sp>
      <p:sp>
        <p:nvSpPr>
          <p:cNvPr id="11" name="Title 1">
            <a:extLst>
              <a:ext uri="{FF2B5EF4-FFF2-40B4-BE49-F238E27FC236}">
                <a16:creationId xmlns:a16="http://schemas.microsoft.com/office/drawing/2014/main" id="{96A5154F-961E-4371-A6E7-5ADDB3C41932}"/>
              </a:ext>
            </a:extLst>
          </p:cNvPr>
          <p:cNvSpPr>
            <a:spLocks noGrp="1"/>
          </p:cNvSpPr>
          <p:nvPr>
            <p:ph type="title"/>
          </p:nvPr>
        </p:nvSpPr>
        <p:spPr>
          <a:xfrm>
            <a:off x="338138" y="112713"/>
            <a:ext cx="11515725" cy="436562"/>
          </a:xfrm>
        </p:spPr>
        <p:txBody>
          <a:bodyPr/>
          <a:lstStyle/>
          <a:p>
            <a:r>
              <a:rPr lang="vi-VN" dirty="0"/>
              <a:t>4. PROGRAMMING TECHNIQUE</a:t>
            </a:r>
            <a:endParaRPr lang="en-US" dirty="0"/>
          </a:p>
        </p:txBody>
      </p:sp>
      <p:pic>
        <p:nvPicPr>
          <p:cNvPr id="2" name="Picture 1">
            <a:extLst>
              <a:ext uri="{FF2B5EF4-FFF2-40B4-BE49-F238E27FC236}">
                <a16:creationId xmlns:a16="http://schemas.microsoft.com/office/drawing/2014/main" id="{AA062D9D-568D-4915-96F6-D819DD4A96B0}"/>
              </a:ext>
            </a:extLst>
          </p:cNvPr>
          <p:cNvPicPr>
            <a:picLocks noChangeAspect="1"/>
          </p:cNvPicPr>
          <p:nvPr/>
        </p:nvPicPr>
        <p:blipFill>
          <a:blip r:embed="rId3"/>
          <a:stretch>
            <a:fillRect/>
          </a:stretch>
        </p:blipFill>
        <p:spPr>
          <a:xfrm>
            <a:off x="2223821" y="1008185"/>
            <a:ext cx="7957970" cy="5169878"/>
          </a:xfrm>
          <a:prstGeom prst="rect">
            <a:avLst/>
          </a:prstGeom>
        </p:spPr>
      </p:pic>
    </p:spTree>
    <p:extLst>
      <p:ext uri="{BB962C8B-B14F-4D97-AF65-F5344CB8AC3E}">
        <p14:creationId xmlns:p14="http://schemas.microsoft.com/office/powerpoint/2010/main" val="10354131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11E4677A-4F02-4478-B9B8-685D0B6264D3}"/>
              </a:ext>
            </a:extLst>
          </p:cNvPr>
          <p:cNvSpPr>
            <a:spLocks noGrp="1"/>
          </p:cNvSpPr>
          <p:nvPr>
            <p:ph type="sldNum" sz="quarter" idx="12"/>
          </p:nvPr>
        </p:nvSpPr>
        <p:spPr/>
        <p:txBody>
          <a:bodyPr/>
          <a:lstStyle/>
          <a:p>
            <a:fld id="{9EA0BE3B-158A-4EDF-80DC-E394A0D1600F}" type="slidenum">
              <a:rPr lang="en-US" smtClean="0"/>
              <a:pPr/>
              <a:t>14</a:t>
            </a:fld>
            <a:endParaRPr lang="en-US"/>
          </a:p>
        </p:txBody>
      </p:sp>
      <p:sp>
        <p:nvSpPr>
          <p:cNvPr id="11" name="Title 1">
            <a:extLst>
              <a:ext uri="{FF2B5EF4-FFF2-40B4-BE49-F238E27FC236}">
                <a16:creationId xmlns:a16="http://schemas.microsoft.com/office/drawing/2014/main" id="{96A5154F-961E-4371-A6E7-5ADDB3C41932}"/>
              </a:ext>
            </a:extLst>
          </p:cNvPr>
          <p:cNvSpPr>
            <a:spLocks noGrp="1"/>
          </p:cNvSpPr>
          <p:nvPr>
            <p:ph type="title"/>
          </p:nvPr>
        </p:nvSpPr>
        <p:spPr>
          <a:xfrm>
            <a:off x="338138" y="112713"/>
            <a:ext cx="11515725" cy="436562"/>
          </a:xfrm>
        </p:spPr>
        <p:txBody>
          <a:bodyPr/>
          <a:lstStyle/>
          <a:p>
            <a:r>
              <a:rPr lang="vi-VN" dirty="0"/>
              <a:t>4. PROGRAMMING TECHNIQUE</a:t>
            </a:r>
            <a:endParaRPr lang="en-US" dirty="0"/>
          </a:p>
        </p:txBody>
      </p:sp>
      <p:pic>
        <p:nvPicPr>
          <p:cNvPr id="4" name="Picture 3">
            <a:extLst>
              <a:ext uri="{FF2B5EF4-FFF2-40B4-BE49-F238E27FC236}">
                <a16:creationId xmlns:a16="http://schemas.microsoft.com/office/drawing/2014/main" id="{E051D186-1D21-4D1C-8C3D-9CDE9C91B9C0}"/>
              </a:ext>
            </a:extLst>
          </p:cNvPr>
          <p:cNvPicPr>
            <a:picLocks noChangeAspect="1"/>
          </p:cNvPicPr>
          <p:nvPr/>
        </p:nvPicPr>
        <p:blipFill>
          <a:blip r:embed="rId3"/>
          <a:stretch>
            <a:fillRect/>
          </a:stretch>
        </p:blipFill>
        <p:spPr>
          <a:xfrm>
            <a:off x="2174039" y="1283065"/>
            <a:ext cx="7843922" cy="4754319"/>
          </a:xfrm>
          <a:prstGeom prst="rect">
            <a:avLst/>
          </a:prstGeom>
        </p:spPr>
      </p:pic>
    </p:spTree>
    <p:extLst>
      <p:ext uri="{BB962C8B-B14F-4D97-AF65-F5344CB8AC3E}">
        <p14:creationId xmlns:p14="http://schemas.microsoft.com/office/powerpoint/2010/main" val="12627841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11E4677A-4F02-4478-B9B8-685D0B6264D3}"/>
              </a:ext>
            </a:extLst>
          </p:cNvPr>
          <p:cNvSpPr>
            <a:spLocks noGrp="1"/>
          </p:cNvSpPr>
          <p:nvPr>
            <p:ph type="sldNum" sz="quarter" idx="12"/>
          </p:nvPr>
        </p:nvSpPr>
        <p:spPr/>
        <p:txBody>
          <a:bodyPr/>
          <a:lstStyle/>
          <a:p>
            <a:fld id="{9EA0BE3B-158A-4EDF-80DC-E394A0D1600F}" type="slidenum">
              <a:rPr lang="en-US" smtClean="0"/>
              <a:pPr/>
              <a:t>15</a:t>
            </a:fld>
            <a:endParaRPr lang="en-US"/>
          </a:p>
        </p:txBody>
      </p:sp>
      <p:sp>
        <p:nvSpPr>
          <p:cNvPr id="11" name="Title 1">
            <a:extLst>
              <a:ext uri="{FF2B5EF4-FFF2-40B4-BE49-F238E27FC236}">
                <a16:creationId xmlns:a16="http://schemas.microsoft.com/office/drawing/2014/main" id="{96A5154F-961E-4371-A6E7-5ADDB3C41932}"/>
              </a:ext>
            </a:extLst>
          </p:cNvPr>
          <p:cNvSpPr>
            <a:spLocks noGrp="1"/>
          </p:cNvSpPr>
          <p:nvPr>
            <p:ph type="title"/>
          </p:nvPr>
        </p:nvSpPr>
        <p:spPr>
          <a:xfrm>
            <a:off x="338138" y="112713"/>
            <a:ext cx="11515725" cy="436562"/>
          </a:xfrm>
        </p:spPr>
        <p:txBody>
          <a:bodyPr/>
          <a:lstStyle/>
          <a:p>
            <a:r>
              <a:rPr lang="vi-VN" dirty="0"/>
              <a:t>4. PROGRAMMING TECHNIQUE</a:t>
            </a:r>
            <a:endParaRPr lang="en-US" dirty="0"/>
          </a:p>
        </p:txBody>
      </p:sp>
      <p:pic>
        <p:nvPicPr>
          <p:cNvPr id="4" name="Picture 3">
            <a:extLst>
              <a:ext uri="{FF2B5EF4-FFF2-40B4-BE49-F238E27FC236}">
                <a16:creationId xmlns:a16="http://schemas.microsoft.com/office/drawing/2014/main" id="{E060F88B-13C0-4F5E-8399-9C8CCD3D2B9F}"/>
              </a:ext>
            </a:extLst>
          </p:cNvPr>
          <p:cNvPicPr>
            <a:picLocks noChangeAspect="1"/>
          </p:cNvPicPr>
          <p:nvPr/>
        </p:nvPicPr>
        <p:blipFill>
          <a:blip r:embed="rId3"/>
          <a:stretch>
            <a:fillRect/>
          </a:stretch>
        </p:blipFill>
        <p:spPr>
          <a:xfrm>
            <a:off x="1988660" y="879230"/>
            <a:ext cx="8381399" cy="5486401"/>
          </a:xfrm>
          <a:prstGeom prst="rect">
            <a:avLst/>
          </a:prstGeom>
        </p:spPr>
      </p:pic>
    </p:spTree>
    <p:extLst>
      <p:ext uri="{BB962C8B-B14F-4D97-AF65-F5344CB8AC3E}">
        <p14:creationId xmlns:p14="http://schemas.microsoft.com/office/powerpoint/2010/main" val="14721997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11E4677A-4F02-4478-B9B8-685D0B6264D3}"/>
              </a:ext>
            </a:extLst>
          </p:cNvPr>
          <p:cNvSpPr>
            <a:spLocks noGrp="1"/>
          </p:cNvSpPr>
          <p:nvPr>
            <p:ph type="sldNum" sz="quarter" idx="12"/>
          </p:nvPr>
        </p:nvSpPr>
        <p:spPr/>
        <p:txBody>
          <a:bodyPr/>
          <a:lstStyle/>
          <a:p>
            <a:fld id="{9EA0BE3B-158A-4EDF-80DC-E394A0D1600F}" type="slidenum">
              <a:rPr lang="en-US" smtClean="0"/>
              <a:pPr/>
              <a:t>16</a:t>
            </a:fld>
            <a:endParaRPr lang="en-US"/>
          </a:p>
        </p:txBody>
      </p:sp>
      <p:sp>
        <p:nvSpPr>
          <p:cNvPr id="11" name="Title 1">
            <a:extLst>
              <a:ext uri="{FF2B5EF4-FFF2-40B4-BE49-F238E27FC236}">
                <a16:creationId xmlns:a16="http://schemas.microsoft.com/office/drawing/2014/main" id="{96A5154F-961E-4371-A6E7-5ADDB3C41932}"/>
              </a:ext>
            </a:extLst>
          </p:cNvPr>
          <p:cNvSpPr>
            <a:spLocks noGrp="1"/>
          </p:cNvSpPr>
          <p:nvPr>
            <p:ph type="title"/>
          </p:nvPr>
        </p:nvSpPr>
        <p:spPr>
          <a:xfrm>
            <a:off x="338138" y="112713"/>
            <a:ext cx="11515725" cy="436562"/>
          </a:xfrm>
        </p:spPr>
        <p:txBody>
          <a:bodyPr/>
          <a:lstStyle/>
          <a:p>
            <a:r>
              <a:rPr lang="vi-VN" dirty="0"/>
              <a:t>4. PROGRAMMING TECHNIQUE</a:t>
            </a:r>
            <a:endParaRPr lang="en-US" dirty="0"/>
          </a:p>
        </p:txBody>
      </p:sp>
      <p:pic>
        <p:nvPicPr>
          <p:cNvPr id="2050" name="Picture 2" descr="Không có mô tả.">
            <a:extLst>
              <a:ext uri="{FF2B5EF4-FFF2-40B4-BE49-F238E27FC236}">
                <a16:creationId xmlns:a16="http://schemas.microsoft.com/office/drawing/2014/main" id="{60059EA9-00C8-48BE-9D90-8A2726F513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252" y="1796302"/>
            <a:ext cx="10917495" cy="3501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16981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11E4677A-4F02-4478-B9B8-685D0B6264D3}"/>
              </a:ext>
            </a:extLst>
          </p:cNvPr>
          <p:cNvSpPr>
            <a:spLocks noGrp="1"/>
          </p:cNvSpPr>
          <p:nvPr>
            <p:ph type="sldNum" sz="quarter" idx="12"/>
          </p:nvPr>
        </p:nvSpPr>
        <p:spPr/>
        <p:txBody>
          <a:bodyPr/>
          <a:lstStyle/>
          <a:p>
            <a:fld id="{9EA0BE3B-158A-4EDF-80DC-E394A0D1600F}" type="slidenum">
              <a:rPr lang="en-US" smtClean="0"/>
              <a:pPr/>
              <a:t>17</a:t>
            </a:fld>
            <a:endParaRPr lang="en-US"/>
          </a:p>
        </p:txBody>
      </p:sp>
      <p:sp>
        <p:nvSpPr>
          <p:cNvPr id="11" name="Title 1">
            <a:extLst>
              <a:ext uri="{FF2B5EF4-FFF2-40B4-BE49-F238E27FC236}">
                <a16:creationId xmlns:a16="http://schemas.microsoft.com/office/drawing/2014/main" id="{96A5154F-961E-4371-A6E7-5ADDB3C41932}"/>
              </a:ext>
            </a:extLst>
          </p:cNvPr>
          <p:cNvSpPr>
            <a:spLocks noGrp="1"/>
          </p:cNvSpPr>
          <p:nvPr>
            <p:ph type="title"/>
          </p:nvPr>
        </p:nvSpPr>
        <p:spPr>
          <a:xfrm>
            <a:off x="338138" y="112713"/>
            <a:ext cx="11515725" cy="436562"/>
          </a:xfrm>
        </p:spPr>
        <p:txBody>
          <a:bodyPr/>
          <a:lstStyle/>
          <a:p>
            <a:r>
              <a:rPr lang="vi-VN" dirty="0"/>
              <a:t>4. PROGRAMMING TECHNIQUE</a:t>
            </a:r>
            <a:endParaRPr lang="en-US" dirty="0"/>
          </a:p>
        </p:txBody>
      </p:sp>
      <p:pic>
        <p:nvPicPr>
          <p:cNvPr id="1026" name="Picture 2" descr="Không có mô tả.">
            <a:extLst>
              <a:ext uri="{FF2B5EF4-FFF2-40B4-BE49-F238E27FC236}">
                <a16:creationId xmlns:a16="http://schemas.microsoft.com/office/drawing/2014/main" id="{59DA408C-F61D-4ED2-89D3-347A010415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8865" y="2264068"/>
            <a:ext cx="9314266" cy="323286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ACF3B6FC-2909-4251-B5C9-8C9FB908C0E5}"/>
              </a:ext>
            </a:extLst>
          </p:cNvPr>
          <p:cNvSpPr/>
          <p:nvPr/>
        </p:nvSpPr>
        <p:spPr>
          <a:xfrm>
            <a:off x="654028" y="5705803"/>
            <a:ext cx="10883941" cy="369332"/>
          </a:xfrm>
          <a:prstGeom prst="rect">
            <a:avLst/>
          </a:prstGeom>
        </p:spPr>
        <p:txBody>
          <a:bodyPr wrap="square">
            <a:spAutoFit/>
          </a:bodyPr>
          <a:lstStyle/>
          <a:p>
            <a:pPr algn="ctr"/>
            <a:r>
              <a:rPr lang="en-US" b="1" dirty="0">
                <a:latin typeface="Lato" panose="020F0502020204030203"/>
                <a:cs typeface="Lao UI" panose="020B0502040204020203" pitchFamily="34" charset="0"/>
              </a:rPr>
              <a:t>Result of KNN implementation with different K values</a:t>
            </a:r>
          </a:p>
        </p:txBody>
      </p:sp>
      <p:sp>
        <p:nvSpPr>
          <p:cNvPr id="9" name="Rectangle 8">
            <a:extLst>
              <a:ext uri="{FF2B5EF4-FFF2-40B4-BE49-F238E27FC236}">
                <a16:creationId xmlns:a16="http://schemas.microsoft.com/office/drawing/2014/main" id="{EEC1A5F4-B8B7-42DE-8DA8-8E1729A21D99}"/>
              </a:ext>
            </a:extLst>
          </p:cNvPr>
          <p:cNvSpPr/>
          <p:nvPr/>
        </p:nvSpPr>
        <p:spPr>
          <a:xfrm>
            <a:off x="1438866" y="1384661"/>
            <a:ext cx="6346982" cy="923330"/>
          </a:xfrm>
          <a:prstGeom prst="rect">
            <a:avLst/>
          </a:prstGeom>
        </p:spPr>
        <p:txBody>
          <a:bodyPr wrap="square">
            <a:spAutoFit/>
          </a:bodyPr>
          <a:lstStyle/>
          <a:p>
            <a:r>
              <a:rPr lang="en-US" dirty="0">
                <a:latin typeface="Lato" panose="020F0502020204030203"/>
                <a:cs typeface="Lao UI" panose="020B0502040204020203" pitchFamily="34" charset="0"/>
              </a:rPr>
              <a:t>KNN with K = 2 give us the best result. Accuracy = 82.79%</a:t>
            </a:r>
          </a:p>
          <a:p>
            <a:r>
              <a:rPr lang="en-US" dirty="0">
                <a:latin typeface="Lato" panose="020F0502020204030203"/>
                <a:cs typeface="Lao UI" panose="020B0502040204020203" pitchFamily="34" charset="0"/>
              </a:rPr>
              <a:t>Increasing K will reduce accuracy (fig. below)</a:t>
            </a:r>
          </a:p>
          <a:p>
            <a:pPr algn="ctr"/>
            <a:endParaRPr lang="en-US" b="1" dirty="0">
              <a:latin typeface="Lato" panose="020F0502020204030203"/>
              <a:cs typeface="Lao UI" panose="020B0502040204020203" pitchFamily="34" charset="0"/>
            </a:endParaRPr>
          </a:p>
        </p:txBody>
      </p:sp>
    </p:spTree>
    <p:extLst>
      <p:ext uri="{BB962C8B-B14F-4D97-AF65-F5344CB8AC3E}">
        <p14:creationId xmlns:p14="http://schemas.microsoft.com/office/powerpoint/2010/main" val="5225965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11E4677A-4F02-4478-B9B8-685D0B6264D3}"/>
              </a:ext>
            </a:extLst>
          </p:cNvPr>
          <p:cNvSpPr>
            <a:spLocks noGrp="1"/>
          </p:cNvSpPr>
          <p:nvPr>
            <p:ph type="sldNum" sz="quarter" idx="12"/>
          </p:nvPr>
        </p:nvSpPr>
        <p:spPr/>
        <p:txBody>
          <a:bodyPr/>
          <a:lstStyle/>
          <a:p>
            <a:fld id="{9EA0BE3B-158A-4EDF-80DC-E394A0D1600F}" type="slidenum">
              <a:rPr lang="en-US" smtClean="0"/>
              <a:pPr/>
              <a:t>18</a:t>
            </a:fld>
            <a:endParaRPr lang="en-US"/>
          </a:p>
        </p:txBody>
      </p:sp>
      <p:sp>
        <p:nvSpPr>
          <p:cNvPr id="11" name="Title 1">
            <a:extLst>
              <a:ext uri="{FF2B5EF4-FFF2-40B4-BE49-F238E27FC236}">
                <a16:creationId xmlns:a16="http://schemas.microsoft.com/office/drawing/2014/main" id="{96A5154F-961E-4371-A6E7-5ADDB3C41932}"/>
              </a:ext>
            </a:extLst>
          </p:cNvPr>
          <p:cNvSpPr>
            <a:spLocks noGrp="1"/>
          </p:cNvSpPr>
          <p:nvPr>
            <p:ph type="title"/>
          </p:nvPr>
        </p:nvSpPr>
        <p:spPr>
          <a:xfrm>
            <a:off x="338138" y="112713"/>
            <a:ext cx="11515725" cy="436562"/>
          </a:xfrm>
        </p:spPr>
        <p:txBody>
          <a:bodyPr/>
          <a:lstStyle/>
          <a:p>
            <a:r>
              <a:rPr lang="vi-VN" dirty="0"/>
              <a:t>5. RESULT</a:t>
            </a:r>
            <a:endParaRPr lang="en-US" dirty="0"/>
          </a:p>
        </p:txBody>
      </p:sp>
      <p:pic>
        <p:nvPicPr>
          <p:cNvPr id="2050" name="Picture 2" descr="Không có mô tả.">
            <a:extLst>
              <a:ext uri="{FF2B5EF4-FFF2-40B4-BE49-F238E27FC236}">
                <a16:creationId xmlns:a16="http://schemas.microsoft.com/office/drawing/2014/main" id="{1E34B463-37C8-482D-BBE3-63B6689C6D8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58660" b="35675"/>
          <a:stretch/>
        </p:blipFill>
        <p:spPr bwMode="auto">
          <a:xfrm>
            <a:off x="3133850" y="3703653"/>
            <a:ext cx="6445052" cy="237516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Không có mô tả.">
            <a:extLst>
              <a:ext uri="{FF2B5EF4-FFF2-40B4-BE49-F238E27FC236}">
                <a16:creationId xmlns:a16="http://schemas.microsoft.com/office/drawing/2014/main" id="{4D388167-B93F-4ED6-9D8C-311B2269D1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3387" y="1145079"/>
            <a:ext cx="6597280" cy="2009269"/>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9E021EF-3798-44C2-BB3D-EB3407006B77}"/>
                  </a:ext>
                </a:extLst>
              </p:cNvPr>
              <p:cNvSpPr txBox="1"/>
              <p:nvPr/>
            </p:nvSpPr>
            <p:spPr>
              <a:xfrm>
                <a:off x="7514493" y="1798623"/>
                <a:ext cx="3829959" cy="70218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vi-VN" sz="2200" b="0" i="1" smtClean="0">
                          <a:latin typeface="Cambria Math" panose="02040503050406030204" pitchFamily="18" charset="0"/>
                        </a:rPr>
                        <m:t>𝐴𝑐𝑐𝑢𝑟𝑎𝑐𝑦</m:t>
                      </m:r>
                      <m:r>
                        <a:rPr lang="vi-VN" sz="2200" b="0" i="1" smtClean="0">
                          <a:latin typeface="Cambria Math" panose="02040503050406030204" pitchFamily="18" charset="0"/>
                        </a:rPr>
                        <m:t>= </m:t>
                      </m:r>
                      <m:f>
                        <m:fPr>
                          <m:ctrlPr>
                            <a:rPr lang="vi-VN" sz="2200" b="0" i="1" smtClean="0">
                              <a:latin typeface="Cambria Math" panose="02040503050406030204" pitchFamily="18" charset="0"/>
                            </a:rPr>
                          </m:ctrlPr>
                        </m:fPr>
                        <m:num>
                          <m:r>
                            <a:rPr lang="vi-VN" sz="2200" b="0" i="1" smtClean="0">
                              <a:latin typeface="Cambria Math" panose="02040503050406030204" pitchFamily="18" charset="0"/>
                            </a:rPr>
                            <m:t>𝑇𝑟𝑢𝑒</m:t>
                          </m:r>
                          <m:r>
                            <a:rPr lang="vi-VN" sz="2200" b="0" i="1" smtClean="0">
                              <a:latin typeface="Cambria Math" panose="02040503050406030204" pitchFamily="18" charset="0"/>
                            </a:rPr>
                            <m:t> </m:t>
                          </m:r>
                          <m:r>
                            <a:rPr lang="vi-VN" sz="2200" b="0" i="1" smtClean="0">
                              <a:latin typeface="Cambria Math" panose="02040503050406030204" pitchFamily="18" charset="0"/>
                            </a:rPr>
                            <m:t>𝑃𝑟𝑒𝑑𝑖𝑐𝑡𝑖𝑜𝑛𝑠</m:t>
                          </m:r>
                        </m:num>
                        <m:den>
                          <m:nary>
                            <m:naryPr>
                              <m:chr m:val="∑"/>
                              <m:subHide m:val="on"/>
                              <m:supHide m:val="on"/>
                              <m:ctrlPr>
                                <a:rPr lang="vi-VN" sz="2200" b="0" i="1" smtClean="0">
                                  <a:latin typeface="Cambria Math" panose="02040503050406030204" pitchFamily="18" charset="0"/>
                                </a:rPr>
                              </m:ctrlPr>
                            </m:naryPr>
                            <m:sub/>
                            <m:sup/>
                            <m:e>
                              <m:r>
                                <a:rPr lang="vi-VN" sz="2200" i="1">
                                  <a:latin typeface="Cambria Math" panose="02040503050406030204" pitchFamily="18" charset="0"/>
                                </a:rPr>
                                <m:t>𝑇𝑒𝑠𝑡</m:t>
                              </m:r>
                              <m:r>
                                <a:rPr lang="vi-VN" sz="2200" i="1">
                                  <a:latin typeface="Cambria Math" panose="02040503050406030204" pitchFamily="18" charset="0"/>
                                </a:rPr>
                                <m:t> </m:t>
                              </m:r>
                              <m:r>
                                <a:rPr lang="vi-VN" sz="2200" i="1">
                                  <a:latin typeface="Cambria Math" panose="02040503050406030204" pitchFamily="18" charset="0"/>
                                </a:rPr>
                                <m:t>𝐼𝑚𝑎𝑔𝑒</m:t>
                              </m:r>
                            </m:e>
                          </m:nary>
                        </m:den>
                      </m:f>
                    </m:oMath>
                  </m:oMathPara>
                </a14:m>
                <a:endParaRPr lang="en-US" sz="2200" dirty="0"/>
              </a:p>
            </p:txBody>
          </p:sp>
        </mc:Choice>
        <mc:Fallback xmlns="">
          <p:sp>
            <p:nvSpPr>
              <p:cNvPr id="2" name="TextBox 1">
                <a:extLst>
                  <a:ext uri="{FF2B5EF4-FFF2-40B4-BE49-F238E27FC236}">
                    <a16:creationId xmlns:a16="http://schemas.microsoft.com/office/drawing/2014/main" id="{19E021EF-3798-44C2-BB3D-EB3407006B77}"/>
                  </a:ext>
                </a:extLst>
              </p:cNvPr>
              <p:cNvSpPr txBox="1">
                <a:spLocks noRot="1" noChangeAspect="1" noMove="1" noResize="1" noEditPoints="1" noAdjustHandles="1" noChangeArrowheads="1" noChangeShapeType="1" noTextEdit="1"/>
              </p:cNvSpPr>
              <p:nvPr/>
            </p:nvSpPr>
            <p:spPr>
              <a:xfrm>
                <a:off x="7514493" y="1798623"/>
                <a:ext cx="3829959" cy="702180"/>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8969655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6CB3A-046A-4C56-A02D-DBF672421CAF}"/>
              </a:ext>
            </a:extLst>
          </p:cNvPr>
          <p:cNvSpPr>
            <a:spLocks noGrp="1"/>
          </p:cNvSpPr>
          <p:nvPr>
            <p:ph type="title"/>
          </p:nvPr>
        </p:nvSpPr>
        <p:spPr/>
        <p:txBody>
          <a:bodyPr/>
          <a:lstStyle/>
          <a:p>
            <a:r>
              <a:rPr lang="vi-VN" dirty="0"/>
              <a:t>REFERENCES</a:t>
            </a:r>
            <a:endParaRPr lang="en-US" dirty="0"/>
          </a:p>
        </p:txBody>
      </p:sp>
      <p:sp>
        <p:nvSpPr>
          <p:cNvPr id="5" name="Slide Number Placeholder 4">
            <a:extLst>
              <a:ext uri="{FF2B5EF4-FFF2-40B4-BE49-F238E27FC236}">
                <a16:creationId xmlns:a16="http://schemas.microsoft.com/office/drawing/2014/main" id="{3776946D-AB92-4D05-97ED-4EDF0AB0FF55}"/>
              </a:ext>
            </a:extLst>
          </p:cNvPr>
          <p:cNvSpPr>
            <a:spLocks noGrp="1"/>
          </p:cNvSpPr>
          <p:nvPr>
            <p:ph type="sldNum" sz="quarter" idx="12"/>
          </p:nvPr>
        </p:nvSpPr>
        <p:spPr/>
        <p:txBody>
          <a:bodyPr/>
          <a:lstStyle/>
          <a:p>
            <a:fld id="{9EA0BE3B-158A-4EDF-80DC-E394A0D1600F}" type="slidenum">
              <a:rPr lang="en-US" smtClean="0"/>
              <a:pPr/>
              <a:t>19</a:t>
            </a:fld>
            <a:endParaRPr lang="en-US"/>
          </a:p>
        </p:txBody>
      </p:sp>
      <p:sp>
        <p:nvSpPr>
          <p:cNvPr id="9" name="TextBox 8">
            <a:extLst>
              <a:ext uri="{FF2B5EF4-FFF2-40B4-BE49-F238E27FC236}">
                <a16:creationId xmlns:a16="http://schemas.microsoft.com/office/drawing/2014/main" id="{DAD8BCA1-D410-4402-9EDE-4810133F1CE7}"/>
              </a:ext>
            </a:extLst>
          </p:cNvPr>
          <p:cNvSpPr txBox="1"/>
          <p:nvPr/>
        </p:nvSpPr>
        <p:spPr>
          <a:xfrm>
            <a:off x="338736" y="1375493"/>
            <a:ext cx="10411097"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0"/>
            <a:r>
              <a:rPr lang="en-US" dirty="0"/>
              <a:t>Tran </a:t>
            </a:r>
            <a:r>
              <a:rPr lang="en-US" dirty="0" err="1"/>
              <a:t>Thi</a:t>
            </a:r>
            <a:r>
              <a:rPr lang="en-US" dirty="0"/>
              <a:t> Thanh Hai, Lecture Slides (C/C++ Programming Language).</a:t>
            </a:r>
            <a:endParaRPr lang="vi-VN" dirty="0"/>
          </a:p>
          <a:p>
            <a:pPr lvl="0"/>
            <a:endParaRPr lang="en-US" dirty="0"/>
          </a:p>
          <a:p>
            <a:pPr lvl="0"/>
            <a:r>
              <a:rPr lang="en-US" dirty="0" err="1"/>
              <a:t>Kvasir</a:t>
            </a:r>
            <a:r>
              <a:rPr lang="en-US" dirty="0"/>
              <a:t> Dataset: </a:t>
            </a:r>
            <a:r>
              <a:rPr lang="en-US" u="sng" dirty="0">
                <a:hlinkClick r:id="rId3"/>
              </a:rPr>
              <a:t>The </a:t>
            </a:r>
            <a:r>
              <a:rPr lang="en-US" u="sng" dirty="0" err="1">
                <a:hlinkClick r:id="rId3"/>
              </a:rPr>
              <a:t>Kvasir</a:t>
            </a:r>
            <a:r>
              <a:rPr lang="en-US" u="sng" dirty="0">
                <a:hlinkClick r:id="rId3"/>
              </a:rPr>
              <a:t> Dataset (simula.no)</a:t>
            </a:r>
            <a:endParaRPr lang="vi-VN" u="sng" dirty="0"/>
          </a:p>
          <a:p>
            <a:pPr lvl="0"/>
            <a:endParaRPr lang="en-US" dirty="0"/>
          </a:p>
          <a:p>
            <a:pPr lvl="0"/>
            <a:r>
              <a:rPr lang="en-US" dirty="0"/>
              <a:t>Struct </a:t>
            </a:r>
            <a:r>
              <a:rPr lang="en-US" dirty="0" err="1"/>
              <a:t>HOGDescriptor</a:t>
            </a:r>
            <a:r>
              <a:rPr lang="en-US" dirty="0"/>
              <a:t> in OpenCV: </a:t>
            </a:r>
          </a:p>
          <a:p>
            <a:r>
              <a:rPr lang="en-US" u="sng" dirty="0">
                <a:hlinkClick r:id="rId4"/>
              </a:rPr>
              <a:t>OpenCV: cv::</a:t>
            </a:r>
            <a:r>
              <a:rPr lang="en-US" u="sng" dirty="0" err="1">
                <a:hlinkClick r:id="rId4"/>
              </a:rPr>
              <a:t>HOGDescriptor</a:t>
            </a:r>
            <a:r>
              <a:rPr lang="en-US" u="sng" dirty="0">
                <a:hlinkClick r:id="rId4"/>
              </a:rPr>
              <a:t> Struct Reference</a:t>
            </a:r>
            <a:endParaRPr lang="vi-VN" u="sng" dirty="0"/>
          </a:p>
          <a:p>
            <a:endParaRPr lang="en-US" dirty="0"/>
          </a:p>
          <a:p>
            <a:pPr lvl="0"/>
            <a:r>
              <a:rPr lang="en-US" dirty="0"/>
              <a:t>Histogram of Oriented Gradients basic learning:</a:t>
            </a:r>
          </a:p>
          <a:p>
            <a:r>
              <a:rPr lang="en-US" u="sng" dirty="0">
                <a:hlinkClick r:id="rId5"/>
              </a:rPr>
              <a:t>Histogram of Oriented Gradients explained using OpenCV (learnopencv.com)</a:t>
            </a:r>
            <a:endParaRPr lang="en-US" dirty="0"/>
          </a:p>
          <a:p>
            <a:r>
              <a:rPr lang="en-US" u="sng" dirty="0">
                <a:hlinkClick r:id="rId6"/>
              </a:rPr>
              <a:t>Tìm </a:t>
            </a:r>
            <a:r>
              <a:rPr lang="en-US" u="sng" dirty="0" err="1">
                <a:hlinkClick r:id="rId6"/>
              </a:rPr>
              <a:t>hiểu</a:t>
            </a:r>
            <a:r>
              <a:rPr lang="en-US" u="sng" dirty="0">
                <a:hlinkClick r:id="rId6"/>
              </a:rPr>
              <a:t> </a:t>
            </a:r>
            <a:r>
              <a:rPr lang="en-US" u="sng" dirty="0" err="1">
                <a:hlinkClick r:id="rId6"/>
              </a:rPr>
              <a:t>về</a:t>
            </a:r>
            <a:r>
              <a:rPr lang="en-US" u="sng" dirty="0">
                <a:hlinkClick r:id="rId6"/>
              </a:rPr>
              <a:t> hog(histogram of oriented gradients) (viblo.asia)</a:t>
            </a:r>
            <a:endParaRPr lang="en-US" dirty="0"/>
          </a:p>
          <a:p>
            <a:r>
              <a:rPr lang="en-US" u="sng" dirty="0">
                <a:hlinkClick r:id="rId7"/>
              </a:rPr>
              <a:t>Feature Descriptor | Hog Descriptor Tutorial (analyticsvidhya.com)</a:t>
            </a:r>
            <a:endParaRPr lang="vi-VN" u="sng" dirty="0"/>
          </a:p>
          <a:p>
            <a:endParaRPr lang="en-US" dirty="0"/>
          </a:p>
          <a:p>
            <a:pPr lvl="0"/>
            <a:r>
              <a:rPr lang="vi-VN" dirty="0"/>
              <a:t>KNN </a:t>
            </a:r>
            <a:r>
              <a:rPr lang="en-US" dirty="0"/>
              <a:t>Algorithms basic learning:</a:t>
            </a:r>
          </a:p>
          <a:p>
            <a:r>
              <a:rPr lang="en-US" u="sng" dirty="0">
                <a:hlinkClick r:id="rId8"/>
              </a:rPr>
              <a:t>KNN Classification using </a:t>
            </a:r>
            <a:r>
              <a:rPr lang="en-US" u="sng" dirty="0" err="1">
                <a:hlinkClick r:id="rId8"/>
              </a:rPr>
              <a:t>Scikit</a:t>
            </a:r>
            <a:r>
              <a:rPr lang="en-US" u="sng" dirty="0">
                <a:hlinkClick r:id="rId8"/>
              </a:rPr>
              <a:t>-learn - </a:t>
            </a:r>
            <a:r>
              <a:rPr lang="en-US" u="sng" dirty="0" err="1">
                <a:hlinkClick r:id="rId8"/>
              </a:rPr>
              <a:t>DataCamp</a:t>
            </a:r>
            <a:endParaRPr lang="en-US" dirty="0"/>
          </a:p>
          <a:p>
            <a:r>
              <a:rPr lang="en-US" u="sng" dirty="0">
                <a:hlinkClick r:id="rId9"/>
              </a:rPr>
              <a:t>KNN Algorithm | What is KNN Algorithm | How does KNN Function (analyticsvidhya.com)</a:t>
            </a:r>
            <a:endParaRPr lang="en-US" dirty="0"/>
          </a:p>
        </p:txBody>
      </p:sp>
    </p:spTree>
    <p:extLst>
      <p:ext uri="{BB962C8B-B14F-4D97-AF65-F5344CB8AC3E}">
        <p14:creationId xmlns:p14="http://schemas.microsoft.com/office/powerpoint/2010/main" val="64084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descr="Text&#10;&#10;Description automatically generated">
            <a:extLst>
              <a:ext uri="{FF2B5EF4-FFF2-40B4-BE49-F238E27FC236}">
                <a16:creationId xmlns:a16="http://schemas.microsoft.com/office/drawing/2014/main" id="{737FC17F-78B9-4DA3-B1E3-B6651CB174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638" y="284379"/>
            <a:ext cx="3174367" cy="1153516"/>
          </a:xfrm>
          <a:prstGeom prst="rect">
            <a:avLst/>
          </a:prstGeom>
        </p:spPr>
      </p:pic>
      <p:sp>
        <p:nvSpPr>
          <p:cNvPr id="3" name="Title 6">
            <a:extLst>
              <a:ext uri="{FF2B5EF4-FFF2-40B4-BE49-F238E27FC236}">
                <a16:creationId xmlns:a16="http://schemas.microsoft.com/office/drawing/2014/main" id="{5702E00C-3125-4CD1-A5F8-64723BF48E3E}"/>
              </a:ext>
            </a:extLst>
          </p:cNvPr>
          <p:cNvSpPr txBox="1">
            <a:spLocks/>
          </p:cNvSpPr>
          <p:nvPr/>
        </p:nvSpPr>
        <p:spPr>
          <a:xfrm>
            <a:off x="386633" y="1575005"/>
            <a:ext cx="9191121" cy="848792"/>
          </a:xfrm>
          <a:prstGeom prst="rect">
            <a:avLst/>
          </a:prstGeom>
        </p:spPr>
        <p:txBody>
          <a:bodyPr/>
          <a:lstStyle>
            <a:lvl1pPr algn="l" defTabSz="914400" rtl="0" eaLnBrk="1" latinLnBrk="0" hangingPunct="1">
              <a:lnSpc>
                <a:spcPct val="90000"/>
              </a:lnSpc>
              <a:spcBef>
                <a:spcPct val="0"/>
              </a:spcBef>
              <a:buNone/>
              <a:defRPr sz="54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pPr>
              <a:lnSpc>
                <a:spcPct val="100000"/>
              </a:lnSpc>
            </a:pPr>
            <a:r>
              <a:rPr lang="en-US" sz="4200" dirty="0"/>
              <a:t>GASTROINTESTINAL </a:t>
            </a:r>
          </a:p>
          <a:p>
            <a:pPr>
              <a:lnSpc>
                <a:spcPct val="100000"/>
              </a:lnSpc>
            </a:pPr>
            <a:r>
              <a:rPr lang="en-US" sz="4200" dirty="0"/>
              <a:t>ENDOSCOPIC IMAGES </a:t>
            </a:r>
          </a:p>
          <a:p>
            <a:pPr>
              <a:lnSpc>
                <a:spcPct val="100000"/>
              </a:lnSpc>
            </a:pPr>
            <a:r>
              <a:rPr lang="en-US" sz="4200" dirty="0"/>
              <a:t>CLASSIFICATION</a:t>
            </a:r>
          </a:p>
        </p:txBody>
      </p:sp>
      <p:sp>
        <p:nvSpPr>
          <p:cNvPr id="4" name="Title 6">
            <a:extLst>
              <a:ext uri="{FF2B5EF4-FFF2-40B4-BE49-F238E27FC236}">
                <a16:creationId xmlns:a16="http://schemas.microsoft.com/office/drawing/2014/main" id="{72BF49D9-2FCE-4950-8B1C-F580CC18F4C9}"/>
              </a:ext>
            </a:extLst>
          </p:cNvPr>
          <p:cNvSpPr txBox="1">
            <a:spLocks/>
          </p:cNvSpPr>
          <p:nvPr/>
        </p:nvSpPr>
        <p:spPr>
          <a:xfrm>
            <a:off x="386633" y="3578419"/>
            <a:ext cx="7342483" cy="1254419"/>
          </a:xfrm>
          <a:prstGeom prst="rect">
            <a:avLst/>
          </a:prstGeom>
        </p:spPr>
        <p:txBody>
          <a:bodyPr/>
          <a:lstStyle>
            <a:lvl1pPr algn="l" defTabSz="914400" rtl="0" eaLnBrk="1" latinLnBrk="0" hangingPunct="1">
              <a:lnSpc>
                <a:spcPct val="90000"/>
              </a:lnSpc>
              <a:spcBef>
                <a:spcPct val="0"/>
              </a:spcBef>
              <a:buNone/>
              <a:defRPr sz="54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pPr>
              <a:lnSpc>
                <a:spcPct val="100000"/>
              </a:lnSpc>
            </a:pPr>
            <a:r>
              <a:rPr lang="en-US" sz="2200" dirty="0">
                <a:latin typeface="Lato" panose="020F0502020204030203"/>
                <a:ea typeface="#9Slide02 Noi dung dai" panose="02000000000000000000" pitchFamily="2" charset="0"/>
              </a:rPr>
              <a:t>Students:</a:t>
            </a:r>
          </a:p>
          <a:p>
            <a:pPr>
              <a:lnSpc>
                <a:spcPct val="100000"/>
              </a:lnSpc>
            </a:pPr>
            <a:r>
              <a:rPr lang="en-US" sz="2200" b="0" dirty="0">
                <a:latin typeface="Lato" panose="020F0502020204030203"/>
                <a:ea typeface="#9Slide02 Noi dung dai" panose="02000000000000000000" pitchFamily="2" charset="0"/>
              </a:rPr>
              <a:t>Do </a:t>
            </a:r>
            <a:r>
              <a:rPr lang="en-US" sz="2200" b="0" dirty="0" err="1">
                <a:latin typeface="Lato" panose="020F0502020204030203"/>
                <a:ea typeface="#9Slide02 Noi dung dai" panose="02000000000000000000" pitchFamily="2" charset="0"/>
              </a:rPr>
              <a:t>Thi</a:t>
            </a:r>
            <a:r>
              <a:rPr lang="en-US" sz="2200" b="0" dirty="0">
                <a:latin typeface="Lato" panose="020F0502020204030203"/>
                <a:ea typeface="#9Slide02 Noi dung dai" panose="02000000000000000000" pitchFamily="2" charset="0"/>
              </a:rPr>
              <a:t> </a:t>
            </a:r>
            <a:r>
              <a:rPr lang="en-US" sz="2200" b="0" dirty="0" err="1">
                <a:latin typeface="Lato" panose="020F0502020204030203"/>
                <a:ea typeface="#9Slide02 Noi dung dai" panose="02000000000000000000" pitchFamily="2" charset="0"/>
              </a:rPr>
              <a:t>Khanh</a:t>
            </a:r>
            <a:r>
              <a:rPr lang="en-US" sz="2200" b="0" dirty="0">
                <a:latin typeface="Lato" panose="020F0502020204030203"/>
                <a:ea typeface="#9Slide02 Noi dung dai" panose="02000000000000000000" pitchFamily="2" charset="0"/>
              </a:rPr>
              <a:t> Linh – 20182963</a:t>
            </a:r>
          </a:p>
          <a:p>
            <a:pPr>
              <a:lnSpc>
                <a:spcPct val="100000"/>
              </a:lnSpc>
            </a:pPr>
            <a:r>
              <a:rPr lang="en-US" sz="2200" b="0" dirty="0">
                <a:latin typeface="Lato" panose="020F0502020204030203"/>
                <a:ea typeface="#9Slide02 Noi dung dai" panose="02000000000000000000" pitchFamily="2" charset="0"/>
              </a:rPr>
              <a:t>Ho Nguyen </a:t>
            </a:r>
            <a:r>
              <a:rPr lang="en-US" sz="2200" b="0" dirty="0" err="1">
                <a:latin typeface="Lato" panose="020F0502020204030203"/>
                <a:ea typeface="#9Slide02 Noi dung dai" panose="02000000000000000000" pitchFamily="2" charset="0"/>
              </a:rPr>
              <a:t>Khang</a:t>
            </a:r>
            <a:r>
              <a:rPr lang="en-US" sz="2200" b="0" dirty="0">
                <a:latin typeface="Lato" panose="020F0502020204030203"/>
                <a:ea typeface="#9Slide02 Noi dung dai" panose="02000000000000000000" pitchFamily="2" charset="0"/>
              </a:rPr>
              <a:t> – 20182958</a:t>
            </a:r>
            <a:endParaRPr lang="vi-VN" sz="2200" b="0" dirty="0">
              <a:latin typeface="Lato" panose="020F0502020204030203"/>
              <a:ea typeface="#9Slide02 Noi dung dai" panose="02000000000000000000" pitchFamily="2" charset="0"/>
            </a:endParaRPr>
          </a:p>
          <a:p>
            <a:pPr>
              <a:lnSpc>
                <a:spcPct val="100000"/>
              </a:lnSpc>
            </a:pPr>
            <a:endParaRPr lang="en-US" sz="2200" b="0" dirty="0">
              <a:latin typeface="Lato" panose="020F0502020204030203"/>
              <a:ea typeface="#9Slide02 Noi dung dai" panose="02000000000000000000" pitchFamily="2" charset="0"/>
            </a:endParaRPr>
          </a:p>
          <a:p>
            <a:pPr>
              <a:lnSpc>
                <a:spcPct val="100000"/>
              </a:lnSpc>
            </a:pPr>
            <a:r>
              <a:rPr lang="en-US" sz="2200" dirty="0">
                <a:latin typeface="Lato" panose="020F0502020204030203"/>
                <a:ea typeface="#9Slide02 Noi dung dai" panose="02000000000000000000" pitchFamily="2" charset="0"/>
              </a:rPr>
              <a:t>Instructor: </a:t>
            </a:r>
          </a:p>
          <a:p>
            <a:pPr>
              <a:lnSpc>
                <a:spcPct val="100000"/>
              </a:lnSpc>
            </a:pPr>
            <a:r>
              <a:rPr lang="en-US" sz="2200" b="0" dirty="0">
                <a:latin typeface="Lato" panose="020F0502020204030203"/>
                <a:ea typeface="#9Slide02 Noi dung dai" panose="02000000000000000000" pitchFamily="2" charset="0"/>
              </a:rPr>
              <a:t>A</a:t>
            </a:r>
            <a:r>
              <a:rPr lang="vi-VN" sz="2200" b="0" dirty="0">
                <a:latin typeface="Lato" panose="020F0502020204030203"/>
                <a:ea typeface="#9Slide02 Noi dung dai" panose="02000000000000000000" pitchFamily="2" charset="0"/>
              </a:rPr>
              <a:t>ss</a:t>
            </a:r>
            <a:r>
              <a:rPr lang="en-US" sz="2200" b="0" dirty="0">
                <a:latin typeface="Lato" panose="020F0502020204030203"/>
                <a:ea typeface="#9Slide02 Noi dung dai" panose="02000000000000000000" pitchFamily="2" charset="0"/>
              </a:rPr>
              <a:t>c. Prof. Tran </a:t>
            </a:r>
            <a:r>
              <a:rPr lang="en-US" sz="2200" b="0" dirty="0" err="1">
                <a:latin typeface="Lato" panose="020F0502020204030203"/>
                <a:ea typeface="#9Slide02 Noi dung dai" panose="02000000000000000000" pitchFamily="2" charset="0"/>
              </a:rPr>
              <a:t>Thi</a:t>
            </a:r>
            <a:r>
              <a:rPr lang="en-US" sz="2200" b="0" dirty="0">
                <a:latin typeface="Lato" panose="020F0502020204030203"/>
                <a:ea typeface="#9Slide02 Noi dung dai" panose="02000000000000000000" pitchFamily="2" charset="0"/>
              </a:rPr>
              <a:t> Thanh Hai</a:t>
            </a:r>
          </a:p>
        </p:txBody>
      </p:sp>
      <p:sp>
        <p:nvSpPr>
          <p:cNvPr id="9" name="Slide Number Placeholder 8">
            <a:extLst>
              <a:ext uri="{FF2B5EF4-FFF2-40B4-BE49-F238E27FC236}">
                <a16:creationId xmlns:a16="http://schemas.microsoft.com/office/drawing/2014/main" id="{99BF4829-01AB-4F75-A03B-DF4FC4C312C6}"/>
              </a:ext>
            </a:extLst>
          </p:cNvPr>
          <p:cNvSpPr>
            <a:spLocks noGrp="1"/>
          </p:cNvSpPr>
          <p:nvPr>
            <p:ph type="sldNum" sz="quarter" idx="12"/>
          </p:nvPr>
        </p:nvSpPr>
        <p:spPr/>
        <p:txBody>
          <a:bodyPr/>
          <a:lstStyle/>
          <a:p>
            <a:fld id="{9EA0BE3B-158A-4EDF-80DC-E394A0D1600F}" type="slidenum">
              <a:rPr lang="en-US" smtClean="0"/>
              <a:pPr/>
              <a:t>2</a:t>
            </a:fld>
            <a:endParaRPr lang="en-US"/>
          </a:p>
        </p:txBody>
      </p:sp>
    </p:spTree>
    <p:extLst>
      <p:ext uri="{BB962C8B-B14F-4D97-AF65-F5344CB8AC3E}">
        <p14:creationId xmlns:p14="http://schemas.microsoft.com/office/powerpoint/2010/main" val="743172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B3AB5-95DF-4273-871C-843529DB7255}"/>
              </a:ext>
            </a:extLst>
          </p:cNvPr>
          <p:cNvSpPr>
            <a:spLocks noGrp="1"/>
          </p:cNvSpPr>
          <p:nvPr>
            <p:ph type="title"/>
          </p:nvPr>
        </p:nvSpPr>
        <p:spPr/>
        <p:txBody>
          <a:bodyPr/>
          <a:lstStyle/>
          <a:p>
            <a:r>
              <a:rPr lang="vi-VN" dirty="0"/>
              <a:t>OUTLINE</a:t>
            </a:r>
            <a:endParaRPr lang="en-US" dirty="0"/>
          </a:p>
        </p:txBody>
      </p:sp>
      <p:sp>
        <p:nvSpPr>
          <p:cNvPr id="3" name="Content Placeholder 2">
            <a:extLst>
              <a:ext uri="{FF2B5EF4-FFF2-40B4-BE49-F238E27FC236}">
                <a16:creationId xmlns:a16="http://schemas.microsoft.com/office/drawing/2014/main" id="{3573E091-9DCD-4DE7-96D1-A93E44E0F5B9}"/>
              </a:ext>
            </a:extLst>
          </p:cNvPr>
          <p:cNvSpPr>
            <a:spLocks noGrp="1"/>
          </p:cNvSpPr>
          <p:nvPr>
            <p:ph sz="quarter" idx="13"/>
          </p:nvPr>
        </p:nvSpPr>
        <p:spPr>
          <a:xfrm>
            <a:off x="479413" y="1562936"/>
            <a:ext cx="7480556" cy="2997341"/>
          </a:xfrm>
        </p:spPr>
        <p:txBody>
          <a:bodyPr/>
          <a:lstStyle/>
          <a:p>
            <a:pPr marL="0" lvl="0" indent="0">
              <a:lnSpc>
                <a:spcPct val="100000"/>
              </a:lnSpc>
              <a:buClr>
                <a:schemeClr val="dk1"/>
              </a:buClr>
              <a:buSzPts val="1100"/>
              <a:buNone/>
            </a:pPr>
            <a:r>
              <a:rPr lang="vi-VN" b="1" dirty="0"/>
              <a:t>1. Subject topic</a:t>
            </a:r>
          </a:p>
          <a:p>
            <a:pPr marL="0" lvl="0" indent="0">
              <a:lnSpc>
                <a:spcPct val="100000"/>
              </a:lnSpc>
              <a:buClr>
                <a:schemeClr val="dk1"/>
              </a:buClr>
              <a:buSzPts val="1100"/>
              <a:buNone/>
            </a:pPr>
            <a:r>
              <a:rPr lang="vi-VN" b="1" dirty="0"/>
              <a:t>2. Contribution of each member</a:t>
            </a:r>
          </a:p>
          <a:p>
            <a:pPr marL="0" lvl="0" indent="0">
              <a:lnSpc>
                <a:spcPct val="100000"/>
              </a:lnSpc>
              <a:buClr>
                <a:schemeClr val="dk1"/>
              </a:buClr>
              <a:buSzPts val="1100"/>
              <a:buNone/>
            </a:pPr>
            <a:r>
              <a:rPr lang="vi-VN" b="1" dirty="0"/>
              <a:t>3. Algorithms &amp; Dataset</a:t>
            </a:r>
          </a:p>
          <a:p>
            <a:pPr marL="0" lvl="0" indent="0">
              <a:lnSpc>
                <a:spcPct val="100000"/>
              </a:lnSpc>
              <a:buClr>
                <a:schemeClr val="dk1"/>
              </a:buClr>
              <a:buSzPts val="1100"/>
              <a:buNone/>
            </a:pPr>
            <a:r>
              <a:rPr lang="vi-VN" b="1" dirty="0"/>
              <a:t>4. Programming Technique</a:t>
            </a:r>
          </a:p>
          <a:p>
            <a:pPr marL="0" lvl="0" indent="0">
              <a:lnSpc>
                <a:spcPct val="100000"/>
              </a:lnSpc>
              <a:buClr>
                <a:schemeClr val="dk1"/>
              </a:buClr>
              <a:buSzPts val="1100"/>
              <a:buNone/>
            </a:pPr>
            <a:r>
              <a:rPr lang="vi-VN" b="1" dirty="0"/>
              <a:t>5. Results</a:t>
            </a:r>
          </a:p>
          <a:p>
            <a:pPr marL="0" lvl="0" indent="0">
              <a:lnSpc>
                <a:spcPct val="100000"/>
              </a:lnSpc>
              <a:buClr>
                <a:schemeClr val="dk1"/>
              </a:buClr>
              <a:buSzPts val="1100"/>
              <a:buNone/>
            </a:pPr>
            <a:r>
              <a:rPr lang="vi-VN" b="1" dirty="0"/>
              <a:t> </a:t>
            </a:r>
          </a:p>
        </p:txBody>
      </p:sp>
      <p:sp>
        <p:nvSpPr>
          <p:cNvPr id="4" name="Slide Number Placeholder 3">
            <a:extLst>
              <a:ext uri="{FF2B5EF4-FFF2-40B4-BE49-F238E27FC236}">
                <a16:creationId xmlns:a16="http://schemas.microsoft.com/office/drawing/2014/main" id="{6CAB879D-D188-4DA3-8675-F8BCF379A12E}"/>
              </a:ext>
            </a:extLst>
          </p:cNvPr>
          <p:cNvSpPr>
            <a:spLocks noGrp="1"/>
          </p:cNvSpPr>
          <p:nvPr>
            <p:ph type="sldNum" sz="quarter" idx="12"/>
          </p:nvPr>
        </p:nvSpPr>
        <p:spPr/>
        <p:txBody>
          <a:bodyPr/>
          <a:lstStyle/>
          <a:p>
            <a:fld id="{9EA0BE3B-158A-4EDF-80DC-E394A0D1600F}" type="slidenum">
              <a:rPr lang="en-US" smtClean="0"/>
              <a:pPr/>
              <a:t>3</a:t>
            </a:fld>
            <a:endParaRPr lang="en-US" dirty="0"/>
          </a:p>
        </p:txBody>
      </p:sp>
    </p:spTree>
    <p:extLst>
      <p:ext uri="{BB962C8B-B14F-4D97-AF65-F5344CB8AC3E}">
        <p14:creationId xmlns:p14="http://schemas.microsoft.com/office/powerpoint/2010/main" val="2242278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B3AB5-95DF-4273-871C-843529DB7255}"/>
              </a:ext>
            </a:extLst>
          </p:cNvPr>
          <p:cNvSpPr>
            <a:spLocks noGrp="1"/>
          </p:cNvSpPr>
          <p:nvPr>
            <p:ph type="title"/>
          </p:nvPr>
        </p:nvSpPr>
        <p:spPr/>
        <p:txBody>
          <a:bodyPr/>
          <a:lstStyle/>
          <a:p>
            <a:r>
              <a:rPr lang="en-US" dirty="0"/>
              <a:t>1. SUBJECT TOPIC</a:t>
            </a:r>
          </a:p>
        </p:txBody>
      </p:sp>
      <p:sp>
        <p:nvSpPr>
          <p:cNvPr id="3" name="Content Placeholder 2">
            <a:extLst>
              <a:ext uri="{FF2B5EF4-FFF2-40B4-BE49-F238E27FC236}">
                <a16:creationId xmlns:a16="http://schemas.microsoft.com/office/drawing/2014/main" id="{3573E091-9DCD-4DE7-96D1-A93E44E0F5B9}"/>
              </a:ext>
            </a:extLst>
          </p:cNvPr>
          <p:cNvSpPr>
            <a:spLocks noGrp="1"/>
          </p:cNvSpPr>
          <p:nvPr>
            <p:ph sz="quarter" idx="13"/>
          </p:nvPr>
        </p:nvSpPr>
        <p:spPr>
          <a:xfrm>
            <a:off x="631813" y="1058843"/>
            <a:ext cx="3951910" cy="436099"/>
          </a:xfrm>
        </p:spPr>
        <p:txBody>
          <a:bodyPr/>
          <a:lstStyle/>
          <a:p>
            <a:pPr marL="0" lvl="0" indent="0">
              <a:lnSpc>
                <a:spcPct val="100000"/>
              </a:lnSpc>
              <a:buClr>
                <a:schemeClr val="dk1"/>
              </a:buClr>
              <a:buSzPts val="1100"/>
              <a:buNone/>
            </a:pPr>
            <a:r>
              <a:rPr lang="en-US" sz="2000" b="1" dirty="0"/>
              <a:t>Reasons for choosing this topic</a:t>
            </a:r>
            <a:r>
              <a:rPr lang="en-US" sz="2000" dirty="0"/>
              <a:t>​</a:t>
            </a:r>
          </a:p>
        </p:txBody>
      </p:sp>
      <p:sp>
        <p:nvSpPr>
          <p:cNvPr id="4" name="Slide Number Placeholder 3">
            <a:extLst>
              <a:ext uri="{FF2B5EF4-FFF2-40B4-BE49-F238E27FC236}">
                <a16:creationId xmlns:a16="http://schemas.microsoft.com/office/drawing/2014/main" id="{6CAB879D-D188-4DA3-8675-F8BCF379A12E}"/>
              </a:ext>
            </a:extLst>
          </p:cNvPr>
          <p:cNvSpPr>
            <a:spLocks noGrp="1"/>
          </p:cNvSpPr>
          <p:nvPr>
            <p:ph type="sldNum" sz="quarter" idx="12"/>
          </p:nvPr>
        </p:nvSpPr>
        <p:spPr/>
        <p:txBody>
          <a:bodyPr/>
          <a:lstStyle/>
          <a:p>
            <a:fld id="{9EA0BE3B-158A-4EDF-80DC-E394A0D1600F}" type="slidenum">
              <a:rPr lang="en-US" smtClean="0"/>
              <a:pPr/>
              <a:t>4</a:t>
            </a:fld>
            <a:endParaRPr lang="en-US" dirty="0"/>
          </a:p>
        </p:txBody>
      </p:sp>
      <p:sp>
        <p:nvSpPr>
          <p:cNvPr id="8" name="Content Placeholder 2">
            <a:extLst>
              <a:ext uri="{FF2B5EF4-FFF2-40B4-BE49-F238E27FC236}">
                <a16:creationId xmlns:a16="http://schemas.microsoft.com/office/drawing/2014/main" id="{3E6413D6-D80C-406B-8CFB-8F34692C65D8}"/>
              </a:ext>
            </a:extLst>
          </p:cNvPr>
          <p:cNvSpPr txBox="1">
            <a:spLocks/>
          </p:cNvSpPr>
          <p:nvPr/>
        </p:nvSpPr>
        <p:spPr>
          <a:xfrm>
            <a:off x="338736" y="1773737"/>
            <a:ext cx="5382126" cy="2069376"/>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Clr>
                <a:schemeClr val="dk1"/>
              </a:buClr>
              <a:buSzPts val="1100"/>
            </a:pPr>
            <a:r>
              <a:rPr lang="en-US" sz="2000" b="1" dirty="0"/>
              <a:t>Endoscopic examinations </a:t>
            </a:r>
            <a:r>
              <a:rPr lang="en-US" sz="2000" dirty="0"/>
              <a:t>are the gold standards for investigation of the GI tract. However, the ability to detect adenomas </a:t>
            </a:r>
            <a:r>
              <a:rPr lang="en-US" sz="2000" i="1" dirty="0"/>
              <a:t>varies between doctors</a:t>
            </a:r>
            <a:r>
              <a:rPr lang="en-US" sz="2000" dirty="0"/>
              <a:t>, and this may eventually affect the individuals’ risk of getting colorectal cancer.  </a:t>
            </a:r>
          </a:p>
          <a:p>
            <a:pPr marL="0" indent="0" fontAlgn="base">
              <a:buNone/>
            </a:pPr>
            <a:endParaRPr lang="en-US" dirty="0"/>
          </a:p>
          <a:p>
            <a:pPr marL="0" indent="0" fontAlgn="base">
              <a:buFont typeface="Arial" panose="020B0604020202020204" pitchFamily="34" charset="0"/>
              <a:buNone/>
            </a:pPr>
            <a:endParaRPr lang="en-US" dirty="0"/>
          </a:p>
          <a:p>
            <a:pPr marL="0" indent="0" fontAlgn="base">
              <a:buFont typeface="Arial" panose="020B0604020202020204" pitchFamily="34" charset="0"/>
              <a:buNone/>
            </a:pPr>
            <a:r>
              <a:rPr lang="en-US" sz="2000" dirty="0"/>
              <a:t>​</a:t>
            </a:r>
          </a:p>
          <a:p>
            <a:pPr marL="285750" indent="-285750">
              <a:lnSpc>
                <a:spcPct val="100000"/>
              </a:lnSpc>
              <a:buClr>
                <a:schemeClr val="dk1"/>
              </a:buClr>
              <a:buSzPts val="1100"/>
            </a:pPr>
            <a:endParaRPr lang="en-US" sz="2000" dirty="0"/>
          </a:p>
          <a:p>
            <a:pPr marL="285750" indent="-285750">
              <a:lnSpc>
                <a:spcPct val="100000"/>
              </a:lnSpc>
              <a:buClr>
                <a:schemeClr val="dk1"/>
              </a:buClr>
              <a:buSzPts val="1100"/>
            </a:pPr>
            <a:endParaRPr lang="en-US" sz="2000" dirty="0"/>
          </a:p>
        </p:txBody>
      </p:sp>
      <p:pic>
        <p:nvPicPr>
          <p:cNvPr id="1026" name="Picture 2" descr="Endoscopic Procedures - Animal Hospital at Baldwin Park - Orlando, FL">
            <a:extLst>
              <a:ext uri="{FF2B5EF4-FFF2-40B4-BE49-F238E27FC236}">
                <a16:creationId xmlns:a16="http://schemas.microsoft.com/office/drawing/2014/main" id="{1548E31F-470D-4B2F-BFC1-4D7C2D4A81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3128" y="1494942"/>
            <a:ext cx="4198380" cy="2249132"/>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2">
            <a:extLst>
              <a:ext uri="{FF2B5EF4-FFF2-40B4-BE49-F238E27FC236}">
                <a16:creationId xmlns:a16="http://schemas.microsoft.com/office/drawing/2014/main" id="{6636677C-981E-4354-A455-C9E9F16DA2E2}"/>
              </a:ext>
            </a:extLst>
          </p:cNvPr>
          <p:cNvSpPr txBox="1">
            <a:spLocks/>
          </p:cNvSpPr>
          <p:nvPr/>
        </p:nvSpPr>
        <p:spPr>
          <a:xfrm>
            <a:off x="338736" y="4243745"/>
            <a:ext cx="10364433" cy="1262895"/>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Clr>
                <a:schemeClr val="dk1"/>
              </a:buClr>
              <a:buSzPts val="1100"/>
            </a:pPr>
            <a:r>
              <a:rPr lang="en-US" sz="2000" dirty="0"/>
              <a:t>For </a:t>
            </a:r>
            <a:r>
              <a:rPr lang="en-US" sz="2000" b="1" dirty="0"/>
              <a:t>automatic algorithmic detection of abnormalities</a:t>
            </a:r>
            <a:r>
              <a:rPr lang="en-US" sz="2000" dirty="0"/>
              <a:t> using AI in the </a:t>
            </a:r>
            <a:r>
              <a:rPr lang="en-US" sz="2000" b="1" dirty="0"/>
              <a:t>GI tract</a:t>
            </a:r>
            <a:r>
              <a:rPr lang="en-US" sz="2000" dirty="0"/>
              <a:t>, there have been many proposals from various research communities, especially for the topic of polyp detection.</a:t>
            </a:r>
          </a:p>
          <a:p>
            <a:pPr marL="285750" indent="-285750">
              <a:lnSpc>
                <a:spcPct val="100000"/>
              </a:lnSpc>
              <a:buClr>
                <a:schemeClr val="dk1"/>
              </a:buClr>
              <a:buSzPts val="1100"/>
            </a:pPr>
            <a:endParaRPr lang="en-US" sz="2000" dirty="0"/>
          </a:p>
        </p:txBody>
      </p:sp>
    </p:spTree>
    <p:extLst>
      <p:ext uri="{BB962C8B-B14F-4D97-AF65-F5344CB8AC3E}">
        <p14:creationId xmlns:p14="http://schemas.microsoft.com/office/powerpoint/2010/main" val="221433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B3AB5-95DF-4273-871C-843529DB7255}"/>
              </a:ext>
            </a:extLst>
          </p:cNvPr>
          <p:cNvSpPr>
            <a:spLocks noGrp="1"/>
          </p:cNvSpPr>
          <p:nvPr>
            <p:ph type="title"/>
          </p:nvPr>
        </p:nvSpPr>
        <p:spPr/>
        <p:txBody>
          <a:bodyPr/>
          <a:lstStyle/>
          <a:p>
            <a:r>
              <a:rPr lang="en-US" dirty="0"/>
              <a:t>1. SUBJECT TOPIC</a:t>
            </a:r>
          </a:p>
        </p:txBody>
      </p:sp>
      <p:sp>
        <p:nvSpPr>
          <p:cNvPr id="3" name="Content Placeholder 2">
            <a:extLst>
              <a:ext uri="{FF2B5EF4-FFF2-40B4-BE49-F238E27FC236}">
                <a16:creationId xmlns:a16="http://schemas.microsoft.com/office/drawing/2014/main" id="{3573E091-9DCD-4DE7-96D1-A93E44E0F5B9}"/>
              </a:ext>
            </a:extLst>
          </p:cNvPr>
          <p:cNvSpPr>
            <a:spLocks noGrp="1"/>
          </p:cNvSpPr>
          <p:nvPr>
            <p:ph sz="quarter" idx="13"/>
          </p:nvPr>
        </p:nvSpPr>
        <p:spPr>
          <a:xfrm>
            <a:off x="608368" y="1136328"/>
            <a:ext cx="3951910" cy="436099"/>
          </a:xfrm>
        </p:spPr>
        <p:txBody>
          <a:bodyPr/>
          <a:lstStyle/>
          <a:p>
            <a:pPr marL="0" lvl="0" indent="0">
              <a:lnSpc>
                <a:spcPct val="100000"/>
              </a:lnSpc>
              <a:buClr>
                <a:schemeClr val="dk1"/>
              </a:buClr>
              <a:buSzPts val="1100"/>
              <a:buNone/>
            </a:pPr>
            <a:r>
              <a:rPr lang="en-US" sz="2000" b="1" dirty="0"/>
              <a:t>Purpose</a:t>
            </a:r>
            <a:endParaRPr lang="en-US" sz="2000" dirty="0"/>
          </a:p>
        </p:txBody>
      </p:sp>
      <p:sp>
        <p:nvSpPr>
          <p:cNvPr id="4" name="Slide Number Placeholder 3">
            <a:extLst>
              <a:ext uri="{FF2B5EF4-FFF2-40B4-BE49-F238E27FC236}">
                <a16:creationId xmlns:a16="http://schemas.microsoft.com/office/drawing/2014/main" id="{6CAB879D-D188-4DA3-8675-F8BCF379A12E}"/>
              </a:ext>
            </a:extLst>
          </p:cNvPr>
          <p:cNvSpPr>
            <a:spLocks noGrp="1"/>
          </p:cNvSpPr>
          <p:nvPr>
            <p:ph type="sldNum" sz="quarter" idx="12"/>
          </p:nvPr>
        </p:nvSpPr>
        <p:spPr/>
        <p:txBody>
          <a:bodyPr/>
          <a:lstStyle/>
          <a:p>
            <a:fld id="{9EA0BE3B-158A-4EDF-80DC-E394A0D1600F}" type="slidenum">
              <a:rPr lang="en-US" smtClean="0"/>
              <a:pPr/>
              <a:t>5</a:t>
            </a:fld>
            <a:endParaRPr lang="en-US" dirty="0"/>
          </a:p>
        </p:txBody>
      </p:sp>
      <p:sp>
        <p:nvSpPr>
          <p:cNvPr id="8" name="Content Placeholder 2">
            <a:extLst>
              <a:ext uri="{FF2B5EF4-FFF2-40B4-BE49-F238E27FC236}">
                <a16:creationId xmlns:a16="http://schemas.microsoft.com/office/drawing/2014/main" id="{3E6413D6-D80C-406B-8CFB-8F34692C65D8}"/>
              </a:ext>
            </a:extLst>
          </p:cNvPr>
          <p:cNvSpPr txBox="1">
            <a:spLocks/>
          </p:cNvSpPr>
          <p:nvPr/>
        </p:nvSpPr>
        <p:spPr>
          <a:xfrm>
            <a:off x="338736" y="1921510"/>
            <a:ext cx="5053879" cy="2069376"/>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Clr>
                <a:schemeClr val="dk1"/>
              </a:buClr>
              <a:buSzPts val="1100"/>
            </a:pPr>
            <a:r>
              <a:rPr lang="en-US" sz="2000" dirty="0"/>
              <a:t>Achieve a model consisting of simple algorithms to process as input images from different </a:t>
            </a:r>
            <a:r>
              <a:rPr lang="en-US" sz="2000" b="1" dirty="0" err="1"/>
              <a:t>phatological</a:t>
            </a:r>
            <a:r>
              <a:rPr lang="en-US" sz="2000" b="1" dirty="0"/>
              <a:t> findings</a:t>
            </a:r>
            <a:r>
              <a:rPr lang="en-US" sz="2000" dirty="0"/>
              <a:t>, and as output - they are </a:t>
            </a:r>
            <a:r>
              <a:rPr lang="en-US" sz="2000" b="1" dirty="0"/>
              <a:t>classified</a:t>
            </a:r>
            <a:r>
              <a:rPr lang="en-US" sz="2000" dirty="0"/>
              <a:t> into the correct class.​</a:t>
            </a:r>
          </a:p>
          <a:p>
            <a:pPr marL="285750" indent="-285750">
              <a:lnSpc>
                <a:spcPct val="100000"/>
              </a:lnSpc>
              <a:buClr>
                <a:schemeClr val="dk1"/>
              </a:buClr>
              <a:buSzPts val="1100"/>
            </a:pPr>
            <a:endParaRPr lang="en-US" sz="2000" dirty="0"/>
          </a:p>
          <a:p>
            <a:pPr marL="285750" indent="-285750">
              <a:lnSpc>
                <a:spcPct val="100000"/>
              </a:lnSpc>
              <a:buClr>
                <a:schemeClr val="dk1"/>
              </a:buClr>
              <a:buSzPts val="1100"/>
            </a:pPr>
            <a:endParaRPr lang="en-US" sz="2000" dirty="0"/>
          </a:p>
        </p:txBody>
      </p:sp>
      <p:sp>
        <p:nvSpPr>
          <p:cNvPr id="10" name="Content Placeholder 2">
            <a:extLst>
              <a:ext uri="{FF2B5EF4-FFF2-40B4-BE49-F238E27FC236}">
                <a16:creationId xmlns:a16="http://schemas.microsoft.com/office/drawing/2014/main" id="{6636677C-981E-4354-A455-C9E9F16DA2E2}"/>
              </a:ext>
            </a:extLst>
          </p:cNvPr>
          <p:cNvSpPr txBox="1">
            <a:spLocks/>
          </p:cNvSpPr>
          <p:nvPr/>
        </p:nvSpPr>
        <p:spPr>
          <a:xfrm>
            <a:off x="338736" y="4345791"/>
            <a:ext cx="5264895" cy="1375881"/>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Clr>
                <a:schemeClr val="dk1"/>
              </a:buClr>
              <a:buSzPts val="1100"/>
            </a:pPr>
            <a:r>
              <a:rPr lang="en-US" sz="2000" dirty="0"/>
              <a:t>Our abstract about endoscopic images classification presents the implementation of the </a:t>
            </a:r>
            <a:r>
              <a:rPr lang="en-US" sz="2000" b="1" dirty="0"/>
              <a:t>C++ programming language </a:t>
            </a:r>
            <a:r>
              <a:rPr lang="en-US" sz="2000" dirty="0"/>
              <a:t>and the </a:t>
            </a:r>
            <a:r>
              <a:rPr lang="en-US" sz="2000" b="1" dirty="0"/>
              <a:t>Open CV library</a:t>
            </a:r>
            <a:r>
              <a:rPr lang="en-US" sz="2000" dirty="0"/>
              <a:t>​</a:t>
            </a:r>
          </a:p>
        </p:txBody>
      </p:sp>
      <p:pic>
        <p:nvPicPr>
          <p:cNvPr id="2050" name="Picture 2" descr="Install OpenCV C++ with Visual Studio on Windows PC | Decipher Technic">
            <a:extLst>
              <a:ext uri="{FF2B5EF4-FFF2-40B4-BE49-F238E27FC236}">
                <a16:creationId xmlns:a16="http://schemas.microsoft.com/office/drawing/2014/main" id="{2AA5B08F-0AB0-41E0-92B1-EE9EE635790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7875" b="17332"/>
          <a:stretch/>
        </p:blipFill>
        <p:spPr bwMode="auto">
          <a:xfrm>
            <a:off x="5930219" y="4421682"/>
            <a:ext cx="2661138" cy="1299990"/>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Group 12">
            <a:extLst>
              <a:ext uri="{FF2B5EF4-FFF2-40B4-BE49-F238E27FC236}">
                <a16:creationId xmlns:a16="http://schemas.microsoft.com/office/drawing/2014/main" id="{EF05C344-F480-49EE-AD5F-8591E906F63E}"/>
              </a:ext>
            </a:extLst>
          </p:cNvPr>
          <p:cNvGrpSpPr/>
          <p:nvPr/>
        </p:nvGrpSpPr>
        <p:grpSpPr>
          <a:xfrm>
            <a:off x="5814692" y="1017861"/>
            <a:ext cx="5428949" cy="3876675"/>
            <a:chOff x="5814692" y="1017861"/>
            <a:chExt cx="5428949" cy="3876675"/>
          </a:xfrm>
        </p:grpSpPr>
        <p:pic>
          <p:nvPicPr>
            <p:cNvPr id="5" name="Picture 4">
              <a:extLst>
                <a:ext uri="{FF2B5EF4-FFF2-40B4-BE49-F238E27FC236}">
                  <a16:creationId xmlns:a16="http://schemas.microsoft.com/office/drawing/2014/main" id="{55A32C60-7C65-4E37-BBCC-B89A96E55ADA}"/>
                </a:ext>
              </a:extLst>
            </p:cNvPr>
            <p:cNvPicPr>
              <a:picLocks noChangeAspect="1"/>
            </p:cNvPicPr>
            <p:nvPr/>
          </p:nvPicPr>
          <p:blipFill>
            <a:blip r:embed="rId4"/>
            <a:stretch>
              <a:fillRect/>
            </a:stretch>
          </p:blipFill>
          <p:spPr>
            <a:xfrm>
              <a:off x="9052891" y="1017861"/>
              <a:ext cx="2190750" cy="3876675"/>
            </a:xfrm>
            <a:prstGeom prst="rect">
              <a:avLst/>
            </a:prstGeom>
          </p:spPr>
        </p:pic>
        <p:cxnSp>
          <p:nvCxnSpPr>
            <p:cNvPr id="9" name="Straight Arrow Connector 8">
              <a:extLst>
                <a:ext uri="{FF2B5EF4-FFF2-40B4-BE49-F238E27FC236}">
                  <a16:creationId xmlns:a16="http://schemas.microsoft.com/office/drawing/2014/main" id="{2FA4AC7A-50BA-4403-9206-999C42DCE299}"/>
                </a:ext>
              </a:extLst>
            </p:cNvPr>
            <p:cNvCxnSpPr>
              <a:cxnSpLocks/>
            </p:cNvCxnSpPr>
            <p:nvPr/>
          </p:nvCxnSpPr>
          <p:spPr>
            <a:xfrm>
              <a:off x="7886314" y="2690822"/>
              <a:ext cx="1410086" cy="0"/>
            </a:xfrm>
            <a:prstGeom prst="straightConnector1">
              <a:avLst/>
            </a:prstGeom>
            <a:ln w="12700">
              <a:solidFill>
                <a:srgbClr val="003366"/>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30DAA1F-02C2-4528-B732-FDC8FFA26FBD}"/>
                </a:ext>
              </a:extLst>
            </p:cNvPr>
            <p:cNvCxnSpPr>
              <a:cxnSpLocks/>
            </p:cNvCxnSpPr>
            <p:nvPr/>
          </p:nvCxnSpPr>
          <p:spPr>
            <a:xfrm flipV="1">
              <a:off x="6806583" y="1494942"/>
              <a:ext cx="2489817" cy="911952"/>
            </a:xfrm>
            <a:prstGeom prst="straightConnector1">
              <a:avLst/>
            </a:prstGeom>
            <a:ln w="12700">
              <a:solidFill>
                <a:srgbClr val="003366"/>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696E81B-0DEA-4874-A6A5-69C97167A10F}"/>
                </a:ext>
              </a:extLst>
            </p:cNvPr>
            <p:cNvCxnSpPr>
              <a:cxnSpLocks/>
              <a:stCxn id="6" idx="2"/>
            </p:cNvCxnSpPr>
            <p:nvPr/>
          </p:nvCxnSpPr>
          <p:spPr>
            <a:xfrm>
              <a:off x="6739785" y="2899293"/>
              <a:ext cx="2443263" cy="1231250"/>
            </a:xfrm>
            <a:prstGeom prst="straightConnector1">
              <a:avLst/>
            </a:prstGeom>
            <a:ln w="12700">
              <a:solidFill>
                <a:srgbClr val="003366"/>
              </a:solidFill>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F72B3758-EBE1-43F1-AE12-EC459D1A3686}"/>
                </a:ext>
              </a:extLst>
            </p:cNvPr>
            <p:cNvSpPr/>
            <p:nvPr/>
          </p:nvSpPr>
          <p:spPr>
            <a:xfrm>
              <a:off x="5814692" y="2499183"/>
              <a:ext cx="1850186" cy="400110"/>
            </a:xfrm>
            <a:prstGeom prst="rect">
              <a:avLst/>
            </a:prstGeom>
          </p:spPr>
          <p:txBody>
            <a:bodyPr wrap="none">
              <a:spAutoFit/>
            </a:bodyPr>
            <a:lstStyle/>
            <a:p>
              <a:r>
                <a:rPr lang="vi-VN" sz="2000" b="1" dirty="0"/>
                <a:t>Classification</a:t>
              </a:r>
              <a:endParaRPr lang="en-US" sz="2000" dirty="0">
                <a:latin typeface="Kunstler Script" panose="030304020206070D0D06" pitchFamily="66" charset="0"/>
              </a:endParaRPr>
            </a:p>
          </p:txBody>
        </p:sp>
      </p:grpSp>
    </p:spTree>
    <p:extLst>
      <p:ext uri="{BB962C8B-B14F-4D97-AF65-F5344CB8AC3E}">
        <p14:creationId xmlns:p14="http://schemas.microsoft.com/office/powerpoint/2010/main" val="2964753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B3AB5-95DF-4273-871C-843529DB7255}"/>
              </a:ext>
            </a:extLst>
          </p:cNvPr>
          <p:cNvSpPr>
            <a:spLocks noGrp="1"/>
          </p:cNvSpPr>
          <p:nvPr>
            <p:ph type="title"/>
          </p:nvPr>
        </p:nvSpPr>
        <p:spPr/>
        <p:txBody>
          <a:bodyPr/>
          <a:lstStyle/>
          <a:p>
            <a:r>
              <a:rPr lang="vi-VN" dirty="0"/>
              <a:t>2. </a:t>
            </a:r>
            <a:r>
              <a:rPr lang="en-US" dirty="0"/>
              <a:t>CONTRIBUTIONS OF EACH MEMBER</a:t>
            </a:r>
          </a:p>
        </p:txBody>
      </p:sp>
      <p:sp>
        <p:nvSpPr>
          <p:cNvPr id="4" name="Slide Number Placeholder 3">
            <a:extLst>
              <a:ext uri="{FF2B5EF4-FFF2-40B4-BE49-F238E27FC236}">
                <a16:creationId xmlns:a16="http://schemas.microsoft.com/office/drawing/2014/main" id="{6CAB879D-D188-4DA3-8675-F8BCF379A12E}"/>
              </a:ext>
            </a:extLst>
          </p:cNvPr>
          <p:cNvSpPr>
            <a:spLocks noGrp="1"/>
          </p:cNvSpPr>
          <p:nvPr>
            <p:ph type="sldNum" sz="quarter" idx="12"/>
          </p:nvPr>
        </p:nvSpPr>
        <p:spPr/>
        <p:txBody>
          <a:bodyPr/>
          <a:lstStyle/>
          <a:p>
            <a:fld id="{9EA0BE3B-158A-4EDF-80DC-E394A0D1600F}" type="slidenum">
              <a:rPr lang="en-US" smtClean="0"/>
              <a:pPr/>
              <a:t>6</a:t>
            </a:fld>
            <a:endParaRPr lang="en-US" dirty="0"/>
          </a:p>
        </p:txBody>
      </p:sp>
      <p:graphicFrame>
        <p:nvGraphicFramePr>
          <p:cNvPr id="3" name="Table 2">
            <a:extLst>
              <a:ext uri="{FF2B5EF4-FFF2-40B4-BE49-F238E27FC236}">
                <a16:creationId xmlns:a16="http://schemas.microsoft.com/office/drawing/2014/main" id="{331FCD3B-2291-4EF7-806E-0A756E19A9B3}"/>
              </a:ext>
            </a:extLst>
          </p:cNvPr>
          <p:cNvGraphicFramePr>
            <a:graphicFrameLocks noGrp="1"/>
          </p:cNvGraphicFramePr>
          <p:nvPr>
            <p:extLst>
              <p:ext uri="{D42A27DB-BD31-4B8C-83A1-F6EECF244321}">
                <p14:modId xmlns:p14="http://schemas.microsoft.com/office/powerpoint/2010/main" val="3518818367"/>
              </p:ext>
            </p:extLst>
          </p:nvPr>
        </p:nvGraphicFramePr>
        <p:xfrm>
          <a:off x="536417" y="987975"/>
          <a:ext cx="11119165" cy="4773787"/>
        </p:xfrm>
        <a:graphic>
          <a:graphicData uri="http://schemas.openxmlformats.org/drawingml/2006/table">
            <a:tbl>
              <a:tblPr bandRow="1">
                <a:tableStyleId>{5C22544A-7EE6-4342-B048-85BDC9FD1C3A}</a:tableStyleId>
              </a:tblPr>
              <a:tblGrid>
                <a:gridCol w="1212860">
                  <a:extLst>
                    <a:ext uri="{9D8B030D-6E8A-4147-A177-3AD203B41FA5}">
                      <a16:colId xmlns:a16="http://schemas.microsoft.com/office/drawing/2014/main" val="840400728"/>
                    </a:ext>
                  </a:extLst>
                </a:gridCol>
                <a:gridCol w="6396188">
                  <a:extLst>
                    <a:ext uri="{9D8B030D-6E8A-4147-A177-3AD203B41FA5}">
                      <a16:colId xmlns:a16="http://schemas.microsoft.com/office/drawing/2014/main" val="1730773278"/>
                    </a:ext>
                  </a:extLst>
                </a:gridCol>
                <a:gridCol w="3510117">
                  <a:extLst>
                    <a:ext uri="{9D8B030D-6E8A-4147-A177-3AD203B41FA5}">
                      <a16:colId xmlns:a16="http://schemas.microsoft.com/office/drawing/2014/main" val="4161042878"/>
                    </a:ext>
                  </a:extLst>
                </a:gridCol>
              </a:tblGrid>
              <a:tr h="283995">
                <a:tc>
                  <a:txBody>
                    <a:bodyPr/>
                    <a:lstStyle/>
                    <a:p>
                      <a:pPr marL="0" marR="0" algn="ctr">
                        <a:lnSpc>
                          <a:spcPct val="150000"/>
                        </a:lnSpc>
                        <a:spcBef>
                          <a:spcPts val="0"/>
                        </a:spcBef>
                        <a:spcAft>
                          <a:spcPts val="800"/>
                        </a:spcAft>
                      </a:pPr>
                      <a:r>
                        <a:rPr lang="en-US" sz="1800" b="1" dirty="0">
                          <a:effectLst/>
                          <a:latin typeface="Lato" panose="020F0502020204030203"/>
                        </a:rPr>
                        <a:t>Task ID</a:t>
                      </a:r>
                      <a:endParaRPr lang="en-US" sz="1800" b="1" dirty="0">
                        <a:effectLst/>
                        <a:latin typeface="Lato" panose="020F0502020204030203"/>
                        <a:ea typeface="SimSun" panose="02010600030101010101" pitchFamily="2" charset="-122"/>
                        <a:cs typeface="Times New Roman" panose="02020603050405020304" pitchFamily="18" charset="0"/>
                      </a:endParaRPr>
                    </a:p>
                  </a:txBody>
                  <a:tcPr marL="60264" marR="60264" marT="0" marB="0" anchor="ctr"/>
                </a:tc>
                <a:tc>
                  <a:txBody>
                    <a:bodyPr/>
                    <a:lstStyle/>
                    <a:p>
                      <a:pPr marL="0" marR="0" algn="ctr">
                        <a:lnSpc>
                          <a:spcPct val="150000"/>
                        </a:lnSpc>
                        <a:spcBef>
                          <a:spcPts val="0"/>
                        </a:spcBef>
                        <a:spcAft>
                          <a:spcPts val="800"/>
                        </a:spcAft>
                      </a:pPr>
                      <a:r>
                        <a:rPr lang="en-US" sz="1800" b="1" dirty="0">
                          <a:effectLst/>
                          <a:latin typeface="Lato" panose="020F0502020204030203"/>
                        </a:rPr>
                        <a:t>Task Name</a:t>
                      </a:r>
                      <a:endParaRPr lang="en-US" sz="1800" b="1" dirty="0">
                        <a:effectLst/>
                        <a:latin typeface="Lato" panose="020F0502020204030203"/>
                        <a:ea typeface="SimSun" panose="02010600030101010101" pitchFamily="2" charset="-122"/>
                        <a:cs typeface="Times New Roman" panose="02020603050405020304" pitchFamily="18" charset="0"/>
                      </a:endParaRPr>
                    </a:p>
                  </a:txBody>
                  <a:tcPr marL="60264" marR="60264" marT="0" marB="0" anchor="ctr"/>
                </a:tc>
                <a:tc>
                  <a:txBody>
                    <a:bodyPr/>
                    <a:lstStyle/>
                    <a:p>
                      <a:pPr marL="0" marR="0" algn="ctr">
                        <a:lnSpc>
                          <a:spcPct val="150000"/>
                        </a:lnSpc>
                        <a:spcBef>
                          <a:spcPts val="0"/>
                        </a:spcBef>
                        <a:spcAft>
                          <a:spcPts val="800"/>
                        </a:spcAft>
                      </a:pPr>
                      <a:r>
                        <a:rPr lang="en-US" sz="1800" b="1" dirty="0">
                          <a:effectLst/>
                          <a:latin typeface="Lato" panose="020F0502020204030203"/>
                        </a:rPr>
                        <a:t>Resource Name</a:t>
                      </a:r>
                      <a:endParaRPr lang="en-US" sz="1800" b="1" dirty="0">
                        <a:effectLst/>
                        <a:latin typeface="Lato" panose="020F0502020204030203"/>
                        <a:ea typeface="SimSun" panose="02010600030101010101" pitchFamily="2" charset="-122"/>
                        <a:cs typeface="Times New Roman" panose="02020603050405020304" pitchFamily="18" charset="0"/>
                      </a:endParaRPr>
                    </a:p>
                  </a:txBody>
                  <a:tcPr marL="60264" marR="60264" marT="0" marB="0" anchor="ctr"/>
                </a:tc>
                <a:extLst>
                  <a:ext uri="{0D108BD9-81ED-4DB2-BD59-A6C34878D82A}">
                    <a16:rowId xmlns:a16="http://schemas.microsoft.com/office/drawing/2014/main" val="3952329330"/>
                  </a:ext>
                </a:extLst>
              </a:tr>
              <a:tr h="283995">
                <a:tc>
                  <a:txBody>
                    <a:bodyPr/>
                    <a:lstStyle/>
                    <a:p>
                      <a:pPr marL="0" marR="0" algn="ctr">
                        <a:lnSpc>
                          <a:spcPct val="150000"/>
                        </a:lnSpc>
                        <a:spcBef>
                          <a:spcPts val="0"/>
                        </a:spcBef>
                        <a:spcAft>
                          <a:spcPts val="800"/>
                        </a:spcAft>
                      </a:pPr>
                      <a:r>
                        <a:rPr lang="en-US" sz="1800" dirty="0">
                          <a:effectLst/>
                          <a:latin typeface="Lato" panose="020F0502020204030203"/>
                        </a:rPr>
                        <a:t>#1</a:t>
                      </a:r>
                      <a:endParaRPr lang="en-US" sz="1800" dirty="0">
                        <a:effectLst/>
                        <a:latin typeface="Lato" panose="020F0502020204030203"/>
                        <a:ea typeface="SimSun" panose="02010600030101010101" pitchFamily="2" charset="-122"/>
                        <a:cs typeface="Times New Roman" panose="02020603050405020304" pitchFamily="18" charset="0"/>
                      </a:endParaRPr>
                    </a:p>
                  </a:txBody>
                  <a:tcPr marL="60264" marR="60264" marT="0" marB="0" anchor="ctr">
                    <a:solidFill>
                      <a:schemeClr val="accent1">
                        <a:tint val="20000"/>
                        <a:alpha val="48000"/>
                      </a:schemeClr>
                    </a:solidFill>
                  </a:tcPr>
                </a:tc>
                <a:tc>
                  <a:txBody>
                    <a:bodyPr/>
                    <a:lstStyle/>
                    <a:p>
                      <a:pPr marL="0" marR="0">
                        <a:lnSpc>
                          <a:spcPct val="150000"/>
                        </a:lnSpc>
                        <a:spcBef>
                          <a:spcPts val="0"/>
                        </a:spcBef>
                        <a:spcAft>
                          <a:spcPts val="800"/>
                        </a:spcAft>
                      </a:pPr>
                      <a:r>
                        <a:rPr lang="en-US" sz="1800" dirty="0">
                          <a:effectLst/>
                          <a:latin typeface="Lato" panose="020F0502020204030203"/>
                        </a:rPr>
                        <a:t>Doing overall research &amp; create plans</a:t>
                      </a:r>
                      <a:endParaRPr lang="en-US" sz="1800" dirty="0">
                        <a:effectLst/>
                        <a:latin typeface="Lato" panose="020F0502020204030203"/>
                        <a:ea typeface="SimSun" panose="02010600030101010101" pitchFamily="2" charset="-122"/>
                        <a:cs typeface="Times New Roman" panose="02020603050405020304" pitchFamily="18" charset="0"/>
                      </a:endParaRPr>
                    </a:p>
                  </a:txBody>
                  <a:tcPr marL="60264" marR="60264" marT="0" marB="0" anchor="ctr">
                    <a:solidFill>
                      <a:schemeClr val="accent1">
                        <a:tint val="20000"/>
                        <a:alpha val="48000"/>
                      </a:schemeClr>
                    </a:solidFill>
                  </a:tcPr>
                </a:tc>
                <a:tc>
                  <a:txBody>
                    <a:bodyPr/>
                    <a:lstStyle/>
                    <a:p>
                      <a:pPr marL="0" marR="0">
                        <a:lnSpc>
                          <a:spcPct val="150000"/>
                        </a:lnSpc>
                        <a:spcBef>
                          <a:spcPts val="0"/>
                        </a:spcBef>
                        <a:spcAft>
                          <a:spcPts val="800"/>
                        </a:spcAft>
                      </a:pPr>
                      <a:r>
                        <a:rPr lang="en-US" sz="1800">
                          <a:effectLst/>
                          <a:latin typeface="Lato" panose="020F0502020204030203"/>
                        </a:rPr>
                        <a:t>All members</a:t>
                      </a:r>
                      <a:endParaRPr lang="en-US" sz="1800">
                        <a:effectLst/>
                        <a:latin typeface="Lato" panose="020F0502020204030203"/>
                        <a:ea typeface="SimSun" panose="02010600030101010101" pitchFamily="2" charset="-122"/>
                        <a:cs typeface="Times New Roman" panose="02020603050405020304" pitchFamily="18" charset="0"/>
                      </a:endParaRPr>
                    </a:p>
                  </a:txBody>
                  <a:tcPr marL="60264" marR="60264" marT="0" marB="0" anchor="ctr">
                    <a:solidFill>
                      <a:schemeClr val="accent1">
                        <a:tint val="20000"/>
                        <a:alpha val="48000"/>
                      </a:schemeClr>
                    </a:solidFill>
                  </a:tcPr>
                </a:tc>
                <a:extLst>
                  <a:ext uri="{0D108BD9-81ED-4DB2-BD59-A6C34878D82A}">
                    <a16:rowId xmlns:a16="http://schemas.microsoft.com/office/drawing/2014/main" val="2225906834"/>
                  </a:ext>
                </a:extLst>
              </a:tr>
              <a:tr h="608252">
                <a:tc>
                  <a:txBody>
                    <a:bodyPr/>
                    <a:lstStyle/>
                    <a:p>
                      <a:pPr marL="0" marR="0" algn="ctr">
                        <a:lnSpc>
                          <a:spcPct val="150000"/>
                        </a:lnSpc>
                        <a:spcBef>
                          <a:spcPts val="0"/>
                        </a:spcBef>
                        <a:spcAft>
                          <a:spcPts val="800"/>
                        </a:spcAft>
                      </a:pPr>
                      <a:r>
                        <a:rPr lang="en-US" sz="1800">
                          <a:effectLst/>
                          <a:latin typeface="Lato" panose="020F0502020204030203"/>
                        </a:rPr>
                        <a:t>#2</a:t>
                      </a:r>
                      <a:endParaRPr lang="en-US" sz="1800">
                        <a:effectLst/>
                        <a:latin typeface="Lato" panose="020F0502020204030203"/>
                        <a:ea typeface="SimSun" panose="02010600030101010101" pitchFamily="2" charset="-122"/>
                        <a:cs typeface="Times New Roman" panose="02020603050405020304" pitchFamily="18" charset="0"/>
                      </a:endParaRPr>
                    </a:p>
                  </a:txBody>
                  <a:tcPr marL="60264" marR="60264" marT="0" marB="0" anchor="ctr">
                    <a:solidFill>
                      <a:schemeClr val="accent1">
                        <a:tint val="40000"/>
                        <a:alpha val="48000"/>
                      </a:schemeClr>
                    </a:solidFill>
                  </a:tcPr>
                </a:tc>
                <a:tc>
                  <a:txBody>
                    <a:bodyPr/>
                    <a:lstStyle/>
                    <a:p>
                      <a:pPr marL="0" marR="0">
                        <a:lnSpc>
                          <a:spcPct val="150000"/>
                        </a:lnSpc>
                        <a:spcBef>
                          <a:spcPts val="0"/>
                        </a:spcBef>
                        <a:spcAft>
                          <a:spcPts val="800"/>
                        </a:spcAft>
                      </a:pPr>
                      <a:r>
                        <a:rPr lang="en-US" sz="1800" dirty="0">
                          <a:effectLst/>
                          <a:latin typeface="Lato" panose="020F0502020204030203"/>
                        </a:rPr>
                        <a:t>Doing research about gastrointestinal endoscopic image database.</a:t>
                      </a:r>
                      <a:endParaRPr lang="en-US" sz="1800" dirty="0">
                        <a:effectLst/>
                        <a:latin typeface="Lato" panose="020F0502020204030203"/>
                        <a:ea typeface="SimSun" panose="02010600030101010101" pitchFamily="2" charset="-122"/>
                        <a:cs typeface="Times New Roman" panose="02020603050405020304" pitchFamily="18" charset="0"/>
                      </a:endParaRPr>
                    </a:p>
                  </a:txBody>
                  <a:tcPr marL="60264" marR="60264" marT="0" marB="0" anchor="ctr">
                    <a:solidFill>
                      <a:schemeClr val="accent1">
                        <a:tint val="40000"/>
                        <a:alpha val="48000"/>
                      </a:schemeClr>
                    </a:solidFill>
                  </a:tcPr>
                </a:tc>
                <a:tc>
                  <a:txBody>
                    <a:bodyPr/>
                    <a:lstStyle/>
                    <a:p>
                      <a:pPr marL="0" marR="0">
                        <a:lnSpc>
                          <a:spcPct val="150000"/>
                        </a:lnSpc>
                        <a:spcBef>
                          <a:spcPts val="0"/>
                        </a:spcBef>
                        <a:spcAft>
                          <a:spcPts val="800"/>
                        </a:spcAft>
                      </a:pPr>
                      <a:r>
                        <a:rPr lang="en-US" sz="1800" dirty="0">
                          <a:effectLst/>
                          <a:latin typeface="Lato" panose="020F0502020204030203"/>
                        </a:rPr>
                        <a:t>Do </a:t>
                      </a:r>
                      <a:r>
                        <a:rPr lang="en-US" sz="1800" dirty="0" err="1">
                          <a:effectLst/>
                          <a:latin typeface="Lato" panose="020F0502020204030203"/>
                        </a:rPr>
                        <a:t>Thi</a:t>
                      </a:r>
                      <a:r>
                        <a:rPr lang="en-US" sz="1800" dirty="0">
                          <a:effectLst/>
                          <a:latin typeface="Lato" panose="020F0502020204030203"/>
                        </a:rPr>
                        <a:t> </a:t>
                      </a:r>
                      <a:r>
                        <a:rPr lang="en-US" sz="1800" dirty="0" err="1">
                          <a:effectLst/>
                          <a:latin typeface="Lato" panose="020F0502020204030203"/>
                        </a:rPr>
                        <a:t>Khanh</a:t>
                      </a:r>
                      <a:r>
                        <a:rPr lang="en-US" sz="1800" dirty="0">
                          <a:effectLst/>
                          <a:latin typeface="Lato" panose="020F0502020204030203"/>
                        </a:rPr>
                        <a:t> Linh</a:t>
                      </a:r>
                      <a:endParaRPr lang="en-US" sz="1800" dirty="0">
                        <a:effectLst/>
                        <a:latin typeface="Lato" panose="020F0502020204030203"/>
                        <a:ea typeface="SimSun" panose="02010600030101010101" pitchFamily="2" charset="-122"/>
                        <a:cs typeface="Times New Roman" panose="02020603050405020304" pitchFamily="18" charset="0"/>
                      </a:endParaRPr>
                    </a:p>
                  </a:txBody>
                  <a:tcPr marL="60264" marR="60264" marT="0" marB="0" anchor="ctr">
                    <a:solidFill>
                      <a:schemeClr val="accent1">
                        <a:tint val="40000"/>
                        <a:alpha val="48000"/>
                      </a:schemeClr>
                    </a:solidFill>
                  </a:tcPr>
                </a:tc>
                <a:extLst>
                  <a:ext uri="{0D108BD9-81ED-4DB2-BD59-A6C34878D82A}">
                    <a16:rowId xmlns:a16="http://schemas.microsoft.com/office/drawing/2014/main" val="3163597044"/>
                  </a:ext>
                </a:extLst>
              </a:tr>
              <a:tr h="283995">
                <a:tc>
                  <a:txBody>
                    <a:bodyPr/>
                    <a:lstStyle/>
                    <a:p>
                      <a:pPr marL="0" marR="0" algn="ctr">
                        <a:lnSpc>
                          <a:spcPct val="150000"/>
                        </a:lnSpc>
                        <a:spcBef>
                          <a:spcPts val="0"/>
                        </a:spcBef>
                        <a:spcAft>
                          <a:spcPts val="800"/>
                        </a:spcAft>
                      </a:pPr>
                      <a:r>
                        <a:rPr lang="en-US" sz="1800">
                          <a:effectLst/>
                          <a:latin typeface="Lato" panose="020F0502020204030203"/>
                        </a:rPr>
                        <a:t>#3</a:t>
                      </a:r>
                      <a:endParaRPr lang="en-US" sz="1800">
                        <a:effectLst/>
                        <a:latin typeface="Lato" panose="020F0502020204030203"/>
                        <a:ea typeface="SimSun" panose="02010600030101010101" pitchFamily="2" charset="-122"/>
                        <a:cs typeface="Times New Roman" panose="02020603050405020304" pitchFamily="18" charset="0"/>
                      </a:endParaRPr>
                    </a:p>
                  </a:txBody>
                  <a:tcPr marL="60264" marR="60264" marT="0" marB="0" anchor="ctr">
                    <a:solidFill>
                      <a:schemeClr val="accent1">
                        <a:tint val="20000"/>
                        <a:alpha val="48000"/>
                      </a:schemeClr>
                    </a:solidFill>
                  </a:tcPr>
                </a:tc>
                <a:tc>
                  <a:txBody>
                    <a:bodyPr/>
                    <a:lstStyle/>
                    <a:p>
                      <a:pPr marL="0" marR="0">
                        <a:lnSpc>
                          <a:spcPct val="150000"/>
                        </a:lnSpc>
                        <a:spcBef>
                          <a:spcPts val="0"/>
                        </a:spcBef>
                        <a:spcAft>
                          <a:spcPts val="800"/>
                        </a:spcAft>
                      </a:pPr>
                      <a:r>
                        <a:rPr lang="en-US" sz="1800" dirty="0">
                          <a:effectLst/>
                          <a:latin typeface="Lato" panose="020F0502020204030203"/>
                        </a:rPr>
                        <a:t>Read image’s data.</a:t>
                      </a:r>
                      <a:endParaRPr lang="en-US" sz="1800" dirty="0">
                        <a:effectLst/>
                        <a:latin typeface="Lato" panose="020F0502020204030203"/>
                        <a:ea typeface="SimSun" panose="02010600030101010101" pitchFamily="2" charset="-122"/>
                        <a:cs typeface="Times New Roman" panose="02020603050405020304" pitchFamily="18" charset="0"/>
                      </a:endParaRPr>
                    </a:p>
                  </a:txBody>
                  <a:tcPr marL="60264" marR="60264" marT="0" marB="0" anchor="ctr">
                    <a:solidFill>
                      <a:schemeClr val="accent1">
                        <a:tint val="20000"/>
                        <a:alpha val="48000"/>
                      </a:schemeClr>
                    </a:solidFill>
                  </a:tcPr>
                </a:tc>
                <a:tc>
                  <a:txBody>
                    <a:bodyPr/>
                    <a:lstStyle/>
                    <a:p>
                      <a:pPr marL="0" marR="0">
                        <a:lnSpc>
                          <a:spcPct val="150000"/>
                        </a:lnSpc>
                        <a:spcBef>
                          <a:spcPts val="0"/>
                        </a:spcBef>
                        <a:spcAft>
                          <a:spcPts val="800"/>
                        </a:spcAft>
                      </a:pPr>
                      <a:r>
                        <a:rPr lang="en-US" sz="1800" dirty="0">
                          <a:effectLst/>
                          <a:latin typeface="Lato" panose="020F0502020204030203"/>
                        </a:rPr>
                        <a:t>Do </a:t>
                      </a:r>
                      <a:r>
                        <a:rPr lang="en-US" sz="1800" dirty="0" err="1">
                          <a:effectLst/>
                          <a:latin typeface="Lato" panose="020F0502020204030203"/>
                        </a:rPr>
                        <a:t>Thi</a:t>
                      </a:r>
                      <a:r>
                        <a:rPr lang="en-US" sz="1800" dirty="0">
                          <a:effectLst/>
                          <a:latin typeface="Lato" panose="020F0502020204030203"/>
                        </a:rPr>
                        <a:t> </a:t>
                      </a:r>
                      <a:r>
                        <a:rPr lang="en-US" sz="1800" dirty="0" err="1">
                          <a:effectLst/>
                          <a:latin typeface="Lato" panose="020F0502020204030203"/>
                        </a:rPr>
                        <a:t>Khanh</a:t>
                      </a:r>
                      <a:r>
                        <a:rPr lang="en-US" sz="1800" dirty="0">
                          <a:effectLst/>
                          <a:latin typeface="Lato" panose="020F0502020204030203"/>
                        </a:rPr>
                        <a:t> Linh</a:t>
                      </a:r>
                      <a:endParaRPr lang="en-US" sz="1800" dirty="0">
                        <a:effectLst/>
                        <a:latin typeface="Lato" panose="020F0502020204030203"/>
                        <a:ea typeface="SimSun" panose="02010600030101010101" pitchFamily="2" charset="-122"/>
                        <a:cs typeface="Times New Roman" panose="02020603050405020304" pitchFamily="18" charset="0"/>
                      </a:endParaRPr>
                    </a:p>
                  </a:txBody>
                  <a:tcPr marL="60264" marR="60264" marT="0" marB="0" anchor="ctr">
                    <a:solidFill>
                      <a:schemeClr val="accent1">
                        <a:tint val="20000"/>
                        <a:alpha val="48000"/>
                      </a:schemeClr>
                    </a:solidFill>
                  </a:tcPr>
                </a:tc>
                <a:extLst>
                  <a:ext uri="{0D108BD9-81ED-4DB2-BD59-A6C34878D82A}">
                    <a16:rowId xmlns:a16="http://schemas.microsoft.com/office/drawing/2014/main" val="3143713514"/>
                  </a:ext>
                </a:extLst>
              </a:tr>
              <a:tr h="932508">
                <a:tc>
                  <a:txBody>
                    <a:bodyPr/>
                    <a:lstStyle/>
                    <a:p>
                      <a:pPr marL="0" marR="0" algn="ctr">
                        <a:lnSpc>
                          <a:spcPct val="150000"/>
                        </a:lnSpc>
                        <a:spcBef>
                          <a:spcPts val="0"/>
                        </a:spcBef>
                        <a:spcAft>
                          <a:spcPts val="800"/>
                        </a:spcAft>
                      </a:pPr>
                      <a:r>
                        <a:rPr lang="en-US" sz="1800">
                          <a:effectLst/>
                          <a:latin typeface="Lato" panose="020F0502020204030203"/>
                        </a:rPr>
                        <a:t>#4</a:t>
                      </a:r>
                      <a:endParaRPr lang="en-US" sz="1800">
                        <a:effectLst/>
                        <a:latin typeface="Lato" panose="020F0502020204030203"/>
                        <a:ea typeface="SimSun" panose="02010600030101010101" pitchFamily="2" charset="-122"/>
                        <a:cs typeface="Times New Roman" panose="02020603050405020304" pitchFamily="18" charset="0"/>
                      </a:endParaRPr>
                    </a:p>
                  </a:txBody>
                  <a:tcPr marL="60264" marR="60264" marT="0" marB="0" anchor="ctr">
                    <a:solidFill>
                      <a:schemeClr val="accent1">
                        <a:tint val="40000"/>
                        <a:alpha val="48000"/>
                      </a:schemeClr>
                    </a:solidFill>
                  </a:tcPr>
                </a:tc>
                <a:tc>
                  <a:txBody>
                    <a:bodyPr/>
                    <a:lstStyle/>
                    <a:p>
                      <a:pPr marL="0" marR="0">
                        <a:lnSpc>
                          <a:spcPct val="150000"/>
                        </a:lnSpc>
                        <a:spcBef>
                          <a:spcPts val="0"/>
                        </a:spcBef>
                        <a:spcAft>
                          <a:spcPts val="800"/>
                        </a:spcAft>
                      </a:pPr>
                      <a:r>
                        <a:rPr lang="en-US" sz="1800" dirty="0">
                          <a:effectLst/>
                          <a:latin typeface="Lato" panose="020F0502020204030203"/>
                        </a:rPr>
                        <a:t>Extracting image’s feature using Histogram of Oriented Gradient algorithm.</a:t>
                      </a:r>
                      <a:endParaRPr lang="en-US" sz="1800" dirty="0">
                        <a:effectLst/>
                        <a:latin typeface="Lato" panose="020F0502020204030203"/>
                        <a:ea typeface="SimSun" panose="02010600030101010101" pitchFamily="2" charset="-122"/>
                        <a:cs typeface="Times New Roman" panose="02020603050405020304" pitchFamily="18" charset="0"/>
                      </a:endParaRPr>
                    </a:p>
                  </a:txBody>
                  <a:tcPr marL="60264" marR="60264" marT="0" marB="0" anchor="ctr">
                    <a:solidFill>
                      <a:schemeClr val="accent1">
                        <a:tint val="40000"/>
                        <a:alpha val="48000"/>
                      </a:schemeClr>
                    </a:solidFill>
                  </a:tcPr>
                </a:tc>
                <a:tc>
                  <a:txBody>
                    <a:bodyPr/>
                    <a:lstStyle/>
                    <a:p>
                      <a:pPr marL="0" marR="0">
                        <a:lnSpc>
                          <a:spcPct val="150000"/>
                        </a:lnSpc>
                        <a:spcBef>
                          <a:spcPts val="0"/>
                        </a:spcBef>
                        <a:spcAft>
                          <a:spcPts val="800"/>
                        </a:spcAft>
                      </a:pPr>
                      <a:r>
                        <a:rPr lang="en-US" sz="1800" dirty="0">
                          <a:effectLst/>
                          <a:latin typeface="Lato" panose="020F0502020204030203"/>
                        </a:rPr>
                        <a:t>Do </a:t>
                      </a:r>
                      <a:r>
                        <a:rPr lang="en-US" sz="1800" dirty="0" err="1">
                          <a:effectLst/>
                          <a:latin typeface="Lato" panose="020F0502020204030203"/>
                        </a:rPr>
                        <a:t>Thi</a:t>
                      </a:r>
                      <a:r>
                        <a:rPr lang="en-US" sz="1800" dirty="0">
                          <a:effectLst/>
                          <a:latin typeface="Lato" panose="020F0502020204030203"/>
                        </a:rPr>
                        <a:t> </a:t>
                      </a:r>
                      <a:r>
                        <a:rPr lang="en-US" sz="1800" dirty="0" err="1">
                          <a:effectLst/>
                          <a:latin typeface="Lato" panose="020F0502020204030203"/>
                        </a:rPr>
                        <a:t>Khanh</a:t>
                      </a:r>
                      <a:r>
                        <a:rPr lang="en-US" sz="1800" dirty="0">
                          <a:effectLst/>
                          <a:latin typeface="Lato" panose="020F0502020204030203"/>
                        </a:rPr>
                        <a:t> Linh</a:t>
                      </a:r>
                      <a:endParaRPr lang="en-US" sz="1800" dirty="0">
                        <a:effectLst/>
                        <a:latin typeface="Lato" panose="020F0502020204030203"/>
                        <a:ea typeface="SimSun" panose="02010600030101010101" pitchFamily="2" charset="-122"/>
                        <a:cs typeface="Times New Roman" panose="02020603050405020304" pitchFamily="18" charset="0"/>
                      </a:endParaRPr>
                    </a:p>
                  </a:txBody>
                  <a:tcPr marL="60264" marR="60264" marT="0" marB="0" anchor="ctr">
                    <a:solidFill>
                      <a:schemeClr val="accent1">
                        <a:tint val="40000"/>
                        <a:alpha val="48000"/>
                      </a:schemeClr>
                    </a:solidFill>
                  </a:tcPr>
                </a:tc>
                <a:extLst>
                  <a:ext uri="{0D108BD9-81ED-4DB2-BD59-A6C34878D82A}">
                    <a16:rowId xmlns:a16="http://schemas.microsoft.com/office/drawing/2014/main" val="2281589618"/>
                  </a:ext>
                </a:extLst>
              </a:tr>
              <a:tr h="608252">
                <a:tc>
                  <a:txBody>
                    <a:bodyPr/>
                    <a:lstStyle/>
                    <a:p>
                      <a:pPr marL="0" marR="0" algn="ctr">
                        <a:lnSpc>
                          <a:spcPct val="150000"/>
                        </a:lnSpc>
                        <a:spcBef>
                          <a:spcPts val="0"/>
                        </a:spcBef>
                        <a:spcAft>
                          <a:spcPts val="800"/>
                        </a:spcAft>
                      </a:pPr>
                      <a:r>
                        <a:rPr lang="en-US" sz="1800">
                          <a:effectLst/>
                          <a:latin typeface="Lato" panose="020F0502020204030203"/>
                        </a:rPr>
                        <a:t>#5</a:t>
                      </a:r>
                      <a:endParaRPr lang="en-US" sz="1800">
                        <a:effectLst/>
                        <a:latin typeface="Lato" panose="020F0502020204030203"/>
                        <a:ea typeface="SimSun" panose="02010600030101010101" pitchFamily="2" charset="-122"/>
                        <a:cs typeface="Times New Roman" panose="02020603050405020304" pitchFamily="18" charset="0"/>
                      </a:endParaRPr>
                    </a:p>
                  </a:txBody>
                  <a:tcPr marL="60264" marR="60264" marT="0" marB="0" anchor="ctr">
                    <a:solidFill>
                      <a:schemeClr val="accent1">
                        <a:tint val="20000"/>
                        <a:alpha val="48000"/>
                      </a:schemeClr>
                    </a:solidFill>
                  </a:tcPr>
                </a:tc>
                <a:tc>
                  <a:txBody>
                    <a:bodyPr/>
                    <a:lstStyle/>
                    <a:p>
                      <a:pPr marL="0" marR="0">
                        <a:lnSpc>
                          <a:spcPct val="150000"/>
                        </a:lnSpc>
                        <a:spcBef>
                          <a:spcPts val="0"/>
                        </a:spcBef>
                        <a:spcAft>
                          <a:spcPts val="800"/>
                        </a:spcAft>
                      </a:pPr>
                      <a:r>
                        <a:rPr lang="en-US" sz="1800" dirty="0">
                          <a:effectLst/>
                          <a:latin typeface="Lato" panose="020F0502020204030203"/>
                        </a:rPr>
                        <a:t>Doing the calculation of the distance function.</a:t>
                      </a:r>
                      <a:endParaRPr lang="en-US" sz="1800" dirty="0">
                        <a:effectLst/>
                        <a:latin typeface="Lato" panose="020F0502020204030203"/>
                        <a:ea typeface="SimSun" panose="02010600030101010101" pitchFamily="2" charset="-122"/>
                        <a:cs typeface="Times New Roman" panose="02020603050405020304" pitchFamily="18" charset="0"/>
                      </a:endParaRPr>
                    </a:p>
                  </a:txBody>
                  <a:tcPr marL="60264" marR="60264" marT="0" marB="0" anchor="ctr">
                    <a:solidFill>
                      <a:schemeClr val="accent1">
                        <a:tint val="20000"/>
                        <a:alpha val="48000"/>
                      </a:schemeClr>
                    </a:solidFill>
                  </a:tcPr>
                </a:tc>
                <a:tc>
                  <a:txBody>
                    <a:bodyPr/>
                    <a:lstStyle/>
                    <a:p>
                      <a:pPr marL="0" marR="0">
                        <a:lnSpc>
                          <a:spcPct val="150000"/>
                        </a:lnSpc>
                        <a:spcBef>
                          <a:spcPts val="0"/>
                        </a:spcBef>
                        <a:spcAft>
                          <a:spcPts val="800"/>
                        </a:spcAft>
                      </a:pPr>
                      <a:r>
                        <a:rPr lang="en-US" sz="1800" dirty="0">
                          <a:effectLst/>
                          <a:latin typeface="Lato" panose="020F0502020204030203"/>
                        </a:rPr>
                        <a:t>Ho Nguyen </a:t>
                      </a:r>
                      <a:r>
                        <a:rPr lang="en-US" sz="1800" dirty="0" err="1">
                          <a:effectLst/>
                          <a:latin typeface="Lato" panose="020F0502020204030203"/>
                        </a:rPr>
                        <a:t>Khang</a:t>
                      </a:r>
                      <a:endParaRPr lang="en-US" sz="1800" dirty="0">
                        <a:effectLst/>
                        <a:latin typeface="Lato" panose="020F0502020204030203"/>
                        <a:ea typeface="SimSun" panose="02010600030101010101" pitchFamily="2" charset="-122"/>
                        <a:cs typeface="Times New Roman" panose="02020603050405020304" pitchFamily="18" charset="0"/>
                      </a:endParaRPr>
                    </a:p>
                  </a:txBody>
                  <a:tcPr marL="60264" marR="60264" marT="0" marB="0" anchor="ctr">
                    <a:solidFill>
                      <a:schemeClr val="accent1">
                        <a:tint val="20000"/>
                        <a:alpha val="48000"/>
                      </a:schemeClr>
                    </a:solidFill>
                  </a:tcPr>
                </a:tc>
                <a:extLst>
                  <a:ext uri="{0D108BD9-81ED-4DB2-BD59-A6C34878D82A}">
                    <a16:rowId xmlns:a16="http://schemas.microsoft.com/office/drawing/2014/main" val="3047930188"/>
                  </a:ext>
                </a:extLst>
              </a:tr>
              <a:tr h="608252">
                <a:tc>
                  <a:txBody>
                    <a:bodyPr/>
                    <a:lstStyle/>
                    <a:p>
                      <a:pPr marL="0" marR="0" algn="ctr">
                        <a:lnSpc>
                          <a:spcPct val="150000"/>
                        </a:lnSpc>
                        <a:spcBef>
                          <a:spcPts val="0"/>
                        </a:spcBef>
                        <a:spcAft>
                          <a:spcPts val="800"/>
                        </a:spcAft>
                      </a:pPr>
                      <a:r>
                        <a:rPr lang="en-US" sz="1800">
                          <a:effectLst/>
                          <a:latin typeface="Lato" panose="020F0502020204030203"/>
                        </a:rPr>
                        <a:t>#6</a:t>
                      </a:r>
                      <a:endParaRPr lang="en-US" sz="1800">
                        <a:effectLst/>
                        <a:latin typeface="Lato" panose="020F0502020204030203"/>
                        <a:ea typeface="SimSun" panose="02010600030101010101" pitchFamily="2" charset="-122"/>
                        <a:cs typeface="Times New Roman" panose="02020603050405020304" pitchFamily="18" charset="0"/>
                      </a:endParaRPr>
                    </a:p>
                  </a:txBody>
                  <a:tcPr marL="60264" marR="60264" marT="0" marB="0" anchor="ctr">
                    <a:solidFill>
                      <a:schemeClr val="accent1">
                        <a:tint val="40000"/>
                        <a:alpha val="48000"/>
                      </a:schemeClr>
                    </a:solidFill>
                  </a:tcPr>
                </a:tc>
                <a:tc>
                  <a:txBody>
                    <a:bodyPr/>
                    <a:lstStyle/>
                    <a:p>
                      <a:pPr marL="0" marR="0">
                        <a:lnSpc>
                          <a:spcPct val="150000"/>
                        </a:lnSpc>
                        <a:spcBef>
                          <a:spcPts val="0"/>
                        </a:spcBef>
                        <a:spcAft>
                          <a:spcPts val="800"/>
                        </a:spcAft>
                      </a:pPr>
                      <a:r>
                        <a:rPr lang="en-US" sz="1800" dirty="0">
                          <a:effectLst/>
                          <a:latin typeface="Lato" panose="020F0502020204030203"/>
                        </a:rPr>
                        <a:t>Implementing the KNN algorithm to determine the image's class.</a:t>
                      </a:r>
                      <a:endParaRPr lang="en-US" sz="1800" dirty="0">
                        <a:effectLst/>
                        <a:latin typeface="Lato" panose="020F0502020204030203"/>
                        <a:ea typeface="SimSun" panose="02010600030101010101" pitchFamily="2" charset="-122"/>
                        <a:cs typeface="Times New Roman" panose="02020603050405020304" pitchFamily="18" charset="0"/>
                      </a:endParaRPr>
                    </a:p>
                  </a:txBody>
                  <a:tcPr marL="60264" marR="60264" marT="0" marB="0" anchor="ctr">
                    <a:solidFill>
                      <a:schemeClr val="accent1">
                        <a:tint val="40000"/>
                        <a:alpha val="48000"/>
                      </a:schemeClr>
                    </a:solidFill>
                  </a:tcPr>
                </a:tc>
                <a:tc>
                  <a:txBody>
                    <a:bodyPr/>
                    <a:lstStyle/>
                    <a:p>
                      <a:pPr marL="0" marR="0">
                        <a:lnSpc>
                          <a:spcPct val="150000"/>
                        </a:lnSpc>
                        <a:spcBef>
                          <a:spcPts val="0"/>
                        </a:spcBef>
                        <a:spcAft>
                          <a:spcPts val="800"/>
                        </a:spcAft>
                      </a:pPr>
                      <a:r>
                        <a:rPr lang="en-US" sz="1800" dirty="0">
                          <a:effectLst/>
                          <a:latin typeface="Lato" panose="020F0502020204030203"/>
                        </a:rPr>
                        <a:t>Ho Nguyen </a:t>
                      </a:r>
                      <a:r>
                        <a:rPr lang="en-US" sz="1800" dirty="0" err="1">
                          <a:effectLst/>
                          <a:latin typeface="Lato" panose="020F0502020204030203"/>
                        </a:rPr>
                        <a:t>Khang</a:t>
                      </a:r>
                      <a:endParaRPr lang="en-US" sz="1800" dirty="0">
                        <a:effectLst/>
                        <a:latin typeface="Lato" panose="020F0502020204030203"/>
                        <a:ea typeface="SimSun" panose="02010600030101010101" pitchFamily="2" charset="-122"/>
                        <a:cs typeface="Times New Roman" panose="02020603050405020304" pitchFamily="18" charset="0"/>
                      </a:endParaRPr>
                    </a:p>
                  </a:txBody>
                  <a:tcPr marL="60264" marR="60264" marT="0" marB="0" anchor="ctr">
                    <a:solidFill>
                      <a:schemeClr val="accent1">
                        <a:tint val="40000"/>
                        <a:alpha val="48000"/>
                      </a:schemeClr>
                    </a:solidFill>
                  </a:tcPr>
                </a:tc>
                <a:extLst>
                  <a:ext uri="{0D108BD9-81ED-4DB2-BD59-A6C34878D82A}">
                    <a16:rowId xmlns:a16="http://schemas.microsoft.com/office/drawing/2014/main" val="1328067596"/>
                  </a:ext>
                </a:extLst>
              </a:tr>
              <a:tr h="608252">
                <a:tc>
                  <a:txBody>
                    <a:bodyPr/>
                    <a:lstStyle/>
                    <a:p>
                      <a:pPr marL="0" marR="0" algn="ctr">
                        <a:lnSpc>
                          <a:spcPct val="150000"/>
                        </a:lnSpc>
                        <a:spcBef>
                          <a:spcPts val="0"/>
                        </a:spcBef>
                        <a:spcAft>
                          <a:spcPts val="800"/>
                        </a:spcAft>
                      </a:pPr>
                      <a:r>
                        <a:rPr lang="en-US" sz="1800" dirty="0">
                          <a:effectLst/>
                          <a:latin typeface="Lato" panose="020F0502020204030203"/>
                        </a:rPr>
                        <a:t>#7</a:t>
                      </a:r>
                      <a:endParaRPr lang="en-US" sz="1800" dirty="0">
                        <a:effectLst/>
                        <a:latin typeface="Lato" panose="020F0502020204030203"/>
                        <a:ea typeface="SimSun" panose="02010600030101010101" pitchFamily="2" charset="-122"/>
                        <a:cs typeface="Times New Roman" panose="02020603050405020304" pitchFamily="18" charset="0"/>
                      </a:endParaRPr>
                    </a:p>
                  </a:txBody>
                  <a:tcPr marL="60264" marR="60264" marT="0" marB="0" anchor="ctr">
                    <a:solidFill>
                      <a:schemeClr val="accent1">
                        <a:tint val="20000"/>
                        <a:alpha val="48000"/>
                      </a:schemeClr>
                    </a:solidFill>
                  </a:tcPr>
                </a:tc>
                <a:tc>
                  <a:txBody>
                    <a:bodyPr/>
                    <a:lstStyle/>
                    <a:p>
                      <a:pPr marL="0" marR="0">
                        <a:lnSpc>
                          <a:spcPct val="150000"/>
                        </a:lnSpc>
                        <a:spcBef>
                          <a:spcPts val="0"/>
                        </a:spcBef>
                        <a:spcAft>
                          <a:spcPts val="800"/>
                        </a:spcAft>
                      </a:pPr>
                      <a:r>
                        <a:rPr lang="en-US" sz="1800" dirty="0">
                          <a:effectLst/>
                          <a:latin typeface="Lato" panose="020F0502020204030203"/>
                        </a:rPr>
                        <a:t>Making Report + Slide + Defend Project</a:t>
                      </a:r>
                      <a:endParaRPr lang="en-US" sz="1800" dirty="0">
                        <a:effectLst/>
                        <a:latin typeface="Lato" panose="020F0502020204030203"/>
                        <a:ea typeface="SimSun" panose="02010600030101010101" pitchFamily="2" charset="-122"/>
                        <a:cs typeface="Times New Roman" panose="02020603050405020304" pitchFamily="18" charset="0"/>
                      </a:endParaRPr>
                    </a:p>
                  </a:txBody>
                  <a:tcPr marL="60264" marR="60264" marT="0" marB="0" anchor="ctr">
                    <a:solidFill>
                      <a:schemeClr val="accent1">
                        <a:tint val="20000"/>
                        <a:alpha val="48000"/>
                      </a:schemeClr>
                    </a:solidFill>
                  </a:tcPr>
                </a:tc>
                <a:tc>
                  <a:txBody>
                    <a:bodyPr/>
                    <a:lstStyle/>
                    <a:p>
                      <a:pPr marL="0" marR="0">
                        <a:lnSpc>
                          <a:spcPct val="150000"/>
                        </a:lnSpc>
                        <a:spcBef>
                          <a:spcPts val="0"/>
                        </a:spcBef>
                        <a:spcAft>
                          <a:spcPts val="800"/>
                        </a:spcAft>
                      </a:pPr>
                      <a:r>
                        <a:rPr lang="en-US" sz="1800" dirty="0">
                          <a:effectLst/>
                          <a:latin typeface="Lato" panose="020F0502020204030203"/>
                        </a:rPr>
                        <a:t>All members</a:t>
                      </a:r>
                      <a:endParaRPr lang="en-US" sz="1800" dirty="0">
                        <a:effectLst/>
                        <a:latin typeface="Lato" panose="020F0502020204030203"/>
                        <a:ea typeface="SimSun" panose="02010600030101010101" pitchFamily="2" charset="-122"/>
                        <a:cs typeface="Times New Roman" panose="02020603050405020304" pitchFamily="18" charset="0"/>
                      </a:endParaRPr>
                    </a:p>
                  </a:txBody>
                  <a:tcPr marL="60264" marR="60264" marT="0" marB="0" anchor="ctr">
                    <a:solidFill>
                      <a:schemeClr val="accent1">
                        <a:tint val="20000"/>
                        <a:alpha val="48000"/>
                      </a:schemeClr>
                    </a:solidFill>
                  </a:tcPr>
                </a:tc>
                <a:extLst>
                  <a:ext uri="{0D108BD9-81ED-4DB2-BD59-A6C34878D82A}">
                    <a16:rowId xmlns:a16="http://schemas.microsoft.com/office/drawing/2014/main" val="1937874998"/>
                  </a:ext>
                </a:extLst>
              </a:tr>
            </a:tbl>
          </a:graphicData>
        </a:graphic>
      </p:graphicFrame>
    </p:spTree>
    <p:extLst>
      <p:ext uri="{BB962C8B-B14F-4D97-AF65-F5344CB8AC3E}">
        <p14:creationId xmlns:p14="http://schemas.microsoft.com/office/powerpoint/2010/main" val="3755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5D019-96A4-4D1E-AFB5-09D65C86E12D}"/>
              </a:ext>
            </a:extLst>
          </p:cNvPr>
          <p:cNvSpPr>
            <a:spLocks noGrp="1"/>
          </p:cNvSpPr>
          <p:nvPr>
            <p:ph type="title"/>
          </p:nvPr>
        </p:nvSpPr>
        <p:spPr/>
        <p:txBody>
          <a:bodyPr/>
          <a:lstStyle/>
          <a:p>
            <a:r>
              <a:rPr lang="vi-VN" dirty="0"/>
              <a:t>3. ALGORITHMS &amp; DATASET</a:t>
            </a:r>
            <a:endParaRPr lang="en-US" dirty="0"/>
          </a:p>
        </p:txBody>
      </p:sp>
      <p:sp>
        <p:nvSpPr>
          <p:cNvPr id="6" name="Slide Number Placeholder 5">
            <a:extLst>
              <a:ext uri="{FF2B5EF4-FFF2-40B4-BE49-F238E27FC236}">
                <a16:creationId xmlns:a16="http://schemas.microsoft.com/office/drawing/2014/main" id="{11E4677A-4F02-4478-B9B8-685D0B6264D3}"/>
              </a:ext>
            </a:extLst>
          </p:cNvPr>
          <p:cNvSpPr>
            <a:spLocks noGrp="1"/>
          </p:cNvSpPr>
          <p:nvPr>
            <p:ph type="sldNum" sz="quarter" idx="12"/>
          </p:nvPr>
        </p:nvSpPr>
        <p:spPr/>
        <p:txBody>
          <a:bodyPr/>
          <a:lstStyle/>
          <a:p>
            <a:fld id="{9EA0BE3B-158A-4EDF-80DC-E394A0D1600F}" type="slidenum">
              <a:rPr lang="en-US" smtClean="0"/>
              <a:pPr/>
              <a:t>7</a:t>
            </a:fld>
            <a:endParaRPr lang="en-US"/>
          </a:p>
        </p:txBody>
      </p:sp>
      <p:pic>
        <p:nvPicPr>
          <p:cNvPr id="3" name="Picture 2">
            <a:extLst>
              <a:ext uri="{FF2B5EF4-FFF2-40B4-BE49-F238E27FC236}">
                <a16:creationId xmlns:a16="http://schemas.microsoft.com/office/drawing/2014/main" id="{9142C5E3-6E3A-4FA0-AFFA-94AA59C22C56}"/>
              </a:ext>
            </a:extLst>
          </p:cNvPr>
          <p:cNvPicPr>
            <a:picLocks noChangeAspect="1"/>
          </p:cNvPicPr>
          <p:nvPr/>
        </p:nvPicPr>
        <p:blipFill>
          <a:blip r:embed="rId3"/>
          <a:stretch>
            <a:fillRect/>
          </a:stretch>
        </p:blipFill>
        <p:spPr>
          <a:xfrm>
            <a:off x="3243262" y="923925"/>
            <a:ext cx="5705475" cy="5010150"/>
          </a:xfrm>
          <a:prstGeom prst="rect">
            <a:avLst/>
          </a:prstGeom>
        </p:spPr>
      </p:pic>
    </p:spTree>
    <p:extLst>
      <p:ext uri="{BB962C8B-B14F-4D97-AF65-F5344CB8AC3E}">
        <p14:creationId xmlns:p14="http://schemas.microsoft.com/office/powerpoint/2010/main" val="3505952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5D019-96A4-4D1E-AFB5-09D65C86E12D}"/>
              </a:ext>
            </a:extLst>
          </p:cNvPr>
          <p:cNvSpPr>
            <a:spLocks noGrp="1"/>
          </p:cNvSpPr>
          <p:nvPr>
            <p:ph type="title"/>
          </p:nvPr>
        </p:nvSpPr>
        <p:spPr/>
        <p:txBody>
          <a:bodyPr/>
          <a:lstStyle/>
          <a:p>
            <a:r>
              <a:rPr lang="vi-VN" dirty="0"/>
              <a:t>3. ALGORITHMS &amp; DATASET</a:t>
            </a:r>
            <a:endParaRPr lang="en-US" dirty="0"/>
          </a:p>
        </p:txBody>
      </p:sp>
      <p:sp>
        <p:nvSpPr>
          <p:cNvPr id="6" name="Slide Number Placeholder 5">
            <a:extLst>
              <a:ext uri="{FF2B5EF4-FFF2-40B4-BE49-F238E27FC236}">
                <a16:creationId xmlns:a16="http://schemas.microsoft.com/office/drawing/2014/main" id="{11E4677A-4F02-4478-B9B8-685D0B6264D3}"/>
              </a:ext>
            </a:extLst>
          </p:cNvPr>
          <p:cNvSpPr>
            <a:spLocks noGrp="1"/>
          </p:cNvSpPr>
          <p:nvPr>
            <p:ph type="sldNum" sz="quarter" idx="12"/>
          </p:nvPr>
        </p:nvSpPr>
        <p:spPr/>
        <p:txBody>
          <a:bodyPr/>
          <a:lstStyle/>
          <a:p>
            <a:fld id="{9EA0BE3B-158A-4EDF-80DC-E394A0D1600F}" type="slidenum">
              <a:rPr lang="en-US" smtClean="0"/>
              <a:pPr/>
              <a:t>8</a:t>
            </a:fld>
            <a:endParaRPr lang="en-US"/>
          </a:p>
        </p:txBody>
      </p:sp>
      <p:sp>
        <p:nvSpPr>
          <p:cNvPr id="3" name="Rectangle 2">
            <a:extLst>
              <a:ext uri="{FF2B5EF4-FFF2-40B4-BE49-F238E27FC236}">
                <a16:creationId xmlns:a16="http://schemas.microsoft.com/office/drawing/2014/main" id="{68BC3C43-DF79-43A9-A12B-ADFFBB40BAC0}"/>
              </a:ext>
            </a:extLst>
          </p:cNvPr>
          <p:cNvSpPr/>
          <p:nvPr/>
        </p:nvSpPr>
        <p:spPr>
          <a:xfrm>
            <a:off x="592951" y="1122457"/>
            <a:ext cx="6638805" cy="400110"/>
          </a:xfrm>
          <a:prstGeom prst="rect">
            <a:avLst/>
          </a:prstGeom>
        </p:spPr>
        <p:txBody>
          <a:bodyPr wrap="none">
            <a:spAutoFit/>
          </a:bodyPr>
          <a:lstStyle/>
          <a:p>
            <a:r>
              <a:rPr lang="en-US" sz="2000" b="1" dirty="0">
                <a:latin typeface="Lato" panose="020F0502020204030203"/>
              </a:rPr>
              <a:t>Feature Extraction – Histogram of Oriented Gradient </a:t>
            </a:r>
          </a:p>
        </p:txBody>
      </p:sp>
      <p:sp>
        <p:nvSpPr>
          <p:cNvPr id="4" name="Rectangle 3">
            <a:extLst>
              <a:ext uri="{FF2B5EF4-FFF2-40B4-BE49-F238E27FC236}">
                <a16:creationId xmlns:a16="http://schemas.microsoft.com/office/drawing/2014/main" id="{1A597E27-4509-488E-B41E-48DA793AAB73}"/>
              </a:ext>
            </a:extLst>
          </p:cNvPr>
          <p:cNvSpPr/>
          <p:nvPr/>
        </p:nvSpPr>
        <p:spPr>
          <a:xfrm>
            <a:off x="592951" y="1746869"/>
            <a:ext cx="6077480" cy="646331"/>
          </a:xfrm>
          <a:prstGeom prst="rect">
            <a:avLst/>
          </a:prstGeom>
        </p:spPr>
        <p:txBody>
          <a:bodyPr wrap="square">
            <a:spAutoFit/>
          </a:bodyPr>
          <a:lstStyle/>
          <a:p>
            <a:r>
              <a:rPr lang="en-US" b="1" dirty="0">
                <a:latin typeface="Lao UI" panose="020B0502040204020203" pitchFamily="34" charset="0"/>
                <a:cs typeface="Lao UI" panose="020B0502040204020203" pitchFamily="34" charset="0"/>
              </a:rPr>
              <a:t>Image features</a:t>
            </a:r>
            <a:r>
              <a:rPr lang="en-US" dirty="0">
                <a:latin typeface="Lao UI" panose="020B0502040204020203" pitchFamily="34" charset="0"/>
                <a:cs typeface="Lao UI" panose="020B0502040204020203" pitchFamily="34" charset="0"/>
              </a:rPr>
              <a:t>, such as edges and interest points, provide rich information on the image content. </a:t>
            </a:r>
            <a:endParaRPr lang="vi-VN" dirty="0">
              <a:cs typeface="Lao UI" panose="020B0502040204020203" pitchFamily="34" charset="0"/>
            </a:endParaRPr>
          </a:p>
        </p:txBody>
      </p:sp>
      <p:sp>
        <p:nvSpPr>
          <p:cNvPr id="7" name="Rectangle 6">
            <a:extLst>
              <a:ext uri="{FF2B5EF4-FFF2-40B4-BE49-F238E27FC236}">
                <a16:creationId xmlns:a16="http://schemas.microsoft.com/office/drawing/2014/main" id="{A72AEF66-9E40-4E7A-B960-791E4C343C64}"/>
              </a:ext>
            </a:extLst>
          </p:cNvPr>
          <p:cNvSpPr/>
          <p:nvPr/>
        </p:nvSpPr>
        <p:spPr>
          <a:xfrm>
            <a:off x="592951" y="2563036"/>
            <a:ext cx="5600585" cy="2308324"/>
          </a:xfrm>
          <a:prstGeom prst="rect">
            <a:avLst/>
          </a:prstGeom>
        </p:spPr>
        <p:txBody>
          <a:bodyPr wrap="square">
            <a:spAutoFit/>
          </a:bodyPr>
          <a:lstStyle/>
          <a:p>
            <a:r>
              <a:rPr lang="en-US" b="1" dirty="0">
                <a:latin typeface="Lato" panose="020F0502020204030203"/>
                <a:cs typeface="Lao UI" panose="020B0502040204020203" pitchFamily="34" charset="0"/>
              </a:rPr>
              <a:t>HOG descriptor </a:t>
            </a:r>
            <a:r>
              <a:rPr lang="en-US" dirty="0">
                <a:latin typeface="Lato" panose="020F0502020204030203"/>
                <a:cs typeface="Lao UI" panose="020B0502040204020203" pitchFamily="34" charset="0"/>
              </a:rPr>
              <a:t>focuses on the structure or the shape of an object. HOG is able</a:t>
            </a:r>
            <a:r>
              <a:rPr lang="vi-VN" dirty="0">
                <a:latin typeface="Lato" panose="020F0502020204030203"/>
                <a:cs typeface="Lao UI" panose="020B0502040204020203" pitchFamily="34" charset="0"/>
              </a:rPr>
              <a:t> </a:t>
            </a:r>
            <a:r>
              <a:rPr lang="en-US" dirty="0">
                <a:latin typeface="Lato" panose="020F0502020204030203"/>
                <a:cs typeface="Lao UI" panose="020B0502040204020203" pitchFamily="34" charset="0"/>
              </a:rPr>
              <a:t>identify if the pixel is an edge </a:t>
            </a:r>
            <a:r>
              <a:rPr lang="vi-VN" dirty="0">
                <a:latin typeface="Lato" panose="020F0502020204030203"/>
                <a:cs typeface="Lao UI" panose="020B0502040204020203" pitchFamily="34" charset="0"/>
              </a:rPr>
              <a:t>and</a:t>
            </a:r>
            <a:r>
              <a:rPr lang="en-US" dirty="0">
                <a:latin typeface="Lato" panose="020F0502020204030203"/>
                <a:cs typeface="Lao UI" panose="020B0502040204020203" pitchFamily="34" charset="0"/>
              </a:rPr>
              <a:t> edge direction as well. </a:t>
            </a:r>
            <a:endParaRPr lang="vi-VN" dirty="0">
              <a:latin typeface="Lato" panose="020F0502020204030203"/>
              <a:cs typeface="Lao UI" panose="020B0502040204020203" pitchFamily="34" charset="0"/>
            </a:endParaRPr>
          </a:p>
          <a:p>
            <a:r>
              <a:rPr lang="vi-VN" dirty="0">
                <a:latin typeface="Lato" panose="020F0502020204030203"/>
                <a:cs typeface="Lao UI" panose="020B0502040204020203" pitchFamily="34" charset="0"/>
              </a:rPr>
              <a:t>HOG </a:t>
            </a:r>
            <a:r>
              <a:rPr lang="en-US" dirty="0">
                <a:latin typeface="Lato" panose="020F0502020204030203"/>
                <a:cs typeface="Lao UI" panose="020B0502040204020203" pitchFamily="34" charset="0"/>
              </a:rPr>
              <a:t>extracting </a:t>
            </a:r>
            <a:r>
              <a:rPr lang="en-US" b="1" dirty="0">
                <a:latin typeface="Lato" panose="020F0502020204030203"/>
                <a:cs typeface="Lao UI" panose="020B0502040204020203" pitchFamily="34" charset="0"/>
              </a:rPr>
              <a:t>the gradient and orientation </a:t>
            </a:r>
            <a:r>
              <a:rPr lang="en-US" dirty="0">
                <a:latin typeface="Lato" panose="020F0502020204030203"/>
                <a:cs typeface="Lao UI" panose="020B0502040204020203" pitchFamily="34" charset="0"/>
              </a:rPr>
              <a:t>(magnitude and direction) of the edges</a:t>
            </a:r>
            <a:r>
              <a:rPr lang="vi-VN" dirty="0">
                <a:latin typeface="Lato" panose="020F0502020204030203"/>
                <a:cs typeface="Lao UI" panose="020B0502040204020203" pitchFamily="34" charset="0"/>
              </a:rPr>
              <a:t>.</a:t>
            </a:r>
          </a:p>
          <a:p>
            <a:r>
              <a:rPr lang="vi-VN" dirty="0">
                <a:latin typeface="Lato" panose="020F0502020204030203"/>
                <a:cs typeface="Lao UI" panose="020B0502040204020203" pitchFamily="34" charset="0"/>
              </a:rPr>
              <a:t>I</a:t>
            </a:r>
            <a:r>
              <a:rPr lang="en-US" dirty="0">
                <a:latin typeface="Lato" panose="020F0502020204030203"/>
                <a:cs typeface="Lao UI" panose="020B0502040204020203" pitchFamily="34" charset="0"/>
              </a:rPr>
              <a:t>mage is broken down into smaller regions and for each region, the gradients and orientation are calculated. </a:t>
            </a:r>
            <a:endParaRPr lang="vi-VN" dirty="0">
              <a:latin typeface="Lato" panose="020F0502020204030203"/>
              <a:cs typeface="Lao UI" panose="020B0502040204020203" pitchFamily="34" charset="0"/>
            </a:endParaRPr>
          </a:p>
        </p:txBody>
      </p:sp>
      <p:pic>
        <p:nvPicPr>
          <p:cNvPr id="9" name="Picture 8" descr="HOG Cell Gradients represented on the image using arrows and numbers(values).">
            <a:extLst>
              <a:ext uri="{FF2B5EF4-FFF2-40B4-BE49-F238E27FC236}">
                <a16:creationId xmlns:a16="http://schemas.microsoft.com/office/drawing/2014/main" id="{00D166D6-291E-488C-9C04-05FA9C9453F5}"/>
              </a:ext>
            </a:extLst>
          </p:cNvPr>
          <p:cNvPicPr/>
          <p:nvPr/>
        </p:nvPicPr>
        <p:blipFill rotWithShape="1">
          <a:blip r:embed="rId3">
            <a:extLst>
              <a:ext uri="{28A0092B-C50C-407E-A947-70E740481C1C}">
                <a14:useLocalDpi xmlns:a14="http://schemas.microsoft.com/office/drawing/2010/main" val="0"/>
              </a:ext>
            </a:extLst>
          </a:blip>
          <a:srcRect r="5262"/>
          <a:stretch/>
        </p:blipFill>
        <p:spPr bwMode="auto">
          <a:xfrm>
            <a:off x="7298018" y="1156284"/>
            <a:ext cx="4626936" cy="2473832"/>
          </a:xfrm>
          <a:prstGeom prst="rect">
            <a:avLst/>
          </a:prstGeom>
          <a:noFill/>
          <a:ln>
            <a:noFill/>
          </a:ln>
          <a:extLst>
            <a:ext uri="{53640926-AAD7-44D8-BBD7-CCE9431645EC}">
              <a14:shadowObscured xmlns:a14="http://schemas.microsoft.com/office/drawing/2010/main"/>
            </a:ext>
          </a:extLst>
        </p:spPr>
      </p:pic>
      <p:pic>
        <p:nvPicPr>
          <p:cNvPr id="12" name="Picture 11">
            <a:extLst>
              <a:ext uri="{FF2B5EF4-FFF2-40B4-BE49-F238E27FC236}">
                <a16:creationId xmlns:a16="http://schemas.microsoft.com/office/drawing/2014/main" id="{455613D7-4658-4883-8773-1F570E07CB48}"/>
              </a:ext>
            </a:extLst>
          </p:cNvPr>
          <p:cNvPicPr/>
          <p:nvPr/>
        </p:nvPicPr>
        <p:blipFill rotWithShape="1">
          <a:blip r:embed="rId4"/>
          <a:srcRect l="11351" r="12883"/>
          <a:stretch/>
        </p:blipFill>
        <p:spPr>
          <a:xfrm>
            <a:off x="9254045" y="4653537"/>
            <a:ext cx="2743201" cy="1626555"/>
          </a:xfrm>
          <a:prstGeom prst="rect">
            <a:avLst/>
          </a:prstGeom>
        </p:spPr>
      </p:pic>
      <p:pic>
        <p:nvPicPr>
          <p:cNvPr id="13" name="Picture 12" descr="Histogram computation in HOG - selection of bin and values to be added to each bin based on Gradient and Magnitude.">
            <a:extLst>
              <a:ext uri="{FF2B5EF4-FFF2-40B4-BE49-F238E27FC236}">
                <a16:creationId xmlns:a16="http://schemas.microsoft.com/office/drawing/2014/main" id="{1922335F-091D-42C0-8F2B-3483D43E6F1D}"/>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5930396" y="3879353"/>
            <a:ext cx="3221258" cy="2473833"/>
          </a:xfrm>
          <a:prstGeom prst="rect">
            <a:avLst/>
          </a:prstGeom>
          <a:noFill/>
          <a:ln>
            <a:noFill/>
          </a:ln>
        </p:spPr>
      </p:pic>
      <p:sp>
        <p:nvSpPr>
          <p:cNvPr id="5" name="Rectangle 4">
            <a:extLst>
              <a:ext uri="{FF2B5EF4-FFF2-40B4-BE49-F238E27FC236}">
                <a16:creationId xmlns:a16="http://schemas.microsoft.com/office/drawing/2014/main" id="{7E4FB2AD-0AC3-4FE6-A87E-D75F0F4CC50F}"/>
              </a:ext>
            </a:extLst>
          </p:cNvPr>
          <p:cNvSpPr/>
          <p:nvPr/>
        </p:nvSpPr>
        <p:spPr>
          <a:xfrm>
            <a:off x="574431" y="5012108"/>
            <a:ext cx="5253574" cy="1200329"/>
          </a:xfrm>
          <a:prstGeom prst="rect">
            <a:avLst/>
          </a:prstGeom>
        </p:spPr>
        <p:txBody>
          <a:bodyPr wrap="square">
            <a:spAutoFit/>
          </a:bodyPr>
          <a:lstStyle/>
          <a:p>
            <a:r>
              <a:rPr lang="en-US" dirty="0">
                <a:latin typeface="Lato" panose="020F0502020204030203"/>
                <a:cs typeface="Lao UI" panose="020B0502040204020203" pitchFamily="34" charset="0"/>
              </a:rPr>
              <a:t>Finally the HOG would generate a </a:t>
            </a:r>
            <a:r>
              <a:rPr lang="en-US" b="1" dirty="0">
                <a:latin typeface="Lato" panose="020F0502020204030203"/>
                <a:cs typeface="Lao UI" panose="020B0502040204020203" pitchFamily="34" charset="0"/>
              </a:rPr>
              <a:t>Histogram</a:t>
            </a:r>
            <a:r>
              <a:rPr lang="en-US" dirty="0">
                <a:latin typeface="Lato" panose="020F0502020204030203"/>
                <a:cs typeface="Lao UI" panose="020B0502040204020203" pitchFamily="34" charset="0"/>
              </a:rPr>
              <a:t> for each of these regions separately. The histograms are created using the gradients and orientations of the pixel values.</a:t>
            </a:r>
          </a:p>
        </p:txBody>
      </p:sp>
    </p:spTree>
    <p:extLst>
      <p:ext uri="{BB962C8B-B14F-4D97-AF65-F5344CB8AC3E}">
        <p14:creationId xmlns:p14="http://schemas.microsoft.com/office/powerpoint/2010/main" val="1293599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5D019-96A4-4D1E-AFB5-09D65C86E12D}"/>
              </a:ext>
            </a:extLst>
          </p:cNvPr>
          <p:cNvSpPr>
            <a:spLocks noGrp="1"/>
          </p:cNvSpPr>
          <p:nvPr>
            <p:ph type="title"/>
          </p:nvPr>
        </p:nvSpPr>
        <p:spPr/>
        <p:txBody>
          <a:bodyPr/>
          <a:lstStyle/>
          <a:p>
            <a:r>
              <a:rPr lang="vi-VN" dirty="0"/>
              <a:t>3. ALGORITHMS &amp; DATASET</a:t>
            </a:r>
            <a:endParaRPr lang="en-US" dirty="0"/>
          </a:p>
        </p:txBody>
      </p:sp>
      <p:sp>
        <p:nvSpPr>
          <p:cNvPr id="6" name="Slide Number Placeholder 5">
            <a:extLst>
              <a:ext uri="{FF2B5EF4-FFF2-40B4-BE49-F238E27FC236}">
                <a16:creationId xmlns:a16="http://schemas.microsoft.com/office/drawing/2014/main" id="{11E4677A-4F02-4478-B9B8-685D0B6264D3}"/>
              </a:ext>
            </a:extLst>
          </p:cNvPr>
          <p:cNvSpPr>
            <a:spLocks noGrp="1"/>
          </p:cNvSpPr>
          <p:nvPr>
            <p:ph type="sldNum" sz="quarter" idx="12"/>
          </p:nvPr>
        </p:nvSpPr>
        <p:spPr/>
        <p:txBody>
          <a:bodyPr/>
          <a:lstStyle/>
          <a:p>
            <a:fld id="{9EA0BE3B-158A-4EDF-80DC-E394A0D1600F}" type="slidenum">
              <a:rPr lang="en-US" smtClean="0"/>
              <a:pPr/>
              <a:t>9</a:t>
            </a:fld>
            <a:endParaRPr lang="en-US"/>
          </a:p>
        </p:txBody>
      </p:sp>
      <p:sp>
        <p:nvSpPr>
          <p:cNvPr id="3" name="Rectangle 2">
            <a:extLst>
              <a:ext uri="{FF2B5EF4-FFF2-40B4-BE49-F238E27FC236}">
                <a16:creationId xmlns:a16="http://schemas.microsoft.com/office/drawing/2014/main" id="{68BC3C43-DF79-43A9-A12B-ADFFBB40BAC0}"/>
              </a:ext>
            </a:extLst>
          </p:cNvPr>
          <p:cNvSpPr/>
          <p:nvPr/>
        </p:nvSpPr>
        <p:spPr>
          <a:xfrm>
            <a:off x="592951" y="1122457"/>
            <a:ext cx="4075155" cy="400110"/>
          </a:xfrm>
          <a:prstGeom prst="rect">
            <a:avLst/>
          </a:prstGeom>
        </p:spPr>
        <p:txBody>
          <a:bodyPr wrap="none">
            <a:spAutoFit/>
          </a:bodyPr>
          <a:lstStyle/>
          <a:p>
            <a:r>
              <a:rPr lang="vi-VN" sz="2000" b="1" dirty="0">
                <a:latin typeface="Lato" panose="020F0502020204030203"/>
              </a:rPr>
              <a:t>HOG implementation in OpenCV</a:t>
            </a:r>
            <a:endParaRPr lang="en-US" sz="2000" b="1" dirty="0">
              <a:latin typeface="Lato" panose="020F0502020204030203"/>
            </a:endParaRPr>
          </a:p>
        </p:txBody>
      </p:sp>
      <p:sp>
        <p:nvSpPr>
          <p:cNvPr id="4" name="Rectangle 3">
            <a:extLst>
              <a:ext uri="{FF2B5EF4-FFF2-40B4-BE49-F238E27FC236}">
                <a16:creationId xmlns:a16="http://schemas.microsoft.com/office/drawing/2014/main" id="{1A597E27-4509-488E-B41E-48DA793AAB73}"/>
              </a:ext>
            </a:extLst>
          </p:cNvPr>
          <p:cNvSpPr/>
          <p:nvPr/>
        </p:nvSpPr>
        <p:spPr>
          <a:xfrm>
            <a:off x="592950" y="1589110"/>
            <a:ext cx="10966004" cy="646331"/>
          </a:xfrm>
          <a:prstGeom prst="rect">
            <a:avLst/>
          </a:prstGeom>
        </p:spPr>
        <p:txBody>
          <a:bodyPr wrap="square">
            <a:spAutoFit/>
          </a:bodyPr>
          <a:lstStyle/>
          <a:p>
            <a:r>
              <a:rPr lang="en-US" b="1" dirty="0">
                <a:latin typeface="Lato" panose="020F0502020204030203"/>
                <a:cs typeface="Lao UI" panose="020B0502040204020203" pitchFamily="34" charset="0"/>
              </a:rPr>
              <a:t>cv::</a:t>
            </a:r>
            <a:r>
              <a:rPr lang="en-US" b="1" dirty="0" err="1">
                <a:latin typeface="Lato" panose="020F0502020204030203"/>
                <a:cs typeface="Lao UI" panose="020B0502040204020203" pitchFamily="34" charset="0"/>
              </a:rPr>
              <a:t>HOGDescriptor</a:t>
            </a:r>
            <a:r>
              <a:rPr lang="en-US" b="1" dirty="0">
                <a:latin typeface="Lato" panose="020F0502020204030203"/>
                <a:cs typeface="Lao UI" panose="020B0502040204020203" pitchFamily="34" charset="0"/>
              </a:rPr>
              <a:t> Struct</a:t>
            </a:r>
            <a:r>
              <a:rPr lang="vi-VN" b="1" dirty="0">
                <a:latin typeface="Lato" panose="020F0502020204030203"/>
                <a:cs typeface="Lao UI" panose="020B0502040204020203" pitchFamily="34" charset="0"/>
              </a:rPr>
              <a:t> </a:t>
            </a:r>
            <a:r>
              <a:rPr lang="en-US" dirty="0">
                <a:latin typeface="Lato" panose="020F0502020204030203"/>
                <a:cs typeface="Lao UI" panose="020B0502040204020203" pitchFamily="34" charset="0"/>
              </a:rPr>
              <a:t>#include &lt;opencv2/objdetect.hpp&gt;</a:t>
            </a:r>
          </a:p>
          <a:p>
            <a:r>
              <a:rPr lang="en-US" dirty="0">
                <a:latin typeface="Lato" panose="020F0502020204030203"/>
                <a:cs typeface="Lao UI" panose="020B0502040204020203" pitchFamily="34" charset="0"/>
              </a:rPr>
              <a:t>More specifically, we use member function </a:t>
            </a:r>
            <a:r>
              <a:rPr lang="en-US" b="1" dirty="0">
                <a:latin typeface="Lato" panose="020F0502020204030203"/>
                <a:cs typeface="Lao UI" panose="020B0502040204020203" pitchFamily="34" charset="0"/>
              </a:rPr>
              <a:t>compute() </a:t>
            </a:r>
            <a:r>
              <a:rPr lang="en-US" dirty="0">
                <a:latin typeface="Lato" panose="020F0502020204030203"/>
                <a:cs typeface="Lao UI" panose="020B0502040204020203" pitchFamily="34" charset="0"/>
              </a:rPr>
              <a:t>to computes HOG descriptors of</a:t>
            </a:r>
            <a:r>
              <a:rPr lang="vi-VN" dirty="0">
                <a:latin typeface="Lao UI" panose="020B0502040204020203" pitchFamily="34" charset="0"/>
                <a:cs typeface="Lao UI" panose="020B0502040204020203" pitchFamily="34" charset="0"/>
              </a:rPr>
              <a:t> </a:t>
            </a:r>
            <a:r>
              <a:rPr lang="en-US" dirty="0">
                <a:latin typeface="Lato" panose="020F0502020204030203"/>
                <a:cs typeface="Lao UI" panose="020B0502040204020203" pitchFamily="34" charset="0"/>
              </a:rPr>
              <a:t>given image.</a:t>
            </a:r>
          </a:p>
        </p:txBody>
      </p:sp>
      <p:pic>
        <p:nvPicPr>
          <p:cNvPr id="10" name="Picture 9">
            <a:extLst>
              <a:ext uri="{FF2B5EF4-FFF2-40B4-BE49-F238E27FC236}">
                <a16:creationId xmlns:a16="http://schemas.microsoft.com/office/drawing/2014/main" id="{FA6FE04E-7EC2-4538-9A74-801C30825D3D}"/>
              </a:ext>
            </a:extLst>
          </p:cNvPr>
          <p:cNvPicPr/>
          <p:nvPr/>
        </p:nvPicPr>
        <p:blipFill>
          <a:blip r:embed="rId3"/>
          <a:stretch>
            <a:fillRect/>
          </a:stretch>
        </p:blipFill>
        <p:spPr>
          <a:xfrm>
            <a:off x="2321168" y="2342625"/>
            <a:ext cx="7857315" cy="1728387"/>
          </a:xfrm>
          <a:prstGeom prst="rect">
            <a:avLst/>
          </a:prstGeom>
        </p:spPr>
      </p:pic>
      <p:sp>
        <p:nvSpPr>
          <p:cNvPr id="11" name="Rectangle 10">
            <a:extLst>
              <a:ext uri="{FF2B5EF4-FFF2-40B4-BE49-F238E27FC236}">
                <a16:creationId xmlns:a16="http://schemas.microsoft.com/office/drawing/2014/main" id="{55008D77-E50A-4367-85E6-ABB52AAD295A}"/>
              </a:ext>
            </a:extLst>
          </p:cNvPr>
          <p:cNvSpPr/>
          <p:nvPr/>
        </p:nvSpPr>
        <p:spPr>
          <a:xfrm>
            <a:off x="612998" y="4354793"/>
            <a:ext cx="10966004" cy="1754326"/>
          </a:xfrm>
          <a:prstGeom prst="rect">
            <a:avLst/>
          </a:prstGeom>
        </p:spPr>
        <p:txBody>
          <a:bodyPr wrap="square">
            <a:spAutoFit/>
          </a:bodyPr>
          <a:lstStyle/>
          <a:p>
            <a:r>
              <a:rPr lang="en-US" b="1" dirty="0">
                <a:latin typeface="Lao UI" panose="020B0502040204020203" pitchFamily="34" charset="0"/>
                <a:cs typeface="Lao UI" panose="020B0502040204020203" pitchFamily="34" charset="0"/>
              </a:rPr>
              <a:t>Parameters</a:t>
            </a:r>
          </a:p>
          <a:p>
            <a:r>
              <a:rPr lang="en-US" dirty="0" err="1">
                <a:latin typeface="Lato" panose="020F0502020204030203"/>
                <a:cs typeface="Lao UI" panose="020B0502040204020203" pitchFamily="34" charset="0"/>
              </a:rPr>
              <a:t>img</a:t>
            </a:r>
            <a:r>
              <a:rPr lang="en-US" dirty="0">
                <a:latin typeface="Lato" panose="020F0502020204030203"/>
                <a:cs typeface="Lao UI" panose="020B0502040204020203" pitchFamily="34" charset="0"/>
              </a:rPr>
              <a:t>	</a:t>
            </a:r>
            <a:r>
              <a:rPr lang="vi-VN" dirty="0">
                <a:latin typeface="Lato" panose="020F0502020204030203"/>
                <a:cs typeface="Lao UI" panose="020B0502040204020203" pitchFamily="34" charset="0"/>
              </a:rPr>
              <a:t>	</a:t>
            </a:r>
            <a:r>
              <a:rPr lang="en-US" dirty="0">
                <a:latin typeface="Lato" panose="020F0502020204030203"/>
                <a:cs typeface="Lao UI" panose="020B0502040204020203" pitchFamily="34" charset="0"/>
              </a:rPr>
              <a:t>Matrix of the type CV_8U containing an image where HOG features will be calculated.</a:t>
            </a:r>
          </a:p>
          <a:p>
            <a:r>
              <a:rPr lang="en-US" dirty="0">
                <a:latin typeface="Lato" panose="020F0502020204030203"/>
                <a:cs typeface="Lao UI" panose="020B0502040204020203" pitchFamily="34" charset="0"/>
              </a:rPr>
              <a:t>descriptors	Matrix of the type CV_32F</a:t>
            </a:r>
          </a:p>
          <a:p>
            <a:r>
              <a:rPr lang="en-US" dirty="0" err="1">
                <a:latin typeface="Lato" panose="020F0502020204030203"/>
                <a:cs typeface="Lao UI" panose="020B0502040204020203" pitchFamily="34" charset="0"/>
              </a:rPr>
              <a:t>winStride</a:t>
            </a:r>
            <a:r>
              <a:rPr lang="en-US" dirty="0">
                <a:latin typeface="Lato" panose="020F0502020204030203"/>
                <a:cs typeface="Lao UI" panose="020B0502040204020203" pitchFamily="34" charset="0"/>
              </a:rPr>
              <a:t>	Window stride. It must be a multiple of block stride.</a:t>
            </a:r>
          </a:p>
          <a:p>
            <a:r>
              <a:rPr lang="en-US" dirty="0">
                <a:latin typeface="Lato" panose="020F0502020204030203"/>
                <a:cs typeface="Lao UI" panose="020B0502040204020203" pitchFamily="34" charset="0"/>
              </a:rPr>
              <a:t>padding	</a:t>
            </a:r>
            <a:r>
              <a:rPr lang="vi-VN" dirty="0">
                <a:latin typeface="Lato" panose="020F0502020204030203"/>
                <a:cs typeface="Lao UI" panose="020B0502040204020203" pitchFamily="34" charset="0"/>
              </a:rPr>
              <a:t>	</a:t>
            </a:r>
            <a:r>
              <a:rPr lang="en-US" dirty="0">
                <a:latin typeface="Lato" panose="020F0502020204030203"/>
                <a:cs typeface="Lao UI" panose="020B0502040204020203" pitchFamily="34" charset="0"/>
              </a:rPr>
              <a:t>Padding</a:t>
            </a:r>
          </a:p>
          <a:p>
            <a:r>
              <a:rPr lang="en-US" dirty="0">
                <a:latin typeface="Lato" panose="020F0502020204030203"/>
                <a:cs typeface="Lao UI" panose="020B0502040204020203" pitchFamily="34" charset="0"/>
              </a:rPr>
              <a:t>locations	</a:t>
            </a:r>
            <a:r>
              <a:rPr lang="vi-VN" dirty="0">
                <a:latin typeface="Lato" panose="020F0502020204030203"/>
                <a:cs typeface="Lao UI" panose="020B0502040204020203" pitchFamily="34" charset="0"/>
              </a:rPr>
              <a:t>	</a:t>
            </a:r>
            <a:r>
              <a:rPr lang="en-US" dirty="0">
                <a:latin typeface="Lato" panose="020F0502020204030203"/>
                <a:cs typeface="Lao UI" panose="020B0502040204020203" pitchFamily="34" charset="0"/>
              </a:rPr>
              <a:t>Vector of Point</a:t>
            </a:r>
          </a:p>
        </p:txBody>
      </p:sp>
    </p:spTree>
    <p:extLst>
      <p:ext uri="{BB962C8B-B14F-4D97-AF65-F5344CB8AC3E}">
        <p14:creationId xmlns:p14="http://schemas.microsoft.com/office/powerpoint/2010/main" val="26489129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674</TotalTime>
  <Words>1175</Words>
  <Application>Microsoft Office PowerPoint</Application>
  <PresentationFormat>Widescreen</PresentationFormat>
  <Paragraphs>159</Paragraphs>
  <Slides>19</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Cambria Math</vt:lpstr>
      <vt:lpstr>Kunstler Script</vt:lpstr>
      <vt:lpstr>Lao UI</vt:lpstr>
      <vt:lpstr>Lato</vt:lpstr>
      <vt:lpstr>Symbol</vt:lpstr>
      <vt:lpstr>Office Theme</vt:lpstr>
      <vt:lpstr>PowerPoint Presentation</vt:lpstr>
      <vt:lpstr>PowerPoint Presentation</vt:lpstr>
      <vt:lpstr>OUTLINE</vt:lpstr>
      <vt:lpstr>1. SUBJECT TOPIC</vt:lpstr>
      <vt:lpstr>1. SUBJECT TOPIC</vt:lpstr>
      <vt:lpstr>2. CONTRIBUTIONS OF EACH MEMBER</vt:lpstr>
      <vt:lpstr>3. ALGORITHMS &amp; DATASET</vt:lpstr>
      <vt:lpstr>3. ALGORITHMS &amp; DATASET</vt:lpstr>
      <vt:lpstr>3. ALGORITHMS &amp; DATASET</vt:lpstr>
      <vt:lpstr>3. ALGORITHMS &amp; DATASET</vt:lpstr>
      <vt:lpstr>3. ALGORITHMS &amp; DATASET</vt:lpstr>
      <vt:lpstr>3. ALGORITHMS &amp; DATASET</vt:lpstr>
      <vt:lpstr>4. PROGRAMMING TECHNIQUE</vt:lpstr>
      <vt:lpstr>4. PROGRAMMING TECHNIQUE</vt:lpstr>
      <vt:lpstr>4. PROGRAMMING TECHNIQUE</vt:lpstr>
      <vt:lpstr>4. PROGRAMMING TECHNIQUE</vt:lpstr>
      <vt:lpstr>4. PROGRAMMING TECHNIQUE</vt:lpstr>
      <vt:lpstr>5. RESULT</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Phong TT &amp; QTTH</dc:creator>
  <cp:lastModifiedBy>laptop911</cp:lastModifiedBy>
  <cp:revision>216</cp:revision>
  <dcterms:created xsi:type="dcterms:W3CDTF">2021-05-28T04:32:29Z</dcterms:created>
  <dcterms:modified xsi:type="dcterms:W3CDTF">2021-06-22T11:34:18Z</dcterms:modified>
</cp:coreProperties>
</file>