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0"/>
  </p:notesMasterIdLst>
  <p:sldIdLst>
    <p:sldId id="691" r:id="rId2"/>
    <p:sldId id="720" r:id="rId3"/>
    <p:sldId id="719" r:id="rId4"/>
    <p:sldId id="727" r:id="rId5"/>
    <p:sldId id="721" r:id="rId6"/>
    <p:sldId id="728" r:id="rId7"/>
    <p:sldId id="729" r:id="rId8"/>
    <p:sldId id="730" r:id="rId9"/>
  </p:sldIdLst>
  <p:sldSz cx="12192000" cy="6858000"/>
  <p:notesSz cx="6858000" cy="9144000"/>
  <p:embeddedFontLst>
    <p:embeddedFont>
      <p:font typeface="Audiowide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mbria Math" panose="02040503050406030204" pitchFamily="18" charset="0"/>
      <p:regular r:id="rId16"/>
    </p:embeddedFont>
    <p:embeddedFont>
      <p:font typeface="Open Sans" panose="020B0604020202020204" charset="0"/>
      <p:regular r:id="rId17"/>
      <p:bold r:id="rId18"/>
      <p:italic r:id="rId19"/>
      <p:boldItalic r:id="rId20"/>
    </p:embeddedFont>
    <p:embeddedFont>
      <p:font typeface="Varela Round" panose="020B0604020202020204" charset="-79"/>
      <p:regular r:id="rId21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035" autoAdjust="0"/>
  </p:normalViewPr>
  <p:slideViewPr>
    <p:cSldViewPr snapToGrid="0">
      <p:cViewPr varScale="1">
        <p:scale>
          <a:sx n="108" d="100"/>
          <a:sy n="108" d="100"/>
        </p:scale>
        <p:origin x="93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133DB-AE36-4C65-A762-202382778B3E}" type="datetimeFigureOut">
              <a:rPr lang="de-DE" smtClean="0"/>
              <a:t>15.03.2022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A9A25-AEB5-4154-AF71-81B8488613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97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/>
          <p:cNvSpPr/>
          <p:nvPr userDrawn="1"/>
        </p:nvSpPr>
        <p:spPr>
          <a:xfrm>
            <a:off x="0" y="293194"/>
            <a:ext cx="12192000" cy="83155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srgbClr val="0000CC"/>
              </a:solidFill>
            </a:endParaRPr>
          </a:p>
        </p:txBody>
      </p:sp>
      <p:sp>
        <p:nvSpPr>
          <p:cNvPr id="44" name="Rechteck 26"/>
          <p:cNvSpPr>
            <a:spLocks noChangeArrowheads="1"/>
          </p:cNvSpPr>
          <p:nvPr userDrawn="1"/>
        </p:nvSpPr>
        <p:spPr bwMode="auto">
          <a:xfrm>
            <a:off x="1" y="1268487"/>
            <a:ext cx="65" cy="18466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5" name="Textfeld 27"/>
          <p:cNvSpPr txBox="1">
            <a:spLocks noChangeArrowheads="1"/>
          </p:cNvSpPr>
          <p:nvPr userDrawn="1"/>
        </p:nvSpPr>
        <p:spPr bwMode="auto">
          <a:xfrm>
            <a:off x="209551" y="479602"/>
            <a:ext cx="49857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2800" b="0" dirty="0">
                <a:solidFill>
                  <a:schemeClr val="bg1"/>
                </a:solidFill>
                <a:latin typeface="Audiowide" panose="02000503000000020004" pitchFamily="2" charset="0"/>
              </a:rPr>
              <a:t>Think Future</a:t>
            </a:r>
          </a:p>
        </p:txBody>
      </p:sp>
      <p:sp>
        <p:nvSpPr>
          <p:cNvPr id="29" name="Textfeld 28"/>
          <p:cNvSpPr txBox="1"/>
          <p:nvPr userDrawn="1"/>
        </p:nvSpPr>
        <p:spPr>
          <a:xfrm>
            <a:off x="4338948" y="-644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VS</a:t>
            </a:r>
            <a:r>
              <a:rPr lang="de-DE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– NUR FÜR DEN DIENSTGEBRAUCH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itel 1"/>
          <p:cNvSpPr>
            <a:spLocks noGrp="1"/>
          </p:cNvSpPr>
          <p:nvPr>
            <p:ph type="ctrTitle"/>
          </p:nvPr>
        </p:nvSpPr>
        <p:spPr>
          <a:xfrm>
            <a:off x="209551" y="3468886"/>
            <a:ext cx="10363200" cy="1470025"/>
          </a:xfrm>
        </p:spPr>
        <p:txBody>
          <a:bodyPr>
            <a:normAutofit/>
          </a:bodyPr>
          <a:lstStyle>
            <a:lvl1pPr algn="l">
              <a:defRPr sz="2000">
                <a:latin typeface="Varela Round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0" name="Untertitel 2"/>
          <p:cNvSpPr>
            <a:spLocks noGrp="1"/>
          </p:cNvSpPr>
          <p:nvPr>
            <p:ph type="subTitle" idx="1"/>
          </p:nvPr>
        </p:nvSpPr>
        <p:spPr>
          <a:xfrm>
            <a:off x="209551" y="4960760"/>
            <a:ext cx="10363200" cy="10605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31" name="Rechteck 25"/>
          <p:cNvSpPr>
            <a:spLocks noChangeArrowheads="1"/>
          </p:cNvSpPr>
          <p:nvPr userDrawn="1"/>
        </p:nvSpPr>
        <p:spPr bwMode="auto">
          <a:xfrm>
            <a:off x="1" y="2708027"/>
            <a:ext cx="65" cy="18466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sz="1200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98D72FC-E2A2-4187-B847-875517D4C1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2612" y="333949"/>
            <a:ext cx="1725318" cy="749873"/>
          </a:xfrm>
          <a:prstGeom prst="rect">
            <a:avLst/>
          </a:prstGeom>
        </p:spPr>
      </p:pic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8660E32-A8A8-4708-973D-D0463B7926E7}"/>
              </a:ext>
            </a:extLst>
          </p:cNvPr>
          <p:cNvGrpSpPr/>
          <p:nvPr userDrawn="1"/>
        </p:nvGrpSpPr>
        <p:grpSpPr>
          <a:xfrm>
            <a:off x="0" y="1196752"/>
            <a:ext cx="12192000" cy="2050118"/>
            <a:chOff x="0" y="1196752"/>
            <a:chExt cx="12192000" cy="2050118"/>
          </a:xfrm>
        </p:grpSpPr>
        <p:sp>
          <p:nvSpPr>
            <p:cNvPr id="35" name="Rechteck 25">
              <a:extLst>
                <a:ext uri="{FF2B5EF4-FFF2-40B4-BE49-F238E27FC236}">
                  <a16:creationId xmlns:a16="http://schemas.microsoft.com/office/drawing/2014/main" id="{DD63F046-16C6-4EDE-AB8D-2E56905B57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" y="2708027"/>
              <a:ext cx="65" cy="18466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de-DE" sz="120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36" name="Rechteck 26">
              <a:extLst>
                <a:ext uri="{FF2B5EF4-FFF2-40B4-BE49-F238E27FC236}">
                  <a16:creationId xmlns:a16="http://schemas.microsoft.com/office/drawing/2014/main" id="{6DFC6927-0B98-4806-B513-754924B360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" y="1196752"/>
              <a:ext cx="65" cy="18466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de-DE" sz="1200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37" name="Gerade Verbindung 19">
              <a:extLst>
                <a:ext uri="{FF2B5EF4-FFF2-40B4-BE49-F238E27FC236}">
                  <a16:creationId xmlns:a16="http://schemas.microsoft.com/office/drawing/2014/main" id="{3C9CD3C2-6710-4551-B773-5DBF1E911D54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>
              <a:off x="0" y="1196752"/>
              <a:ext cx="12192000" cy="0"/>
            </a:xfrm>
            <a:prstGeom prst="line">
              <a:avLst/>
            </a:prstGeom>
            <a:noFill/>
            <a:ln w="9525" algn="ctr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Gerade Verbindung 18">
              <a:extLst>
                <a:ext uri="{FF2B5EF4-FFF2-40B4-BE49-F238E27FC236}">
                  <a16:creationId xmlns:a16="http://schemas.microsoft.com/office/drawing/2014/main" id="{2C3A046E-05A3-4625-A6EC-E9A1BB28BC04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>
              <a:off x="0" y="3246870"/>
              <a:ext cx="12192000" cy="0"/>
            </a:xfrm>
            <a:prstGeom prst="line">
              <a:avLst/>
            </a:prstGeom>
            <a:noFill/>
            <a:ln w="9525" algn="ctr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B36B24D4-7AFD-49DA-BBBA-7F37F98E44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83" y="1271291"/>
              <a:ext cx="2910120" cy="1637758"/>
            </a:xfrm>
            <a:prstGeom prst="rect">
              <a:avLst/>
            </a:prstGeom>
          </p:spPr>
        </p:pic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7257A346-D286-4B33-B9BE-CD2D1230033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8420" y="1274360"/>
              <a:ext cx="2910462" cy="1634688"/>
            </a:xfrm>
            <a:prstGeom prst="rect">
              <a:avLst/>
            </a:prstGeom>
          </p:spPr>
        </p:pic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7A5042AD-BE0C-4C54-B693-C00A927B81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967" y="1284656"/>
              <a:ext cx="2910462" cy="1623456"/>
            </a:xfrm>
            <a:prstGeom prst="rect">
              <a:avLst/>
            </a:prstGeom>
          </p:spPr>
        </p:pic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D52A8D32-4F5E-40DB-B79F-93E68519CE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9626" y="1284656"/>
              <a:ext cx="2898098" cy="1623456"/>
            </a:xfrm>
            <a:prstGeom prst="rect">
              <a:avLst/>
            </a:prstGeom>
          </p:spPr>
        </p:pic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11155B71-58B2-4A28-B516-7F3B7655426C}"/>
                </a:ext>
              </a:extLst>
            </p:cNvPr>
            <p:cNvSpPr txBox="1"/>
            <p:nvPr userDrawn="1"/>
          </p:nvSpPr>
          <p:spPr>
            <a:xfrm>
              <a:off x="154056" y="2908443"/>
              <a:ext cx="28752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udiowide" panose="02000503000000020004" pitchFamily="2" charset="0"/>
                </a:rPr>
                <a:t>Aerospace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01CB7858-8904-4F55-B7A7-EEB95598798F}"/>
                </a:ext>
              </a:extLst>
            </p:cNvPr>
            <p:cNvSpPr txBox="1"/>
            <p:nvPr userDrawn="1"/>
          </p:nvSpPr>
          <p:spPr>
            <a:xfrm>
              <a:off x="3160785" y="2902066"/>
              <a:ext cx="2898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Audiowide" panose="02000503000000020004" pitchFamily="2" charset="0"/>
                </a:rPr>
                <a:t>Machine</a:t>
              </a:r>
              <a:r>
                <a:rPr lang="de-DE" sz="1400" dirty="0">
                  <a:latin typeface="Audiowide" panose="02000503000000020004" pitchFamily="2" charset="0"/>
                </a:rPr>
                <a:t> Learning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FCB5528F-D7C9-4CAF-B624-CC38C62BC2B6}"/>
                </a:ext>
              </a:extLst>
            </p:cNvPr>
            <p:cNvSpPr txBox="1"/>
            <p:nvPr userDrawn="1"/>
          </p:nvSpPr>
          <p:spPr>
            <a:xfrm>
              <a:off x="6185165" y="2908443"/>
              <a:ext cx="2898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udiowide" panose="02000503000000020004" pitchFamily="2" charset="0"/>
                </a:rPr>
                <a:t>Defence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B5AFF025-2A73-443D-9D71-1B9AE77FA65F}"/>
                </a:ext>
              </a:extLst>
            </p:cNvPr>
            <p:cNvSpPr txBox="1"/>
            <p:nvPr userDrawn="1"/>
          </p:nvSpPr>
          <p:spPr>
            <a:xfrm>
              <a:off x="9179626" y="2900950"/>
              <a:ext cx="29040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udiowide" panose="02000503000000020004" pitchFamily="2" charset="0"/>
                </a:rPr>
                <a:t>Computational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252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S -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288032"/>
            <a:ext cx="12192000" cy="836712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Rechteck 9"/>
          <p:cNvSpPr/>
          <p:nvPr userDrawn="1"/>
        </p:nvSpPr>
        <p:spPr>
          <a:xfrm>
            <a:off x="10199949" y="418964"/>
            <a:ext cx="1720139" cy="576064"/>
          </a:xfrm>
          <a:prstGeom prst="rect">
            <a:avLst/>
          </a:prstGeom>
          <a:solidFill>
            <a:srgbClr val="00006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1911" y="418964"/>
            <a:ext cx="9683717" cy="57606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Varela Round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1911" y="1398338"/>
            <a:ext cx="11648177" cy="4705424"/>
          </a:xfrm>
        </p:spPr>
        <p:txBody>
          <a:bodyPr>
            <a:normAutofit/>
          </a:bodyPr>
          <a:lstStyle>
            <a:lvl1pPr marL="342900" indent="-3429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6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2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71911" y="6356351"/>
            <a:ext cx="3182489" cy="365125"/>
          </a:xfrm>
        </p:spPr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15.03.2022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99722" y="6356351"/>
            <a:ext cx="4992555" cy="365125"/>
          </a:xfrm>
        </p:spPr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3182488" cy="365125"/>
          </a:xfrm>
        </p:spPr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A438F02-B68A-4145-A298-09D2C33B2FBF}"/>
              </a:ext>
            </a:extLst>
          </p:cNvPr>
          <p:cNvSpPr txBox="1"/>
          <p:nvPr userDrawn="1"/>
        </p:nvSpPr>
        <p:spPr>
          <a:xfrm>
            <a:off x="4338948" y="-19745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VS</a:t>
            </a:r>
            <a:r>
              <a:rPr lang="de-DE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– NUR FÜR DEN DIENSTGEBRAUCH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FA0C786-EF71-487D-ACF8-6C3FE8DFF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4268" y="438141"/>
            <a:ext cx="1231499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9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S - Titel und Inhalt 2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288032"/>
            <a:ext cx="12192000" cy="836712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Rechteck 9"/>
          <p:cNvSpPr/>
          <p:nvPr userDrawn="1"/>
        </p:nvSpPr>
        <p:spPr>
          <a:xfrm>
            <a:off x="10199949" y="418964"/>
            <a:ext cx="1720139" cy="576064"/>
          </a:xfrm>
          <a:prstGeom prst="rect">
            <a:avLst/>
          </a:prstGeom>
          <a:solidFill>
            <a:srgbClr val="00006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1911" y="418964"/>
            <a:ext cx="9683717" cy="57606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Varela Round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71911" y="6356351"/>
            <a:ext cx="3182489" cy="365125"/>
          </a:xfrm>
        </p:spPr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15.03.2022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99722" y="6356351"/>
            <a:ext cx="4992555" cy="365125"/>
          </a:xfrm>
        </p:spPr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3182488" cy="365125"/>
          </a:xfrm>
        </p:spPr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A438F02-B68A-4145-A298-09D2C33B2FBF}"/>
              </a:ext>
            </a:extLst>
          </p:cNvPr>
          <p:cNvSpPr txBox="1"/>
          <p:nvPr userDrawn="1"/>
        </p:nvSpPr>
        <p:spPr>
          <a:xfrm>
            <a:off x="4338948" y="-19745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VS</a:t>
            </a:r>
            <a:r>
              <a:rPr lang="de-DE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– NUR FÜR DEN DIENSTGEBRAUCH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FA0C786-EF71-487D-ACF8-6C3FE8DFF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4268" y="438141"/>
            <a:ext cx="1231499" cy="536494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7AAC28B-D089-4A2A-A47B-F336DDAF5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10" y="1394421"/>
            <a:ext cx="5824090" cy="4634904"/>
          </a:xfrm>
        </p:spPr>
        <p:txBody>
          <a:bodyPr>
            <a:normAutofit/>
          </a:bodyPr>
          <a:lstStyle>
            <a:lvl1pPr marL="342900" indent="-3429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6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2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9B0C1FBD-14A3-438F-BE32-39A3E3BB33B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5997" y="1394421"/>
            <a:ext cx="5824090" cy="4634904"/>
          </a:xfrm>
        </p:spPr>
        <p:txBody>
          <a:bodyPr>
            <a:normAutofit/>
          </a:bodyPr>
          <a:lstStyle>
            <a:lvl1pPr marL="342900" indent="-3429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6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2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6518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S - 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288032"/>
            <a:ext cx="12192000" cy="836712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Rechteck 9"/>
          <p:cNvSpPr/>
          <p:nvPr userDrawn="1"/>
        </p:nvSpPr>
        <p:spPr>
          <a:xfrm>
            <a:off x="10199949" y="418964"/>
            <a:ext cx="1720139" cy="576064"/>
          </a:xfrm>
          <a:prstGeom prst="rect">
            <a:avLst/>
          </a:prstGeom>
          <a:solidFill>
            <a:srgbClr val="00006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1911" y="418964"/>
            <a:ext cx="9683717" cy="57606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Varela Round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71911" y="6356351"/>
            <a:ext cx="3182489" cy="365125"/>
          </a:xfrm>
        </p:spPr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15.03.2022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99722" y="6356351"/>
            <a:ext cx="4992555" cy="365125"/>
          </a:xfrm>
        </p:spPr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3182488" cy="365125"/>
          </a:xfrm>
        </p:spPr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A438F02-B68A-4145-A298-09D2C33B2FBF}"/>
              </a:ext>
            </a:extLst>
          </p:cNvPr>
          <p:cNvSpPr txBox="1"/>
          <p:nvPr userDrawn="1"/>
        </p:nvSpPr>
        <p:spPr>
          <a:xfrm>
            <a:off x="4338948" y="-19745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VS</a:t>
            </a:r>
            <a:r>
              <a:rPr lang="de-DE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– NUR FÜR DEN DIENSTGEBRAUCH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FA0C786-EF71-487D-ACF8-6C3FE8DFF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4268" y="438141"/>
            <a:ext cx="1231499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5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_off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9551" y="3468886"/>
            <a:ext cx="10363200" cy="1470025"/>
          </a:xfrm>
        </p:spPr>
        <p:txBody>
          <a:bodyPr>
            <a:normAutofit/>
          </a:bodyPr>
          <a:lstStyle>
            <a:lvl1pPr algn="l">
              <a:defRPr sz="2000">
                <a:latin typeface="Varela Round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9522" y="4960760"/>
            <a:ext cx="10383229" cy="10605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0" y="290759"/>
            <a:ext cx="12192000" cy="83155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>
              <a:solidFill>
                <a:srgbClr val="0000CC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53CF433-7E48-4F0B-89FC-CDEF45F138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2015" y="332898"/>
            <a:ext cx="1726511" cy="752142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9680732F-A9AC-45A5-8991-6E19CDFB8721}"/>
              </a:ext>
            </a:extLst>
          </p:cNvPr>
          <p:cNvSpPr txBox="1"/>
          <p:nvPr userDrawn="1"/>
        </p:nvSpPr>
        <p:spPr>
          <a:xfrm>
            <a:off x="209551" y="474205"/>
            <a:ext cx="4829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0" dirty="0">
                <a:solidFill>
                  <a:schemeClr val="bg1"/>
                </a:solidFill>
                <a:latin typeface="Audiowide" panose="02000503000000020004" pitchFamily="2" charset="0"/>
              </a:rPr>
              <a:t>Think Future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746B87A3-0C23-487C-BB71-CC942B5E6A6B}"/>
              </a:ext>
            </a:extLst>
          </p:cNvPr>
          <p:cNvGrpSpPr/>
          <p:nvPr userDrawn="1"/>
        </p:nvGrpSpPr>
        <p:grpSpPr>
          <a:xfrm>
            <a:off x="0" y="1196752"/>
            <a:ext cx="12192000" cy="2050118"/>
            <a:chOff x="0" y="1196752"/>
            <a:chExt cx="12192000" cy="2050118"/>
          </a:xfrm>
        </p:grpSpPr>
        <p:sp>
          <p:nvSpPr>
            <p:cNvPr id="43" name="Rechteck 25"/>
            <p:cNvSpPr>
              <a:spLocks noChangeArrowheads="1"/>
            </p:cNvSpPr>
            <p:nvPr userDrawn="1"/>
          </p:nvSpPr>
          <p:spPr bwMode="auto">
            <a:xfrm>
              <a:off x="1" y="2708027"/>
              <a:ext cx="65" cy="18466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de-DE" sz="120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4" name="Rechteck 26"/>
            <p:cNvSpPr>
              <a:spLocks noChangeArrowheads="1"/>
            </p:cNvSpPr>
            <p:nvPr userDrawn="1"/>
          </p:nvSpPr>
          <p:spPr bwMode="auto">
            <a:xfrm>
              <a:off x="1" y="1196752"/>
              <a:ext cx="65" cy="18466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de-DE" sz="1200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46" name="Gerade Verbindung 19"/>
            <p:cNvCxnSpPr>
              <a:cxnSpLocks noChangeShapeType="1"/>
            </p:cNvCxnSpPr>
            <p:nvPr userDrawn="1"/>
          </p:nvCxnSpPr>
          <p:spPr bwMode="auto">
            <a:xfrm>
              <a:off x="0" y="1196752"/>
              <a:ext cx="12192000" cy="0"/>
            </a:xfrm>
            <a:prstGeom prst="line">
              <a:avLst/>
            </a:prstGeom>
            <a:noFill/>
            <a:ln w="9525" algn="ctr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Gerade Verbindung 18"/>
            <p:cNvCxnSpPr>
              <a:cxnSpLocks noChangeShapeType="1"/>
            </p:cNvCxnSpPr>
            <p:nvPr userDrawn="1"/>
          </p:nvCxnSpPr>
          <p:spPr bwMode="auto">
            <a:xfrm>
              <a:off x="0" y="3246870"/>
              <a:ext cx="12192000" cy="0"/>
            </a:xfrm>
            <a:prstGeom prst="line">
              <a:avLst/>
            </a:prstGeom>
            <a:noFill/>
            <a:ln w="9525" algn="ctr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3E8934FA-4EC5-42E7-B25B-A5520C4FB88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83" y="1271291"/>
              <a:ext cx="2910120" cy="1637758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DFA834FD-4625-4905-8D4F-85066F61ED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8420" y="1274360"/>
              <a:ext cx="2910462" cy="1634688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2CEA4267-64E3-403A-AB29-55DFF16BF8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967" y="1284656"/>
              <a:ext cx="2910462" cy="1623456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CFED2EF3-B7F3-4DC1-8E2C-D86BD12221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9626" y="1284656"/>
              <a:ext cx="2898098" cy="1623456"/>
            </a:xfrm>
            <a:prstGeom prst="rect">
              <a:avLst/>
            </a:prstGeom>
          </p:spPr>
        </p:pic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F897139F-991E-4D2D-9709-9812AE47B0D6}"/>
                </a:ext>
              </a:extLst>
            </p:cNvPr>
            <p:cNvSpPr txBox="1"/>
            <p:nvPr userDrawn="1"/>
          </p:nvSpPr>
          <p:spPr>
            <a:xfrm>
              <a:off x="118842" y="2908443"/>
              <a:ext cx="2898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udiowide" panose="02000503000000020004" pitchFamily="2" charset="0"/>
                </a:rPr>
                <a:t>Aerospace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D4C24855-1C0E-4BEF-9E36-134C57DAB511}"/>
                </a:ext>
              </a:extLst>
            </p:cNvPr>
            <p:cNvSpPr txBox="1"/>
            <p:nvPr userDrawn="1"/>
          </p:nvSpPr>
          <p:spPr>
            <a:xfrm>
              <a:off x="3160785" y="2902066"/>
              <a:ext cx="2898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Audiowide" panose="02000503000000020004" pitchFamily="2" charset="0"/>
                </a:rPr>
                <a:t>Machine</a:t>
              </a:r>
              <a:r>
                <a:rPr lang="de-DE" sz="1400" dirty="0">
                  <a:latin typeface="Audiowide" panose="02000503000000020004" pitchFamily="2" charset="0"/>
                </a:rPr>
                <a:t> Learning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36A2487C-342A-4529-AC14-25387A08FBE5}"/>
                </a:ext>
              </a:extLst>
            </p:cNvPr>
            <p:cNvSpPr txBox="1"/>
            <p:nvPr userDrawn="1"/>
          </p:nvSpPr>
          <p:spPr>
            <a:xfrm>
              <a:off x="6185165" y="2908443"/>
              <a:ext cx="2898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udiowide" panose="02000503000000020004" pitchFamily="2" charset="0"/>
                </a:rPr>
                <a:t>Defence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FE787CD6-D456-4802-A73A-E3E19F55633F}"/>
                </a:ext>
              </a:extLst>
            </p:cNvPr>
            <p:cNvSpPr txBox="1"/>
            <p:nvPr userDrawn="1"/>
          </p:nvSpPr>
          <p:spPr>
            <a:xfrm>
              <a:off x="9179626" y="2900950"/>
              <a:ext cx="29040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udiowide" panose="02000503000000020004" pitchFamily="2" charset="0"/>
                </a:rPr>
                <a:t>Computational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61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en -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288032"/>
            <a:ext cx="12192000" cy="836712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Rechteck 9"/>
          <p:cNvSpPr/>
          <p:nvPr userDrawn="1"/>
        </p:nvSpPr>
        <p:spPr>
          <a:xfrm>
            <a:off x="10199949" y="418964"/>
            <a:ext cx="1720139" cy="576064"/>
          </a:xfrm>
          <a:prstGeom prst="rect">
            <a:avLst/>
          </a:prstGeom>
          <a:solidFill>
            <a:srgbClr val="00006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1911" y="418964"/>
            <a:ext cx="9683717" cy="57606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Varela Round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1911" y="1398338"/>
            <a:ext cx="11648177" cy="4705424"/>
          </a:xfrm>
        </p:spPr>
        <p:txBody>
          <a:bodyPr>
            <a:normAutofit/>
          </a:bodyPr>
          <a:lstStyle>
            <a:lvl1pPr marL="342900" indent="-3429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6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2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71911" y="6356351"/>
            <a:ext cx="3182489" cy="365125"/>
          </a:xfrm>
        </p:spPr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15.03.2022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99722" y="6356351"/>
            <a:ext cx="4992555" cy="365125"/>
          </a:xfrm>
        </p:spPr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3182488" cy="365125"/>
          </a:xfrm>
        </p:spPr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FA0C786-EF71-487D-ACF8-6C3FE8DFF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4268" y="438141"/>
            <a:ext cx="1231499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6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en - Titel und Inhalt 2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288032"/>
            <a:ext cx="12192000" cy="836712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Rechteck 9"/>
          <p:cNvSpPr/>
          <p:nvPr userDrawn="1"/>
        </p:nvSpPr>
        <p:spPr>
          <a:xfrm>
            <a:off x="10199949" y="418964"/>
            <a:ext cx="1720139" cy="576064"/>
          </a:xfrm>
          <a:prstGeom prst="rect">
            <a:avLst/>
          </a:prstGeom>
          <a:solidFill>
            <a:srgbClr val="00006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1911" y="418964"/>
            <a:ext cx="9683717" cy="57606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Varela Round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71911" y="6356351"/>
            <a:ext cx="3182489" cy="365125"/>
          </a:xfrm>
        </p:spPr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15.03.2022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99722" y="6356351"/>
            <a:ext cx="4992555" cy="365125"/>
          </a:xfrm>
        </p:spPr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3182488" cy="365125"/>
          </a:xfrm>
        </p:spPr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FA0C786-EF71-487D-ACF8-6C3FE8DFF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4268" y="438141"/>
            <a:ext cx="1231499" cy="536494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7AAC28B-D089-4A2A-A47B-F336DDAF5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10" y="1394421"/>
            <a:ext cx="5824090" cy="4634904"/>
          </a:xfrm>
        </p:spPr>
        <p:txBody>
          <a:bodyPr>
            <a:normAutofit/>
          </a:bodyPr>
          <a:lstStyle>
            <a:lvl1pPr marL="342900" indent="-3429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6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2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9B0C1FBD-14A3-438F-BE32-39A3E3BB33B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5997" y="1394421"/>
            <a:ext cx="5824090" cy="4634904"/>
          </a:xfrm>
        </p:spPr>
        <p:txBody>
          <a:bodyPr>
            <a:normAutofit/>
          </a:bodyPr>
          <a:lstStyle>
            <a:lvl1pPr marL="342900" indent="-3429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6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2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0001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en - 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288032"/>
            <a:ext cx="12192000" cy="836712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Rechteck 9"/>
          <p:cNvSpPr/>
          <p:nvPr userDrawn="1"/>
        </p:nvSpPr>
        <p:spPr>
          <a:xfrm>
            <a:off x="10199949" y="418964"/>
            <a:ext cx="1720139" cy="576064"/>
          </a:xfrm>
          <a:prstGeom prst="rect">
            <a:avLst/>
          </a:prstGeom>
          <a:solidFill>
            <a:srgbClr val="00006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1911" y="418964"/>
            <a:ext cx="9683717" cy="57606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Varela Round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71911" y="6356351"/>
            <a:ext cx="3182489" cy="365125"/>
          </a:xfrm>
        </p:spPr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15.03.2022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99722" y="6356351"/>
            <a:ext cx="4992555" cy="365125"/>
          </a:xfrm>
        </p:spPr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3182488" cy="365125"/>
          </a:xfrm>
        </p:spPr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FA0C786-EF71-487D-ACF8-6C3FE8DFF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4268" y="438141"/>
            <a:ext cx="1231499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3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286C7-DF44-4BE5-86D8-51A2BA60671C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15.03.2022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99723" y="6356351"/>
            <a:ext cx="49925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22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  <p:sldLayoutId id="2147483670" r:id="rId4"/>
    <p:sldLayoutId id="2147483664" r:id="rId5"/>
    <p:sldLayoutId id="2147483671" r:id="rId6"/>
    <p:sldLayoutId id="2147483672" r:id="rId7"/>
    <p:sldLayoutId id="2147483673" r:id="rId8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7548B-A5A5-4A64-879F-701AC523E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Weiterentwicklung der IC-UAS Simulation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B60098-648E-4D16-9114-6DEE22863A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Ismaning, 15.03.2023</a:t>
            </a:r>
          </a:p>
          <a:p>
            <a:endParaRPr lang="de-DE" dirty="0"/>
          </a:p>
          <a:p>
            <a:r>
              <a:rPr lang="de-DE" dirty="0"/>
              <a:t>Nhan Khanh Le</a:t>
            </a:r>
          </a:p>
        </p:txBody>
      </p:sp>
    </p:spTree>
    <p:extLst>
      <p:ext uri="{BB962C8B-B14F-4D97-AF65-F5344CB8AC3E}">
        <p14:creationId xmlns:p14="http://schemas.microsoft.com/office/powerpoint/2010/main" val="179962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29297E-7225-46BD-AAA6-1EEB1466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Mathematisches Modell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1346AC8-009F-4B48-9E11-6FAAB53C35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de-DE" dirty="0"/>
                  <a:t>Definition und Hintergrund</a:t>
                </a:r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de-DE" dirty="0"/>
                  <a:t>   [</a:t>
                </a:r>
                <a:r>
                  <a:rPr lang="de-DE" dirty="0" err="1"/>
                  <a:t>pixels</a:t>
                </a:r>
                <a:r>
                  <a:rPr lang="de-DE" dirty="0"/>
                  <a:t>]	: gesamte Anzahl von Pixels jeder Achse. OFS PMW3901: </a:t>
                </a:r>
                <a:r>
                  <a:rPr lang="de-DE" dirty="0" err="1"/>
                  <a:t>Nx</a:t>
                </a:r>
                <a:r>
                  <a:rPr lang="de-DE" dirty="0"/>
                  <a:t> = Ny = 35</a:t>
                </a:r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de-DE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𝑝𝑥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𝑝𝑦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   [grad]		: Öffnungswinkel des Kameras. OFS PW3901: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𝑝𝑥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𝑝𝑦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=42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Grad</m:t>
                    </m:r>
                  </m:oMath>
                </a14:m>
                <a:endParaRPr lang="de-DE" dirty="0"/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de-DE" dirty="0"/>
                  <a:t>  [</a:t>
                </a:r>
                <a:r>
                  <a:rPr lang="de-DE" dirty="0" err="1"/>
                  <a:t>pixels</a:t>
                </a:r>
                <a:r>
                  <a:rPr lang="de-DE" dirty="0"/>
                  <a:t>]	: Anzahl von akkumulierte Pixels Veränderungen nach einem Zeitintervall.</a:t>
                </a:r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de-DE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	: Drehrate von UAV in Bodyframe.</a:t>
                </a:r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de-DE" dirty="0"/>
                  <a:t>			: Messungen von </a:t>
                </a:r>
                <a:r>
                  <a:rPr lang="de-DE" dirty="0" err="1"/>
                  <a:t>Lidar</a:t>
                </a:r>
                <a:endParaRPr lang="de-DE" dirty="0"/>
              </a:p>
              <a:p>
                <a:pPr>
                  <a:lnSpc>
                    <a:spcPct val="150000"/>
                  </a:lnSpc>
                </a:pPr>
                <a:endParaRPr lang="de-DE" dirty="0"/>
              </a:p>
              <a:p>
                <a:pPr>
                  <a:lnSpc>
                    <a:spcPct val="150000"/>
                  </a:lnSpc>
                </a:pPr>
                <a:r>
                  <a:rPr lang="de-DE" dirty="0" err="1"/>
                  <a:t>Paramter</a:t>
                </a:r>
                <a:r>
                  <a:rPr lang="de-DE" dirty="0"/>
                  <a:t> von OFS PMW 3901</a:t>
                </a:r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de-DE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=35</m:t>
                    </m:r>
                    <m:r>
                      <a:rPr lang="de-DE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de-DE" dirty="0"/>
                  <a:t>   [</a:t>
                </a:r>
                <a:r>
                  <a:rPr lang="de-DE" dirty="0" err="1"/>
                  <a:t>pixels</a:t>
                </a:r>
                <a:r>
                  <a:rPr lang="de-DE" dirty="0"/>
                  <a:t>]	</a:t>
                </a:r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𝑝𝑥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𝑝𝑦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=42</m:t>
                    </m:r>
                  </m:oMath>
                </a14:m>
                <a:r>
                  <a:rPr lang="de-DE" dirty="0"/>
                  <a:t>   [grad]		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1346AC8-009F-4B48-9E11-6FAAB53C35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896C99-3D6A-442B-B252-4B347F0F7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15.03.2022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4561A0-6AF3-4697-8A84-BC170EA6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B591F1-A8C9-47B0-878A-1C9D03B6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35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AF76B-B663-465E-90EC-B789B285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Arbeitsweise von OFS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D8784EF-060E-4AD7-B479-2A5AD0C3E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7981" y="1664917"/>
            <a:ext cx="6147024" cy="4354142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A93C66-2773-41F2-A6E9-3D9AEDE7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15.03.2022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F3D90A-3150-4A3A-988D-F7D54A36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FA630A-BF47-4915-BB48-CC397FC6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5F04A76-25DF-4793-A5E5-710FF0696F3C}"/>
              </a:ext>
            </a:extLst>
          </p:cNvPr>
          <p:cNvSpPr txBox="1"/>
          <p:nvPr/>
        </p:nvSpPr>
        <p:spPr>
          <a:xfrm>
            <a:off x="271911" y="1731146"/>
            <a:ext cx="4992555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OFS liefert die akkumulierte Anzahl von Pixels nach einem Zeitintervall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Aus diesen Messwerten kann die zurückgelegten Distanz berechnet werden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Die Geschwindigkeit wird aus dem Distanz und Abtastrate ermittelt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475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64BBE7-215A-4E6C-8043-B019E1CF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Mathematisches Modell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E7479CB-48FC-4465-859D-422358D96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8935" y="1323014"/>
            <a:ext cx="4474128" cy="470535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40A780-7EDA-4C63-96DE-324F3D15F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15.03.2022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E107DA-381C-49A3-862B-C8CEF26D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A53CB2-4D30-471E-8D0C-A1C6E28D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B21C188-83FD-4508-B85F-1812F2A35AE2}"/>
              </a:ext>
            </a:extLst>
          </p:cNvPr>
          <p:cNvSpPr txBox="1"/>
          <p:nvPr/>
        </p:nvSpPr>
        <p:spPr>
          <a:xfrm>
            <a:off x="2314112" y="6147971"/>
            <a:ext cx="10591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http://lup.lub.lu.se/luur/download?func=downloadFile&amp;recordOId=8905295&amp;fileOId=8905299</a:t>
            </a:r>
          </a:p>
        </p:txBody>
      </p:sp>
    </p:spTree>
    <p:extLst>
      <p:ext uri="{BB962C8B-B14F-4D97-AF65-F5344CB8AC3E}">
        <p14:creationId xmlns:p14="http://schemas.microsoft.com/office/powerpoint/2010/main" val="50725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B3286F-1ABD-4D05-AE1C-31E64242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Auswertungen der Messwerten von OFS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88426D-F967-49F7-A3CD-E669B9FE7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11" y="1398338"/>
            <a:ext cx="6963390" cy="470542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Um die Analyse zu vereinfachen, wir benutzen die Bodyframe für alle Berechnungen und Auswertungen.</a:t>
            </a:r>
          </a:p>
          <a:p>
            <a:pPr>
              <a:lnSpc>
                <a:spcPct val="150000"/>
              </a:lnSpc>
            </a:pPr>
            <a:r>
              <a:rPr lang="de-DE" dirty="0"/>
              <a:t>Die Messungen hängen von diesen Faktoren ab: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Bewegungen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Drehrate 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Distanz zum Boden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Veränderung von Objekte auf dem Boden </a:t>
            </a:r>
          </a:p>
          <a:p>
            <a:pPr>
              <a:lnSpc>
                <a:spcPct val="150000"/>
              </a:lnSpc>
            </a:pPr>
            <a:r>
              <a:rPr lang="de-DE" dirty="0"/>
              <a:t>Anmerkungen: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Höhere Drehrate verschlechtert die Berechnungen von Geschwindigkeit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Die Messungen von OFS sind diskrete und sprunghaft, das führt dazu, das Smoothing/ Filter nötig ist.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Je höhere Abtastrate desto besser. (PMW3901 – 100 Hz ist nicht ausreichend für Flüge mit schnellen Dynamik) 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706297-8CAE-4ABE-80FC-01ADB831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15.03.2022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789E4-6AED-42DF-8BEE-D6F387FC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C55E21-A14E-4BA3-A29D-1BCAD1C6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84081A6-5ECC-4BA5-A3C5-33ACE8CC3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097" y="2108698"/>
            <a:ext cx="4567991" cy="323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4F9AE-F8D7-4301-8F1D-C67FB87B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Office Log – General 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A639F1-F4B5-4F83-B27A-C6F304460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387" y="2157743"/>
            <a:ext cx="4229068" cy="3635301"/>
          </a:xfrm>
        </p:spPr>
        <p:txBody>
          <a:bodyPr/>
          <a:lstStyle/>
          <a:p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 </a:t>
            </a:r>
            <a:r>
              <a:rPr lang="de-DE" dirty="0" err="1"/>
              <a:t>correlate</a:t>
            </a:r>
            <a:r>
              <a:rPr lang="de-DE" dirty="0"/>
              <a:t> </a:t>
            </a:r>
            <a:r>
              <a:rPr lang="de-DE" dirty="0" err="1"/>
              <a:t>well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magnitude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PMW3901 </a:t>
            </a:r>
            <a:r>
              <a:rPr lang="de-DE" dirty="0" err="1"/>
              <a:t>measurements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ThroneFlow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height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1 cm,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problem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2D5EC6-1CEB-4F49-AC3F-C4527DB0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15.03.2022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6CFF94-9C46-4F33-86D7-B3F790111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5D8A64-4D1A-4115-8096-C0F31F8E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741CAD4-A60A-485C-9C72-F9037EE53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964" y="1251646"/>
            <a:ext cx="4912310" cy="251739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CA75EF7-039F-467F-8B74-343857B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965" y="3858730"/>
            <a:ext cx="4912309" cy="253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7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E512C-07A2-4342-8B8E-D2C1EA8F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49AD4D-0913-4AFC-8C7D-BAE3F41CE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12" y="1398338"/>
            <a:ext cx="3980492" cy="4705424"/>
          </a:xfrm>
        </p:spPr>
        <p:txBody>
          <a:bodyPr/>
          <a:lstStyle/>
          <a:p>
            <a:r>
              <a:rPr lang="de-DE" dirty="0" err="1"/>
              <a:t>Sometimes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peaks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still not </a:t>
            </a:r>
            <a:r>
              <a:rPr lang="de-DE" dirty="0" err="1"/>
              <a:t>explainable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B61CEE-5233-487B-86A7-98887732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15.03.2022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A760E8-DFF7-4E34-A340-57632415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ACE4AD-E030-44EE-8F45-DF08B118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F6C7026-FCD6-4A16-9D48-F26ABC087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915" y="1966170"/>
            <a:ext cx="7095173" cy="366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4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D6A0A5-952E-40CB-A6F5-297BC9B9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2E1D0-72C0-4527-81FC-97076B027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12" y="1398338"/>
            <a:ext cx="4743972" cy="4705424"/>
          </a:xfrm>
        </p:spPr>
        <p:txBody>
          <a:bodyPr/>
          <a:lstStyle/>
          <a:p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strong </a:t>
            </a:r>
            <a:r>
              <a:rPr lang="de-DE" dirty="0" err="1"/>
              <a:t>yaw</a:t>
            </a:r>
            <a:r>
              <a:rPr lang="de-DE" dirty="0"/>
              <a:t> </a:t>
            </a:r>
            <a:r>
              <a:rPr lang="de-DE" dirty="0" err="1"/>
              <a:t>movements</a:t>
            </a:r>
            <a:r>
              <a:rPr lang="de-DE" dirty="0"/>
              <a:t>, </a:t>
            </a:r>
            <a:r>
              <a:rPr lang="de-DE" dirty="0" err="1"/>
              <a:t>sensors</a:t>
            </a:r>
            <a:r>
              <a:rPr lang="de-DE" dirty="0"/>
              <a:t>‘ </a:t>
            </a:r>
            <a:r>
              <a:rPr lang="de-DE" dirty="0" err="1"/>
              <a:t>measurement</a:t>
            </a:r>
            <a:r>
              <a:rPr lang="de-DE" dirty="0"/>
              <a:t> </a:t>
            </a:r>
            <a:r>
              <a:rPr lang="de-DE" dirty="0" err="1"/>
              <a:t>deviate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19B4D5-9337-449E-99CA-4C597EB6F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15.03.2022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921029-445A-4219-9A8D-CCDB5DCB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74C412-2CBB-46D6-AF7D-29E088DF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50FCBA2-1944-4695-A16C-9ACC3A71F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329" y="2109894"/>
            <a:ext cx="6403759" cy="328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4277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Benutzerdefiniert 8">
      <a:dk1>
        <a:srgbClr val="0C0C0C"/>
      </a:dk1>
      <a:lt1>
        <a:sysClr val="window" lastClr="FFFFFF"/>
      </a:lt1>
      <a:dk2>
        <a:srgbClr val="000066"/>
      </a:dk2>
      <a:lt2>
        <a:srgbClr val="EEECE1"/>
      </a:lt2>
      <a:accent1>
        <a:srgbClr val="000066"/>
      </a:accent1>
      <a:accent2>
        <a:srgbClr val="0A0AFF"/>
      </a:accent2>
      <a:accent3>
        <a:srgbClr val="5B5BFF"/>
      </a:accent3>
      <a:accent4>
        <a:srgbClr val="ADADFF"/>
      </a:accent4>
      <a:accent5>
        <a:srgbClr val="858585"/>
      </a:accent5>
      <a:accent6>
        <a:srgbClr val="E6E6E6"/>
      </a:accent6>
      <a:hlink>
        <a:srgbClr val="0000FF"/>
      </a:hlink>
      <a:folHlink>
        <a:srgbClr val="800080"/>
      </a:folHlink>
    </a:clrScheme>
    <a:fontScheme name="Benutzerdefiniert 3">
      <a:majorFont>
        <a:latin typeface="Varela Round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Office PowerPoint</Application>
  <PresentationFormat>Breitbild</PresentationFormat>
  <Paragraphs>59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7" baseType="lpstr">
      <vt:lpstr>Audiowide</vt:lpstr>
      <vt:lpstr>Courier New</vt:lpstr>
      <vt:lpstr>Varela Round</vt:lpstr>
      <vt:lpstr>Calibri</vt:lpstr>
      <vt:lpstr>Cambria Math</vt:lpstr>
      <vt:lpstr>Arial</vt:lpstr>
      <vt:lpstr>Open Sans</vt:lpstr>
      <vt:lpstr>Wingdings</vt:lpstr>
      <vt:lpstr>Larissa</vt:lpstr>
      <vt:lpstr>Weiterentwicklung der IC-UAS Simulation</vt:lpstr>
      <vt:lpstr>Mathematisches Modell</vt:lpstr>
      <vt:lpstr>Arbeitsweise von OFS</vt:lpstr>
      <vt:lpstr>Mathematisches Modell</vt:lpstr>
      <vt:lpstr>Auswertungen der Messwerten von OFS </vt:lpstr>
      <vt:lpstr>Office Log – General Evaluation</vt:lpstr>
      <vt:lpstr>PowerPoint-Präsentation</vt:lpstr>
      <vt:lpstr>PowerPoint-Präsentation</vt:lpstr>
    </vt:vector>
  </TitlesOfParts>
  <Manager>AMDC GmbH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AMDC GmbH</dc:creator>
  <cp:lastModifiedBy>Nhan Khanh Le</cp:lastModifiedBy>
  <cp:revision>431</cp:revision>
  <dcterms:created xsi:type="dcterms:W3CDTF">2020-01-14T10:05:56Z</dcterms:created>
  <dcterms:modified xsi:type="dcterms:W3CDTF">2022-03-15T15:54:55Z</dcterms:modified>
</cp:coreProperties>
</file>